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0" r:id="rId12"/>
    <p:sldId id="271" r:id="rId13"/>
    <p:sldId id="269" r:id="rId14"/>
    <p:sldId id="273" r:id="rId15"/>
    <p:sldId id="274" r:id="rId16"/>
    <p:sldId id="277" r:id="rId17"/>
    <p:sldId id="279" r:id="rId18"/>
    <p:sldId id="270" r:id="rId19"/>
    <p:sldId id="275" r:id="rId20"/>
    <p:sldId id="278" r:id="rId21"/>
    <p:sldId id="276" r:id="rId22"/>
    <p:sldId id="259" r:id="rId23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08" y="-222"/>
      </p:cViewPr>
      <p:guideLst>
        <p:guide orient="horz" pos="2041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259509"/>
            <a:ext cx="2592467" cy="55291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59509"/>
            <a:ext cx="7585366" cy="55291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4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7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6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6" y="2055057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6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6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7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9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4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4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4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课件主页图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" y="0"/>
            <a:ext cx="11520311" cy="6480175"/>
          </a:xfrm>
          <a:prstGeom prst="rect">
            <a:avLst/>
          </a:prstGeom>
        </p:spPr>
      </p:pic>
      <p:sp>
        <p:nvSpPr>
          <p:cNvPr id="2050" name="矩形 3074"/>
          <p:cNvSpPr>
            <a:spLocks noGrp="1" noChangeArrowheads="1"/>
          </p:cNvSpPr>
          <p:nvPr/>
        </p:nvSpPr>
        <p:spPr bwMode="auto">
          <a:xfrm>
            <a:off x="1439038" y="5781696"/>
            <a:ext cx="8643999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214" tIns="57607" rIns="115214" bIns="57607"/>
          <a:lstStyle/>
          <a:p>
            <a:pPr algn="ctr"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江苏省邳州市许集小学 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杨春早</a:t>
            </a: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2903517" y="2531071"/>
            <a:ext cx="571504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11* </a:t>
            </a:r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一块奶酪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074"/>
          <p:cNvSpPr>
            <a:spLocks noGrp="1" noChangeArrowheads="1"/>
          </p:cNvSpPr>
          <p:nvPr/>
        </p:nvSpPr>
        <p:spPr bwMode="auto">
          <a:xfrm>
            <a:off x="1403319" y="96815"/>
            <a:ext cx="8643999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214" tIns="57607" rIns="115214" bIns="57607"/>
          <a:lstStyle/>
          <a:p>
            <a:pPr algn="ctr"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人教版部编本小学语文三年级上册</a:t>
            </a:r>
            <a:endParaRPr lang="zh-CN" alt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8939" y="1095165"/>
            <a:ext cx="2857520" cy="501848"/>
          </a:xfrm>
          <a:prstGeom prst="snip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学习任务三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474757" y="1811327"/>
            <a:ext cx="88583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再</a:t>
            </a:r>
            <a:r>
              <a:rPr lang="zh-CN" altLang="en-US" sz="2400" dirty="0" smtClean="0">
                <a:latin typeface="+mn-ea"/>
              </a:rPr>
              <a:t>读</a:t>
            </a:r>
            <a:r>
              <a:rPr lang="zh-CN" altLang="en-US" sz="2400" dirty="0" smtClean="0">
                <a:latin typeface="+mn-ea"/>
              </a:rPr>
              <a:t>课文</a:t>
            </a:r>
            <a:r>
              <a:rPr lang="zh-CN" altLang="en-US" sz="2400" dirty="0" smtClean="0">
                <a:latin typeface="+mn-ea"/>
              </a:rPr>
              <a:t>，思考：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    1.</a:t>
            </a:r>
            <a:r>
              <a:rPr lang="zh-CN" altLang="en-US" sz="2400" dirty="0" smtClean="0">
                <a:latin typeface="+mn-ea"/>
              </a:rPr>
              <a:t>蚂蚁队长的禁令是什么？为什么要发布这个禁令？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    2.</a:t>
            </a:r>
            <a:r>
              <a:rPr lang="zh-CN" altLang="en-US" sz="2400" dirty="0" smtClean="0">
                <a:latin typeface="+mn-ea"/>
              </a:rPr>
              <a:t>蚂蚁队长想吃奶酪吗？你从哪些地方看出来的？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 </a:t>
            </a:r>
            <a:r>
              <a:rPr lang="en-US" altLang="zh-CN" sz="2400" dirty="0" smtClean="0">
                <a:latin typeface="+mn-ea"/>
              </a:rPr>
              <a:t>   3.</a:t>
            </a:r>
            <a:r>
              <a:rPr lang="zh-CN" altLang="en-US" sz="2400" dirty="0" smtClean="0">
                <a:latin typeface="+mn-ea"/>
              </a:rPr>
              <a:t>蚂蚁队长有没有偷吃奶酪？为什么？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60575" y="1164996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蚂蚁队长的禁令是什么？为什么要发布这个禁令？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4" name="图片 3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137" y="798827"/>
            <a:ext cx="1080000" cy="101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3319" y="2053469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蚂蚁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队长集合好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队伍，向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大家宣布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今天搬运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粮食，只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许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出力，不许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偷嘴。谁偷了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嘴，就要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受到处罚。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1881" y="1096947"/>
            <a:ext cx="89297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大家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一听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都来劲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了，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争先恐后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赶到运粮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地点，抢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着抬大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的，搬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重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的，谁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也不愿偷懒。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6195" y="4668847"/>
            <a:ext cx="878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读一读，说一说，“争先恐后”</a:t>
            </a:r>
            <a:r>
              <a:rPr lang="zh-CN" altLang="en-US" sz="2000" dirty="0" smtClean="0">
                <a:solidFill>
                  <a:srgbClr val="0000FF"/>
                </a:solidFill>
              </a:rPr>
              <a:t>是什么意思？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6195" y="5383227"/>
            <a:ext cx="878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想一想，为什么蚂蚁们运粮都这么卖力呢？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17699" y="1096947"/>
            <a:ext cx="8143932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蚂蚁队长想吃奶酪吗？你从哪些地方看出来的？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4" name="图片 3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7567" y="811195"/>
            <a:ext cx="1080000" cy="1012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03319" y="1811327"/>
            <a:ext cx="88583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蚂蚁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队长叼着奶酪的一角往前拽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着，也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许是用力过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猛，一下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就把那个角拽掉了。盯着那一点儿掉在地上的奶酪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渣，蚂蚁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队长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想：丢掉，实在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可惜；趁机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吃掉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它，又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要犯不许偷嘴的禁令。怎么办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呢？他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的心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七上八下，只好下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令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：“休息一会儿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!”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6195" y="5383227"/>
            <a:ext cx="878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读一读，想一想，哪些词语可以表现出蚂蚁队长的心思？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6195" y="4697365"/>
            <a:ext cx="878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想一想，这里的“盯”能不能换成“看”？为什么？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319" y="1074639"/>
            <a:ext cx="88583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蚂蚁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队长叼着奶酪的一角往前拽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着，也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许是用力过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猛，一下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就把那个角拽掉了。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盯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着那一点儿掉在地上的奶酪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渣，蚂蚁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队长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想：丢掉，实在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可惜；趁机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吃掉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它，又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要犯不许偷嘴的禁令。怎么办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呢？他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的心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七上八下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，只好下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令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：“休息一会儿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!”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6195" y="5383227"/>
            <a:ext cx="878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“七上八下”是什么意思？为什么蚂蚁队长的心会“七上八下”？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3319" y="1096947"/>
            <a:ext cx="87868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蚂蚁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队长生气了。他登上一块大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石板，突然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下令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注意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啦，全体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都有。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稍息！立正！向后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转！齐步走！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等小蚂蚁们消失在草丛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中，他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才大叫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立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定！原地休息！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这时，奶酪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旁边只有蚂蚁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队长，他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偷个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嘴，谁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也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看不见。他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低下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头，嗅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嗅那点儿奶酪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渣子，味道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真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香！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6195" y="5383227"/>
            <a:ext cx="878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说一说，你从哪些词语可以看出蚂蚁队长的心思？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3319" y="1096947"/>
            <a:ext cx="87868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蚂蚁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队长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生气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了。他登上一块大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石板，突然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下令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注意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啦，全体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都有。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稍息！立正！向后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转！齐步走！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等小蚂蚁们消失在草丛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中，他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才大叫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立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定！原地休息！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这时，奶酪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旁边只有蚂蚁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队长，他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偷个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嘴，谁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也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看不见。他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低下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头，嗅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嗅那点儿奶酪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渣子，味道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真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香！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6195" y="5383227"/>
            <a:ext cx="878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说一说，蚂蚁队长为什么会“生气”？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3319" y="2525707"/>
            <a:ext cx="8786874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这时，奶酪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旁边只有蚂蚁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队长，他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偷个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嘴，谁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也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看不见。他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低下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头，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嗅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嗅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那点儿奶酪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渣子，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味道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香！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03517" y="1349662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试一试，读出蚂蚁队长嗅奶酪的感受。</a:t>
            </a:r>
            <a:endParaRPr lang="zh-CN" altLang="en-US" sz="2400" b="1" dirty="0"/>
          </a:p>
        </p:txBody>
      </p:sp>
      <p:pic>
        <p:nvPicPr>
          <p:cNvPr id="6" name="Picture 2" descr="E:\5课件设计图片模版\自制标题按扭\9朗读指导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501" y="954071"/>
            <a:ext cx="1800000" cy="650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89137" y="1096947"/>
            <a:ext cx="8072494" cy="6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蚂蚁队长有没有偷吃奶酪？为什么？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4" name="图片 3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7567" y="811195"/>
            <a:ext cx="1080000" cy="1012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03320" y="1811327"/>
            <a:ext cx="88583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可是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他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犹豫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了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一会儿，终于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跺脚：注意啦，全体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都有。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稍息！立正！向后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转！齐步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走！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小妈蚁们从四面八方的草丛里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走拢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来了。当他们重新聚到奶酪旁边时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妈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蚁队长命令年龄最小的一只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蚂蚁：“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这点儿奶酪渣是刚才弄掉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的，丢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了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可惜，你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吃掉它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吧！”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6195" y="4811723"/>
            <a:ext cx="878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说一说，“犹豫”是什么意思？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6195" y="5411745"/>
            <a:ext cx="878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想一想，课文中哪句话描写了蚂蚁队长的犹豫？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3320" y="1092145"/>
            <a:ext cx="88583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可是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他犹豫了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一会儿，终于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跺脚：注意啦，全体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都有。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稍息！立正！向后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转！齐步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走！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小妈蚁们从四面八方的草丛里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走拢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来了。当他们重新聚到奶酪旁边时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妈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蚁队长命令年龄最小的一只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蚂蚁：“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这点儿奶酪渣是刚才弄掉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的，丢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了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可惜，你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吃掉它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吧！”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6195" y="4668847"/>
            <a:ext cx="878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说一说，蚂蚁队长是怎样处理这点奶酪渣的？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6195" y="5411745"/>
            <a:ext cx="878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想一想，你觉得蚂蚁队长这样的处理好吗？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>
            <a:spLocks noChangeArrowheads="1"/>
          </p:cNvSpPr>
          <p:nvPr/>
        </p:nvSpPr>
        <p:spPr bwMode="auto">
          <a:xfrm>
            <a:off x="331788" y="1266827"/>
            <a:ext cx="10844212" cy="180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214" tIns="57607" rIns="115214" bIns="57607">
            <a:spAutoFit/>
          </a:bodyPr>
          <a:lstStyle/>
          <a:p>
            <a:pPr algn="ctr"/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30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5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5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5" name="图片 4" descr="00课件说明黑板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" y="0"/>
            <a:ext cx="11520311" cy="648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3319" y="1096947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大家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又干起活来了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劲头比刚才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更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足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奶酪一会儿就被搬进洞里去了。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6195" y="5411745"/>
            <a:ext cx="8786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想一想，说一说中，为什么大家干活的劲头比刚才更足了呢？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pic>
        <p:nvPicPr>
          <p:cNvPr id="3" name="Picture 1" descr="E:\5课件设计图片模版\自制标题按扭\9课堂小结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501" y="1017849"/>
            <a:ext cx="1800000" cy="65060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74757" y="1668451"/>
            <a:ext cx="885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    </a:t>
            </a:r>
            <a:r>
              <a:rPr lang="zh-CN" altLang="en-US" sz="2400" dirty="0" smtClean="0">
                <a:latin typeface="+mn-ea"/>
              </a:rPr>
              <a:t>学习了课文，说一说你喜欢故事中的蚂蚁队长吗</a:t>
            </a:r>
            <a:r>
              <a:rPr lang="zh-CN" altLang="en-US" sz="2400" dirty="0" smtClean="0">
                <a:latin typeface="+mn-ea"/>
              </a:rPr>
              <a:t>？为什么</a:t>
            </a:r>
            <a:r>
              <a:rPr lang="en-US" altLang="zh-CN" sz="2400" dirty="0" smtClean="0">
                <a:latin typeface="+mn-ea"/>
              </a:rPr>
              <a:t>?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5" name="Picture 2" descr="E:\2人教版部编本语文课件资源库\3三上\11一块奶酪0\奶酪3副本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5417" y="3240087"/>
            <a:ext cx="3600000" cy="22189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331788" y="1266827"/>
            <a:ext cx="10844212" cy="180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5214" tIns="57607" rIns="115214" bIns="57607">
            <a:spAutoFit/>
          </a:bodyPr>
          <a:lstStyle/>
          <a:p>
            <a:pPr algn="ctr"/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30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5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5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9218" name="图片 7169" descr="课件宣传语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52207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319" y="2064042"/>
            <a:ext cx="8643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说一说</a:t>
            </a:r>
            <a:r>
              <a:rPr lang="zh-CN" altLang="en-US" sz="2400" dirty="0" smtClean="0"/>
              <a:t>，</a:t>
            </a:r>
            <a:r>
              <a:rPr lang="zh-CN" altLang="en-US" sz="2400" dirty="0" smtClean="0"/>
              <a:t>看到</a:t>
            </a:r>
            <a:r>
              <a:rPr lang="zh-CN" altLang="en-US" sz="2400" dirty="0" smtClean="0"/>
              <a:t>课题中的星号，你知道了什么？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903517" y="2837718"/>
            <a:ext cx="5715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略读课文</a:t>
            </a:r>
            <a:endParaRPr lang="zh-CN" altLang="en-US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2903517" y="1103441"/>
            <a:ext cx="57150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11* 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itchFamily="49" charset="-122"/>
                <a:ea typeface="楷体" pitchFamily="49" charset="-122"/>
              </a:rPr>
              <a:t>一块奶酪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4757" y="4383095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《3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*不懂就要问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61037" y="4396366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《7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*听听，秋的声音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03583" y="5084204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《9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*那一定会很好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319" y="2520649"/>
            <a:ext cx="4320000" cy="648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1.</a:t>
            </a:r>
            <a:r>
              <a:rPr lang="zh-CN" altLang="en-US" sz="2400" dirty="0" smtClean="0">
                <a:latin typeface="+mn-ea"/>
              </a:rPr>
              <a:t>自读课文，认识生字。</a:t>
            </a:r>
            <a:endParaRPr lang="zh-CN" altLang="en-US" sz="2400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319" y="3270748"/>
            <a:ext cx="4320000" cy="648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2.</a:t>
            </a:r>
            <a:r>
              <a:rPr lang="zh-CN" altLang="en-US" sz="2400" dirty="0" smtClean="0">
                <a:latin typeface="+mn-ea"/>
              </a:rPr>
              <a:t>默读课文，了解内容。</a:t>
            </a:r>
            <a:endParaRPr lang="zh-CN" altLang="en-US" sz="2400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319" y="4020847"/>
            <a:ext cx="4320000" cy="648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+mn-ea"/>
              </a:rPr>
              <a:t>3.</a:t>
            </a:r>
            <a:r>
              <a:rPr lang="zh-CN" altLang="en-US" sz="2400" dirty="0" smtClean="0">
                <a:latin typeface="+mn-ea"/>
              </a:rPr>
              <a:t>再读课文</a:t>
            </a:r>
            <a:r>
              <a:rPr lang="zh-CN" altLang="en-US" sz="2400" dirty="0" smtClean="0">
                <a:latin typeface="+mn-ea"/>
              </a:rPr>
              <a:t>，把握特点。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6" name="Picture 1" descr="E:\5课件设计图片模版\自制标题按扭\9方法指引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501" y="517783"/>
            <a:ext cx="1800000" cy="65060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03319" y="1311261"/>
            <a:ext cx="8643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想一想，说一说</a:t>
            </a:r>
            <a:r>
              <a:rPr lang="zh-CN" altLang="en-US" sz="2400" dirty="0" smtClean="0"/>
              <a:t>，略读课文应当怎样学？</a:t>
            </a:r>
            <a:endParaRPr lang="zh-CN" altLang="en-US" sz="2400" dirty="0"/>
          </a:p>
        </p:txBody>
      </p:sp>
      <p:sp>
        <p:nvSpPr>
          <p:cNvPr id="8" name="爆炸形 1 7"/>
          <p:cNvSpPr/>
          <p:nvPr/>
        </p:nvSpPr>
        <p:spPr>
          <a:xfrm>
            <a:off x="6832607" y="2525707"/>
            <a:ext cx="3214710" cy="2143140"/>
          </a:xfrm>
          <a:prstGeom prst="irregularSeal1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默读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8939" y="1095165"/>
            <a:ext cx="2857520" cy="501848"/>
          </a:xfrm>
          <a:prstGeom prst="snip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学习任务一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474757" y="1665062"/>
            <a:ext cx="8929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    自读课文，圈出生字新词，读一读</a:t>
            </a:r>
            <a:r>
              <a:rPr lang="zh-CN" altLang="en-US" sz="2400" dirty="0" smtClean="0">
                <a:latin typeface="+mn-ea"/>
              </a:rPr>
              <a:t>，认一认。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7" name="Picture 2" descr="E:\2人教版部编本语文课件资源库\3三上\11一块奶酪0\奶酪3副本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5417" y="3240087"/>
            <a:ext cx="3600000" cy="22189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74757" y="1811327"/>
            <a:ext cx="8572560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宣布   处罚   嘀咕   诱人   稍息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跺脚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毅力   强大   拽着   可惜   犹豫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聚拢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奶酪渣  淌口水   舔一下  嗅香味  犯禁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令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 descr="9认读词语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501" y="1025509"/>
            <a:ext cx="1800000" cy="650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8939" y="1095165"/>
            <a:ext cx="2857520" cy="501848"/>
          </a:xfrm>
          <a:prstGeom prst="snip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学习任务二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474757" y="1668451"/>
            <a:ext cx="8858312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    默读课文，</a:t>
            </a:r>
            <a:r>
              <a:rPr lang="zh-CN" altLang="en-US" sz="2400" dirty="0" smtClean="0">
                <a:latin typeface="+mn-ea"/>
              </a:rPr>
              <a:t>想一想这个</a:t>
            </a:r>
            <a:r>
              <a:rPr lang="zh-CN" altLang="en-US" sz="2400" dirty="0" smtClean="0">
                <a:latin typeface="+mn-ea"/>
              </a:rPr>
              <a:t>故事的主要人物是谁</a:t>
            </a:r>
            <a:r>
              <a:rPr lang="zh-CN" altLang="en-US" sz="2400" dirty="0" smtClean="0">
                <a:latin typeface="+mn-ea"/>
              </a:rPr>
              <a:t>？</a:t>
            </a:r>
            <a:r>
              <a:rPr lang="zh-CN" altLang="en-US" sz="2400" dirty="0" smtClean="0">
                <a:latin typeface="+mn-ea"/>
              </a:rPr>
              <a:t>课文写了什么故事？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7" name="图片 6" descr="蚂蚁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297" r="20898"/>
          <a:stretch>
            <a:fillRect/>
          </a:stretch>
        </p:blipFill>
        <p:spPr>
          <a:xfrm>
            <a:off x="4760905" y="3954467"/>
            <a:ext cx="1214446" cy="1624584"/>
          </a:xfrm>
          <a:prstGeom prst="rect">
            <a:avLst/>
          </a:prstGeom>
        </p:spPr>
      </p:pic>
      <p:pic>
        <p:nvPicPr>
          <p:cNvPr id="9" name="图片 8" descr="蚂蚁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297" r="20898"/>
          <a:stretch>
            <a:fillRect/>
          </a:stretch>
        </p:blipFill>
        <p:spPr>
          <a:xfrm>
            <a:off x="5975351" y="4240219"/>
            <a:ext cx="1214446" cy="1624584"/>
          </a:xfrm>
          <a:prstGeom prst="rect">
            <a:avLst/>
          </a:prstGeom>
        </p:spPr>
      </p:pic>
      <p:pic>
        <p:nvPicPr>
          <p:cNvPr id="10" name="图片 9" descr="蚂蚁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297" r="20898"/>
          <a:stretch>
            <a:fillRect/>
          </a:stretch>
        </p:blipFill>
        <p:spPr>
          <a:xfrm>
            <a:off x="6904045" y="3740153"/>
            <a:ext cx="1214446" cy="1624584"/>
          </a:xfrm>
          <a:prstGeom prst="rect">
            <a:avLst/>
          </a:prstGeom>
        </p:spPr>
      </p:pic>
      <p:pic>
        <p:nvPicPr>
          <p:cNvPr id="11" name="图片 10" descr="蚂蚁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297" r="20898"/>
          <a:stretch>
            <a:fillRect/>
          </a:stretch>
        </p:blipFill>
        <p:spPr>
          <a:xfrm>
            <a:off x="7975615" y="4044395"/>
            <a:ext cx="1214446" cy="1624584"/>
          </a:xfrm>
          <a:prstGeom prst="rect">
            <a:avLst/>
          </a:prstGeom>
        </p:spPr>
      </p:pic>
      <p:pic>
        <p:nvPicPr>
          <p:cNvPr id="12" name="图片 11" descr="蚂蚁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297" r="20898"/>
          <a:stretch>
            <a:fillRect/>
          </a:stretch>
        </p:blipFill>
        <p:spPr>
          <a:xfrm>
            <a:off x="8975747" y="3883029"/>
            <a:ext cx="1214446" cy="1624584"/>
          </a:xfrm>
          <a:prstGeom prst="rect">
            <a:avLst/>
          </a:prstGeom>
        </p:spPr>
      </p:pic>
      <p:pic>
        <p:nvPicPr>
          <p:cNvPr id="13" name="图片 12" descr="蚂蚁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297" r="20898"/>
          <a:stretch>
            <a:fillRect/>
          </a:stretch>
        </p:blipFill>
        <p:spPr>
          <a:xfrm flipH="1">
            <a:off x="1403319" y="2811459"/>
            <a:ext cx="1928826" cy="2580222"/>
          </a:xfrm>
          <a:prstGeom prst="rect">
            <a:avLst/>
          </a:prstGeom>
        </p:spPr>
      </p:pic>
      <p:sp>
        <p:nvSpPr>
          <p:cNvPr id="14" name="线形标注 1 13"/>
          <p:cNvSpPr/>
          <p:nvPr/>
        </p:nvSpPr>
        <p:spPr>
          <a:xfrm>
            <a:off x="5046657" y="2525707"/>
            <a:ext cx="2571768" cy="642942"/>
          </a:xfrm>
          <a:prstGeom prst="borderCallout1">
            <a:avLst>
              <a:gd name="adj1" fmla="val 49091"/>
              <a:gd name="adj2" fmla="val -1222"/>
              <a:gd name="adj3" fmla="val 173181"/>
              <a:gd name="adj4" fmla="val -6819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蚂蚁队长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课题背景儿童卡通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" y="87"/>
            <a:ext cx="11520000" cy="648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17699" y="1454137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+mn-ea"/>
              </a:rPr>
              <a:t>（</a:t>
            </a:r>
            <a:r>
              <a:rPr lang="en-US" altLang="zh-CN" sz="3200" b="1" dirty="0" smtClean="0">
                <a:latin typeface="+mn-ea"/>
              </a:rPr>
              <a:t>         </a:t>
            </a:r>
            <a:r>
              <a:rPr lang="zh-CN" altLang="en-US" sz="3200" b="1" dirty="0" smtClean="0">
                <a:latin typeface="+mn-ea"/>
              </a:rPr>
              <a:t>）的蚂蚁</a:t>
            </a:r>
            <a:r>
              <a:rPr lang="zh-CN" altLang="en-US" sz="3200" b="1" dirty="0" smtClean="0">
                <a:latin typeface="+mn-ea"/>
              </a:rPr>
              <a:t>队长</a:t>
            </a:r>
            <a:endParaRPr lang="zh-CN" altLang="en-US" sz="3200" b="1" dirty="0">
              <a:latin typeface="+mn-ea"/>
            </a:endParaRPr>
          </a:p>
        </p:txBody>
      </p:sp>
      <p:pic>
        <p:nvPicPr>
          <p:cNvPr id="5" name="图片 4" descr="蚂蚁5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297" r="20898"/>
          <a:stretch>
            <a:fillRect/>
          </a:stretch>
        </p:blipFill>
        <p:spPr>
          <a:xfrm flipH="1">
            <a:off x="1474757" y="2525707"/>
            <a:ext cx="1928826" cy="2580222"/>
          </a:xfrm>
          <a:prstGeom prst="rect">
            <a:avLst/>
          </a:prstGeom>
        </p:spPr>
      </p:pic>
      <p:sp>
        <p:nvSpPr>
          <p:cNvPr id="7" name="折角形 6"/>
          <p:cNvSpPr/>
          <p:nvPr/>
        </p:nvSpPr>
        <p:spPr>
          <a:xfrm>
            <a:off x="4260839" y="2525707"/>
            <a:ext cx="5786478" cy="2500330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    课文讲述了一只蚂蚁队长，严于律己，带领大家遵守禁令，齐心协力把奶酪运进洞里的故事。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8" name="图片 7" descr="9想想说说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501" y="954071"/>
            <a:ext cx="1800000" cy="650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1110</Words>
  <PresentationFormat>自定义</PresentationFormat>
  <Paragraphs>66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杨春早教学课件</dc:title>
  <dc:subject>部编本语文课件</dc:subject>
  <dc:creator>杨春早</dc:creator>
  <cp:lastModifiedBy>Administrator</cp:lastModifiedBy>
  <cp:revision>70</cp:revision>
  <dcterms:created xsi:type="dcterms:W3CDTF">2018-06-17T03:46:03Z</dcterms:created>
  <dcterms:modified xsi:type="dcterms:W3CDTF">2018-07-21T00:33:23Z</dcterms:modified>
</cp:coreProperties>
</file>