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80" r:id="rId3"/>
    <p:sldId id="378" r:id="rId4"/>
    <p:sldId id="270" r:id="rId5"/>
    <p:sldId id="271" r:id="rId6"/>
    <p:sldId id="272" r:id="rId7"/>
    <p:sldId id="379" r:id="rId8"/>
    <p:sldId id="273" r:id="rId9"/>
    <p:sldId id="274" r:id="rId10"/>
    <p:sldId id="423" r:id="rId11"/>
    <p:sldId id="424" r:id="rId12"/>
    <p:sldId id="425" r:id="rId13"/>
    <p:sldId id="278" r:id="rId14"/>
    <p:sldId id="383" r:id="rId15"/>
    <p:sldId id="384" r:id="rId16"/>
    <p:sldId id="385" r:id="rId17"/>
    <p:sldId id="386" r:id="rId18"/>
    <p:sldId id="415" r:id="rId19"/>
    <p:sldId id="416" r:id="rId20"/>
    <p:sldId id="417" r:id="rId21"/>
    <p:sldId id="341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422" r:id="rId30"/>
    <p:sldId id="405" r:id="rId31"/>
    <p:sldId id="406" r:id="rId32"/>
    <p:sldId id="407" r:id="rId33"/>
    <p:sldId id="408" r:id="rId34"/>
    <p:sldId id="409" r:id="rId35"/>
    <p:sldId id="410" r:id="rId36"/>
    <p:sldId id="412" r:id="rId37"/>
    <p:sldId id="414" r:id="rId38"/>
    <p:sldId id="413" r:id="rId39"/>
    <p:sldId id="418" r:id="rId40"/>
    <p:sldId id="419" r:id="rId41"/>
    <p:sldId id="420" r:id="rId42"/>
    <p:sldId id="421" r:id="rId4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同位语从句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82040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21976"/>
            <a:ext cx="10515600" cy="5154987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 1. The reason why I have to go is _____ if I don‘t.</a:t>
            </a:r>
            <a:br>
              <a:rPr lang="en-US" altLang="zh-CN" dirty="0"/>
            </a:br>
            <a:r>
              <a:rPr lang="en-US" altLang="zh-CN" dirty="0"/>
              <a:t>     A. that she will be disappointed</a:t>
            </a:r>
            <a:br>
              <a:rPr lang="en-US" altLang="zh-CN" dirty="0"/>
            </a:br>
            <a:r>
              <a:rPr lang="en-US" altLang="zh-CN" dirty="0"/>
              <a:t>    B. because she will be disappointed</a:t>
            </a:r>
            <a:br>
              <a:rPr lang="en-US" altLang="zh-CN" dirty="0"/>
            </a:br>
            <a:r>
              <a:rPr lang="en-US" altLang="zh-CN" dirty="0"/>
              <a:t>    C. on account of her being disappointed</a:t>
            </a:r>
            <a:br>
              <a:rPr lang="en-US" altLang="zh-CN" dirty="0"/>
            </a:br>
            <a:r>
              <a:rPr lang="en-US" altLang="zh-CN" dirty="0"/>
              <a:t>    D. that she will be disappointing </a:t>
            </a:r>
          </a:p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 2. _____ he is doing seems quite difficult.</a:t>
            </a:r>
            <a:br>
              <a:rPr lang="en-US" altLang="zh-CN" dirty="0"/>
            </a:br>
            <a:r>
              <a:rPr lang="en-US" altLang="zh-CN" dirty="0"/>
              <a:t>    A. How    B. That    C. Which    D. What</a:t>
            </a:r>
          </a:p>
          <a:p>
            <a:r>
              <a:rPr lang="en-US" altLang="zh-CN" dirty="0"/>
              <a:t>3_____ we need more practice is quite clear. </a:t>
            </a:r>
            <a:br>
              <a:rPr lang="en-US" altLang="zh-CN" dirty="0"/>
            </a:br>
            <a:r>
              <a:rPr lang="en-US" altLang="zh-CN" dirty="0"/>
              <a:t>    A. When    B. What    C. That    D. /</a:t>
            </a:r>
          </a:p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4. _____ that there is another good harvest this year.</a:t>
            </a:r>
            <a:br>
              <a:rPr lang="en-US" altLang="zh-CN" dirty="0"/>
            </a:br>
            <a:r>
              <a:rPr lang="en-US" altLang="zh-CN" dirty="0"/>
              <a:t>    A. It says    B. It is said    C. It was said    D. He was said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5525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8593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08529"/>
            <a:ext cx="10515600" cy="5168434"/>
          </a:xfrm>
        </p:spPr>
        <p:txBody>
          <a:bodyPr/>
          <a:lstStyle/>
          <a:p>
            <a:r>
              <a:rPr lang="en-US" altLang="zh-CN" dirty="0"/>
              <a:t> </a:t>
            </a:r>
            <a:r>
              <a:rPr lang="en-US" altLang="zh-CN" dirty="0" smtClean="0"/>
              <a:t>5. </a:t>
            </a:r>
            <a:r>
              <a:rPr lang="en-US" altLang="zh-CN" dirty="0"/>
              <a:t>_____ I accept the gift or refuse it is none of your business.</a:t>
            </a:r>
            <a:br>
              <a:rPr lang="en-US" altLang="zh-CN" dirty="0"/>
            </a:br>
            <a:r>
              <a:rPr lang="en-US" altLang="zh-CN" dirty="0"/>
              <a:t>     A. If    B. Whether    C. Even if    D. No matter when</a:t>
            </a:r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  </a:t>
            </a:r>
            <a:r>
              <a:rPr lang="en-US" altLang="zh-CN" dirty="0" smtClean="0"/>
              <a:t>6. </a:t>
            </a:r>
            <a:r>
              <a:rPr lang="en-US" altLang="zh-CN" dirty="0"/>
              <a:t>Are you sure _____</a:t>
            </a:r>
            <a:r>
              <a:rPr lang="zh-CN" altLang="en-US" dirty="0"/>
              <a:t>？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   A. whether she is honest</a:t>
            </a:r>
            <a:r>
              <a:rPr lang="zh-CN" altLang="en-US" dirty="0"/>
              <a:t>　　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   B. that she is honesty</a:t>
            </a:r>
            <a:br>
              <a:rPr lang="en-US" altLang="zh-CN" dirty="0"/>
            </a:br>
            <a:r>
              <a:rPr lang="en-US" altLang="zh-CN" dirty="0"/>
              <a:t>    C. she is honest</a:t>
            </a:r>
            <a:r>
              <a:rPr lang="zh-CN" altLang="en-US" dirty="0"/>
              <a:t>　　 　　 　　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   D. is she honest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92708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181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99247"/>
            <a:ext cx="10515600" cy="5477716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6</a:t>
            </a:r>
            <a:r>
              <a:rPr lang="en-US" altLang="zh-CN" dirty="0" smtClean="0"/>
              <a:t>. </a:t>
            </a:r>
            <a:r>
              <a:rPr lang="en-US" altLang="zh-CN" dirty="0"/>
              <a:t>_____ still needs to be discussed.</a:t>
            </a:r>
            <a:br>
              <a:rPr lang="en-US" altLang="zh-CN" dirty="0"/>
            </a:br>
            <a:r>
              <a:rPr lang="en-US" altLang="zh-CN" dirty="0"/>
              <a:t>    A. How is the plan to be carried out</a:t>
            </a:r>
            <a:br>
              <a:rPr lang="en-US" altLang="zh-CN" dirty="0"/>
            </a:br>
            <a:r>
              <a:rPr lang="en-US" altLang="zh-CN" dirty="0"/>
              <a:t>    B. How the plan is to be carried out</a:t>
            </a:r>
            <a:br>
              <a:rPr lang="en-US" altLang="zh-CN" dirty="0"/>
            </a:br>
            <a:r>
              <a:rPr lang="en-US" altLang="zh-CN" dirty="0"/>
              <a:t>    C. Why is the plan carried out</a:t>
            </a:r>
            <a:br>
              <a:rPr lang="en-US" altLang="zh-CN" dirty="0"/>
            </a:br>
            <a:r>
              <a:rPr lang="en-US" altLang="zh-CN" dirty="0"/>
              <a:t>    D. Why the plan carried out</a:t>
            </a:r>
          </a:p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   7</a:t>
            </a:r>
            <a:r>
              <a:rPr lang="en-US" altLang="zh-CN" dirty="0" smtClean="0"/>
              <a:t>. </a:t>
            </a:r>
            <a:r>
              <a:rPr lang="en-US" altLang="zh-CN" dirty="0"/>
              <a:t>_____ is unknown to us all.</a:t>
            </a:r>
            <a:br>
              <a:rPr lang="en-US" altLang="zh-CN" dirty="0"/>
            </a:br>
            <a:r>
              <a:rPr lang="en-US" altLang="zh-CN" dirty="0"/>
              <a:t>    A. Where did she put it</a:t>
            </a:r>
            <a:r>
              <a:rPr lang="zh-CN" altLang="en-US" dirty="0"/>
              <a:t>　　　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   B. Where she put it</a:t>
            </a:r>
            <a:br>
              <a:rPr lang="en-US" altLang="zh-CN" dirty="0"/>
            </a:br>
            <a:r>
              <a:rPr lang="en-US" altLang="zh-CN" dirty="0"/>
              <a:t>    C. That where she put it</a:t>
            </a:r>
            <a:r>
              <a:rPr lang="zh-CN" altLang="en-US" dirty="0"/>
              <a:t>　　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   D. In which she put it</a:t>
            </a:r>
          </a:p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   8</a:t>
            </a:r>
            <a:r>
              <a:rPr lang="en-US" altLang="zh-CN" dirty="0" smtClean="0"/>
              <a:t>. </a:t>
            </a:r>
            <a:r>
              <a:rPr lang="en-US" altLang="zh-CN" dirty="0"/>
              <a:t>_____ nothing to do with us.</a:t>
            </a:r>
            <a:br>
              <a:rPr lang="en-US" altLang="zh-CN" dirty="0"/>
            </a:br>
            <a:r>
              <a:rPr lang="en-US" altLang="zh-CN" dirty="0"/>
              <a:t>    A. What he did is</a:t>
            </a:r>
            <a:r>
              <a:rPr lang="zh-CN" altLang="en-US" dirty="0"/>
              <a:t>　　 　　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   B. What he has done is</a:t>
            </a:r>
            <a:br>
              <a:rPr lang="en-US" altLang="zh-CN" dirty="0"/>
            </a:br>
            <a:r>
              <a:rPr lang="en-US" altLang="zh-CN" dirty="0"/>
              <a:t>    C. What did he do has</a:t>
            </a:r>
            <a:r>
              <a:rPr lang="zh-CN" altLang="en-US" dirty="0"/>
              <a:t>　　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   D. What he has done has</a:t>
            </a:r>
          </a:p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>    9</a:t>
            </a:r>
            <a:r>
              <a:rPr lang="en-US" altLang="zh-CN" dirty="0" smtClean="0"/>
              <a:t>. </a:t>
            </a:r>
            <a:r>
              <a:rPr lang="en-US" altLang="zh-CN" dirty="0"/>
              <a:t>That‘s _____ the Party called on us to do.</a:t>
            </a:r>
            <a:br>
              <a:rPr lang="en-US" altLang="zh-CN" dirty="0"/>
            </a:br>
            <a:r>
              <a:rPr lang="en-US" altLang="zh-CN" dirty="0"/>
              <a:t>    A. what    B. that     C. how    D. why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1740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如何区分同位语从句和定语从句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1.The news that he will come back is true.（同位语从句）</a:t>
            </a:r>
          </a:p>
          <a:p>
            <a:r>
              <a:rPr lang="zh-CN" altLang="en-US"/>
              <a:t>2.The news that he told me is true.（定语从句）</a:t>
            </a:r>
          </a:p>
          <a:p>
            <a:endParaRPr lang="zh-CN" altLang="en-US"/>
          </a:p>
          <a:p>
            <a:r>
              <a:rPr lang="zh-CN" altLang="en-US"/>
              <a:t>区分：</a:t>
            </a:r>
          </a:p>
          <a:p>
            <a:r>
              <a:rPr lang="en-US" altLang="zh-CN"/>
              <a:t>1</a:t>
            </a:r>
            <a:r>
              <a:rPr lang="zh-CN" altLang="en-US"/>
              <a:t>、同位语从句中从句是被修饰词的具体内容,是它的补充说明,定语从句中从句是起限定作用,不是被修饰词的具体内容. </a:t>
            </a:r>
          </a:p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、把被修饰的词和从句用be动词连成一句话,句子成立的就是同位语从句,不完整的是定语从句.比如,第一句就是 the news is that he will come back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6375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20750"/>
            <a:ext cx="10515600" cy="525653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en-US" altLang="zh-CN"/>
              <a:t>2</a:t>
            </a:r>
            <a:r>
              <a:rPr lang="zh-CN" altLang="en-US"/>
              <a:t>、从引导词来看：引导词that在同位语从句中是连词，只起连接作用，无具体词义，</a:t>
            </a:r>
            <a:r>
              <a:rPr lang="zh-CN" altLang="en-US" b="1"/>
              <a:t>that不可省略</a:t>
            </a:r>
            <a:r>
              <a:rPr lang="zh-CN" altLang="en-US"/>
              <a:t>；that在定语从句中是关系代词，它在从句中</a:t>
            </a:r>
            <a:r>
              <a:rPr lang="zh-CN" altLang="en-US" b="1"/>
              <a:t>充当一定成分---主语或宾语，有具体词义，作宾语时还可以省略</a:t>
            </a:r>
            <a:r>
              <a:rPr lang="zh-CN" altLang="en-US"/>
              <a:t>。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 Eg:→①The factory (that) we visited yesterday is a chemical one.昨天我们参观的是一家化工厂。  （that引导的定语从句，并在从句中作宾语）  </a:t>
            </a:r>
          </a:p>
          <a:p>
            <a:pPr fontAlgn="auto">
              <a:lnSpc>
                <a:spcPct val="150000"/>
              </a:lnSpc>
            </a:pPr>
            <a:r>
              <a:rPr lang="zh-CN" altLang="en-US"/>
              <a:t>→②The news that he will leave for Shanghai is true.他将要去上海的消息是真的。（that引导的同位语从句，that只起连接从句的作用）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3</a:t>
            </a:r>
            <a:r>
              <a:rPr lang="zh-CN" altLang="zh-CN"/>
              <a:t>、</a:t>
            </a:r>
            <a:r>
              <a:rPr lang="zh-CN" altLang="en-US"/>
              <a:t>同位语从句所修饰的名词数量有限，往往是含有某种信息的词，如     message,news,fact,hope,desire,problem,idea,suggestion,advice,question,order等，而定语从句修饰的先行词无此限制。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3515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44880"/>
            <a:ext cx="10515600" cy="523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/>
              <a:t>4</a:t>
            </a:r>
            <a:r>
              <a:rPr lang="zh-CN" altLang="en-US"/>
              <a:t>、when,where,why引导的定语从句与同位语从句的区别  </a:t>
            </a:r>
          </a:p>
          <a:p>
            <a:r>
              <a:rPr lang="zh-CN" altLang="en-US"/>
              <a:t>When,where,why引导定语从句时，分别</a:t>
            </a:r>
            <a:r>
              <a:rPr lang="zh-CN" altLang="en-US" b="1"/>
              <a:t>指前面先行词所表示的时间、地点、原因，在从句中作状语</a:t>
            </a:r>
            <a:r>
              <a:rPr lang="zh-CN" altLang="en-US"/>
              <a:t>，而同位语从句when,where,why等在</a:t>
            </a:r>
            <a:r>
              <a:rPr lang="zh-CN" altLang="en-US" b="1"/>
              <a:t>从句中有疑问意义而且前面的名词不是表示时间、地点、原因的。</a:t>
            </a:r>
            <a:r>
              <a:rPr lang="zh-CN" altLang="en-US"/>
              <a:t> </a:t>
            </a:r>
          </a:p>
          <a:p>
            <a:r>
              <a:rPr lang="zh-CN" altLang="en-US"/>
              <a:t>Eg:</a:t>
            </a:r>
          </a:p>
          <a:p>
            <a:r>
              <a:rPr lang="zh-CN" altLang="en-US"/>
              <a:t>①I will remember the time when I won the prize in the National Maths Competition forever.       我将永远记着我在全国数学竞赛中获奖的那一刻。（定语从句）     </a:t>
            </a:r>
          </a:p>
          <a:p>
            <a:r>
              <a:rPr lang="zh-CN" altLang="en-US"/>
              <a:t>  I have no idea when he won the prize in the National Maths Competition.       我不知道他是什么时候在全国数学竞赛中获奖的。（同位语从句）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②The question where we should go has not been discussed.       </a:t>
            </a:r>
          </a:p>
          <a:p>
            <a:r>
              <a:rPr lang="zh-CN" altLang="en-US"/>
              <a:t>我们应当去哪里的问题还没有讨论。（同位语从句）  </a:t>
            </a:r>
          </a:p>
          <a:p>
            <a:r>
              <a:rPr lang="zh-CN" altLang="en-US"/>
              <a:t>This is the house where I lived two years ago.        </a:t>
            </a:r>
          </a:p>
          <a:p>
            <a:r>
              <a:rPr lang="zh-CN" altLang="en-US"/>
              <a:t>这是两年前我们住的那个房子。（定语从句）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19405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55040"/>
            <a:ext cx="10515600" cy="5222240"/>
          </a:xfrm>
        </p:spPr>
        <p:txBody>
          <a:bodyPr>
            <a:normAutofit fontScale="67500" lnSpcReduction="10000"/>
          </a:bodyPr>
          <a:lstStyle/>
          <a:p>
            <a:r>
              <a:rPr lang="zh-CN" altLang="en-US"/>
              <a:t>1. The fact ____ she works hard is well known to us all.</a:t>
            </a:r>
          </a:p>
          <a:p>
            <a:r>
              <a:rPr lang="zh-CN" altLang="en-US"/>
              <a:t>A. that B. what C. why D. which</a:t>
            </a:r>
          </a:p>
          <a:p>
            <a:endParaRPr lang="zh-CN" altLang="en-US"/>
          </a:p>
          <a:p>
            <a:r>
              <a:rPr lang="zh-CN" altLang="en-US"/>
              <a:t>2. The fact ____ he was successful proves his ability.</a:t>
            </a:r>
          </a:p>
          <a:p>
            <a:r>
              <a:rPr lang="zh-CN" altLang="en-US"/>
              <a:t>A. that B. what C. which D. why</a:t>
            </a:r>
          </a:p>
          <a:p>
            <a:endParaRPr lang="zh-CN" altLang="en-US"/>
          </a:p>
          <a:p>
            <a:r>
              <a:rPr lang="zh-CN" altLang="en-US"/>
              <a:t>3. The news ____ he was kidnapped surprised us greatly.</a:t>
            </a:r>
          </a:p>
          <a:p>
            <a:r>
              <a:rPr lang="zh-CN" altLang="en-US"/>
              <a:t>A. what B. that C. why D. when</a:t>
            </a:r>
          </a:p>
          <a:p>
            <a:endParaRPr lang="zh-CN" altLang="en-US"/>
          </a:p>
          <a:p>
            <a:r>
              <a:rPr lang="zh-CN" altLang="en-US"/>
              <a:t>4. His suggestion ____ the meeting be delayed was turned down.</a:t>
            </a:r>
          </a:p>
          <a:p>
            <a:r>
              <a:rPr lang="zh-CN" altLang="en-US"/>
              <a:t>A. which B. that C./ D. it</a:t>
            </a:r>
          </a:p>
          <a:p>
            <a:endParaRPr lang="zh-CN" altLang="en-US"/>
          </a:p>
          <a:p>
            <a:r>
              <a:rPr lang="zh-CN" altLang="en-US"/>
              <a:t>5. I have no idea ____ he will start.</a:t>
            </a:r>
          </a:p>
          <a:p>
            <a:r>
              <a:rPr lang="zh-CN" altLang="en-US"/>
              <a:t>A. when B. that C. what D./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V="1">
            <a:off x="838200" y="358140"/>
            <a:ext cx="10515600" cy="76200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42620"/>
            <a:ext cx="10515600" cy="5534660"/>
          </a:xfrm>
        </p:spPr>
        <p:txBody>
          <a:bodyPr>
            <a:normAutofit fontScale="75000" lnSpcReduction="10000"/>
          </a:bodyPr>
          <a:lstStyle/>
          <a:p>
            <a:r>
              <a:rPr lang="zh-CN" altLang="en-US"/>
              <a:t>6. I’ve come from the government with a message ____ the meeting won't be held tomorrow.</a:t>
            </a:r>
          </a:p>
          <a:p>
            <a:r>
              <a:rPr lang="zh-CN" altLang="en-US"/>
              <a:t>A. if B. that C. whether D. which</a:t>
            </a:r>
          </a:p>
          <a:p>
            <a:endParaRPr lang="zh-CN" altLang="en-US"/>
          </a:p>
          <a:p>
            <a:r>
              <a:rPr lang="zh-CN" altLang="en-US"/>
              <a:t>7. The thought ____ he might fail in the exam worried him.</a:t>
            </a:r>
          </a:p>
          <a:p>
            <a:r>
              <a:rPr lang="zh-CN" altLang="en-US"/>
              <a:t>A. when B. which C. what D. that</a:t>
            </a:r>
          </a:p>
          <a:p>
            <a:endParaRPr lang="zh-CN" altLang="en-US"/>
          </a:p>
          <a:p>
            <a:r>
              <a:rPr lang="zh-CN" altLang="en-US"/>
              <a:t>8. The order ____ the prisoner be set free arrived too late.</a:t>
            </a:r>
          </a:p>
          <a:p>
            <a:r>
              <a:rPr lang="zh-CN" altLang="en-US"/>
              <a:t>A. which B. whether C. that D. what</a:t>
            </a:r>
          </a:p>
          <a:p>
            <a:endParaRPr lang="zh-CN" altLang="en-US"/>
          </a:p>
          <a:p>
            <a:r>
              <a:rPr lang="zh-CN" altLang="en-US"/>
              <a:t>9. The nurses are trying their best to reduce the patient's fear ____ he would die of the disease.</a:t>
            </a:r>
          </a:p>
          <a:p>
            <a:r>
              <a:rPr lang="zh-CN" altLang="en-US"/>
              <a:t>A. that B. as C. of which D. which</a:t>
            </a:r>
          </a:p>
          <a:p>
            <a:endParaRPr lang="zh-CN" altLang="en-US"/>
          </a:p>
          <a:p>
            <a:r>
              <a:rPr lang="zh-CN" altLang="en-US"/>
              <a:t>10. He often asked me the question ____ the work was worth doing.</a:t>
            </a:r>
          </a:p>
          <a:p>
            <a:r>
              <a:rPr lang="zh-CN" altLang="en-US"/>
              <a:t>A. whether B. where C. that D. when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200"/>
              <a:t>什么是同位语从句：同位语从句是名词性从句中的一种，是用以解释说明某一名词内容和实质的从句，它所修饰的词称为先行词。同位语从句在主句中的作用等同于先行词的作用。 </a:t>
            </a:r>
          </a:p>
          <a:p>
            <a:r>
              <a:rPr lang="zh-CN" altLang="en-US" sz="3200"/>
              <a:t>Eg:The news that we’ll go on a picnic this Sunday isn’t true.    这个星期天我们要去野餐的消息不是真的。  </a:t>
            </a:r>
          </a:p>
          <a:p>
            <a:r>
              <a:rPr lang="zh-CN" altLang="en-US" sz="3200"/>
              <a:t>析：The fact就等于we’ll go on a picnic,是对the fact 的解释说明。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265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42620"/>
            <a:ext cx="10515600" cy="5534660"/>
          </a:xfrm>
        </p:spPr>
        <p:txBody>
          <a:bodyPr>
            <a:normAutofit fontScale="75000" lnSpcReduction="10000"/>
          </a:bodyPr>
          <a:lstStyle/>
          <a:p>
            <a:r>
              <a:rPr lang="zh-CN" altLang="en-US"/>
              <a:t>11. Along with the letter was his promise ____ he would visit me this coming Christmas.</a:t>
            </a:r>
          </a:p>
          <a:p>
            <a:r>
              <a:rPr lang="zh-CN" altLang="en-US"/>
              <a:t>A. which B. that C. what D. whether</a:t>
            </a:r>
          </a:p>
          <a:p>
            <a:endParaRPr lang="zh-CN" altLang="en-US"/>
          </a:p>
          <a:p>
            <a:r>
              <a:rPr lang="zh-CN" altLang="en-US"/>
              <a:t>12. The other day, my brother drove his car down the street at ____ I thought was a dangerous speed.</a:t>
            </a:r>
          </a:p>
          <a:p>
            <a:r>
              <a:rPr lang="zh-CN" altLang="en-US"/>
              <a:t>A. as B. which C. what D. that </a:t>
            </a:r>
          </a:p>
          <a:p>
            <a:endParaRPr lang="zh-CN" altLang="en-US"/>
          </a:p>
          <a:p>
            <a:r>
              <a:rPr lang="zh-CN" altLang="en-US"/>
              <a:t>13. Luckily, we’d brought a road map without ____ we would have lost our way.</a:t>
            </a:r>
          </a:p>
          <a:p>
            <a:r>
              <a:rPr lang="zh-CN" altLang="en-US"/>
              <a:t>A. it B. that C. this D. which</a:t>
            </a:r>
          </a:p>
          <a:p>
            <a:endParaRPr lang="zh-CN" altLang="en-US"/>
          </a:p>
          <a:p>
            <a:r>
              <a:rPr lang="zh-CN" altLang="en-US"/>
              <a:t>14. There are signs ____ restaurants are becoming more popular with families.</a:t>
            </a:r>
          </a:p>
          <a:p>
            <a:r>
              <a:rPr lang="zh-CN" altLang="en-US"/>
              <a:t>A. that B. which C. in which D. whose</a:t>
            </a:r>
          </a:p>
          <a:p>
            <a:endParaRPr lang="zh-CN" altLang="en-US"/>
          </a:p>
          <a:p>
            <a:r>
              <a:rPr lang="zh-CN" altLang="en-US"/>
              <a:t>15. We can see the same signs ____ stand out throughout the city. </a:t>
            </a:r>
          </a:p>
          <a:p>
            <a:r>
              <a:rPr lang="zh-CN" altLang="en-US"/>
              <a:t>A. that B. which C. in which D. whose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方位词的辨识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一.in,on在方位名词前的区别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一.in,on在方位名词前的区别 </a:t>
            </a:r>
          </a:p>
          <a:p>
            <a:r>
              <a:rPr lang="zh-CN" altLang="en-US"/>
              <a:t>1.in表示A地在B地范围之内.如：</a:t>
            </a:r>
          </a:p>
          <a:p>
            <a:r>
              <a:rPr lang="zh-CN" altLang="en-US"/>
              <a:t>Taiwan is in the southeast of China.</a:t>
            </a:r>
          </a:p>
          <a:p>
            <a:r>
              <a:rPr lang="zh-CN" altLang="en-US"/>
              <a:t>2.on表示A地与B地接壤、毗邻.如：</a:t>
            </a:r>
          </a:p>
          <a:p>
            <a:r>
              <a:rPr lang="zh-CN" altLang="en-US"/>
              <a:t>North Korea is on the east of China.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二.at,in,on在表示时间上的区别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1.at指时间表示：</a:t>
            </a:r>
          </a:p>
          <a:p>
            <a:r>
              <a:rPr lang="zh-CN" altLang="en-US"/>
              <a:t>（1）时间的一点、时刻等.如：</a:t>
            </a:r>
          </a:p>
          <a:p>
            <a:r>
              <a:rPr lang="zh-CN" altLang="en-US"/>
              <a:t>They came home at sunrise （at noon,at midnight,at ten o’clock,at daybreak,at dawn）.</a:t>
            </a:r>
          </a:p>
          <a:p>
            <a:r>
              <a:rPr lang="zh-CN" altLang="en-US"/>
              <a:t>（2）较短暂的一段时间.可指某个节日或被认为是一年中标志大事的日子.如：</a:t>
            </a:r>
          </a:p>
          <a:p>
            <a:r>
              <a:rPr lang="zh-CN" altLang="en-US"/>
              <a:t>He went home at Christmas （at New Year,at the Spring Festival,at night）.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2.in指时间表示：</a:t>
            </a:r>
          </a:p>
          <a:p>
            <a:r>
              <a:rPr lang="zh-CN" altLang="en-US"/>
              <a:t>（1）在某个较长的时间（如世纪、朝代、年、月、季节以及泛指的上午、下午或傍晚等）内.如：</a:t>
            </a:r>
          </a:p>
          <a:p>
            <a:r>
              <a:rPr lang="zh-CN" altLang="en-US"/>
              <a:t>in 2004,in March,in spring,in the morning,in the evening,etc </a:t>
            </a:r>
          </a:p>
          <a:p>
            <a:r>
              <a:rPr lang="zh-CN" altLang="en-US"/>
              <a:t>（2）在一段时间之后.一般情况下,用于将来时,谓语动词为瞬间动词,意为“在……以后”.如：</a:t>
            </a:r>
          </a:p>
          <a:p>
            <a:r>
              <a:rPr lang="zh-CN" altLang="en-US"/>
              <a:t>He will arrive in two hours.</a:t>
            </a:r>
          </a:p>
          <a:p>
            <a:r>
              <a:rPr lang="zh-CN" altLang="en-US"/>
              <a:t>谓语动词为延续性动词时,in意为“在……以内”.如：</a:t>
            </a:r>
          </a:p>
          <a:p>
            <a:r>
              <a:rPr lang="zh-CN" altLang="en-US"/>
              <a:t>These products will be produced in a month.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3.on指时间表示：</a:t>
            </a:r>
          </a:p>
          <a:p>
            <a:r>
              <a:rPr lang="zh-CN" altLang="en-US"/>
              <a:t>（1）具体的时日和一个特定的时间,如某日、某节日、星期几等.如：</a:t>
            </a:r>
          </a:p>
          <a:p>
            <a:r>
              <a:rPr lang="zh-CN" altLang="en-US"/>
              <a:t>On Christmas Day（On May 4th）,there will be a celebration.</a:t>
            </a:r>
          </a:p>
          <a:p>
            <a:r>
              <a:rPr lang="zh-CN" altLang="en-US"/>
              <a:t>（2）在某个特定的早晨、下午或晚上.如：</a:t>
            </a:r>
          </a:p>
          <a:p>
            <a:r>
              <a:rPr lang="zh-CN" altLang="en-US"/>
              <a:t>He arrived at 10 o’clock on the night of the 5th.</a:t>
            </a:r>
          </a:p>
          <a:p>
            <a:r>
              <a:rPr lang="zh-CN" altLang="en-US"/>
              <a:t>（3）准时,按时.如：</a:t>
            </a:r>
          </a:p>
          <a:p>
            <a:r>
              <a:rPr lang="zh-CN" altLang="en-US"/>
              <a:t>If the train should be on time,I should reach home before dark.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三.at,in和on表示地点时的区别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1.at表示地点：</a:t>
            </a:r>
          </a:p>
          <a:p>
            <a:r>
              <a:rPr lang="zh-CN" altLang="en-US"/>
              <a:t>（1）用于指较小的地方.如：</a:t>
            </a:r>
          </a:p>
          <a:p>
            <a:r>
              <a:rPr lang="zh-CN" altLang="en-US"/>
              <a:t>I shall wait for you at the station.</a:t>
            </a:r>
          </a:p>
          <a:p>
            <a:r>
              <a:rPr lang="zh-CN" altLang="en-US"/>
              <a:t>（2）用于门牌号码前.如：</a:t>
            </a:r>
          </a:p>
          <a:p>
            <a:r>
              <a:rPr lang="zh-CN" altLang="en-US"/>
              <a:t>He lives at 115 Zhongshan Road.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2.in表示地点：</a:t>
            </a:r>
          </a:p>
          <a:p>
            <a:r>
              <a:rPr lang="zh-CN" altLang="en-US"/>
              <a:t>（1）用于指较大的地方.如：</a:t>
            </a:r>
          </a:p>
          <a:p>
            <a:r>
              <a:rPr lang="zh-CN" altLang="en-US"/>
              <a:t>He lives in Shanghai.</a:t>
            </a:r>
          </a:p>
          <a:p>
            <a:r>
              <a:rPr lang="zh-CN" altLang="en-US"/>
              <a:t>（2）虽然是很小的地方,如果说话人住在那里,也可用in.商店、学校、机关等,若看作一个地点（point）用at,若看作一个场所（place）用in.如：</a:t>
            </a:r>
          </a:p>
          <a:p>
            <a:r>
              <a:rPr lang="zh-CN" altLang="en-US"/>
              <a:t>I met him at the post-office.</a:t>
            </a:r>
          </a:p>
          <a:p>
            <a:r>
              <a:rPr lang="zh-CN" altLang="en-US"/>
              <a:t>I’m now working in the post-office.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3.on表示地点,一般指与面或线接触,意为“在……上；在……旁”.如：</a:t>
            </a:r>
          </a:p>
          <a:p>
            <a:r>
              <a:rPr lang="zh-CN" altLang="en-US"/>
              <a:t>The picture was hanging on the wall.</a:t>
            </a:r>
          </a:p>
          <a:p>
            <a:r>
              <a:rPr lang="zh-CN" altLang="en-US"/>
              <a:t>New York is on the Hudson River.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Some pictures are on the wall.</a:t>
            </a:r>
            <a:r>
              <a:rPr lang="zh-CN" altLang="en-US" dirty="0"/>
              <a:t>一些图画在墙上</a:t>
            </a:r>
            <a:endParaRPr lang="en-US" altLang="zh-CN" dirty="0"/>
          </a:p>
          <a:p>
            <a:r>
              <a:rPr lang="en-US" altLang="zh-CN" dirty="0"/>
              <a:t>There are four windows are in the wall.</a:t>
            </a:r>
            <a:r>
              <a:rPr lang="zh-CN" altLang="en-US" dirty="0"/>
              <a:t>墙上有四扇窗户（实际位置是在“墙里”）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There are some red apples on the tree.</a:t>
            </a:r>
            <a:r>
              <a:rPr lang="zh-CN" altLang="en-US" dirty="0"/>
              <a:t>在树上有一些红苹果，指长在树上</a:t>
            </a:r>
            <a:endParaRPr lang="en-US" altLang="zh-CN" dirty="0"/>
          </a:p>
          <a:p>
            <a:r>
              <a:rPr lang="en-US" altLang="zh-CN" dirty="0"/>
              <a:t>Some birds are in the tree.</a:t>
            </a:r>
            <a:r>
              <a:rPr lang="zh-CN" altLang="en-US" dirty="0"/>
              <a:t>一些鸟在树上，指的是树的枝丫之间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4303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同位语从句常修饰的名词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 不是所有的名词都可以跟同位语从句，可以被同位语从句修饰的多是含有抽象意义的名词</a:t>
            </a:r>
          </a:p>
          <a:p>
            <a:r>
              <a:rPr lang="zh-CN" altLang="en-US"/>
              <a:t>●advice 建议                 ●belief 信念、相信        ●doubt 怀疑 ●explanation 解释        ●fear 害怕●fact事实    ●hope 希望                    ● idea 想法、主意       ●news 消息                      ●order 命令                                            ●opinion 观点                ●possibility 可能性         ●promise 承诺     ●problem 问题              ●question 问题               ●report 报道              ●reply 答复                    ●statement 论断            ●suggestion 建议          ●thought 想法                 ●truth 事实                    ●wish 愿望               ●warning 警告                 ●word 消息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7835" y="1929130"/>
            <a:ext cx="8286750" cy="299974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6705" y="2043430"/>
            <a:ext cx="9024620" cy="36429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4795" y="1825625"/>
            <a:ext cx="9448165" cy="390080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8125" y="1817370"/>
            <a:ext cx="8863330" cy="41097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9870" y="2118995"/>
            <a:ext cx="9043670" cy="355790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6565" y="1821180"/>
            <a:ext cx="8724900" cy="321691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5570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05180"/>
            <a:ext cx="10515600" cy="5372100"/>
          </a:xfrm>
        </p:spPr>
        <p:txBody>
          <a:bodyPr>
            <a:normAutofit fontScale="67500" lnSpcReduction="10000"/>
          </a:bodyPr>
          <a:lstStyle/>
          <a:p>
            <a:r>
              <a:rPr lang="en-US" altLang="zh-CN"/>
              <a:t>1</a:t>
            </a:r>
            <a:r>
              <a:rPr lang="zh-CN" altLang="en-US"/>
              <a:t>.in front of表示在某范围以外的前面,正好与behind相反.如：</a:t>
            </a:r>
          </a:p>
          <a:p>
            <a:r>
              <a:rPr lang="zh-CN" altLang="en-US"/>
              <a:t>There are some big trees in front of our classroom.我们教室前面有几棵大树.</a:t>
            </a:r>
          </a:p>
          <a:p>
            <a:r>
              <a:rPr lang="en-US" altLang="zh-CN"/>
              <a:t>in the front of  </a:t>
            </a:r>
            <a:r>
              <a:rPr lang="zh-CN" altLang="en-US"/>
              <a:t>在某范围以内的前面</a:t>
            </a:r>
          </a:p>
          <a:p>
            <a:r>
              <a:rPr lang="en-US" altLang="zh-CN"/>
              <a:t>Our English teacher is standing in the front of the classroom.</a:t>
            </a:r>
          </a:p>
          <a:p>
            <a:endParaRPr lang="en-US" altLang="zh-CN"/>
          </a:p>
          <a:p>
            <a:r>
              <a:rPr lang="en-US" altLang="zh-CN"/>
              <a:t>2</a:t>
            </a:r>
            <a:r>
              <a:rPr lang="zh-CN" altLang="en-US"/>
              <a:t>.into：到…里,进入内部</a:t>
            </a:r>
          </a:p>
          <a:p>
            <a:r>
              <a:rPr lang="zh-CN" altLang="en-US"/>
              <a:t>I want to go into the house.  我想走进房子.</a:t>
            </a:r>
          </a:p>
          <a:p>
            <a:r>
              <a:rPr lang="en-US" altLang="zh-CN"/>
              <a:t>3</a:t>
            </a:r>
            <a:r>
              <a:rPr lang="zh-CN" altLang="en-US"/>
              <a:t>.inside：在…的里面,在…内部</a:t>
            </a:r>
          </a:p>
          <a:p>
            <a:r>
              <a:rPr lang="zh-CN" altLang="en-US"/>
              <a:t>I am inside the house now.我正在房子里</a:t>
            </a:r>
          </a:p>
          <a:p>
            <a:endParaRPr lang="zh-CN" altLang="en-US"/>
          </a:p>
          <a:p>
            <a:r>
              <a:rPr lang="en-US" altLang="zh-CN"/>
              <a:t>4</a:t>
            </a:r>
            <a:r>
              <a:rPr lang="zh-CN" altLang="en-US"/>
              <a:t>.off：从…脱落,从…掉下</a:t>
            </a:r>
          </a:p>
          <a:p>
            <a:r>
              <a:rPr lang="zh-CN" altLang="en-US"/>
              <a:t>on：在…之上,与…表面相接触</a:t>
            </a:r>
          </a:p>
          <a:p>
            <a:r>
              <a:rPr lang="zh-CN" altLang="en-US"/>
              <a:t>An apple falls off the tree and hits me on the head.</a:t>
            </a:r>
          </a:p>
          <a:p>
            <a:r>
              <a:rPr lang="zh-CN" altLang="en-US"/>
              <a:t>一只苹果从树上掉下砸在我的头上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1. We can’t see the ball. Because it’s ________the door.</a:t>
            </a:r>
          </a:p>
          <a:p>
            <a:r>
              <a:rPr lang="en-US" altLang="zh-CN"/>
              <a:t>Shall we meet </a:t>
            </a:r>
            <a:r>
              <a:rPr lang="en-US" altLang="zh-CN" u="sng"/>
              <a:t>       </a:t>
            </a:r>
            <a:r>
              <a:rPr lang="en-US" altLang="zh-CN"/>
              <a:t> the gate of the shop?</a:t>
            </a:r>
          </a:p>
          <a:p>
            <a:r>
              <a:rPr lang="zh-CN" altLang="en-US"/>
              <a:t>2. Is Tom playing _____the street or _____ the road?</a:t>
            </a:r>
          </a:p>
          <a:p>
            <a:r>
              <a:rPr lang="en-US" altLang="zh-CN"/>
              <a:t>There is a bridge</a:t>
            </a:r>
            <a:r>
              <a:rPr lang="en-US" altLang="zh-CN" u="sng"/>
              <a:t>          </a:t>
            </a:r>
            <a:r>
              <a:rPr lang="en-US" altLang="zh-CN"/>
              <a:t> the river.</a:t>
            </a:r>
          </a:p>
          <a:p>
            <a:r>
              <a:rPr lang="zh-CN" altLang="en-US"/>
              <a:t>3. I sit ______the twins. The elder sister is _____my left and the young one is _____my right.</a:t>
            </a:r>
          </a:p>
          <a:p>
            <a:r>
              <a:rPr lang="en-US" altLang="zh-CN"/>
              <a:t>A plane is flying </a:t>
            </a:r>
            <a:r>
              <a:rPr lang="en-US" altLang="zh-CN" u="sng"/>
              <a:t>         </a:t>
            </a:r>
            <a:r>
              <a:rPr lang="en-US" altLang="zh-CN"/>
              <a:t>my head.</a:t>
            </a:r>
          </a:p>
          <a:p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The pencil is _______ the desk. 铅笔在课桌里。</a:t>
            </a:r>
          </a:p>
          <a:p>
            <a:r>
              <a:rPr lang="zh-CN" altLang="en-US"/>
              <a:t>There are many apples _______ the tree. 树上有些苹果。</a:t>
            </a:r>
          </a:p>
          <a:p>
            <a:r>
              <a:rPr lang="zh-CN" altLang="en-US"/>
              <a:t>What's _______ your desk? 你书桌底下是什么？</a:t>
            </a:r>
          </a:p>
          <a:p>
            <a:r>
              <a:rPr lang="zh-CN" altLang="en-US"/>
              <a:t>There is a bike _______ the tree. 树后有一辆自行车。</a:t>
            </a:r>
          </a:p>
          <a:p>
            <a:r>
              <a:rPr lang="zh-CN" altLang="en-US"/>
              <a:t>There is a café __________ the barber's. 理发店隔壁是一家咖啡馆。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92100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32485"/>
            <a:ext cx="10515600" cy="5344795"/>
          </a:xfrm>
        </p:spPr>
        <p:txBody>
          <a:bodyPr>
            <a:normAutofit fontScale="67500" lnSpcReduction="10000"/>
          </a:bodyPr>
          <a:lstStyle/>
          <a:p>
            <a:r>
              <a:rPr lang="zh-CN" altLang="en-US"/>
              <a:t>1 The boat is passing___ the bridge.</a:t>
            </a:r>
          </a:p>
          <a:p>
            <a:r>
              <a:rPr lang="zh-CN" altLang="en-US"/>
              <a:t>A. throughB. belowC. underD. across</a:t>
            </a:r>
          </a:p>
          <a:p>
            <a:endParaRPr lang="zh-CN" altLang="en-US"/>
          </a:p>
          <a:p>
            <a:r>
              <a:rPr lang="zh-CN" altLang="en-US"/>
              <a:t>2 Two planes are flying___ the city.</a:t>
            </a:r>
          </a:p>
          <a:p>
            <a:r>
              <a:rPr lang="zh-CN" altLang="en-US"/>
              <a:t>A. throughB. over ,C. on ,D, below</a:t>
            </a:r>
          </a:p>
          <a:p>
            <a:endParaRPr lang="zh-CN" altLang="en-US"/>
          </a:p>
          <a:p>
            <a:r>
              <a:rPr lang="zh-CN" altLang="en-US"/>
              <a:t> 3 We can see a river running to the east____ the hill.</a:t>
            </a:r>
          </a:p>
          <a:p>
            <a:r>
              <a:rPr lang="zh-CN" altLang="en-US"/>
              <a:t>A. underB. belowC. overD. on</a:t>
            </a:r>
          </a:p>
          <a:p>
            <a:endParaRPr lang="zh-CN" altLang="en-US"/>
          </a:p>
          <a:p>
            <a:r>
              <a:rPr lang="zh-CN" altLang="en-US"/>
              <a:t>4 Do you see the kite ___ the building.</a:t>
            </a:r>
          </a:p>
          <a:p>
            <a:r>
              <a:rPr lang="zh-CN" altLang="en-US"/>
              <a:t>A. overB. crossC. onD. above</a:t>
            </a:r>
          </a:p>
          <a:p>
            <a:endParaRPr lang="zh-CN" altLang="en-US"/>
          </a:p>
          <a:p>
            <a:r>
              <a:rPr lang="zh-CN" altLang="en-US">
                <a:sym typeface="+mn-ea"/>
              </a:rPr>
              <a:t> </a:t>
            </a:r>
            <a:r>
              <a:rPr lang="en-US" altLang="zh-CN">
                <a:sym typeface="+mn-ea"/>
              </a:rPr>
              <a:t>5 </a:t>
            </a:r>
            <a:r>
              <a:rPr lang="zh-CN" altLang="en-US">
                <a:sym typeface="+mn-ea"/>
              </a:rPr>
              <a:t>He put up a map ___ the back wall because there was a hole ___ it</a:t>
            </a:r>
            <a:endParaRPr lang="zh-CN" altLang="en-US"/>
          </a:p>
          <a:p>
            <a:r>
              <a:rPr lang="zh-CN" altLang="en-US">
                <a:sym typeface="+mn-ea"/>
              </a:rPr>
              <a:t>A. on; on B. at; in C. on; in D. on; at</a:t>
            </a:r>
            <a:endParaRPr lang="zh-CN" altLang="en-US"/>
          </a:p>
          <a:p>
            <a:endParaRPr lang="zh-CN" altLang="en-US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一、同位语从句的引导词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7500" lnSpcReduction="10000"/>
          </a:bodyPr>
          <a:lstStyle/>
          <a:p>
            <a:r>
              <a:rPr lang="zh-CN" altLang="en-US"/>
              <a:t>1. 由that引导</a:t>
            </a:r>
          </a:p>
          <a:p>
            <a:endParaRPr lang="zh-CN" altLang="en-US"/>
          </a:p>
          <a:p>
            <a:r>
              <a:rPr lang="zh-CN" altLang="en-US"/>
              <a:t>　　We heard the news that our team had won. 我们听到消息说我们队赢了。</a:t>
            </a:r>
          </a:p>
          <a:p>
            <a:r>
              <a:rPr lang="zh-CN" altLang="en-US"/>
              <a:t>　　They were worried over the fact that you were sick. 他们为你生病发愁。</a:t>
            </a:r>
          </a:p>
          <a:p>
            <a:r>
              <a:rPr lang="zh-CN" altLang="en-US"/>
              <a:t>　　The news that we are having a holiday tomorrow is not true. 明天放假的消息不实。</a:t>
            </a:r>
          </a:p>
          <a:p>
            <a:r>
              <a:rPr lang="zh-CN" altLang="en-US"/>
              <a:t>　　I’ve come to the conclusion that it was unwise to do that. 我得出结论这样做是不明智的。</a:t>
            </a:r>
          </a:p>
          <a:p>
            <a:r>
              <a:rPr lang="zh-CN" altLang="en-US"/>
              <a:t>　　The fact that the money has gone does not mean it was stolen. 那笔钱不见了这一事实并不意味着是被偷了。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5570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51205"/>
            <a:ext cx="10515600" cy="5426075"/>
          </a:xfrm>
        </p:spPr>
        <p:txBody>
          <a:bodyPr>
            <a:normAutofit fontScale="67500" lnSpcReduction="10000"/>
          </a:bodyPr>
          <a:lstStyle/>
          <a:p>
            <a:endParaRPr lang="zh-CN" altLang="en-US"/>
          </a:p>
          <a:p>
            <a:r>
              <a:rPr lang="zh-CN" altLang="en-US">
                <a:sym typeface="+mn-ea"/>
              </a:rPr>
              <a:t> 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 There is a door___ the wall.</a:t>
            </a:r>
            <a:endParaRPr lang="zh-CN" altLang="en-US"/>
          </a:p>
          <a:p>
            <a:r>
              <a:rPr lang="zh-CN" altLang="en-US">
                <a:sym typeface="+mn-ea"/>
              </a:rPr>
              <a:t>A. on B. to C. of D.in</a:t>
            </a:r>
          </a:p>
          <a:p>
            <a:endParaRPr lang="zh-CN" altLang="en-US"/>
          </a:p>
          <a:p>
            <a:r>
              <a:rPr lang="zh-CN" altLang="en-US">
                <a:sym typeface="+mn-ea"/>
              </a:rPr>
              <a:t> 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 Any man ___ eyes______ his head can see that he's exactly like a rope.</a:t>
            </a:r>
            <a:endParaRPr lang="zh-CN" altLang="en-US"/>
          </a:p>
          <a:p>
            <a:r>
              <a:rPr lang="zh-CN" altLang="en-US">
                <a:sym typeface="+mn-ea"/>
              </a:rPr>
              <a:t>A. with; on B. with; inC. on; with D. in; with</a:t>
            </a:r>
          </a:p>
          <a:p>
            <a:endParaRPr lang="zh-CN" altLang="en-US" b="1">
              <a:sym typeface="+mn-ea"/>
            </a:endParaRPr>
          </a:p>
          <a:p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 There are some birds singing___ the trees.</a:t>
            </a:r>
            <a:endParaRPr lang="zh-CN" altLang="en-US"/>
          </a:p>
          <a:p>
            <a:r>
              <a:rPr lang="zh-CN" altLang="en-US">
                <a:sym typeface="+mn-ea"/>
              </a:rPr>
              <a:t>A. in B. on C. at D. from</a:t>
            </a:r>
          </a:p>
          <a:p>
            <a:endParaRPr lang="zh-CN" altLang="en-US"/>
          </a:p>
          <a:p>
            <a:r>
              <a:rPr lang="en-US" altLang="zh-CN">
                <a:sym typeface="+mn-ea"/>
              </a:rPr>
              <a:t>4</a:t>
            </a:r>
            <a:r>
              <a:rPr lang="zh-CN" altLang="en-US">
                <a:sym typeface="+mn-ea"/>
              </a:rPr>
              <a:t> There are so many apples___ that tree.</a:t>
            </a:r>
            <a:endParaRPr lang="zh-CN" altLang="en-US"/>
          </a:p>
          <a:p>
            <a:r>
              <a:rPr lang="zh-CN" altLang="en-US">
                <a:sym typeface="+mn-ea"/>
              </a:rPr>
              <a:t>A. in B, on C. at D. from</a:t>
            </a:r>
          </a:p>
          <a:p>
            <a:endParaRPr lang="zh-CN" altLang="en-US" b="1">
              <a:sym typeface="+mn-ea"/>
            </a:endParaRPr>
          </a:p>
          <a:p>
            <a:r>
              <a:rPr lang="en-US" altLang="zh-CN">
                <a:sym typeface="+mn-ea"/>
              </a:rPr>
              <a:t>5</a:t>
            </a:r>
            <a:r>
              <a:rPr lang="zh-CN" altLang="en-US">
                <a:sym typeface="+mn-ea"/>
              </a:rPr>
              <a:t> The United States is ____ the south of Canada and ___ the east of Japan.</a:t>
            </a:r>
            <a:endParaRPr lang="zh-CN" altLang="en-US"/>
          </a:p>
          <a:p>
            <a:r>
              <a:rPr lang="zh-CN" altLang="en-US">
                <a:sym typeface="+mn-ea"/>
              </a:rPr>
              <a:t>A. to; inB. on; toC. in; besideD. at; on</a:t>
            </a:r>
            <a:endParaRPr lang="zh-CN" altLang="en-US" b="1"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200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55040"/>
            <a:ext cx="10515600" cy="5222240"/>
          </a:xfrm>
        </p:spPr>
        <p:txBody>
          <a:bodyPr>
            <a:normAutofit fontScale="97500" lnSpcReduction="10000"/>
          </a:bodyPr>
          <a:lstStyle/>
          <a:p>
            <a:endParaRPr lang="zh-CN" altLang="en-US"/>
          </a:p>
          <a:p>
            <a:r>
              <a:rPr lang="en-US" altLang="zh-CN"/>
              <a:t>1</a:t>
            </a:r>
            <a:r>
              <a:rPr lang="zh-CN" altLang="en-US"/>
              <a:t> The man stood____the window, watching the boys playing outside.</a:t>
            </a:r>
          </a:p>
          <a:p>
            <a:r>
              <a:rPr lang="zh-CN" altLang="en-US"/>
              <a:t>A. inB. byC. withD. to</a:t>
            </a:r>
          </a:p>
          <a:p>
            <a:r>
              <a:rPr lang="en-US" altLang="zh-CN"/>
              <a:t>2</a:t>
            </a:r>
            <a:r>
              <a:rPr lang="zh-CN" altLang="en-US"/>
              <a:t> Japan lies____ the east of China.</a:t>
            </a:r>
          </a:p>
          <a:p>
            <a:r>
              <a:rPr lang="zh-CN" altLang="en-US"/>
              <a:t>A. onB/ toC. inD. with</a:t>
            </a:r>
          </a:p>
          <a:p>
            <a:r>
              <a:rPr lang="en-US" altLang="zh-CN"/>
              <a:t>3 </a:t>
            </a:r>
            <a:r>
              <a:rPr lang="zh-CN" altLang="en-US"/>
              <a:t>Uncle Wang arrived____ No. 14 Middle School half an hour ago.</a:t>
            </a:r>
          </a:p>
          <a:p>
            <a:r>
              <a:rPr lang="zh-CN" altLang="en-US"/>
              <a:t>A. at B. in C to D. /</a:t>
            </a:r>
          </a:p>
          <a:p>
            <a:r>
              <a:rPr lang="en-US" altLang="zh-CN"/>
              <a:t>4</a:t>
            </a:r>
            <a:r>
              <a:rPr lang="zh-CN" altLang="en-US"/>
              <a:t> My uncle lives ____ 88 Beijing Street.</a:t>
            </a:r>
          </a:p>
          <a:p>
            <a:r>
              <a:rPr lang="zh-CN" altLang="en-US"/>
              <a:t>A. to B. of C. at D. on</a:t>
            </a:r>
          </a:p>
          <a:p>
            <a:r>
              <a:rPr lang="en-US" altLang="zh-CN"/>
              <a:t>5 </a:t>
            </a:r>
            <a:r>
              <a:rPr lang="zh-CN" altLang="en-US"/>
              <a:t>They are waiting ___ a bus ___ the bus stop.</a:t>
            </a:r>
          </a:p>
          <a:p>
            <a:r>
              <a:rPr lang="zh-CN" altLang="en-US"/>
              <a:t>A. for; in B. on; at C. with; at D. for; at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8270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46455"/>
            <a:ext cx="10515600" cy="5697855"/>
          </a:xfrm>
        </p:spPr>
        <p:txBody>
          <a:bodyPr>
            <a:normAutofit fontScale="57500" lnSpcReduction="10000"/>
          </a:bodyPr>
          <a:lstStyle/>
          <a:p>
            <a:r>
              <a:rPr lang="zh-CN" altLang="en-US">
                <a:sym typeface="+mn-ea"/>
              </a:rPr>
              <a:t>1 Is the street too narrow for the bus to go ___?</a:t>
            </a:r>
            <a:endParaRPr lang="zh-CN" altLang="en-US"/>
          </a:p>
          <a:p>
            <a:r>
              <a:rPr lang="zh-CN" altLang="en-US">
                <a:sym typeface="+mn-ea"/>
              </a:rPr>
              <a:t>A. throughB. acrossC. onD. in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 A mother camel was walking ___ her son ___ the desert.</a:t>
            </a:r>
          </a:p>
          <a:p>
            <a:r>
              <a:rPr lang="zh-CN" altLang="en-US"/>
              <a:t>A. without; alongB. with; through C. next to; passD. beside; through</a:t>
            </a:r>
          </a:p>
          <a:p>
            <a:endParaRPr lang="zh-CN" altLang="en-US"/>
          </a:p>
          <a:p>
            <a:r>
              <a:rPr lang="en-US" altLang="zh-CN"/>
              <a:t>3</a:t>
            </a:r>
            <a:r>
              <a:rPr lang="zh-CN" altLang="en-US"/>
              <a:t> Tom sits____the classroom while John sits____the room.</a:t>
            </a:r>
          </a:p>
          <a:p>
            <a:r>
              <a:rPr lang="zh-CN" altLang="en-US"/>
              <a:t>A. in front of; at back of B. in the front of; at the back ofC. in front of; at the back of D. in the front of; at back of</a:t>
            </a:r>
          </a:p>
          <a:p>
            <a:endParaRPr lang="zh-CN" altLang="en-US"/>
          </a:p>
          <a:p>
            <a:r>
              <a:rPr lang="en-US" altLang="zh-CN"/>
              <a:t>4</a:t>
            </a:r>
            <a:r>
              <a:rPr lang="zh-CN" altLang="en-US"/>
              <a:t> Lucy sits____ the third row, ____Jim‘s left.</a:t>
            </a:r>
          </a:p>
          <a:p>
            <a:r>
              <a:rPr lang="zh-CN" altLang="en-US"/>
              <a:t>A. on; onB. in; atC. at; inD. in; on</a:t>
            </a:r>
          </a:p>
          <a:p>
            <a:endParaRPr lang="zh-CN" altLang="en-US"/>
          </a:p>
          <a:p>
            <a:r>
              <a:rPr lang="en-US" altLang="zh-CN"/>
              <a:t>5</a:t>
            </a:r>
            <a:r>
              <a:rPr lang="zh-CN" altLang="en-US"/>
              <a:t> Jiangsu is___ the east of China, but Japan is ___ the east of China.</a:t>
            </a:r>
          </a:p>
          <a:p>
            <a:r>
              <a:rPr lang="zh-CN" altLang="en-US"/>
              <a:t>A. to; inB. in; to .C. on; toD. to; on</a:t>
            </a:r>
          </a:p>
          <a:p>
            <a:endParaRPr lang="zh-CN" altLang="en-US"/>
          </a:p>
          <a:p>
            <a:r>
              <a:rPr lang="en-US" altLang="zh-CN"/>
              <a:t>6 </a:t>
            </a:r>
            <a:r>
              <a:rPr lang="zh-CN" altLang="en-US"/>
              <a:t>Don‘t read ____ the sun. It‘s bad ___ your eyes.</a:t>
            </a:r>
          </a:p>
          <a:p>
            <a:r>
              <a:rPr lang="zh-CN" altLang="en-US"/>
              <a:t>A. in; toB. under; forC. with; toD. in; 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1170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36015"/>
            <a:ext cx="10515600" cy="5041265"/>
          </a:xfrm>
        </p:spPr>
        <p:txBody>
          <a:bodyPr>
            <a:normAutofit fontScale="90000" lnSpcReduction="20000"/>
          </a:bodyPr>
          <a:lstStyle/>
          <a:p>
            <a:endParaRPr lang="zh-CN" altLang="en-US" sz="3600"/>
          </a:p>
          <a:p>
            <a:r>
              <a:rPr lang="zh-CN" altLang="en-US" sz="3600"/>
              <a:t>【注意1】 在某些名词(如</a:t>
            </a:r>
            <a:r>
              <a:rPr lang="zh-CN" altLang="en-US" sz="3600" b="1"/>
              <a:t>demand, wish, suggestion, resolution</a:t>
            </a:r>
            <a:r>
              <a:rPr lang="zh-CN" altLang="en-US" sz="3600"/>
              <a:t>等)后面的同位语从句要用虚拟语气。 </a:t>
            </a:r>
          </a:p>
          <a:p>
            <a:r>
              <a:rPr lang="zh-CN" altLang="en-US" sz="3600"/>
              <a:t>如：</a:t>
            </a:r>
          </a:p>
          <a:p>
            <a:r>
              <a:rPr lang="zh-CN" altLang="en-US" sz="3600"/>
              <a:t>They were faced with the demand that this tax be abolished. 他们面对废除这个税的要求。</a:t>
            </a:r>
          </a:p>
          <a:p>
            <a:r>
              <a:rPr lang="zh-CN" altLang="en-US" sz="3600"/>
              <a:t>There was a suggestion that Brown should be dropped from the team. 有一项建议是布朗应该离队。</a:t>
            </a:r>
          </a:p>
          <a:p>
            <a:endParaRPr lang="zh-CN" altLang="en-US" sz="3600"/>
          </a:p>
          <a:p>
            <a:endParaRPr lang="zh-CN" altLang="en-US"/>
          </a:p>
          <a:p>
            <a:r>
              <a:rPr lang="zh-CN" altLang="en-US"/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2. 由whether引导</a:t>
            </a:r>
          </a:p>
          <a:p>
            <a:r>
              <a:rPr lang="zh-CN" altLang="en-US"/>
              <a:t>　　There is some doubt whether he will come. 他是否会来还不一定。</a:t>
            </a:r>
          </a:p>
          <a:p>
            <a:r>
              <a:rPr lang="zh-CN" altLang="en-US"/>
              <a:t>　　Answer my question whether you are coming. 你回答我的问题：你来不来。</a:t>
            </a:r>
          </a:p>
          <a:p>
            <a:r>
              <a:rPr lang="zh-CN" altLang="en-US"/>
              <a:t>【注意】 whether 可引导同位语从句，但if不能引导同位语从句。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名词doubt“怀疑”后的同位语从句用whether连接；no doubt“不怀疑”后的同位语从句用that连接。</a:t>
            </a:r>
          </a:p>
          <a:p>
            <a:endParaRPr lang="zh-CN" altLang="en-US"/>
          </a:p>
          <a:p>
            <a:r>
              <a:rPr lang="zh-CN" altLang="en-US"/>
              <a:t>如：  </a:t>
            </a:r>
          </a:p>
          <a:p>
            <a:r>
              <a:rPr lang="zh-CN" altLang="en-US"/>
              <a:t>●We have some doubt whether they can complete the task on time.我们怀疑他们是否能准时完成任务。 </a:t>
            </a:r>
          </a:p>
          <a:p>
            <a:r>
              <a:rPr lang="zh-CN" altLang="en-US"/>
              <a:t>●There is no doubt that Li Wei will keep his promise.毫无疑问，李伟会信守承诺的。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5115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50900"/>
            <a:ext cx="10515600" cy="5326380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/>
              <a:t>　3. 由连接代词引导</a:t>
            </a:r>
          </a:p>
          <a:p>
            <a:r>
              <a:rPr lang="zh-CN" altLang="en-US"/>
              <a:t>　　Have you any idea what time it starts? 你知道什么时候开始吗?</a:t>
            </a:r>
          </a:p>
          <a:p>
            <a:r>
              <a:rPr lang="zh-CN" altLang="en-US"/>
              <a:t>　　From 1985-90 I was an instructor at the regional party headquarters. After that I went back to work in a factory. Then I had no idea what a casino was. 从1985年到1990年我是地方党部的教员。随后我回到一家工厂工作。当时我不知道赌场是什么样的地方。</a:t>
            </a:r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　　4. 由连接副词引导</a:t>
            </a:r>
          </a:p>
          <a:p>
            <a:r>
              <a:rPr lang="zh-CN" altLang="en-US"/>
              <a:t>　　I have no idea when he will come back. 我不知道他什么时候回来。</a:t>
            </a:r>
          </a:p>
          <a:p>
            <a:r>
              <a:rPr lang="zh-CN" altLang="en-US"/>
              <a:t>　　It is a question how he did it. 那是一个他如何做的问题。</a:t>
            </a:r>
          </a:p>
          <a:p>
            <a:r>
              <a:rPr lang="zh-CN" altLang="en-US"/>
              <a:t>　　He had no idea why she left. 他不知道她为什么离开。</a:t>
            </a:r>
          </a:p>
          <a:p>
            <a:r>
              <a:rPr lang="zh-CN" altLang="en-US"/>
              <a:t>　　You have no idea how worried I was! 你不知道我多着急!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二、关于分离同位语从句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The news got about that he had won a car in the lottery. 消息传开说他中彩得了一辆汽车。</a:t>
            </a:r>
          </a:p>
          <a:p>
            <a:r>
              <a:rPr lang="zh-CN" altLang="en-US"/>
              <a:t>　　The rumour spread that a new school would be built here. 谣传这里要盖一所新学校。</a:t>
            </a:r>
          </a:p>
          <a:p>
            <a:r>
              <a:rPr lang="zh-CN" altLang="en-US"/>
              <a:t>　　Report has it that the Smiths are leaving town. 有传言说史密斯一家要离开这座城市。</a:t>
            </a:r>
          </a:p>
          <a:p>
            <a:r>
              <a:rPr lang="zh-CN" altLang="en-US"/>
              <a:t>　　The thought came to him that maybe the enemy had fled the city. 他想到可能敌人已逃离这座城市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2889</Words>
  <Application>Microsoft Office PowerPoint</Application>
  <PresentationFormat>自定义</PresentationFormat>
  <Paragraphs>250</Paragraphs>
  <Slides>42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Office 主题</vt:lpstr>
      <vt:lpstr>同位语从句</vt:lpstr>
      <vt:lpstr>PowerPoint 演示文稿</vt:lpstr>
      <vt:lpstr>同位语从句常修饰的名词</vt:lpstr>
      <vt:lpstr>一、同位语从句的引导词</vt:lpstr>
      <vt:lpstr>PowerPoint 演示文稿</vt:lpstr>
      <vt:lpstr>PowerPoint 演示文稿</vt:lpstr>
      <vt:lpstr>PowerPoint 演示文稿</vt:lpstr>
      <vt:lpstr>PowerPoint 演示文稿</vt:lpstr>
      <vt:lpstr>二、关于分离同位语从句</vt:lpstr>
      <vt:lpstr>PowerPoint 演示文稿</vt:lpstr>
      <vt:lpstr>PowerPoint 演示文稿</vt:lpstr>
      <vt:lpstr>PowerPoint 演示文稿</vt:lpstr>
      <vt:lpstr>如何区分同位语从句和定语从句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方位词的辨识</vt:lpstr>
      <vt:lpstr>一.in,on在方位名词前的区别</vt:lpstr>
      <vt:lpstr>二.at,in,on在表示时间上的区别 </vt:lpstr>
      <vt:lpstr>PowerPoint 演示文稿</vt:lpstr>
      <vt:lpstr>PowerPoint 演示文稿</vt:lpstr>
      <vt:lpstr>三.at,in和on表示地点时的区别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linchen</dc:creator>
  <cp:lastModifiedBy>admin</cp:lastModifiedBy>
  <cp:revision>46</cp:revision>
  <dcterms:created xsi:type="dcterms:W3CDTF">2017-04-19T07:16:00Z</dcterms:created>
  <dcterms:modified xsi:type="dcterms:W3CDTF">2017-04-29T02:07:00Z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