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4"/>
  </p:notesMasterIdLst>
  <p:sldIdLst>
    <p:sldId id="262" r:id="rId2"/>
    <p:sldId id="293" r:id="rId3"/>
    <p:sldId id="294" r:id="rId4"/>
    <p:sldId id="334" r:id="rId5"/>
    <p:sldId id="292" r:id="rId6"/>
    <p:sldId id="301" r:id="rId7"/>
    <p:sldId id="324" r:id="rId8"/>
    <p:sldId id="325" r:id="rId9"/>
    <p:sldId id="335" r:id="rId10"/>
    <p:sldId id="302" r:id="rId11"/>
    <p:sldId id="327" r:id="rId12"/>
    <p:sldId id="322" r:id="rId13"/>
    <p:sldId id="329" r:id="rId14"/>
    <p:sldId id="303" r:id="rId15"/>
    <p:sldId id="336" r:id="rId16"/>
    <p:sldId id="306" r:id="rId17"/>
    <p:sldId id="305" r:id="rId18"/>
    <p:sldId id="309" r:id="rId19"/>
    <p:sldId id="310" r:id="rId20"/>
    <p:sldId id="331" r:id="rId21"/>
    <p:sldId id="311" r:id="rId22"/>
    <p:sldId id="307" r:id="rId23"/>
    <p:sldId id="312" r:id="rId24"/>
    <p:sldId id="315" r:id="rId25"/>
    <p:sldId id="314" r:id="rId26"/>
    <p:sldId id="337" r:id="rId27"/>
    <p:sldId id="317" r:id="rId28"/>
    <p:sldId id="332" r:id="rId29"/>
    <p:sldId id="319" r:id="rId30"/>
    <p:sldId id="320" r:id="rId31"/>
    <p:sldId id="321" r:id="rId32"/>
    <p:sldId id="291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90" d="100"/>
          <a:sy n="90" d="100"/>
        </p:scale>
        <p:origin x="-2490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519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1793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8994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970623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9504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563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19098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796268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88601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42904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84684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34520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34907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xmlns="" val="223775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12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emf"/><Relationship Id="rId11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14.png"/><Relationship Id="rId4" Type="http://schemas.openxmlformats.org/officeDocument/2006/relationships/image" Target="../media/image15.png"/><Relationship Id="rId9" Type="http://schemas.openxmlformats.org/officeDocument/2006/relationships/image" Target="../media/image23.png"/><Relationship Id="rId1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12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9.png"/><Relationship Id="rId5" Type="http://schemas.openxmlformats.org/officeDocument/2006/relationships/image" Target="../media/image16.emf"/><Relationship Id="rId10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5.png"/><Relationship Id="rId7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14.png"/><Relationship Id="rId4" Type="http://schemas.openxmlformats.org/officeDocument/2006/relationships/image" Target="../media/image1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hyperlink" Target="&#21548;&#20889;-&#35782;&#23383;1%20&#31070;&#24030;&#35875;.mp4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16.emf"/><Relationship Id="rId10" Type="http://schemas.openxmlformats.org/officeDocument/2006/relationships/image" Target="../media/image9.png"/><Relationship Id="rId4" Type="http://schemas.openxmlformats.org/officeDocument/2006/relationships/image" Target="../media/image7.emf"/><Relationship Id="rId9" Type="http://schemas.openxmlformats.org/officeDocument/2006/relationships/image" Target="../media/image8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神州谣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人教版二年级下册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/>
          <p:cNvSpPr txBox="1"/>
          <p:nvPr/>
        </p:nvSpPr>
        <p:spPr>
          <a:xfrm>
            <a:off x="5896545" y="411886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lù</a:t>
            </a:r>
            <a:endParaRPr lang="zh-CN" altLang="en-US" sz="4000" dirty="0">
              <a:latin typeface="+mn-ea"/>
              <a:ea typeface="+mn-ea"/>
            </a:endParaRPr>
          </a:p>
        </p:txBody>
      </p: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/>
          <p:nvPr/>
        </p:nvSpPr>
        <p:spPr>
          <a:xfrm>
            <a:off x="968202" y="64966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yǒng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10147" y="2111007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：涌起  汹涌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33414" y="1407959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易错提示：后鼻音，三声。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99592" y="1310788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涌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5459766" y="62401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fēng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81404" y="1918222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：山峰  高峰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685517" y="104372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后鼻音，一声。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88905" y="244590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sǒng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180094" y="3753257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：耸立  高耸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233414" y="2933453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后鼻音，平舌音。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751663" y="232674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gé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94172" y="3553202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：隔开  隔壁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784795" y="2597672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二声。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123069" y="430144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yǔ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483768" y="5597434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：与人  我与他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354831" y="4518395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整体认读音节，三声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945754" y="3020016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耸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392139" y="1317353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5396235" y="1301511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峰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5377243" y="304648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5374986" y="3048070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隔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1088905" y="5031700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1106518" y="5018436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与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45754" y="677361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yǒng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56499" y="637685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fēng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56118" y="244590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sǒng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14687" y="233859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gé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111072" y="432381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yǔ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68" name="组合 35"/>
          <p:cNvGrpSpPr/>
          <p:nvPr/>
        </p:nvGrpSpPr>
        <p:grpSpPr>
          <a:xfrm>
            <a:off x="5580112" y="4832150"/>
            <a:ext cx="1333822" cy="1301324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9" name="矩形 68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>
              <a:stCxn id="69" idx="1"/>
              <a:endCxn id="69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69" idx="0"/>
              <a:endCxn id="69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23"/>
          <p:cNvSpPr txBox="1">
            <a:spLocks noChangeArrowheads="1"/>
          </p:cNvSpPr>
          <p:nvPr/>
        </p:nvSpPr>
        <p:spPr bwMode="auto">
          <a:xfrm>
            <a:off x="5633052" y="4933145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陆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893339" y="412426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lù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913934" y="4872338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四声。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860994" y="5649853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：大陆  陆地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9377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/>
          <p:nvPr/>
        </p:nvSpPr>
        <p:spPr>
          <a:xfrm>
            <a:off x="1019348" y="60290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nóng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08473" y="184066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：浓厚  浓雾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305422" y="1177476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易错提示：后鼻音，二声。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971600" y="1280360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浓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5719979" y="71015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fán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76256" y="2167134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：繁荣  繁华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745611" y="1064098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前鼻音，二声。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100"/>
          <p:cNvGrpSpPr/>
          <p:nvPr/>
        </p:nvGrpSpPr>
        <p:grpSpPr>
          <a:xfrm>
            <a:off x="5436096" y="14458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5455088" y="1421635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繁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96063" y="626729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nóng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700845" y="710155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fán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26938" y="283034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róng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114904" y="4177943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：繁荣  光荣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88600" y="2924944"/>
            <a:ext cx="2793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翘舌音，后鼻音，二声。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0" name="组合 100"/>
          <p:cNvGrpSpPr/>
          <p:nvPr/>
        </p:nvGrpSpPr>
        <p:grpSpPr>
          <a:xfrm>
            <a:off x="806937" y="352306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1" name="矩形 50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>
              <a:stCxn id="51" idx="1"/>
              <a:endCxn id="51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51" idx="0"/>
              <a:endCxn id="51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23"/>
          <p:cNvSpPr txBox="1">
            <a:spLocks noChangeArrowheads="1"/>
          </p:cNvSpPr>
          <p:nvPr/>
        </p:nvSpPr>
        <p:spPr bwMode="auto">
          <a:xfrm>
            <a:off x="828525" y="3512453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荣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71600" y="283034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róng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9377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65757" y="983153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隔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3791023" y="1119173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耸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2416859" y="1004293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峰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1100613" y="1001013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涌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6839">
            <a:off x="6964725" y="931085"/>
            <a:ext cx="1147083" cy="2688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23"/>
          <p:cNvSpPr txBox="1">
            <a:spLocks noChangeArrowheads="1"/>
          </p:cNvSpPr>
          <p:nvPr/>
        </p:nvSpPr>
        <p:spPr bwMode="auto">
          <a:xfrm rot="466839">
            <a:off x="7104158" y="985222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与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55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466596" y="949968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繁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3827160" y="932045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浓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1793847" y="928953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陆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29" name="Picture 1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smtClean="0">
                  <a:latin typeface="楷体" pitchFamily="49" charset="-122"/>
                  <a:ea typeface="楷体" pitchFamily="49" charset="-122"/>
                </a:rPr>
                <a:t>荣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8355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836712"/>
            <a:ext cx="748883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神州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战国时人驺衍称中国为“赤县神州”（见于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史记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孟子荀卿列传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），后来用“神州”作为中国的代称。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造句：神州大地到处是一片繁荣的景象。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中华：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古代称黄河流域一带为中华，是汉族最初兴起的地方，后来之中国。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　　造句：中华儿女勤劳勇敢。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山川：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山和河流。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　　造句：我爱你，祖国壮丽的山川。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海峡：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两块陆地之间连接两个海或两个洋的狭窄水道。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　　造句：海峡两岸的人民情谊深厚。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1297211"/>
            <a:ext cx="748883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民族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指历史上形成的、处于不同社会发展阶段的各种人的共同体。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造句：中华民族是一个团结向上的大家庭。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奋发：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精神振作，情绪高涨。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　　造句：为了早日实现“中国梦”，中华儿女团结一心，奋发图强。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25144"/>
            <a:ext cx="7332535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课文内容以三字经的形式为我们介绍了祖国的文明史、山川和风土人情。</a:t>
            </a:r>
            <a:endParaRPr lang="zh-CN" altLang="en-US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908720"/>
            <a:ext cx="6480000" cy="3530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159729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12474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我神州，称中华，山川</a:t>
            </a:r>
            <a:r>
              <a:rPr lang="zh-CN" altLang="en-US" sz="3600" dirty="0" smtClean="0">
                <a:solidFill>
                  <a:srgbClr val="FF0000"/>
                </a:solidFill>
              </a:rPr>
              <a:t>美</a:t>
            </a:r>
            <a:r>
              <a:rPr lang="zh-CN" altLang="en-US" sz="3600" dirty="0" smtClean="0">
                <a:solidFill>
                  <a:srgbClr val="0000FF"/>
                </a:solidFill>
              </a:rPr>
              <a:t>，可入</a:t>
            </a:r>
            <a:r>
              <a:rPr lang="zh-CN" altLang="en-US" sz="3600" dirty="0" smtClean="0">
                <a:solidFill>
                  <a:srgbClr val="FF0000"/>
                </a:solidFill>
              </a:rPr>
              <a:t>画</a:t>
            </a:r>
            <a:r>
              <a:rPr lang="zh-CN" altLang="en-US" sz="3600" dirty="0" smtClean="0">
                <a:solidFill>
                  <a:srgbClr val="0000FF"/>
                </a:solidFill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619672" y="2132856"/>
            <a:ext cx="6552728" cy="1204705"/>
            <a:chOff x="4568809" y="3748420"/>
            <a:chExt cx="2968747" cy="1204705"/>
          </a:xfrm>
        </p:grpSpPr>
        <p:sp>
          <p:nvSpPr>
            <p:cNvPr id="16" name="六角星 15"/>
            <p:cNvSpPr/>
            <p:nvPr/>
          </p:nvSpPr>
          <p:spPr>
            <a:xfrm>
              <a:off x="4568809" y="4051015"/>
              <a:ext cx="2323128" cy="902110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重读“美、画” ，读出自豪感。</a:t>
              </a:r>
              <a:endPara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539552" y="3501008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黄河</a:t>
            </a:r>
            <a:r>
              <a:rPr lang="zh-CN" altLang="en-US" sz="3600" dirty="0" smtClean="0">
                <a:solidFill>
                  <a:srgbClr val="FF0000"/>
                </a:solidFill>
              </a:rPr>
              <a:t>奔</a:t>
            </a:r>
            <a:r>
              <a:rPr lang="zh-CN" altLang="en-US" sz="3600" dirty="0" smtClean="0">
                <a:solidFill>
                  <a:srgbClr val="0000FF"/>
                </a:solidFill>
              </a:rPr>
              <a:t>，长江</a:t>
            </a:r>
            <a:r>
              <a:rPr lang="zh-CN" altLang="en-US" sz="3600" dirty="0" smtClean="0">
                <a:solidFill>
                  <a:srgbClr val="FF0000"/>
                </a:solidFill>
              </a:rPr>
              <a:t>涌</a:t>
            </a:r>
            <a:r>
              <a:rPr lang="zh-CN" altLang="en-US" sz="3600" dirty="0" smtClean="0">
                <a:solidFill>
                  <a:srgbClr val="0000FF"/>
                </a:solidFill>
              </a:rPr>
              <a:t>，长城</a:t>
            </a:r>
            <a:r>
              <a:rPr lang="zh-CN" altLang="en-US" sz="3600" dirty="0" smtClean="0">
                <a:solidFill>
                  <a:srgbClr val="FF0000"/>
                </a:solidFill>
              </a:rPr>
              <a:t>长</a:t>
            </a:r>
            <a:r>
              <a:rPr lang="zh-CN" altLang="en-US" sz="3600" dirty="0" smtClean="0">
                <a:solidFill>
                  <a:srgbClr val="0000FF"/>
                </a:solidFill>
              </a:rPr>
              <a:t>，珠峰</a:t>
            </a:r>
            <a:r>
              <a:rPr lang="zh-CN" altLang="en-US" sz="3600" dirty="0" smtClean="0">
                <a:solidFill>
                  <a:srgbClr val="FF0000"/>
                </a:solidFill>
              </a:rPr>
              <a:t>耸</a:t>
            </a:r>
            <a:r>
              <a:rPr lang="zh-CN" altLang="en-US" sz="3600" dirty="0" smtClean="0">
                <a:solidFill>
                  <a:srgbClr val="0000FF"/>
                </a:solidFill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2411760" y="4449105"/>
            <a:ext cx="3672408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699792" y="4581128"/>
            <a:ext cx="298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　　重读“奔、涌、长、耸”，读得铿锵有力。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842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908720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中华山川的特点是什么？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827584" y="2348880"/>
            <a:ext cx="7992888" cy="129614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我神州，称中华，山川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，可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入画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43608" y="4365104"/>
            <a:ext cx="7272808" cy="158417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“美”和“入画”这两个词写出了中华山川的特点。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619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1196752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19903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559" y="863162"/>
            <a:ext cx="3692577" cy="1485717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8249" y="1124744"/>
            <a:ext cx="78790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黄河、长江、长城和珠穆朗玛峰的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特点是什么？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2564904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黄河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奔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，长江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涌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，长城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，珠峰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耸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75656" y="4005064"/>
            <a:ext cx="6984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黄河的特点是奔流不息；长江的特点是波涛汹涌；长城的特点是长；珠穆朗玛峰的特点是高耸入云。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361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1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4008" y="2490327"/>
            <a:ext cx="39251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“你从雪山走来，春潮是你的风采。你向东海奔去，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惊涛是你的气概。”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随着歌声，去课文中了解一下长江的波澜壮阔与黄河的波浪滔天吧！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2482" y="2123350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67544" y="1916832"/>
            <a:ext cx="7920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台湾岛，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隔海峡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，与大陆，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是一家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11560" y="3284984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       台湾岛与中国大陆隔着台湾海峡互相遥望，台湾同胞与大陆人民是血脉相连的一家人。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7704" y="1052736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台湾与大陆的关系是怎样的？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361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559" y="863162"/>
            <a:ext cx="5204745" cy="1629734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19672" y="1052736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祖国各族人民之间的关系是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怎样的？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2040034" y="5935064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83568" y="2492896"/>
            <a:ext cx="79789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各民族，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情谊浓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，齐奋发，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共繁荣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0" y="3861048"/>
            <a:ext cx="7498398" cy="2182483"/>
            <a:chOff x="0" y="3861048"/>
            <a:chExt cx="7498398" cy="2182483"/>
          </a:xfrm>
        </p:grpSpPr>
        <p:sp>
          <p:nvSpPr>
            <p:cNvPr id="20" name="云形标注 19"/>
            <p:cNvSpPr/>
            <p:nvPr/>
          </p:nvSpPr>
          <p:spPr>
            <a:xfrm>
              <a:off x="1979712" y="3861048"/>
              <a:ext cx="5518686" cy="1137912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483768" y="4149080"/>
              <a:ext cx="48712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</a:t>
              </a:r>
              <a:r>
                <a:rPr lang="zh-CN" altLang="en-US" sz="2400" dirty="0" smtClean="0"/>
                <a:t>　各族人民之间友情深厚，共同努力为建设祖国奋发图强</a:t>
              </a:r>
              <a:r>
                <a:rPr lang="zh-CN" altLang="en-US" sz="2000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0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4739723"/>
              <a:ext cx="2128391" cy="1303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752894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4956" y="1174304"/>
            <a:ext cx="79789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　　　神州  奔流  台湾  海峡  民族  情谊  一齐  奋发  　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　　　我神州，称中华，山川美，可入画。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9080" y="59642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58768" y="613568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387" y="6213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3093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858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484784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通过朗读，我们感受到了祖国山川的壮丽，台湾与大陆血脉相连、密不可分，全国各族人民奋发努力建设祖国。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1275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051720" y="908720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山川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美、可入画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1720" y="1844824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黄河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奔、长江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涌、长城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长、珠峰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耸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79712" y="3140968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台湾与大陆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隔海相望，是一家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9552" y="1988840"/>
            <a:ext cx="12241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神州谣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3" name="右大括号 22"/>
          <p:cNvSpPr/>
          <p:nvPr/>
        </p:nvSpPr>
        <p:spPr>
          <a:xfrm rot="10800000" flipH="1">
            <a:off x="6804248" y="1052736"/>
            <a:ext cx="288033" cy="45365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1763688" y="1268760"/>
            <a:ext cx="216024" cy="43924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051720" y="4797152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各族人民团结一心、奋发图强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92280" y="23488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山川壮美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92280" y="342900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人民团结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1155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23" grpId="0" animBg="1"/>
      <p:bldP spid="24" grpId="0" animBg="1"/>
      <p:bldP spid="26" grpId="0"/>
      <p:bldP spid="27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908720"/>
            <a:ext cx="64087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关描写长江的古诗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登高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杜甫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风急天高猿啸哀，渚清沙白鸟飞回。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无边落木萧萧下，不尽长江滚滚来。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万里悲秋常作客，百年多病独登台。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艰难苦恨繁霜鬓，潦倒新停浊酒杯。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001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1268760"/>
            <a:ext cx="64087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关描写黄河的古诗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浪淘沙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九曲黄河万里沙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刘禹锡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九曲黄河万里沙，浪淘风簸自天涯。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如今直上银河去，同到牵牛织女家。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001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484784"/>
            <a:ext cx="79789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描写祖国大好河山的词语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大好河山  山河壮丽  美不胜收 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风光秀丽  山清水秀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159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38812" y="618736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08" y="63270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334408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4110612"/>
            <a:ext cx="1532087" cy="158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6939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475" y="1233333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加偏旁变成新字再组词。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弯（  ）（     ）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宜（　）（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文（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田（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熟字加偏旁的方法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可以巩固所学的生字。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71722" y="299462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谊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299695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友谊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4843" y="38172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齐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1880" y="378904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一齐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6478" y="461593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奋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1880" y="458112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奋发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06" r="7809" b="7265"/>
          <a:stretch/>
        </p:blipFill>
        <p:spPr bwMode="auto">
          <a:xfrm>
            <a:off x="5037656" y="4939097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979712" y="227687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湾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91880" y="213285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台湾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012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997099"/>
            <a:ext cx="72909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/>
              <a:t>填一填。</a:t>
            </a:r>
            <a:endParaRPr lang="en-US" altLang="zh-CN" sz="3200" dirty="0" smtClean="0"/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96928" y="600826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973507" y="625933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757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3046" y="625933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7544" y="1916832"/>
            <a:ext cx="7920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黄河</a:t>
            </a:r>
            <a:r>
              <a:rPr lang="zh-CN" altLang="en-US" sz="3600" u="sng" dirty="0" smtClean="0"/>
              <a:t>      </a:t>
            </a:r>
            <a:r>
              <a:rPr lang="zh-CN" altLang="en-US" sz="3600" dirty="0" smtClean="0"/>
              <a:t>，长江</a:t>
            </a:r>
            <a:r>
              <a:rPr lang="zh-CN" altLang="en-US" sz="3600" u="sng" dirty="0" smtClean="0"/>
              <a:t>      </a:t>
            </a:r>
            <a:r>
              <a:rPr lang="zh-CN" altLang="en-US" sz="3600" dirty="0" smtClean="0"/>
              <a:t>，长城</a:t>
            </a:r>
            <a:r>
              <a:rPr lang="zh-CN" altLang="en-US" sz="3600" u="sng" dirty="0" smtClean="0"/>
              <a:t>         </a:t>
            </a:r>
            <a:r>
              <a:rPr lang="zh-CN" altLang="en-US" sz="3600" dirty="0" smtClean="0"/>
              <a:t>，珠峰</a:t>
            </a:r>
            <a:r>
              <a:rPr lang="zh-CN" altLang="en-US" sz="3600" u="sng" dirty="0" smtClean="0"/>
              <a:t>       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各</a:t>
            </a:r>
            <a:r>
              <a:rPr lang="zh-CN" altLang="en-US" sz="3600" u="sng" dirty="0" smtClean="0"/>
              <a:t>        </a:t>
            </a:r>
            <a:r>
              <a:rPr lang="zh-CN" altLang="en-US" sz="3600" dirty="0" smtClean="0"/>
              <a:t>，</a:t>
            </a:r>
            <a:r>
              <a:rPr lang="zh-CN" altLang="en-US" sz="3600" u="sng" dirty="0" smtClean="0"/>
              <a:t>       </a:t>
            </a:r>
            <a:r>
              <a:rPr lang="zh-CN" altLang="en-US" sz="3600" dirty="0" smtClean="0"/>
              <a:t> 浓，</a:t>
            </a:r>
            <a:r>
              <a:rPr lang="zh-CN" altLang="en-US" sz="3600" u="sng" dirty="0" smtClean="0"/>
              <a:t>              </a:t>
            </a:r>
            <a:r>
              <a:rPr lang="zh-CN" altLang="en-US" sz="3600" dirty="0" smtClean="0"/>
              <a:t>，共繁荣。</a:t>
            </a:r>
            <a:endParaRPr lang="en-US" altLang="zh-CN" sz="32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1547664" y="1772816"/>
            <a:ext cx="792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奔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3888" y="191683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涌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96136" y="1844824"/>
            <a:ext cx="792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长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3608" y="2564904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耸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3501008"/>
            <a:ext cx="1152128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民族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11760" y="3501008"/>
            <a:ext cx="1152128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情谊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99992" y="3501008"/>
            <a:ext cx="1584176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齐奋发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846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9552" y="1124744"/>
            <a:ext cx="2016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长江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355976" y="980728"/>
            <a:ext cx="3528392" cy="4104456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4008" y="1196752"/>
            <a:ext cx="30243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　　长江发源于“世界屋脊”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青藏高原的唐古拉山脉各拉丹冬峰西南侧。干流流经青海、西藏、四川、云南、重庆、湖北、湖南、江西、安徽、江苏、上海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个省、自治区、直辖市，于崇明岛以东注入东海，全长约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6300㎞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，比黄河（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5464㎞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）长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800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余千米，在世界大河中长度仅次于非洲的尼罗河和南美洲的亚马逊河，居世界第三位。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2060848"/>
            <a:ext cx="3810000" cy="2552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836712"/>
            <a:ext cx="8352928" cy="14773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2400" dirty="0" smtClean="0"/>
              <a:t>３</a:t>
            </a:r>
            <a:r>
              <a:rPr lang="en-US" altLang="zh-CN" sz="2400" dirty="0" smtClean="0"/>
              <a:t>.</a:t>
            </a:r>
            <a:r>
              <a:rPr lang="zh-CN" altLang="en-US" sz="2400" dirty="0" smtClean="0"/>
              <a:t>学过课文之后，你觉得自己作为新时代的好少年应该怎样做呢？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7544" y="2924944"/>
            <a:ext cx="767339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好好学习科学文化知识，坚持锻炼身体，长大后为建设祖国贡献力量。</a:t>
            </a:r>
            <a:endParaRPr lang="zh-CN" altLang="en-US" sz="36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3995936" y="5301208"/>
            <a:ext cx="4583151" cy="1292100"/>
            <a:chOff x="4067944" y="5199835"/>
            <a:chExt cx="4583151" cy="1292100"/>
          </a:xfrm>
        </p:grpSpPr>
        <p:sp>
          <p:nvSpPr>
            <p:cNvPr id="10" name="云形标注 9"/>
            <p:cNvSpPr/>
            <p:nvPr/>
          </p:nvSpPr>
          <p:spPr>
            <a:xfrm>
              <a:off x="4067944" y="5247803"/>
              <a:ext cx="3601078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　　爱我中华。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06327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277" y="63651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3733690" y="1440908"/>
            <a:ext cx="3168351" cy="1114996"/>
          </a:xfrm>
          <a:prstGeom prst="cloudCallout">
            <a:avLst>
              <a:gd name="adj1" fmla="val 69074"/>
              <a:gd name="adj2" fmla="val 530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学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完课文，一起来听写吧。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7" name="Picture 3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690533" y="2768352"/>
            <a:ext cx="31090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3923872" y="4509120"/>
            <a:ext cx="2787988" cy="795001"/>
          </a:xfrm>
          <a:prstGeom prst="cloudCallout">
            <a:avLst>
              <a:gd name="adj1" fmla="val -60247"/>
              <a:gd name="adj2" fmla="val -502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点我，点我！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35920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点击报听写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349937" y="1934159"/>
            <a:ext cx="1113416" cy="1819834"/>
            <a:chOff x="5836357" y="4560894"/>
            <a:chExt cx="1327930" cy="2056092"/>
          </a:xfrm>
        </p:grpSpPr>
        <p:pic>
          <p:nvPicPr>
            <p:cNvPr id="16" name="图片 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4255428"/>
            <a:ext cx="1717124" cy="192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22191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9552" y="1124744"/>
            <a:ext cx="2016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黄河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733235" y="752697"/>
            <a:ext cx="3528392" cy="4104456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0842" y="983489"/>
            <a:ext cx="30243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　　黄河，中国北部大河，全长约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5464km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，流域面积约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752443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平方公里。世界第五大长河，中国第二长河。黄河发源于青海省青藏高原的巴颜喀拉山脉查哈西拉山的扎曲，北麓的卡日曲，和星宿海西的约古宗列曲，呈“几”字形。自西向东分别流经青海、四川、甘肃、宁夏、内蒙古、陕西、山西、河南及山东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个省（自治区），最后流入渤海。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1988840"/>
            <a:ext cx="4320000" cy="2881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83671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zh</a:t>
            </a:r>
            <a:r>
              <a:rPr lang="en-US" altLang="zh-CN" sz="4000" dirty="0" smtClean="0">
                <a:latin typeface="+mn-ea"/>
              </a:rPr>
              <a:t>ō</a:t>
            </a:r>
            <a:r>
              <a:rPr lang="en-US" altLang="zh-CN" sz="4000" dirty="0" smtClean="0">
                <a:latin typeface="+mn-ea"/>
                <a:ea typeface="+mn-ea"/>
              </a:rPr>
              <a:t>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神州  苏州  沧州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641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大川水横流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第二笔是竖撇，第四笔竖在竖中线上稍短，第六笔竖是垂露竖。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5003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dǎo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岛屿  小岛  海岛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487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“山”上有鸟。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“山”稍扁，略偏左。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岛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089694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州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字谜识记：</a:t>
              </a:r>
              <a:r>
                <a:rPr lang="zh-CN" altLang="en-US" b="1" dirty="0">
                  <a:solidFill>
                    <a:srgbClr val="FF0000"/>
                  </a:solidFill>
                  <a:ea typeface="楷体" pitchFamily="49" charset="-122"/>
                </a:rPr>
                <a:t>太</a:t>
              </a:r>
              <a:r>
                <a:rPr lang="zh-CN" altLang="en-US" b="1" dirty="0" smtClean="0">
                  <a:solidFill>
                    <a:srgbClr val="FF0000"/>
                  </a:solidFill>
                  <a:ea typeface="楷体" pitchFamily="49" charset="-122"/>
                </a:rPr>
                <a:t>行一飞鸟（岛）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沧州被称为武术之乡。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953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湖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中央有一座美丽的小岛。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wān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2060848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台湾  海湾  港湾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6215" y="2502093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氵＋弯＝湾。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3686" y="131262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“氵”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呈弧形分布，“亦”的撇和竖钩变成两个短竖，“弓”稍扁。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xiá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1709" y="4557058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海峡  峡谷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95092" y="4989774"/>
            <a:ext cx="5421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雪后立即去陕西，收取关山换新颜。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857170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：“山”小而居中，“夹”的撇画舒展，捺画有力。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山＋夹＝峡 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峡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湾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960346" y="2938031"/>
            <a:ext cx="5500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家是我们心灵的港湾。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70383" y="5362208"/>
            <a:ext cx="5590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峡谷内有丰富的植物资源。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805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mín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民族  人民  民众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睡眠不足两目垂。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横折的折要短，竖钩挺立，斜钩舒展有力。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民族  种族  家族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用人有方大有人在。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：“方”窄而小，笔画紧凑，“失”的撇捺舒展。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族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民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减一减识记：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眠</a:t>
              </a:r>
              <a:r>
                <a:rPr lang="en-US" altLang="zh-CN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—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目＝民。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我们伟大的祖国有五十六个民族。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889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我们的国家是一个各民族大融合的国家。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情谊  友谊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宜妍（讠）是情谊。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左窄右宽，三横分布均匀，最后一横要长。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qí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一齐  整齐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失之交臂川中行。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：“文”的横长，撇捺舒展，第五笔是竖撇。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齐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谊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讠＋宜＝谊。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我们之间的友谊是牢不可破的。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3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我们迈着整齐的步伐离开了会场。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fèn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奋发  奋进  奋斗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田在大下齐奋斗。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“大”的撇捺舒展，“田”略小，竖在竖中线上。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奋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大＋田＝奋。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我们要奋发图强。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3118</TotalTime>
  <Words>1109</Words>
  <Application>Microsoft Office PowerPoint</Application>
  <PresentationFormat>全屏显示(4:3)</PresentationFormat>
  <Paragraphs>268</Paragraphs>
  <Slides>32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LRGM-</cp:lastModifiedBy>
  <cp:revision>670</cp:revision>
  <dcterms:created xsi:type="dcterms:W3CDTF">2017-05-17T10:13:19Z</dcterms:created>
  <dcterms:modified xsi:type="dcterms:W3CDTF">2018-01-26T09:01:13Z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