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67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  <a:srgbClr val="008000"/>
    <a:srgbClr val="FF3300"/>
    <a:srgbClr val="CC0099"/>
    <a:srgbClr val="FF0066"/>
    <a:srgbClr val="009900"/>
    <a:srgbClr val="33CC33"/>
    <a:srgbClr val="F7CC15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67" autoAdjust="0"/>
  </p:normalViewPr>
  <p:slideViewPr>
    <p:cSldViewPr>
      <p:cViewPr varScale="1">
        <p:scale>
          <a:sx n="84" d="100"/>
          <a:sy n="84" d="100"/>
        </p:scale>
        <p:origin x="-5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1763688" y="2132856"/>
            <a:ext cx="568863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C000"/>
                </a:solidFill>
              </a:rPr>
              <a:t>            </a:t>
            </a:r>
            <a:endParaRPr lang="en-US" altLang="zh-CN" sz="3200" b="1" baseline="0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en-US" altLang="zh-CN" sz="3200" baseline="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altLang="zh-CN" sz="3200" b="1" baseline="0" dirty="0" smtClean="0">
                <a:solidFill>
                  <a:schemeClr val="accent6">
                    <a:lumMod val="50000"/>
                  </a:schemeClr>
                </a:solidFill>
              </a:rPr>
              <a:t>               </a:t>
            </a:r>
            <a:endParaRPr lang="en-US" altLang="zh-CN" sz="3200" b="1" dirty="0" smtClean="0">
              <a:solidFill>
                <a:srgbClr val="FF0066"/>
              </a:solidFill>
            </a:endParaRP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1961710" y="1052736"/>
            <a:ext cx="52925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accent3">
                    <a:lumMod val="50000"/>
                  </a:schemeClr>
                </a:solidFill>
              </a:rPr>
              <a:t>             </a:t>
            </a:r>
            <a:endParaRPr lang="zh-CN" altLang="en-US" sz="4400" b="1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766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七角星 3"/>
          <p:cNvSpPr/>
          <p:nvPr userDrawn="1"/>
        </p:nvSpPr>
        <p:spPr>
          <a:xfrm>
            <a:off x="1763688" y="1484784"/>
            <a:ext cx="1152128" cy="576064"/>
          </a:xfrm>
          <a:prstGeom prst="star7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0" dirty="0"/>
          </a:p>
        </p:txBody>
      </p:sp>
      <p:sp>
        <p:nvSpPr>
          <p:cNvPr id="5" name="圆角矩形 4"/>
          <p:cNvSpPr/>
          <p:nvPr userDrawn="1"/>
        </p:nvSpPr>
        <p:spPr>
          <a:xfrm>
            <a:off x="1724862" y="2657823"/>
            <a:ext cx="5470702" cy="2664296"/>
          </a:xfrm>
          <a:prstGeom prst="roundRect">
            <a:avLst/>
          </a:prstGeom>
          <a:noFill/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227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心形 4"/>
          <p:cNvSpPr/>
          <p:nvPr userDrawn="1"/>
        </p:nvSpPr>
        <p:spPr>
          <a:xfrm>
            <a:off x="1331640" y="1124744"/>
            <a:ext cx="288032" cy="216024"/>
          </a:xfrm>
          <a:prstGeom prst="heart">
            <a:avLst/>
          </a:prstGeom>
          <a:noFill/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心形 5"/>
          <p:cNvSpPr/>
          <p:nvPr userDrawn="1"/>
        </p:nvSpPr>
        <p:spPr>
          <a:xfrm>
            <a:off x="2915816" y="1232756"/>
            <a:ext cx="216024" cy="180020"/>
          </a:xfrm>
          <a:prstGeom prst="heart">
            <a:avLst/>
          </a:prstGeom>
          <a:noFill/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心形 7"/>
          <p:cNvSpPr/>
          <p:nvPr userDrawn="1"/>
        </p:nvSpPr>
        <p:spPr>
          <a:xfrm>
            <a:off x="4694970" y="1124744"/>
            <a:ext cx="216024" cy="198022"/>
          </a:xfrm>
          <a:prstGeom prst="heart">
            <a:avLst/>
          </a:prstGeom>
          <a:noFill/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心形 8"/>
          <p:cNvSpPr/>
          <p:nvPr userDrawn="1"/>
        </p:nvSpPr>
        <p:spPr>
          <a:xfrm>
            <a:off x="6341180" y="980728"/>
            <a:ext cx="144016" cy="144016"/>
          </a:xfrm>
          <a:prstGeom prst="heart">
            <a:avLst/>
          </a:prstGeom>
          <a:noFill/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心形 10"/>
          <p:cNvSpPr/>
          <p:nvPr userDrawn="1"/>
        </p:nvSpPr>
        <p:spPr>
          <a:xfrm>
            <a:off x="7308304" y="908720"/>
            <a:ext cx="72008" cy="72008"/>
          </a:xfrm>
          <a:prstGeom prst="heart">
            <a:avLst/>
          </a:prstGeom>
          <a:noFill/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261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横卷形 1"/>
          <p:cNvSpPr/>
          <p:nvPr userDrawn="1"/>
        </p:nvSpPr>
        <p:spPr>
          <a:xfrm>
            <a:off x="1619672" y="3861048"/>
            <a:ext cx="5832648" cy="1944216"/>
          </a:xfrm>
          <a:prstGeom prst="horizontalScroll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083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 userDrawn="1"/>
        </p:nvSpPr>
        <p:spPr>
          <a:xfrm>
            <a:off x="1763688" y="1340768"/>
            <a:ext cx="576064" cy="216024"/>
          </a:xfrm>
          <a:prstGeom prst="homePlat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燕尾形 4"/>
          <p:cNvSpPr/>
          <p:nvPr userDrawn="1"/>
        </p:nvSpPr>
        <p:spPr>
          <a:xfrm>
            <a:off x="2339752" y="1340768"/>
            <a:ext cx="144016" cy="216024"/>
          </a:xfrm>
          <a:prstGeom prst="chevron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 userDrawn="1"/>
        </p:nvSpPr>
        <p:spPr>
          <a:xfrm>
            <a:off x="2483768" y="1340768"/>
            <a:ext cx="144016" cy="216024"/>
          </a:xfrm>
          <a:prstGeom prst="chevron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横卷形 1"/>
          <p:cNvSpPr/>
          <p:nvPr userDrawn="1"/>
        </p:nvSpPr>
        <p:spPr>
          <a:xfrm>
            <a:off x="1619672" y="2276872"/>
            <a:ext cx="6120680" cy="3240360"/>
          </a:xfrm>
          <a:prstGeom prst="horizontalScroll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云形 2"/>
          <p:cNvSpPr/>
          <p:nvPr userDrawn="1"/>
        </p:nvSpPr>
        <p:spPr>
          <a:xfrm>
            <a:off x="5004048" y="980728"/>
            <a:ext cx="2232248" cy="1152128"/>
          </a:xfrm>
          <a:prstGeom prst="cloud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5652120" y="2132856"/>
            <a:ext cx="360040" cy="144016"/>
          </a:xfrm>
          <a:prstGeom prst="ellipse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544108" y="2373336"/>
            <a:ext cx="216024" cy="72008"/>
          </a:xfrm>
          <a:prstGeom prst="ellipse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5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 3"/>
          <p:cNvSpPr/>
          <p:nvPr userDrawn="1"/>
        </p:nvSpPr>
        <p:spPr>
          <a:xfrm>
            <a:off x="1285852" y="3714752"/>
            <a:ext cx="3286148" cy="1357322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3286116" y="5286388"/>
            <a:ext cx="357190" cy="1428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3857620" y="5572140"/>
            <a:ext cx="285752" cy="1428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4357686" y="5786454"/>
            <a:ext cx="142876" cy="714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前凸带形 1"/>
          <p:cNvSpPr/>
          <p:nvPr userDrawn="1"/>
        </p:nvSpPr>
        <p:spPr>
          <a:xfrm>
            <a:off x="2970885" y="1124744"/>
            <a:ext cx="3024336" cy="747840"/>
          </a:xfrm>
          <a:prstGeom prst="ribbon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波形 1"/>
          <p:cNvSpPr/>
          <p:nvPr userDrawn="1"/>
        </p:nvSpPr>
        <p:spPr>
          <a:xfrm>
            <a:off x="1691680" y="1340768"/>
            <a:ext cx="936104" cy="576064"/>
          </a:xfrm>
          <a:prstGeom prst="wav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28575"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2411760" y="1052736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zh-CN" altLang="en-US" sz="3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309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 5"/>
          <p:cNvSpPr/>
          <p:nvPr userDrawn="1"/>
        </p:nvSpPr>
        <p:spPr>
          <a:xfrm>
            <a:off x="4714876" y="857232"/>
            <a:ext cx="2928958" cy="1643074"/>
          </a:xfrm>
          <a:prstGeom prst="cloud">
            <a:avLst/>
          </a:prstGeom>
          <a:noFill/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572132" y="2428868"/>
            <a:ext cx="428628" cy="285752"/>
          </a:xfrm>
          <a:prstGeom prst="ellipse">
            <a:avLst/>
          </a:prstGeom>
          <a:noFill/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5429256" y="2786058"/>
            <a:ext cx="285752" cy="214314"/>
          </a:xfrm>
          <a:prstGeom prst="ellipse">
            <a:avLst/>
          </a:prstGeom>
          <a:noFill/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横卷形 12"/>
          <p:cNvSpPr/>
          <p:nvPr userDrawn="1"/>
        </p:nvSpPr>
        <p:spPr>
          <a:xfrm>
            <a:off x="1643042" y="2857496"/>
            <a:ext cx="5857916" cy="3000396"/>
          </a:xfrm>
          <a:prstGeom prst="horizontalScroll">
            <a:avLst/>
          </a:prstGeom>
          <a:noFill/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771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角星 3"/>
          <p:cNvSpPr/>
          <p:nvPr userDrawn="1"/>
        </p:nvSpPr>
        <p:spPr>
          <a:xfrm>
            <a:off x="1619672" y="1196752"/>
            <a:ext cx="360040" cy="288032"/>
          </a:xfrm>
          <a:prstGeom prst="star6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角星 5"/>
          <p:cNvSpPr/>
          <p:nvPr userDrawn="1"/>
        </p:nvSpPr>
        <p:spPr>
          <a:xfrm>
            <a:off x="2339752" y="1333730"/>
            <a:ext cx="288032" cy="288032"/>
          </a:xfrm>
          <a:prstGeom prst="star6">
            <a:avLst/>
          </a:prstGeom>
          <a:noFill/>
          <a:ln>
            <a:solidFill>
              <a:srgbClr val="F7CC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角星 6"/>
          <p:cNvSpPr/>
          <p:nvPr userDrawn="1"/>
        </p:nvSpPr>
        <p:spPr>
          <a:xfrm>
            <a:off x="3063280" y="1477746"/>
            <a:ext cx="288032" cy="252028"/>
          </a:xfrm>
          <a:prstGeom prst="star6">
            <a:avLst/>
          </a:prstGeom>
          <a:noFill/>
          <a:ln>
            <a:solidFill>
              <a:srgbClr val="F7CC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角星 7"/>
          <p:cNvSpPr/>
          <p:nvPr userDrawn="1"/>
        </p:nvSpPr>
        <p:spPr>
          <a:xfrm>
            <a:off x="3854854" y="1673166"/>
            <a:ext cx="288032" cy="216022"/>
          </a:xfrm>
          <a:prstGeom prst="star6">
            <a:avLst/>
          </a:prstGeom>
          <a:noFill/>
          <a:ln>
            <a:solidFill>
              <a:srgbClr val="F7CC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角星 8"/>
          <p:cNvSpPr/>
          <p:nvPr userDrawn="1"/>
        </p:nvSpPr>
        <p:spPr>
          <a:xfrm>
            <a:off x="4716016" y="1798736"/>
            <a:ext cx="288032" cy="216026"/>
          </a:xfrm>
          <a:prstGeom prst="star6">
            <a:avLst/>
          </a:prstGeom>
          <a:noFill/>
          <a:ln>
            <a:solidFill>
              <a:srgbClr val="F7CC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角星 9"/>
          <p:cNvSpPr/>
          <p:nvPr userDrawn="1"/>
        </p:nvSpPr>
        <p:spPr>
          <a:xfrm>
            <a:off x="5508104" y="1736811"/>
            <a:ext cx="288032" cy="216024"/>
          </a:xfrm>
          <a:prstGeom prst="star6">
            <a:avLst/>
          </a:prstGeom>
          <a:noFill/>
          <a:ln>
            <a:solidFill>
              <a:srgbClr val="F7CC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角星 10"/>
          <p:cNvSpPr/>
          <p:nvPr userDrawn="1"/>
        </p:nvSpPr>
        <p:spPr>
          <a:xfrm>
            <a:off x="6084168" y="1556792"/>
            <a:ext cx="216024" cy="180019"/>
          </a:xfrm>
          <a:prstGeom prst="star6">
            <a:avLst/>
          </a:prstGeom>
          <a:noFill/>
          <a:ln>
            <a:solidFill>
              <a:srgbClr val="F7CC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角星 11"/>
          <p:cNvSpPr/>
          <p:nvPr userDrawn="1"/>
        </p:nvSpPr>
        <p:spPr>
          <a:xfrm>
            <a:off x="6621952" y="1358770"/>
            <a:ext cx="144016" cy="144016"/>
          </a:xfrm>
          <a:prstGeom prst="star6">
            <a:avLst/>
          </a:prstGeom>
          <a:noFill/>
          <a:ln>
            <a:solidFill>
              <a:srgbClr val="F7CC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角星 12"/>
          <p:cNvSpPr/>
          <p:nvPr userDrawn="1"/>
        </p:nvSpPr>
        <p:spPr>
          <a:xfrm>
            <a:off x="6948264" y="1196752"/>
            <a:ext cx="144016" cy="108012"/>
          </a:xfrm>
          <a:prstGeom prst="star6">
            <a:avLst/>
          </a:prstGeom>
          <a:noFill/>
          <a:ln>
            <a:solidFill>
              <a:srgbClr val="F7CC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47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5113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上凸带形 1"/>
          <p:cNvSpPr/>
          <p:nvPr userDrawn="1"/>
        </p:nvSpPr>
        <p:spPr>
          <a:xfrm>
            <a:off x="1691680" y="1196752"/>
            <a:ext cx="2289188" cy="432048"/>
          </a:xfrm>
          <a:prstGeom prst="ribbon2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339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太阳形 6"/>
          <p:cNvSpPr/>
          <p:nvPr userDrawn="1"/>
        </p:nvSpPr>
        <p:spPr>
          <a:xfrm>
            <a:off x="7092280" y="1126446"/>
            <a:ext cx="576064" cy="504056"/>
          </a:xfrm>
          <a:prstGeom prst="sun">
            <a:avLst/>
          </a:prstGeom>
          <a:solidFill>
            <a:srgbClr val="F7CC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389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前凸弯带形 1"/>
          <p:cNvSpPr/>
          <p:nvPr userDrawn="1"/>
        </p:nvSpPr>
        <p:spPr>
          <a:xfrm>
            <a:off x="2915816" y="989437"/>
            <a:ext cx="2736304" cy="855387"/>
          </a:xfrm>
          <a:prstGeom prst="ellipseRibbon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5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十字星 1"/>
          <p:cNvSpPr/>
          <p:nvPr userDrawn="1"/>
        </p:nvSpPr>
        <p:spPr>
          <a:xfrm>
            <a:off x="1403648" y="1124744"/>
            <a:ext cx="288032" cy="288032"/>
          </a:xfrm>
          <a:prstGeom prst="star4">
            <a:avLst/>
          </a:prstGeom>
          <a:noFill/>
          <a:ln>
            <a:solidFill>
              <a:srgbClr val="F7CC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十字星 2"/>
          <p:cNvSpPr/>
          <p:nvPr userDrawn="1"/>
        </p:nvSpPr>
        <p:spPr>
          <a:xfrm>
            <a:off x="7524328" y="1268760"/>
            <a:ext cx="288032" cy="360040"/>
          </a:xfrm>
          <a:prstGeom prst="star4">
            <a:avLst/>
          </a:prstGeom>
          <a:noFill/>
          <a:ln>
            <a:solidFill>
              <a:srgbClr val="F7CC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十字星 3"/>
          <p:cNvSpPr/>
          <p:nvPr userDrawn="1"/>
        </p:nvSpPr>
        <p:spPr>
          <a:xfrm>
            <a:off x="1403648" y="5301208"/>
            <a:ext cx="360040" cy="288032"/>
          </a:xfrm>
          <a:prstGeom prst="star4">
            <a:avLst/>
          </a:prstGeom>
          <a:noFill/>
          <a:ln>
            <a:solidFill>
              <a:srgbClr val="F7CC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十字星 4"/>
          <p:cNvSpPr/>
          <p:nvPr userDrawn="1"/>
        </p:nvSpPr>
        <p:spPr>
          <a:xfrm>
            <a:off x="7236296" y="5445224"/>
            <a:ext cx="288032" cy="288032"/>
          </a:xfrm>
          <a:prstGeom prst="star4">
            <a:avLst/>
          </a:prstGeom>
          <a:noFill/>
          <a:ln>
            <a:solidFill>
              <a:srgbClr val="F7CC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010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zh-CN" altLang="en-US" dirty="0" smtClean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动作按钮: 后退或前一项 7">
            <a:hlinkClick r:id="" action="ppaction://hlinkshowjump?jump=previousslide" highlightClick="1"/>
          </p:cNvPr>
          <p:cNvSpPr/>
          <p:nvPr userDrawn="1"/>
        </p:nvSpPr>
        <p:spPr>
          <a:xfrm>
            <a:off x="23033" y="6505572"/>
            <a:ext cx="1471474" cy="332656"/>
          </a:xfrm>
          <a:prstGeom prst="actionButtonBackPrevious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9" name="动作按钮: 前进或下一项 8">
            <a:hlinkClick r:id="" action="ppaction://hlinkshowjump?jump=nextslide" highlightClick="1"/>
          </p:cNvPr>
          <p:cNvSpPr/>
          <p:nvPr userDrawn="1"/>
        </p:nvSpPr>
        <p:spPr>
          <a:xfrm>
            <a:off x="7735154" y="6525344"/>
            <a:ext cx="1408846" cy="332656"/>
          </a:xfrm>
          <a:prstGeom prst="actionButtonForwardNex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039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7" r:id="rId17"/>
    <p:sldLayoutId id="2147483666" r:id="rId18"/>
    <p:sldLayoutId id="2147483668" r:id="rId19"/>
  </p:sldLayoutIdLst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spcBef>
          <a:spcPct val="20000"/>
        </a:spcBef>
        <a:buFont typeface="Arial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spcBef>
          <a:spcPct val="20000"/>
        </a:spcBef>
        <a:buFont typeface="Arial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627784" y="3105814"/>
            <a:ext cx="51845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i="1" dirty="0">
                <a:solidFill>
                  <a:srgbClr val="008000"/>
                </a:solidFill>
                <a:latin typeface="华文彩云" pitchFamily="2" charset="-122"/>
                <a:ea typeface="华文彩云" pitchFamily="2" charset="-122"/>
              </a:rPr>
              <a:t>上课</a:t>
            </a:r>
            <a:r>
              <a:rPr lang="zh-CN" altLang="en-US" sz="4400" b="1" i="1" dirty="0" smtClean="0">
                <a:solidFill>
                  <a:srgbClr val="008000"/>
                </a:solidFill>
                <a:latin typeface="华文彩云" pitchFamily="2" charset="-122"/>
                <a:ea typeface="华文彩云" pitchFamily="2" charset="-122"/>
              </a:rPr>
              <a:t>啦！！！</a:t>
            </a:r>
            <a:endParaRPr lang="zh-CN" altLang="en-US" sz="4400" b="1" i="1" dirty="0">
              <a:solidFill>
                <a:srgbClr val="008000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99992" y="6311033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教师：郝静</a:t>
            </a:r>
            <a:endParaRPr lang="zh-CN" altLang="en-US" sz="28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0814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1500174"/>
            <a:ext cx="578647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 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荷花已经开了不少了。</a:t>
            </a:r>
            <a:r>
              <a:rPr lang="zh-CN" altLang="en-US" sz="3200" b="1" dirty="0" smtClean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荷叶挨挨挤挤的，像一个个碧绿的大圆盘。</a:t>
            </a:r>
            <a:r>
              <a:rPr lang="zh-CN" altLang="en-US" sz="3200" b="1" dirty="0" smtClean="0">
                <a:solidFill>
                  <a:srgbClr val="CC0099"/>
                </a:solidFill>
                <a:latin typeface="华文楷体" pitchFamily="2" charset="-122"/>
                <a:ea typeface="华文楷体" pitchFamily="2" charset="-122"/>
              </a:rPr>
              <a:t>白荷花在这些大圆盘之间冒出来。有的才展开两三片花瓣儿。有的花瓣儿全展开了，露出嫩黄色的小莲蓬。有的还是花骨朵儿，看起来饱胀的马上要破裂似的。</a:t>
            </a:r>
            <a:endParaRPr lang="zh-CN" altLang="en-US" sz="3200" b="1" dirty="0">
              <a:solidFill>
                <a:srgbClr val="CC0099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5933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32" y="1643050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3300"/>
                </a:solidFill>
              </a:rPr>
              <a:t>思考：</a:t>
            </a:r>
            <a:endParaRPr lang="zh-CN" altLang="en-US" sz="2000" b="1" dirty="0">
              <a:solidFill>
                <a:srgbClr val="FF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57356" y="2786058"/>
            <a:ext cx="52149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b="1" dirty="0" smtClean="0">
                <a:solidFill>
                  <a:srgbClr val="0070C0"/>
                </a:solidFill>
              </a:rPr>
              <a:t>这段文字都运用了哪些修辞手法？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 marL="342900" indent="-342900"/>
            <a:r>
              <a:rPr lang="en-US" altLang="zh-CN" b="1" dirty="0" smtClean="0">
                <a:solidFill>
                  <a:srgbClr val="0070C0"/>
                </a:solidFill>
              </a:rPr>
              <a:t>               </a:t>
            </a:r>
            <a:r>
              <a:rPr lang="zh-CN" altLang="en-US" b="1" dirty="0" smtClean="0">
                <a:solidFill>
                  <a:srgbClr val="0070C0"/>
                </a:solidFill>
              </a:rPr>
              <a:t>用了比喻，拟人的修辞，写出了荷叶之多之绿之大之圆。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 marL="342900" indent="-342900">
              <a:buAutoNum type="arabicPeriod" startAt="2"/>
            </a:pPr>
            <a:r>
              <a:rPr lang="zh-CN" altLang="en-US" b="1" dirty="0" smtClean="0">
                <a:solidFill>
                  <a:srgbClr val="0070C0"/>
                </a:solidFill>
              </a:rPr>
              <a:t>“冒”字能改成“长”字吗？为什么？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 marL="342900" indent="-342900"/>
            <a:r>
              <a:rPr lang="en-US" altLang="zh-CN" b="1" dirty="0" smtClean="0">
                <a:solidFill>
                  <a:srgbClr val="0070C0"/>
                </a:solidFill>
              </a:rPr>
              <a:t>           </a:t>
            </a:r>
            <a:r>
              <a:rPr lang="zh-CN" altLang="en-US" b="1" dirty="0" smtClean="0">
                <a:solidFill>
                  <a:srgbClr val="0070C0"/>
                </a:solidFill>
              </a:rPr>
              <a:t>不能，“冒”字向上顶，往上升的意思，白荷花从荷叶中钻出来，写出了荷花顽强的生命力。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 marL="342900" indent="-342900"/>
            <a:r>
              <a:rPr lang="en-US" altLang="zh-CN" b="1" dirty="0" smtClean="0">
                <a:solidFill>
                  <a:srgbClr val="0070C0"/>
                </a:solidFill>
              </a:rPr>
              <a:t>3.     </a:t>
            </a:r>
            <a:r>
              <a:rPr lang="zh-CN" altLang="en-US" b="1" dirty="0" smtClean="0">
                <a:solidFill>
                  <a:srgbClr val="0070C0"/>
                </a:solidFill>
              </a:rPr>
              <a:t>这几句话写了哪几种荷花？他们都有什么特点？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843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785926"/>
            <a:ext cx="635798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        </a:t>
            </a:r>
            <a:r>
              <a:rPr lang="zh-CN" altLang="en-US" b="1" dirty="0" smtClean="0"/>
              <a:t>有的才展开两三片花瓣儿，有的花瓣儿全都展开了，露出嫩黄色的小莲蓬，有的还是花骨朵儿，看起来饱胀得马上要破裂似的。</a:t>
            </a:r>
            <a:endParaRPr lang="en-US" altLang="zh-CN" b="1" dirty="0" smtClean="0"/>
          </a:p>
          <a:p>
            <a:endParaRPr lang="en-US" altLang="zh-CN" dirty="0" smtClean="0"/>
          </a:p>
          <a:p>
            <a:pPr marL="342900" indent="-342900">
              <a:buAutoNum type="arabicPeriod"/>
            </a:pPr>
            <a:r>
              <a:rPr lang="zh-CN" altLang="en-US" b="1" dirty="0" smtClean="0">
                <a:solidFill>
                  <a:srgbClr val="FF0000"/>
                </a:solidFill>
              </a:rPr>
              <a:t>“有的。。。有的。。。有的”说明什么？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342900" indent="-342900"/>
            <a:r>
              <a:rPr lang="en-US" altLang="zh-CN" b="1" dirty="0" smtClean="0">
                <a:solidFill>
                  <a:srgbClr val="0070C0"/>
                </a:solidFill>
              </a:rPr>
              <a:t>                               </a:t>
            </a:r>
            <a:r>
              <a:rPr lang="zh-CN" altLang="en-US" b="1" dirty="0" smtClean="0">
                <a:solidFill>
                  <a:srgbClr val="0070C0"/>
                </a:solidFill>
              </a:rPr>
              <a:t>荷花多    形态</a:t>
            </a:r>
            <a:r>
              <a:rPr lang="zh-CN" altLang="en-US" b="1" dirty="0" smtClean="0">
                <a:solidFill>
                  <a:srgbClr val="0070C0"/>
                </a:solidFill>
              </a:rPr>
              <a:t>各异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 marL="342900" indent="-342900"/>
            <a:r>
              <a:rPr lang="en-US" altLang="zh-CN" b="1" dirty="0" smtClean="0">
                <a:solidFill>
                  <a:srgbClr val="CC0099"/>
                </a:solidFill>
              </a:rPr>
              <a:t>           </a:t>
            </a:r>
            <a:r>
              <a:rPr lang="zh-CN" altLang="en-US" b="1" dirty="0" smtClean="0">
                <a:solidFill>
                  <a:srgbClr val="CC0099"/>
                </a:solidFill>
              </a:rPr>
              <a:t>微展开   </a:t>
            </a:r>
            <a:r>
              <a:rPr lang="zh-CN" altLang="en-US" b="1" dirty="0" smtClean="0">
                <a:solidFill>
                  <a:srgbClr val="CC0099"/>
                </a:solidFill>
              </a:rPr>
              <a:t>        </a:t>
            </a:r>
            <a:r>
              <a:rPr lang="zh-CN" altLang="en-US" b="1" dirty="0" smtClean="0">
                <a:solidFill>
                  <a:srgbClr val="CC0099"/>
                </a:solidFill>
              </a:rPr>
              <a:t>全展开    </a:t>
            </a:r>
            <a:r>
              <a:rPr lang="zh-CN" altLang="en-US" b="1" dirty="0" smtClean="0">
                <a:solidFill>
                  <a:srgbClr val="CC0099"/>
                </a:solidFill>
              </a:rPr>
              <a:t>           花骨朵   </a:t>
            </a:r>
            <a:endParaRPr lang="en-US" altLang="zh-CN" b="1" dirty="0" smtClean="0">
              <a:solidFill>
                <a:srgbClr val="CC0099"/>
              </a:solidFill>
            </a:endParaRPr>
          </a:p>
          <a:p>
            <a:pPr marL="342900" indent="-342900"/>
            <a:endParaRPr lang="en-US" altLang="zh-CN" dirty="0" smtClean="0"/>
          </a:p>
          <a:p>
            <a:pPr marL="342900" indent="-342900">
              <a:buAutoNum type="arabicPeriod" startAt="2"/>
            </a:pPr>
            <a:r>
              <a:rPr lang="zh-CN" altLang="en-US" b="1" dirty="0" smtClean="0">
                <a:solidFill>
                  <a:srgbClr val="FF0000"/>
                </a:solidFill>
              </a:rPr>
              <a:t>这三种形态你喜欢哪一种？为什么</a:t>
            </a:r>
            <a:r>
              <a:rPr lang="zh-CN" altLang="en-US" b="1" dirty="0" smtClean="0">
                <a:solidFill>
                  <a:srgbClr val="FF0000"/>
                </a:solidFill>
              </a:rPr>
              <a:t>？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342900" indent="-342900">
              <a:buAutoNum type="arabicPeriod" startAt="2"/>
            </a:pP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3.   </a:t>
            </a:r>
            <a:r>
              <a:rPr lang="zh-CN" altLang="en-US" b="1" dirty="0" smtClean="0">
                <a:solidFill>
                  <a:srgbClr val="FF0000"/>
                </a:solidFill>
              </a:rPr>
              <a:t>你</a:t>
            </a:r>
            <a:r>
              <a:rPr lang="zh-CN" altLang="en-US" b="1" dirty="0" smtClean="0">
                <a:solidFill>
                  <a:srgbClr val="FF0000"/>
                </a:solidFill>
              </a:rPr>
              <a:t>能用“有的。。。有的。。。有的。。。”造一个句子吗？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831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82186" y="2780928"/>
            <a:ext cx="540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3300"/>
                </a:solidFill>
              </a:rPr>
              <a:t>1</a:t>
            </a:r>
            <a:r>
              <a:rPr lang="en-US" altLang="zh-CN" sz="2400" b="1" dirty="0" smtClean="0">
                <a:solidFill>
                  <a:srgbClr val="FF3300"/>
                </a:solidFill>
              </a:rPr>
              <a:t>.</a:t>
            </a:r>
            <a:r>
              <a:rPr lang="zh-CN" altLang="en-US" sz="2400" b="1" dirty="0" smtClean="0">
                <a:solidFill>
                  <a:srgbClr val="FF3300"/>
                </a:solidFill>
              </a:rPr>
              <a:t>跟同桌说说你是怎么理解这句话的？</a:t>
            </a:r>
            <a:endParaRPr lang="en-US" altLang="zh-CN" sz="2400" b="1" dirty="0" smtClean="0">
              <a:solidFill>
                <a:srgbClr val="FF3300"/>
              </a:solidFill>
            </a:endParaRPr>
          </a:p>
          <a:p>
            <a:endParaRPr lang="en-US" altLang="zh-CN" sz="2400" b="1" dirty="0">
              <a:solidFill>
                <a:srgbClr val="FF3300"/>
              </a:solidFill>
            </a:endParaRPr>
          </a:p>
          <a:p>
            <a:r>
              <a:rPr lang="en-US" altLang="zh-CN" sz="2400" b="1" dirty="0">
                <a:solidFill>
                  <a:srgbClr val="FF3300"/>
                </a:solidFill>
              </a:rPr>
              <a:t>2</a:t>
            </a:r>
            <a:r>
              <a:rPr lang="en-US" altLang="zh-CN" sz="2400" b="1" dirty="0" smtClean="0">
                <a:solidFill>
                  <a:srgbClr val="FF3300"/>
                </a:solidFill>
              </a:rPr>
              <a:t>.</a:t>
            </a:r>
            <a:r>
              <a:rPr lang="zh-CN" altLang="en-US" sz="2400" b="1" dirty="0" smtClean="0">
                <a:solidFill>
                  <a:srgbClr val="FF3300"/>
                </a:solidFill>
              </a:rPr>
              <a:t>这句话表达了作者什么感情？</a:t>
            </a:r>
            <a:endParaRPr lang="en-US" altLang="zh-CN" sz="2400" b="1" dirty="0" smtClean="0">
              <a:solidFill>
                <a:srgbClr val="FF3300"/>
              </a:solidFill>
            </a:endParaRPr>
          </a:p>
          <a:p>
            <a:endParaRPr lang="en-US" altLang="zh-CN" sz="2400" b="1" dirty="0">
              <a:solidFill>
                <a:srgbClr val="FF3300"/>
              </a:solidFill>
            </a:endParaRPr>
          </a:p>
          <a:p>
            <a:r>
              <a:rPr lang="en-US" altLang="zh-CN" sz="2400" b="1" dirty="0">
                <a:solidFill>
                  <a:srgbClr val="FF3300"/>
                </a:solidFill>
              </a:rPr>
              <a:t>3</a:t>
            </a:r>
            <a:r>
              <a:rPr lang="en-US" altLang="zh-CN" sz="2400" b="1" dirty="0" smtClean="0">
                <a:solidFill>
                  <a:srgbClr val="FF3300"/>
                </a:solidFill>
              </a:rPr>
              <a:t>.</a:t>
            </a:r>
            <a:r>
              <a:rPr lang="zh-CN" altLang="en-US" sz="2400" b="1" dirty="0" smtClean="0">
                <a:solidFill>
                  <a:srgbClr val="FF3300"/>
                </a:solidFill>
              </a:rPr>
              <a:t>如果你看到这一池荷花，你会想些什么或者说些什么？</a:t>
            </a:r>
            <a:endParaRPr lang="zh-CN" altLang="en-US" sz="2400" b="1" dirty="0">
              <a:solidFill>
                <a:srgbClr val="FF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20798" y="1280241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探究：</a:t>
            </a:r>
            <a:endParaRPr lang="zh-CN" altLang="en-US" sz="3600" b="1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1442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1377182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3300"/>
                </a:solidFill>
              </a:rPr>
              <a:t>朗读第四自然段，思考并和同桌讨论：</a:t>
            </a:r>
            <a:endParaRPr lang="zh-CN" altLang="en-US" sz="2400" b="1" dirty="0">
              <a:solidFill>
                <a:srgbClr val="FF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9672" y="2348880"/>
            <a:ext cx="58326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0070C0"/>
                </a:solidFill>
              </a:rPr>
              <a:t>1.</a:t>
            </a:r>
            <a:r>
              <a:rPr lang="zh-CN" altLang="en-US" sz="2000" b="1" dirty="0" smtClean="0">
                <a:solidFill>
                  <a:srgbClr val="0070C0"/>
                </a:solidFill>
              </a:rPr>
              <a:t>“我”是不是一朵荷花？</a:t>
            </a:r>
            <a:endParaRPr lang="en-US" altLang="zh-CN" sz="2000" b="1" dirty="0" smtClean="0">
              <a:solidFill>
                <a:srgbClr val="0070C0"/>
              </a:solidFill>
            </a:endParaRPr>
          </a:p>
          <a:p>
            <a:endParaRPr lang="en-US" altLang="zh-CN" sz="2000" b="1" dirty="0">
              <a:solidFill>
                <a:srgbClr val="0070C0"/>
              </a:solidFill>
            </a:endParaRPr>
          </a:p>
          <a:p>
            <a:r>
              <a:rPr lang="en-US" altLang="zh-CN" sz="2000" b="1" dirty="0" smtClean="0">
                <a:solidFill>
                  <a:srgbClr val="0070C0"/>
                </a:solidFill>
              </a:rPr>
              <a:t>2.</a:t>
            </a:r>
            <a:r>
              <a:rPr lang="zh-CN" altLang="en-US" sz="2000" b="1" dirty="0" smtClean="0">
                <a:solidFill>
                  <a:srgbClr val="0070C0"/>
                </a:solidFill>
              </a:rPr>
              <a:t>画出作者想象的句子。</a:t>
            </a:r>
            <a:endParaRPr lang="en-US" altLang="zh-CN" sz="2000" b="1" dirty="0" smtClean="0">
              <a:solidFill>
                <a:srgbClr val="0070C0"/>
              </a:solidFill>
            </a:endParaRPr>
          </a:p>
          <a:p>
            <a:endParaRPr lang="en-US" altLang="zh-CN" sz="2000" b="1" dirty="0">
              <a:solidFill>
                <a:srgbClr val="0070C0"/>
              </a:solidFill>
            </a:endParaRPr>
          </a:p>
          <a:p>
            <a:r>
              <a:rPr lang="en-US" altLang="zh-CN" sz="2000" b="1" dirty="0" smtClean="0">
                <a:solidFill>
                  <a:srgbClr val="0070C0"/>
                </a:solidFill>
              </a:rPr>
              <a:t>3.</a:t>
            </a:r>
            <a:r>
              <a:rPr lang="zh-CN" altLang="en-US" sz="2000" b="1" dirty="0" smtClean="0">
                <a:solidFill>
                  <a:srgbClr val="0070C0"/>
                </a:solidFill>
              </a:rPr>
              <a:t>“好梦”后面的省略号表示什么？你能把省略号的内容补充上吗？</a:t>
            </a:r>
            <a:endParaRPr lang="en-US" altLang="zh-CN" sz="2000" b="1" dirty="0" smtClean="0">
              <a:solidFill>
                <a:srgbClr val="0070C0"/>
              </a:solidFill>
            </a:endParaRPr>
          </a:p>
          <a:p>
            <a:endParaRPr lang="en-US" altLang="zh-CN" sz="2000" b="1" dirty="0">
              <a:solidFill>
                <a:srgbClr val="0070C0"/>
              </a:solidFill>
            </a:endParaRPr>
          </a:p>
          <a:p>
            <a:r>
              <a:rPr lang="en-US" altLang="zh-CN" sz="2000" b="1" dirty="0" smtClean="0">
                <a:solidFill>
                  <a:srgbClr val="0070C0"/>
                </a:solidFill>
              </a:rPr>
              <a:t>4.</a:t>
            </a:r>
            <a:r>
              <a:rPr lang="zh-CN" altLang="en-US" sz="2000" b="1" dirty="0" smtClean="0">
                <a:solidFill>
                  <a:srgbClr val="0070C0"/>
                </a:solidFill>
              </a:rPr>
              <a:t>假如你就是一朵荷花，想象一下还会有哪些动物来和你交流，可能会告诉你一些什么？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679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052736"/>
            <a:ext cx="57606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       </a:t>
            </a:r>
            <a:r>
              <a:rPr lang="zh-CN" altLang="en-US" sz="24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我忽然觉得自己仿佛就是一朵荷花，穿着白色的衣裳，站在阳光里。一阵微风吹过来，我就翩翩起舞，雪白的衣裳随风飘动。不光是我一朵，一池的荷花都在舞蹈。风过了，我停止了舞蹈，静静的站在那儿。蜻蜓飞过来，告诉我清早飞行的快乐。小鱼儿在脚下游过，告诉我昨夜做的好梦</a:t>
            </a:r>
            <a:r>
              <a:rPr lang="en-US" altLang="zh-CN" sz="24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endParaRPr lang="zh-CN" altLang="en-US" sz="2400" b="1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27737" y="4293096"/>
            <a:ext cx="5184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思考：第一句话表现了“我”什么样的思想感情？“我”成为一朵荷花之后快不快乐？从哪些句子看出来的？</a:t>
            </a:r>
            <a:endParaRPr lang="zh-CN" altLang="en-US" sz="2400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8724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3789040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7030A0"/>
                </a:solidFill>
              </a:rPr>
              <a:t>“</a:t>
            </a:r>
            <a:r>
              <a:rPr lang="zh-CN" altLang="en-US" sz="2400" b="1" dirty="0" smtClean="0">
                <a:solidFill>
                  <a:srgbClr val="7030A0"/>
                </a:solidFill>
              </a:rPr>
              <a:t>我”怎么忘记了，自己是在看荷花呢？</a:t>
            </a:r>
            <a:endParaRPr lang="zh-CN" altLang="en-US" sz="2400" b="1" dirty="0">
              <a:solidFill>
                <a:srgbClr val="7030A0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004048" y="4077072"/>
            <a:ext cx="3024336" cy="18002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148064" y="4221088"/>
            <a:ext cx="28083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8000"/>
                </a:solidFill>
              </a:rPr>
              <a:t>       因为在看荷花时“我”把自己当成了一朵荷花，陶醉其中，所以忘记了自己是在看荷花</a:t>
            </a:r>
            <a:endParaRPr lang="zh-CN" altLang="en-US" sz="2000" b="1" dirty="0">
              <a:solidFill>
                <a:srgbClr val="008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1081890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</a:rPr>
              <a:t>        我忽然觉得自己仿佛就是一朵荷花，穿着雪白的衣裳。站在阳光里。一阵微风吹来，我就翩翩起舞，雪白的衣裳随风飘动。</a:t>
            </a:r>
            <a:endParaRPr lang="en-US" altLang="zh-CN" sz="2400" b="1" dirty="0" smtClean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2564904"/>
            <a:ext cx="65527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C0099"/>
                </a:solidFill>
              </a:rPr>
              <a:t>1</a:t>
            </a:r>
            <a:r>
              <a:rPr lang="en-US" altLang="zh-CN" b="1" dirty="0" smtClean="0">
                <a:solidFill>
                  <a:srgbClr val="CC0099"/>
                </a:solidFill>
              </a:rPr>
              <a:t>.</a:t>
            </a:r>
            <a:r>
              <a:rPr lang="zh-CN" altLang="en-US" b="1" dirty="0" smtClean="0">
                <a:solidFill>
                  <a:srgbClr val="CC0099"/>
                </a:solidFill>
              </a:rPr>
              <a:t>读读句子，思考：</a:t>
            </a:r>
            <a:endParaRPr lang="en-US" altLang="zh-CN" b="1" dirty="0" smtClean="0">
              <a:solidFill>
                <a:srgbClr val="CC0099"/>
              </a:solidFill>
            </a:endParaRPr>
          </a:p>
          <a:p>
            <a:r>
              <a:rPr lang="en-US" altLang="zh-CN" b="1" dirty="0">
                <a:solidFill>
                  <a:srgbClr val="CC0099"/>
                </a:solidFill>
              </a:rPr>
              <a:t> </a:t>
            </a:r>
            <a:r>
              <a:rPr lang="en-US" altLang="zh-CN" b="1" dirty="0" smtClean="0">
                <a:solidFill>
                  <a:srgbClr val="CC0099"/>
                </a:solidFill>
              </a:rPr>
              <a:t>           </a:t>
            </a:r>
            <a:r>
              <a:rPr lang="zh-CN" altLang="en-US" b="1" dirty="0" smtClean="0">
                <a:solidFill>
                  <a:srgbClr val="CC0099"/>
                </a:solidFill>
              </a:rPr>
              <a:t>“我”为什么会觉得自己仿佛是一朵荷花？</a:t>
            </a:r>
            <a:endParaRPr lang="en-US" altLang="zh-CN" b="1" dirty="0" smtClean="0">
              <a:solidFill>
                <a:srgbClr val="CC0099"/>
              </a:solidFill>
            </a:endParaRPr>
          </a:p>
          <a:p>
            <a:r>
              <a:rPr lang="zh-CN" altLang="en-US" b="1" dirty="0" smtClean="0">
                <a:solidFill>
                  <a:srgbClr val="CC0099"/>
                </a:solidFill>
              </a:rPr>
              <a:t>       过</a:t>
            </a:r>
            <a:r>
              <a:rPr lang="zh-CN" altLang="en-US" b="1" dirty="0">
                <a:solidFill>
                  <a:srgbClr val="CC0099"/>
                </a:solidFill>
              </a:rPr>
              <a:t>了</a:t>
            </a:r>
            <a:r>
              <a:rPr lang="zh-CN" altLang="en-US" b="1" dirty="0" smtClean="0">
                <a:solidFill>
                  <a:srgbClr val="CC0099"/>
                </a:solidFill>
              </a:rPr>
              <a:t>一会儿，我才记起我不是荷花，我是在看荷花呢</a:t>
            </a:r>
            <a:r>
              <a:rPr lang="zh-CN" altLang="en-US" dirty="0" smtClean="0">
                <a:solidFill>
                  <a:srgbClr val="CC0099"/>
                </a:solidFill>
              </a:rPr>
              <a:t>！</a:t>
            </a:r>
            <a:endParaRPr lang="zh-CN" altLang="en-US" dirty="0">
              <a:solidFill>
                <a:srgbClr val="CC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736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7904" y="1268760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8000"/>
                </a:solidFill>
              </a:rPr>
              <a:t>说一说</a:t>
            </a:r>
            <a:endParaRPr lang="zh-CN" altLang="en-US" sz="3200" b="1" dirty="0">
              <a:solidFill>
                <a:srgbClr val="008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55676" y="2564904"/>
            <a:ext cx="5688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6">
                    <a:lumMod val="75000"/>
                  </a:schemeClr>
                </a:solidFill>
              </a:rPr>
              <a:t>1. 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</a:rPr>
              <a:t>如果把眼前的这一池荷花做一大幅活的画，那画家的本领可真了不起。</a:t>
            </a:r>
            <a:endParaRPr lang="en-US" altLang="zh-CN" sz="20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83390" y="3356992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Both"/>
            </a:pPr>
            <a:r>
              <a:rPr lang="zh-CN" altLang="en-US" b="1" dirty="0" smtClean="0">
                <a:solidFill>
                  <a:srgbClr val="CC0099"/>
                </a:solidFill>
              </a:rPr>
              <a:t>这幅画怎么会活起来</a:t>
            </a:r>
            <a:r>
              <a:rPr lang="en-US" altLang="zh-CN" b="1" dirty="0" smtClean="0">
                <a:solidFill>
                  <a:srgbClr val="CC0099"/>
                </a:solidFill>
              </a:rPr>
              <a:t>?</a:t>
            </a:r>
            <a:r>
              <a:rPr lang="zh-CN" altLang="en-US" b="1" dirty="0" smtClean="0">
                <a:solidFill>
                  <a:srgbClr val="CC0099"/>
                </a:solidFill>
              </a:rPr>
              <a:t>从哪些词语可以看出来？</a:t>
            </a:r>
            <a:endParaRPr lang="en-US" altLang="zh-CN" b="1" dirty="0" smtClean="0">
              <a:solidFill>
                <a:srgbClr val="CC0099"/>
              </a:solidFill>
            </a:endParaRPr>
          </a:p>
          <a:p>
            <a:pPr marL="342900" indent="-342900">
              <a:buAutoNum type="arabicParenBoth"/>
            </a:pPr>
            <a:r>
              <a:rPr lang="zh-CN" altLang="en-US" b="1" dirty="0">
                <a:solidFill>
                  <a:srgbClr val="CC0099"/>
                </a:solidFill>
              </a:rPr>
              <a:t>你</a:t>
            </a:r>
            <a:r>
              <a:rPr lang="zh-CN" altLang="en-US" b="1" dirty="0" smtClean="0">
                <a:solidFill>
                  <a:srgbClr val="CC0099"/>
                </a:solidFill>
              </a:rPr>
              <a:t>认为这里的“画家”指的谁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55676" y="4437111"/>
            <a:ext cx="55086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3300"/>
                </a:solidFill>
              </a:rPr>
              <a:t>2. </a:t>
            </a:r>
            <a:r>
              <a:rPr lang="zh-CN" altLang="en-US" sz="2000" b="1" dirty="0" smtClean="0">
                <a:solidFill>
                  <a:srgbClr val="FF3300"/>
                </a:solidFill>
              </a:rPr>
              <a:t>展开你想象翅膀，如果你也是池中的一朵荷花，蜜蜂 蝴蝶 小鸟 蜻蜓 青蛙</a:t>
            </a:r>
            <a:r>
              <a:rPr lang="en-US" altLang="zh-CN" sz="2000" b="1" dirty="0" smtClean="0">
                <a:solidFill>
                  <a:srgbClr val="FF3300"/>
                </a:solidFill>
              </a:rPr>
              <a:t>……</a:t>
            </a:r>
            <a:r>
              <a:rPr lang="zh-CN" altLang="en-US" sz="2000" b="1" dirty="0" smtClean="0">
                <a:solidFill>
                  <a:srgbClr val="FF3300"/>
                </a:solidFill>
              </a:rPr>
              <a:t>会来告诉你什么呢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3538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46802" y="1412776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作业：</a:t>
            </a:r>
            <a:endParaRPr lang="zh-CN" altLang="en-US" sz="24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46802" y="2420888"/>
            <a:ext cx="570551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030A0"/>
                </a:solidFill>
              </a:rPr>
              <a:t>1.</a:t>
            </a:r>
            <a:r>
              <a:rPr lang="zh-CN" altLang="en-US" sz="2000" b="1" dirty="0" smtClean="0">
                <a:solidFill>
                  <a:srgbClr val="7030A0"/>
                </a:solidFill>
              </a:rPr>
              <a:t>必做题：</a:t>
            </a:r>
            <a:endParaRPr lang="en-US" altLang="zh-CN" sz="2000" b="1" dirty="0" smtClean="0">
              <a:solidFill>
                <a:srgbClr val="7030A0"/>
              </a:solidFill>
            </a:endParaRPr>
          </a:p>
          <a:p>
            <a:r>
              <a:rPr lang="en-US" altLang="zh-CN" sz="2000" b="1" dirty="0">
                <a:solidFill>
                  <a:srgbClr val="7030A0"/>
                </a:solidFill>
              </a:rPr>
              <a:t> </a:t>
            </a:r>
            <a:r>
              <a:rPr lang="en-US" altLang="zh-CN" sz="2000" b="1" dirty="0" smtClean="0">
                <a:solidFill>
                  <a:srgbClr val="7030A0"/>
                </a:solidFill>
              </a:rPr>
              <a:t>     </a:t>
            </a:r>
            <a:r>
              <a:rPr lang="zh-CN" altLang="en-US" sz="2000" b="1" dirty="0" smtClean="0">
                <a:solidFill>
                  <a:srgbClr val="7030A0"/>
                </a:solidFill>
              </a:rPr>
              <a:t>（</a:t>
            </a:r>
            <a:r>
              <a:rPr lang="en-US" altLang="zh-CN" sz="2000" b="1" dirty="0" smtClean="0">
                <a:solidFill>
                  <a:srgbClr val="7030A0"/>
                </a:solidFill>
              </a:rPr>
              <a:t>1</a:t>
            </a:r>
            <a:r>
              <a:rPr lang="zh-CN" altLang="en-US" sz="2000" b="1" dirty="0" smtClean="0">
                <a:solidFill>
                  <a:srgbClr val="7030A0"/>
                </a:solidFill>
              </a:rPr>
              <a:t>）有感情的背诵课文。</a:t>
            </a:r>
            <a:endParaRPr lang="en-US" altLang="zh-CN" sz="2000" b="1" dirty="0" smtClean="0">
              <a:solidFill>
                <a:srgbClr val="7030A0"/>
              </a:solidFill>
            </a:endParaRPr>
          </a:p>
          <a:p>
            <a:r>
              <a:rPr lang="en-US" altLang="zh-CN" sz="2000" b="1" dirty="0">
                <a:solidFill>
                  <a:srgbClr val="7030A0"/>
                </a:solidFill>
              </a:rPr>
              <a:t> </a:t>
            </a:r>
            <a:r>
              <a:rPr lang="en-US" altLang="zh-CN" sz="2000" b="1" dirty="0" smtClean="0">
                <a:solidFill>
                  <a:srgbClr val="7030A0"/>
                </a:solidFill>
              </a:rPr>
              <a:t>     </a:t>
            </a:r>
            <a:r>
              <a:rPr lang="zh-CN" altLang="en-US" sz="2000" b="1" dirty="0" smtClean="0">
                <a:solidFill>
                  <a:srgbClr val="7030A0"/>
                </a:solidFill>
              </a:rPr>
              <a:t>（</a:t>
            </a:r>
            <a:r>
              <a:rPr lang="en-US" altLang="zh-CN" sz="2000" b="1" dirty="0" smtClean="0">
                <a:solidFill>
                  <a:srgbClr val="7030A0"/>
                </a:solidFill>
              </a:rPr>
              <a:t>2</a:t>
            </a:r>
            <a:r>
              <a:rPr lang="zh-CN" altLang="en-US" sz="2000" b="1" dirty="0" smtClean="0">
                <a:solidFill>
                  <a:srgbClr val="7030A0"/>
                </a:solidFill>
              </a:rPr>
              <a:t>）阅读两篇描写荷花的古诗或文章，摘录有关优美词句。</a:t>
            </a:r>
            <a:endParaRPr lang="en-US" altLang="zh-CN" sz="2000" b="1" dirty="0" smtClean="0">
              <a:solidFill>
                <a:srgbClr val="7030A0"/>
              </a:solidFill>
            </a:endParaRPr>
          </a:p>
          <a:p>
            <a:endParaRPr lang="en-US" altLang="zh-CN" sz="2000" b="1" dirty="0" smtClean="0">
              <a:solidFill>
                <a:srgbClr val="7030A0"/>
              </a:solidFill>
            </a:endParaRPr>
          </a:p>
          <a:p>
            <a:endParaRPr lang="en-US" altLang="zh-CN" sz="2000" b="1" dirty="0">
              <a:solidFill>
                <a:srgbClr val="7030A0"/>
              </a:solidFill>
            </a:endParaRPr>
          </a:p>
          <a:p>
            <a:r>
              <a:rPr lang="en-US" altLang="zh-CN" sz="2000" b="1" dirty="0" smtClean="0">
                <a:solidFill>
                  <a:srgbClr val="7030A0"/>
                </a:solidFill>
              </a:rPr>
              <a:t>2.</a:t>
            </a:r>
            <a:r>
              <a:rPr lang="zh-CN" altLang="en-US" sz="2000" b="1" dirty="0" smtClean="0">
                <a:solidFill>
                  <a:srgbClr val="7030A0"/>
                </a:solidFill>
              </a:rPr>
              <a:t>选做题：</a:t>
            </a:r>
            <a:endParaRPr lang="en-US" altLang="zh-CN" sz="2000" b="1" dirty="0" smtClean="0">
              <a:solidFill>
                <a:srgbClr val="7030A0"/>
              </a:solidFill>
            </a:endParaRPr>
          </a:p>
          <a:p>
            <a:r>
              <a:rPr lang="en-US" altLang="zh-CN" sz="2000" b="1" dirty="0">
                <a:solidFill>
                  <a:srgbClr val="7030A0"/>
                </a:solidFill>
              </a:rPr>
              <a:t> </a:t>
            </a:r>
            <a:r>
              <a:rPr lang="en-US" altLang="zh-CN" sz="2000" b="1" dirty="0" smtClean="0">
                <a:solidFill>
                  <a:srgbClr val="7030A0"/>
                </a:solidFill>
              </a:rPr>
              <a:t>  </a:t>
            </a:r>
            <a:r>
              <a:rPr lang="zh-CN" altLang="en-US" sz="2000" b="1" dirty="0" smtClean="0">
                <a:solidFill>
                  <a:srgbClr val="7030A0"/>
                </a:solidFill>
              </a:rPr>
              <a:t>选一种你自己最喜欢的荷花，把它画出来。</a:t>
            </a:r>
            <a:endParaRPr lang="zh-CN" altLang="en-US" sz="2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856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980726"/>
            <a:ext cx="6840760" cy="4896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259632" y="1196752"/>
            <a:ext cx="3816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下课啦。。。</a:t>
            </a:r>
            <a:endParaRPr lang="zh-CN" altLang="en-US" sz="4400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8551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ircle(out)">
                                      <p:cBhvr>
                                        <p:cTn id="30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1268760"/>
            <a:ext cx="3446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第三课   荷花</a:t>
            </a:r>
            <a:endParaRPr lang="zh-CN" altLang="en-US" sz="36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420888"/>
            <a:ext cx="3096344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276872"/>
            <a:ext cx="3528392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77" y="2060848"/>
            <a:ext cx="2736304" cy="35507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3306" y="1142984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6">
                    <a:lumMod val="50000"/>
                  </a:schemeClr>
                </a:solidFill>
              </a:rPr>
              <a:t>猜谜</a:t>
            </a:r>
            <a:endParaRPr lang="zh-CN" altLang="en-US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03848" y="2204864"/>
            <a:ext cx="37147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</a:rPr>
              <a:t>一个小姑娘，</a:t>
            </a:r>
            <a:endParaRPr lang="en-US" altLang="zh-CN" sz="32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</a:rPr>
              <a:t>长在水中央。</a:t>
            </a:r>
            <a:endParaRPr lang="en-US" altLang="zh-CN" sz="32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</a:rPr>
              <a:t>身穿红粉衫，</a:t>
            </a:r>
            <a:endParaRPr lang="en-US" altLang="zh-CN" sz="32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</a:rPr>
              <a:t>坐在绿船上。</a:t>
            </a:r>
            <a:endParaRPr lang="en-US" altLang="zh-CN" sz="32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4797152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打一植物     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58922" y="4782928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66"/>
                </a:solidFill>
                <a:latin typeface="Cambria Math" pitchFamily="18" charset="0"/>
              </a:rPr>
              <a:t>荷花</a:t>
            </a:r>
            <a:endParaRPr lang="zh-CN" altLang="en-US" sz="2800" b="1" dirty="0">
              <a:solidFill>
                <a:srgbClr val="FF0066"/>
              </a:solidFill>
              <a:latin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294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141095" y="1345789"/>
            <a:ext cx="22145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6600"/>
                </a:solidFill>
                <a:latin typeface="华文行楷" pitchFamily="2" charset="-122"/>
                <a:ea typeface="华文行楷" pitchFamily="2" charset="-122"/>
              </a:rPr>
              <a:t>自由朗读课文</a:t>
            </a:r>
            <a:endParaRPr lang="zh-CN" altLang="en-US" sz="3200" b="1" dirty="0">
              <a:solidFill>
                <a:srgbClr val="FF66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4546" y="3571876"/>
            <a:ext cx="51435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画出生字词，读准生字词；</a:t>
            </a:r>
            <a:endParaRPr lang="en-US" altLang="zh-CN" sz="28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marL="342900" indent="-342900">
              <a:buAutoNum type="arabicPeriod"/>
            </a:pP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读通读顺句子，难读的地方多读几遍；</a:t>
            </a:r>
            <a:endParaRPr lang="en-US" altLang="zh-CN" sz="28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marL="342900" indent="-342900">
              <a:buAutoNum type="arabicPeriod"/>
            </a:pP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不懂的地方做上记号。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2276872"/>
            <a:ext cx="508919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华文宋体" pitchFamily="2" charset="-122"/>
                <a:ea typeface="华文宋体" pitchFamily="2" charset="-122"/>
              </a:rPr>
              <a:t> </a:t>
            </a:r>
            <a:r>
              <a:rPr lang="en-US" altLang="zh-CN" sz="2400" dirty="0" err="1">
                <a:latin typeface="华文宋体" pitchFamily="2" charset="-122"/>
                <a:ea typeface="华文宋体" pitchFamily="2" charset="-122"/>
              </a:rPr>
              <a:t>hé</a:t>
            </a:r>
            <a:r>
              <a:rPr lang="en-US" altLang="zh-CN" sz="2400" dirty="0">
                <a:latin typeface="华文宋体" pitchFamily="2" charset="-122"/>
                <a:ea typeface="华文宋体" pitchFamily="2" charset="-122"/>
              </a:rPr>
              <a:t>                                            </a:t>
            </a:r>
            <a:r>
              <a:rPr lang="en-US" altLang="zh-CN" sz="2400" dirty="0" err="1">
                <a:latin typeface="华文宋体" pitchFamily="2" charset="-122"/>
                <a:ea typeface="华文宋体" pitchFamily="2" charset="-122"/>
              </a:rPr>
              <a:t>lián</a:t>
            </a:r>
            <a:r>
              <a:rPr lang="en-US" altLang="zh-CN" sz="2400" dirty="0">
                <a:latin typeface="华文宋体" pitchFamily="2" charset="-122"/>
                <a:ea typeface="华文宋体" pitchFamily="2" charset="-122"/>
              </a:rPr>
              <a:t> </a:t>
            </a:r>
            <a:r>
              <a:rPr lang="en-US" altLang="zh-CN" sz="2400" dirty="0" err="1" smtClean="0">
                <a:latin typeface="华文宋体" pitchFamily="2" charset="-122"/>
                <a:ea typeface="华文宋体" pitchFamily="2" charset="-122"/>
              </a:rPr>
              <a:t>peng</a:t>
            </a:r>
            <a:endParaRPr lang="en-US" altLang="zh-CN" sz="2400" dirty="0" smtClean="0">
              <a:latin typeface="华文宋体" pitchFamily="2" charset="-122"/>
              <a:ea typeface="华文宋体" pitchFamily="2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华文宋体" pitchFamily="2" charset="-122"/>
                <a:ea typeface="华文宋体" pitchFamily="2" charset="-122"/>
              </a:rPr>
              <a:t>荷 </a:t>
            </a:r>
            <a:r>
              <a:rPr lang="zh-CN" altLang="en-US" sz="2400" dirty="0" smtClean="0">
                <a:latin typeface="华文宋体" pitchFamily="2" charset="-122"/>
                <a:ea typeface="华文宋体" pitchFamily="2" charset="-122"/>
              </a:rPr>
              <a:t>花        清 香        碧 绿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宋体" pitchFamily="2" charset="-122"/>
                <a:ea typeface="华文宋体" pitchFamily="2" charset="-122"/>
              </a:rPr>
              <a:t>莲 蓬</a:t>
            </a:r>
            <a:endParaRPr lang="en-US" altLang="zh-CN" sz="2400" b="1" dirty="0" smtClean="0">
              <a:solidFill>
                <a:srgbClr val="FF0000"/>
              </a:solidFill>
              <a:latin typeface="华文宋体" pitchFamily="2" charset="-122"/>
              <a:ea typeface="华文宋体" pitchFamily="2" charset="-122"/>
            </a:endParaRPr>
          </a:p>
          <a:p>
            <a:endParaRPr lang="en-US" altLang="zh-CN" sz="2400" dirty="0" smtClean="0">
              <a:latin typeface="华文宋体" pitchFamily="2" charset="-122"/>
              <a:ea typeface="华文宋体" pitchFamily="2" charset="-122"/>
            </a:endParaRPr>
          </a:p>
          <a:p>
            <a:r>
              <a:rPr lang="en-US" altLang="zh-CN" sz="2400" dirty="0">
                <a:latin typeface="华文宋体" pitchFamily="2" charset="-122"/>
                <a:ea typeface="华文宋体" pitchFamily="2" charset="-122"/>
              </a:rPr>
              <a:t>     </a:t>
            </a:r>
            <a:r>
              <a:rPr lang="en-US" altLang="zh-CN" sz="2400" dirty="0" err="1">
                <a:latin typeface="华文宋体" pitchFamily="2" charset="-122"/>
                <a:ea typeface="华文宋体" pitchFamily="2" charset="-122"/>
              </a:rPr>
              <a:t>liè</a:t>
            </a:r>
            <a:r>
              <a:rPr lang="en-US" altLang="zh-CN" sz="2400" dirty="0">
                <a:latin typeface="华文宋体" pitchFamily="2" charset="-122"/>
                <a:ea typeface="华文宋体" pitchFamily="2" charset="-122"/>
              </a:rPr>
              <a:t>             </a:t>
            </a:r>
            <a:r>
              <a:rPr lang="en-US" altLang="zh-CN" sz="2400" dirty="0" err="1">
                <a:latin typeface="华文宋体" pitchFamily="2" charset="-122"/>
                <a:ea typeface="华文宋体" pitchFamily="2" charset="-122"/>
              </a:rPr>
              <a:t>fú</a:t>
            </a:r>
            <a:r>
              <a:rPr lang="en-US" altLang="zh-CN" sz="2400" dirty="0">
                <a:latin typeface="华文宋体" pitchFamily="2" charset="-122"/>
                <a:ea typeface="华文宋体" pitchFamily="2" charset="-122"/>
              </a:rPr>
              <a:t>          </a:t>
            </a:r>
            <a:r>
              <a:rPr lang="en-US" altLang="zh-CN" sz="2400" dirty="0" err="1" smtClean="0">
                <a:latin typeface="华文宋体" pitchFamily="2" charset="-122"/>
                <a:ea typeface="华文宋体" pitchFamily="2" charset="-122"/>
              </a:rPr>
              <a:t>shang</a:t>
            </a:r>
            <a:r>
              <a:rPr lang="en-US" altLang="zh-CN" sz="2400" dirty="0">
                <a:latin typeface="华文宋体" pitchFamily="2" charset="-122"/>
                <a:ea typeface="华文宋体" pitchFamily="2" charset="-122"/>
              </a:rPr>
              <a:t>          </a:t>
            </a:r>
            <a:r>
              <a:rPr lang="en-US" altLang="zh-CN" sz="2400" dirty="0" err="1">
                <a:latin typeface="华文宋体" pitchFamily="2" charset="-122"/>
                <a:ea typeface="华文宋体" pitchFamily="2" charset="-122"/>
              </a:rPr>
              <a:t>dǎo</a:t>
            </a:r>
            <a:endParaRPr lang="en-US" altLang="zh-CN" sz="2400" dirty="0" smtClean="0">
              <a:latin typeface="华文宋体" pitchFamily="2" charset="-122"/>
              <a:ea typeface="华文宋体" pitchFamily="2" charset="-122"/>
            </a:endParaRPr>
          </a:p>
          <a:p>
            <a:r>
              <a:rPr lang="zh-CN" altLang="en-US" sz="2400" dirty="0" smtClean="0">
                <a:latin typeface="华文宋体" pitchFamily="2" charset="-122"/>
                <a:ea typeface="华文宋体" pitchFamily="2" charset="-122"/>
              </a:rPr>
              <a:t>破 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宋体" pitchFamily="2" charset="-122"/>
                <a:ea typeface="华文宋体" pitchFamily="2" charset="-122"/>
              </a:rPr>
              <a:t>裂</a:t>
            </a:r>
            <a:r>
              <a:rPr lang="zh-CN" altLang="en-US" sz="2400" dirty="0" smtClean="0">
                <a:latin typeface="华文宋体" pitchFamily="2" charset="-122"/>
                <a:ea typeface="华文宋体" pitchFamily="2" charset="-122"/>
              </a:rPr>
              <a:t>       仿 佛        衣 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宋体" pitchFamily="2" charset="-122"/>
                <a:ea typeface="华文宋体" pitchFamily="2" charset="-122"/>
              </a:rPr>
              <a:t>裳</a:t>
            </a:r>
            <a:r>
              <a:rPr lang="zh-CN" altLang="en-US" sz="2400" dirty="0" smtClean="0">
                <a:latin typeface="华文宋体" pitchFamily="2" charset="-122"/>
                <a:ea typeface="华文宋体" pitchFamily="2" charset="-122"/>
              </a:rPr>
              <a:t>        舞 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宋体" pitchFamily="2" charset="-122"/>
                <a:ea typeface="华文宋体" pitchFamily="2" charset="-122"/>
              </a:rPr>
              <a:t>蹈</a:t>
            </a:r>
            <a:endParaRPr lang="en-US" altLang="zh-CN" sz="2400" b="1" dirty="0" smtClean="0">
              <a:solidFill>
                <a:srgbClr val="FF0000"/>
              </a:solidFill>
              <a:latin typeface="华文宋体" pitchFamily="2" charset="-122"/>
              <a:ea typeface="华文宋体" pitchFamily="2" charset="-122"/>
            </a:endParaRPr>
          </a:p>
          <a:p>
            <a:endParaRPr lang="en-US" altLang="zh-CN" sz="2400" dirty="0" smtClean="0">
              <a:latin typeface="华文宋体" pitchFamily="2" charset="-122"/>
              <a:ea typeface="华文宋体" pitchFamily="2" charset="-122"/>
            </a:endParaRPr>
          </a:p>
          <a:p>
            <a:r>
              <a:rPr lang="en-US" altLang="zh-CN" sz="2400" dirty="0" err="1">
                <a:latin typeface="华文宋体" pitchFamily="2" charset="-122"/>
                <a:ea typeface="华文宋体" pitchFamily="2" charset="-122"/>
              </a:rPr>
              <a:t>qīng</a:t>
            </a:r>
            <a:r>
              <a:rPr lang="en-US" altLang="zh-CN" sz="2400" dirty="0">
                <a:latin typeface="华文宋体" pitchFamily="2" charset="-122"/>
                <a:ea typeface="华文宋体" pitchFamily="2" charset="-122"/>
              </a:rPr>
              <a:t>         </a:t>
            </a:r>
            <a:r>
              <a:rPr lang="en-US" altLang="zh-CN" sz="2400" dirty="0" err="1">
                <a:latin typeface="华文宋体" pitchFamily="2" charset="-122"/>
                <a:ea typeface="华文宋体" pitchFamily="2" charset="-122"/>
              </a:rPr>
              <a:t>aī</a:t>
            </a:r>
            <a:r>
              <a:rPr lang="en-US" altLang="zh-CN" sz="2400" dirty="0">
                <a:latin typeface="华文宋体" pitchFamily="2" charset="-122"/>
                <a:ea typeface="华文宋体" pitchFamily="2" charset="-122"/>
              </a:rPr>
              <a:t>                     </a:t>
            </a:r>
            <a:r>
              <a:rPr lang="en-US" altLang="zh-CN" sz="2400" dirty="0" err="1">
                <a:latin typeface="华文宋体" pitchFamily="2" charset="-122"/>
                <a:ea typeface="华文宋体" pitchFamily="2" charset="-122"/>
              </a:rPr>
              <a:t>piān</a:t>
            </a:r>
            <a:endParaRPr lang="en-US" altLang="zh-CN" sz="2400" dirty="0" smtClean="0">
              <a:latin typeface="华文宋体" pitchFamily="2" charset="-122"/>
              <a:ea typeface="华文宋体" pitchFamily="2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华文宋体" pitchFamily="2" charset="-122"/>
                <a:ea typeface="华文宋体" pitchFamily="2" charset="-122"/>
              </a:rPr>
              <a:t>蜻 </a:t>
            </a:r>
            <a:r>
              <a:rPr lang="zh-CN" altLang="en-US" sz="2400" dirty="0" smtClean="0">
                <a:latin typeface="华文宋体" pitchFamily="2" charset="-122"/>
                <a:ea typeface="华文宋体" pitchFamily="2" charset="-122"/>
              </a:rPr>
              <a:t>蜓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宋体" pitchFamily="2" charset="-122"/>
                <a:ea typeface="华文宋体" pitchFamily="2" charset="-122"/>
              </a:rPr>
              <a:t>挨 </a:t>
            </a:r>
            <a:r>
              <a:rPr lang="zh-CN" altLang="en-US" sz="2400" dirty="0" smtClean="0">
                <a:latin typeface="华文宋体" pitchFamily="2" charset="-122"/>
                <a:ea typeface="华文宋体" pitchFamily="2" charset="-122"/>
              </a:rPr>
              <a:t>挨 挤 挤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宋体" pitchFamily="2" charset="-122"/>
                <a:ea typeface="华文宋体" pitchFamily="2" charset="-122"/>
              </a:rPr>
              <a:t>翩 </a:t>
            </a:r>
            <a:r>
              <a:rPr lang="zh-CN" altLang="en-US" sz="2400" dirty="0" smtClean="0">
                <a:latin typeface="华文宋体" pitchFamily="2" charset="-122"/>
                <a:ea typeface="华文宋体" pitchFamily="2" charset="-122"/>
              </a:rPr>
              <a:t>翩 起 舞</a:t>
            </a:r>
            <a:endParaRPr lang="zh-CN" altLang="en-US" sz="2400" dirty="0">
              <a:latin typeface="华文宋体" pitchFamily="2" charset="-122"/>
              <a:ea typeface="华文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1768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357298"/>
            <a:ext cx="628654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6600"/>
                </a:solidFill>
              </a:rPr>
              <a:t>清香：清淡的香味</a:t>
            </a:r>
            <a:endParaRPr lang="en-US" altLang="zh-CN" sz="2000" b="1" dirty="0" smtClean="0">
              <a:solidFill>
                <a:srgbClr val="FF6600"/>
              </a:solidFill>
            </a:endParaRPr>
          </a:p>
          <a:p>
            <a:endParaRPr lang="en-US" altLang="zh-CN" sz="2000" b="1" dirty="0" smtClean="0">
              <a:solidFill>
                <a:srgbClr val="FF6600"/>
              </a:solidFill>
            </a:endParaRPr>
          </a:p>
          <a:p>
            <a:r>
              <a:rPr lang="zh-CN" altLang="en-US" sz="2000" b="1" dirty="0" smtClean="0">
                <a:solidFill>
                  <a:srgbClr val="0000FF"/>
                </a:solidFill>
              </a:rPr>
              <a:t>挨挨挤挤：一个一个的挨着，本课形容荷叶长的很密</a:t>
            </a:r>
            <a:endParaRPr lang="en-US" altLang="zh-CN" sz="2000" b="1" dirty="0" smtClean="0">
              <a:solidFill>
                <a:srgbClr val="0000FF"/>
              </a:solidFill>
            </a:endParaRPr>
          </a:p>
          <a:p>
            <a:endParaRPr lang="en-US" altLang="zh-CN" sz="2000" b="1" dirty="0" smtClean="0">
              <a:solidFill>
                <a:srgbClr val="FF6600"/>
              </a:solidFill>
            </a:endParaRPr>
          </a:p>
          <a:p>
            <a:r>
              <a:rPr lang="zh-CN" altLang="en-US" sz="2000" b="1" dirty="0" smtClean="0">
                <a:solidFill>
                  <a:srgbClr val="FF6600"/>
                </a:solidFill>
              </a:rPr>
              <a:t>展开：张开，铺开，本文指荷叶开放。</a:t>
            </a:r>
            <a:endParaRPr lang="en-US" altLang="zh-CN" sz="2000" b="1" dirty="0" smtClean="0">
              <a:solidFill>
                <a:srgbClr val="FF6600"/>
              </a:solidFill>
            </a:endParaRPr>
          </a:p>
          <a:p>
            <a:endParaRPr lang="en-US" altLang="zh-CN" sz="2000" b="1" dirty="0" smtClean="0">
              <a:solidFill>
                <a:srgbClr val="FF6600"/>
              </a:solidFill>
            </a:endParaRPr>
          </a:p>
          <a:p>
            <a:r>
              <a:rPr lang="zh-CN" altLang="en-US" sz="2000" b="1" dirty="0" smtClean="0">
                <a:solidFill>
                  <a:srgbClr val="0000FF"/>
                </a:solidFill>
              </a:rPr>
              <a:t>嫩黄色：像韭菜那样的浅黄色。本文指莲蓬浅黄的颜色。</a:t>
            </a:r>
            <a:endParaRPr lang="en-US" altLang="zh-CN" sz="2000" b="1" dirty="0" smtClean="0">
              <a:solidFill>
                <a:srgbClr val="0000FF"/>
              </a:solidFill>
            </a:endParaRPr>
          </a:p>
          <a:p>
            <a:endParaRPr lang="en-US" altLang="zh-CN" sz="2000" b="1" dirty="0" smtClean="0">
              <a:solidFill>
                <a:srgbClr val="FF6600"/>
              </a:solidFill>
            </a:endParaRPr>
          </a:p>
          <a:p>
            <a:r>
              <a:rPr lang="zh-CN" altLang="en-US" sz="2000" b="1" dirty="0" smtClean="0">
                <a:solidFill>
                  <a:srgbClr val="FF6600"/>
                </a:solidFill>
              </a:rPr>
              <a:t>饱胀：形容饱满。本文形容即将开放的花蕾。</a:t>
            </a:r>
            <a:endParaRPr lang="en-US" altLang="zh-CN" sz="2000" b="1" dirty="0" smtClean="0">
              <a:solidFill>
                <a:srgbClr val="FF6600"/>
              </a:solidFill>
            </a:endParaRPr>
          </a:p>
          <a:p>
            <a:endParaRPr lang="en-US" altLang="zh-CN" sz="2000" b="1" dirty="0" smtClean="0">
              <a:solidFill>
                <a:srgbClr val="FF6600"/>
              </a:solidFill>
            </a:endParaRPr>
          </a:p>
          <a:p>
            <a:r>
              <a:rPr lang="zh-CN" altLang="en-US" sz="2000" b="1" dirty="0" smtClean="0">
                <a:solidFill>
                  <a:srgbClr val="0000FF"/>
                </a:solidFill>
              </a:rPr>
              <a:t>破裂：开裂，破损开裂。</a:t>
            </a:r>
            <a:endParaRPr lang="en-US" altLang="zh-CN" sz="2000" b="1" dirty="0" smtClean="0">
              <a:solidFill>
                <a:srgbClr val="0000FF"/>
              </a:solidFill>
            </a:endParaRPr>
          </a:p>
          <a:p>
            <a:endParaRPr lang="en-US" altLang="zh-CN" sz="2000" b="1" dirty="0" smtClean="0">
              <a:solidFill>
                <a:srgbClr val="FF6600"/>
              </a:solidFill>
            </a:endParaRPr>
          </a:p>
          <a:p>
            <a:r>
              <a:rPr lang="zh-CN" altLang="en-US" sz="2000" b="1" dirty="0" smtClean="0">
                <a:solidFill>
                  <a:srgbClr val="FF6600"/>
                </a:solidFill>
              </a:rPr>
              <a:t>姿势：身体呈现的样子，本文指荷花随风摇摆的样子。</a:t>
            </a:r>
            <a:endParaRPr lang="zh-CN" altLang="en-US" sz="2000" b="1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418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28042" y="1124744"/>
            <a:ext cx="107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3300"/>
                </a:solidFill>
                <a:latin typeface="方正舒体" pitchFamily="2" charset="-122"/>
                <a:ea typeface="方正舒体" pitchFamily="2" charset="-122"/>
              </a:rPr>
              <a:t>结构图：</a:t>
            </a:r>
            <a:endParaRPr lang="zh-CN" altLang="en-US" sz="2000" b="1" dirty="0">
              <a:solidFill>
                <a:srgbClr val="FF33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48274" y="3065044"/>
            <a:ext cx="615553" cy="135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66"/>
                </a:solidFill>
              </a:rPr>
              <a:t>荷花</a:t>
            </a:r>
            <a:endParaRPr lang="zh-CN" altLang="en-US" sz="2800" b="1" dirty="0">
              <a:solidFill>
                <a:srgbClr val="FF0066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000364" y="3571584"/>
            <a:ext cx="1071570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286116" y="2680947"/>
            <a:ext cx="785818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275856" y="2680947"/>
            <a:ext cx="1" cy="1899178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286116" y="4539877"/>
            <a:ext cx="785818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286248" y="2496281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6600"/>
                </a:solidFill>
              </a:rPr>
              <a:t>闻到</a:t>
            </a:r>
            <a:endParaRPr lang="zh-CN" altLang="en-US" b="1" dirty="0">
              <a:solidFill>
                <a:srgbClr val="FF66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6248" y="3429000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6600"/>
                </a:solidFill>
              </a:rPr>
              <a:t>看到</a:t>
            </a:r>
            <a:endParaRPr lang="zh-CN" altLang="en-US" b="1" dirty="0">
              <a:solidFill>
                <a:srgbClr val="FF66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21967" y="4355211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6600"/>
                </a:solidFill>
              </a:rPr>
              <a:t>想到</a:t>
            </a:r>
            <a:endParaRPr lang="zh-CN" altLang="en-US" b="1" dirty="0">
              <a:solidFill>
                <a:srgbClr val="FF6600"/>
              </a:solidFill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5285506" y="2609509"/>
            <a:ext cx="571504" cy="142876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/>
          <p:cNvSpPr/>
          <p:nvPr/>
        </p:nvSpPr>
        <p:spPr>
          <a:xfrm>
            <a:off x="6286512" y="2461465"/>
            <a:ext cx="1285884" cy="500066"/>
          </a:xfrm>
          <a:prstGeom prst="parallelogram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6545735" y="2550961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7030A0"/>
                </a:solidFill>
              </a:rPr>
              <a:t>清香</a:t>
            </a:r>
            <a:endParaRPr lang="zh-CN" altLang="en-US" sz="2000" b="1" dirty="0">
              <a:solidFill>
                <a:srgbClr val="7030A0"/>
              </a:solidFill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5205609" y="3286124"/>
            <a:ext cx="642942" cy="785818"/>
          </a:xfrm>
          <a:prstGeom prst="leftBrac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6042314" y="3202252"/>
            <a:ext cx="1958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7030A0"/>
                </a:solidFill>
              </a:rPr>
              <a:t>荷叶挨挨挤挤</a:t>
            </a:r>
            <a:endParaRPr lang="zh-CN" altLang="en-US" sz="2000" b="1" dirty="0">
              <a:solidFill>
                <a:srgbClr val="7030A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78032" y="3857628"/>
            <a:ext cx="1922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7030A0"/>
                </a:solidFill>
              </a:rPr>
              <a:t>荷花千姿百态</a:t>
            </a:r>
            <a:endParaRPr lang="zh-CN" altLang="en-US" sz="2000" b="1" dirty="0">
              <a:solidFill>
                <a:srgbClr val="7030A0"/>
              </a:solidFill>
            </a:endParaRPr>
          </a:p>
        </p:txBody>
      </p:sp>
      <p:sp>
        <p:nvSpPr>
          <p:cNvPr id="25" name="平行四边形 24"/>
          <p:cNvSpPr/>
          <p:nvPr/>
        </p:nvSpPr>
        <p:spPr>
          <a:xfrm>
            <a:off x="5429256" y="4429132"/>
            <a:ext cx="1973735" cy="757076"/>
          </a:xfrm>
          <a:prstGeom prst="parallelogram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5551899" y="4453727"/>
            <a:ext cx="18308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7030A0"/>
                </a:solidFill>
              </a:rPr>
              <a:t>“我”仿佛是荷花翩翩起舞</a:t>
            </a:r>
            <a:endParaRPr lang="zh-CN" altLang="en-US" sz="2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220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6" grpId="0"/>
      <p:bldP spid="17" grpId="0"/>
      <p:bldP spid="20" grpId="0"/>
      <p:bldP spid="23" grpId="0"/>
      <p:bldP spid="24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虚尾箭头 1"/>
          <p:cNvSpPr/>
          <p:nvPr/>
        </p:nvSpPr>
        <p:spPr>
          <a:xfrm>
            <a:off x="1619672" y="1412776"/>
            <a:ext cx="1080120" cy="432048"/>
          </a:xfrm>
          <a:prstGeom prst="stripedRightArrow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619672" y="2276872"/>
            <a:ext cx="5904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3300"/>
                </a:solidFill>
              </a:rPr>
              <a:t>1.</a:t>
            </a:r>
            <a:r>
              <a:rPr lang="zh-CN" altLang="en-US" sz="2400" b="1" dirty="0" smtClean="0">
                <a:solidFill>
                  <a:srgbClr val="FF3300"/>
                </a:solidFill>
              </a:rPr>
              <a:t>清晨，我到公园去玩，一进门就闻到一阵清香。我赶紧往荷花池边跑去。</a:t>
            </a:r>
            <a:endParaRPr lang="zh-CN" altLang="en-US" sz="2400" b="1" dirty="0">
              <a:solidFill>
                <a:srgbClr val="FF33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59732" y="3284984"/>
            <a:ext cx="4212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</a:rPr>
              <a:t>交代了时间</a:t>
            </a:r>
            <a:r>
              <a:rPr lang="en-US" altLang="zh-CN" sz="2000" b="1" dirty="0" smtClean="0">
                <a:solidFill>
                  <a:srgbClr val="0070C0"/>
                </a:solidFill>
              </a:rPr>
              <a:t>﹑</a:t>
            </a:r>
            <a:r>
              <a:rPr lang="zh-CN" altLang="en-US" sz="2000" b="1" dirty="0" smtClean="0">
                <a:solidFill>
                  <a:srgbClr val="0070C0"/>
                </a:solidFill>
              </a:rPr>
              <a:t>地点和人物。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5696" y="4077072"/>
            <a:ext cx="5544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“一进门就闻到一阵清香”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这句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话从侧面反映出荷花之多之香。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918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35896" y="1236153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我会想</a:t>
            </a:r>
            <a:endParaRPr lang="zh-CN" altLang="en-US" sz="2800" b="1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43042" y="2428868"/>
            <a:ext cx="607223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3300"/>
                </a:solidFill>
                <a:latin typeface="+mn-ea"/>
              </a:rPr>
              <a:t>默读第二段，用波浪线勾出描写荷花的动词</a:t>
            </a:r>
            <a:r>
              <a:rPr lang="zh-CN" altLang="en-US" sz="2000" b="1" dirty="0" smtClean="0">
                <a:solidFill>
                  <a:srgbClr val="FF3300"/>
                </a:solidFill>
                <a:latin typeface="+mn-ea"/>
              </a:rPr>
              <a:t>。</a:t>
            </a:r>
            <a:endParaRPr lang="en-US" altLang="zh-CN" sz="2000" b="1" dirty="0" smtClean="0">
              <a:solidFill>
                <a:srgbClr val="FF3300"/>
              </a:solidFill>
              <a:latin typeface="+mn-ea"/>
            </a:endParaRPr>
          </a:p>
          <a:p>
            <a:endParaRPr lang="en-US" altLang="zh-CN" sz="2000" b="1" dirty="0" smtClean="0">
              <a:solidFill>
                <a:srgbClr val="FF3300"/>
              </a:solidFill>
              <a:latin typeface="+mn-ea"/>
            </a:endParaRPr>
          </a:p>
          <a:p>
            <a:endParaRPr lang="en-US" altLang="zh-CN" sz="2000" b="1" dirty="0" smtClean="0">
              <a:solidFill>
                <a:srgbClr val="FF3300"/>
              </a:solidFill>
              <a:latin typeface="+mn-ea"/>
            </a:endParaRPr>
          </a:p>
          <a:p>
            <a:r>
              <a:rPr lang="zh-CN" altLang="en-US" sz="2000" b="1" dirty="0" smtClean="0">
                <a:solidFill>
                  <a:srgbClr val="FF3300"/>
                </a:solidFill>
                <a:latin typeface="+mn-ea"/>
              </a:rPr>
              <a:t>讨论把“冒”换成“长” “露”好吗？为什么</a:t>
            </a:r>
            <a:r>
              <a:rPr lang="zh-CN" altLang="en-US" sz="2000" b="1" dirty="0" smtClean="0">
                <a:solidFill>
                  <a:srgbClr val="FF3300"/>
                </a:solidFill>
                <a:latin typeface="+mn-ea"/>
              </a:rPr>
              <a:t>？</a:t>
            </a:r>
            <a:endParaRPr lang="en-US" altLang="zh-CN" sz="2000" b="1" dirty="0" smtClean="0">
              <a:solidFill>
                <a:srgbClr val="FF3300"/>
              </a:solidFill>
              <a:latin typeface="+mn-ea"/>
            </a:endParaRPr>
          </a:p>
          <a:p>
            <a:endParaRPr lang="en-US" altLang="zh-CN" sz="2000" b="1" dirty="0" smtClean="0">
              <a:solidFill>
                <a:srgbClr val="FF3300"/>
              </a:solidFill>
              <a:latin typeface="+mn-ea"/>
            </a:endParaRPr>
          </a:p>
          <a:p>
            <a:endParaRPr lang="en-US" altLang="zh-CN" sz="2000" b="1" dirty="0" smtClean="0">
              <a:solidFill>
                <a:srgbClr val="FF3300"/>
              </a:solidFill>
              <a:latin typeface="+mn-ea"/>
            </a:endParaRPr>
          </a:p>
          <a:p>
            <a:r>
              <a:rPr lang="zh-CN" altLang="en-US" sz="2000" b="1" dirty="0" smtClean="0">
                <a:solidFill>
                  <a:srgbClr val="FF3300"/>
                </a:solidFill>
                <a:latin typeface="+mn-ea"/>
              </a:rPr>
              <a:t>个别读：把表示颜色的词圈出来</a:t>
            </a:r>
            <a:r>
              <a:rPr lang="zh-CN" altLang="en-US" sz="2000" b="1" dirty="0" smtClean="0">
                <a:solidFill>
                  <a:srgbClr val="FF3300"/>
                </a:solidFill>
                <a:latin typeface="+mn-ea"/>
              </a:rPr>
              <a:t>。</a:t>
            </a:r>
            <a:endParaRPr lang="en-US" altLang="zh-CN" sz="2000" b="1" dirty="0" smtClean="0">
              <a:solidFill>
                <a:srgbClr val="FF33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33385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1077</Words>
  <Application>Microsoft Office PowerPoint</Application>
  <PresentationFormat>全屏显示(4:3)</PresentationFormat>
  <Paragraphs>109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acer</dc:creator>
  <cp:lastModifiedBy>acer</cp:lastModifiedBy>
  <cp:revision>66</cp:revision>
  <dcterms:created xsi:type="dcterms:W3CDTF">2016-03-18T08:57:14Z</dcterms:created>
  <dcterms:modified xsi:type="dcterms:W3CDTF">2016-03-20T10:35:36Z</dcterms:modified>
</cp:coreProperties>
</file>