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60" r:id="rId3"/>
    <p:sldId id="258" r:id="rId4"/>
    <p:sldId id="269" r:id="rId5"/>
    <p:sldId id="270" r:id="rId6"/>
    <p:sldId id="271" r:id="rId7"/>
    <p:sldId id="272" r:id="rId8"/>
    <p:sldId id="279" r:id="rId9"/>
    <p:sldId id="262" r:id="rId10"/>
    <p:sldId id="273" r:id="rId11"/>
    <p:sldId id="274" r:id="rId12"/>
    <p:sldId id="275" r:id="rId13"/>
    <p:sldId id="276" r:id="rId14"/>
    <p:sldId id="278" r:id="rId15"/>
    <p:sldId id="263" r:id="rId16"/>
    <p:sldId id="277" r:id="rId17"/>
    <p:sldId id="280" r:id="rId18"/>
    <p:sldId id="264" r:id="rId19"/>
    <p:sldId id="266" r:id="rId20"/>
    <p:sldId id="267" r:id="rId21"/>
    <p:sldId id="281" r:id="rId22"/>
    <p:sldId id="268"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A810"/>
    <a:srgbClr val="FF00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26" autoAdjust="0"/>
    <p:restoredTop sz="94637" autoAdjust="0"/>
  </p:normalViewPr>
  <p:slideViewPr>
    <p:cSldViewPr>
      <p:cViewPr varScale="1">
        <p:scale>
          <a:sx n="72" d="100"/>
          <a:sy n="72" d="100"/>
        </p:scale>
        <p:origin x="-76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3AB68E-9C90-40E3-8F0B-34EBC8DA4E69}" type="datetimeFigureOut">
              <a:rPr lang="zh-CN" altLang="en-US" smtClean="0"/>
              <a:t>2012/3/7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60E119-9424-4CDB-A405-6F1E617F01B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960E119-9424-4CDB-A405-6F1E617F01B5}" type="slidenum">
              <a:rPr lang="zh-CN" altLang="en-US" smtClean="0"/>
              <a:t>21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2012/3/7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SectionB%202a.mp3" TargetMode="External"/><Relationship Id="rId2" Type="http://schemas.openxmlformats.org/officeDocument/2006/relationships/image" Target="../media/image17.gif"/><Relationship Id="rId1" Type="http://schemas.openxmlformats.org/officeDocument/2006/relationships/slideLayout" Target="../slideLayouts/slideLayout7.xml"/><Relationship Id="rId4" Type="http://schemas.openxmlformats.org/officeDocument/2006/relationships/image" Target="../media/image18.gif"/></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hyperlink" Target="SectionB%203a.mp3"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029"/>
          <p:cNvSpPr txBox="1">
            <a:spLocks noChangeArrowheads="1"/>
          </p:cNvSpPr>
          <p:nvPr/>
        </p:nvSpPr>
        <p:spPr>
          <a:xfrm>
            <a:off x="468313" y="765175"/>
            <a:ext cx="8229600" cy="1163627"/>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4400" b="1" i="0" u="none" strike="noStrike" kern="1200" cap="none" spc="0" normalizeH="0" baseline="0" noProof="0" dirty="0" smtClean="0">
                <a:ln>
                  <a:noFill/>
                </a:ln>
                <a:solidFill>
                  <a:srgbClr val="FF0066"/>
                </a:solidFill>
                <a:effectLst/>
                <a:uLnTx/>
                <a:uFillTx/>
                <a:latin typeface="Times New Roman" charset="0"/>
                <a:ea typeface="+mj-ea"/>
                <a:cs typeface="+mj-cs"/>
              </a:rPr>
              <a:t>Unit 4  I want to be an actor!</a:t>
            </a:r>
            <a:endParaRPr kumimoji="0" lang="en-US" altLang="zh-CN" sz="4400" b="1" i="0" u="none" strike="noStrike" kern="1200" cap="none" spc="0" normalizeH="0" baseline="0" noProof="0" dirty="0">
              <a:ln>
                <a:noFill/>
              </a:ln>
              <a:solidFill>
                <a:srgbClr val="FF0066"/>
              </a:solidFill>
              <a:effectLst/>
              <a:uLnTx/>
              <a:uFillTx/>
              <a:latin typeface="Times New Roman" charset="0"/>
              <a:ea typeface="+mj-ea"/>
              <a:cs typeface="+mj-cs"/>
            </a:endParaRPr>
          </a:p>
        </p:txBody>
      </p:sp>
      <p:pic>
        <p:nvPicPr>
          <p:cNvPr id="4" name="Picture 1033" descr="100291_13"/>
          <p:cNvPicPr>
            <a:picLocks noChangeAspect="1" noChangeArrowheads="1"/>
          </p:cNvPicPr>
          <p:nvPr/>
        </p:nvPicPr>
        <p:blipFill>
          <a:blip r:embed="rId2" cstate="print"/>
          <a:srcRect/>
          <a:stretch>
            <a:fillRect/>
          </a:stretch>
        </p:blipFill>
        <p:spPr bwMode="auto">
          <a:xfrm>
            <a:off x="3143240" y="2214554"/>
            <a:ext cx="2776538" cy="38877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53"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488" y="214290"/>
            <a:ext cx="3143272" cy="923330"/>
          </a:xfrm>
          <a:prstGeom prst="rect">
            <a:avLst/>
          </a:prstGeom>
          <a:noFill/>
        </p:spPr>
        <p:txBody>
          <a:bodyPr wrap="square" rtlCol="0">
            <a:spAutoFit/>
          </a:bodyPr>
          <a:lstStyle/>
          <a:p>
            <a:r>
              <a:rPr lang="en-US" altLang="zh-CN" sz="5400" b="1" dirty="0" smtClean="0">
                <a:solidFill>
                  <a:srgbClr val="FF0066"/>
                </a:solidFill>
              </a:rPr>
              <a:t>Section B</a:t>
            </a:r>
            <a:endParaRPr lang="zh-CN" altLang="en-US" sz="5400" b="1" dirty="0">
              <a:solidFill>
                <a:srgbClr val="FF0066"/>
              </a:solidFill>
            </a:endParaRPr>
          </a:p>
        </p:txBody>
      </p:sp>
      <p:pic>
        <p:nvPicPr>
          <p:cNvPr id="4100" name="Picture 4" descr="http://news.xinhuanet.com/ent/2006-07/29/xinsrc_20207032909275462167419.jpg"/>
          <p:cNvPicPr>
            <a:picLocks noChangeAspect="1" noChangeArrowheads="1"/>
          </p:cNvPicPr>
          <p:nvPr/>
        </p:nvPicPr>
        <p:blipFill>
          <a:blip r:embed="rId2" cstate="print"/>
          <a:srcRect/>
          <a:stretch>
            <a:fillRect/>
          </a:stretch>
        </p:blipFill>
        <p:spPr bwMode="auto">
          <a:xfrm>
            <a:off x="500034" y="1643050"/>
            <a:ext cx="3286128" cy="3242313"/>
          </a:xfrm>
          <a:prstGeom prst="rect">
            <a:avLst/>
          </a:prstGeom>
          <a:noFill/>
        </p:spPr>
      </p:pic>
      <p:sp>
        <p:nvSpPr>
          <p:cNvPr id="7" name="TextBox 6"/>
          <p:cNvSpPr txBox="1"/>
          <p:nvPr/>
        </p:nvSpPr>
        <p:spPr>
          <a:xfrm>
            <a:off x="5000628" y="1785926"/>
            <a:ext cx="1500198" cy="769441"/>
          </a:xfrm>
          <a:prstGeom prst="rect">
            <a:avLst/>
          </a:prstGeom>
          <a:noFill/>
        </p:spPr>
        <p:txBody>
          <a:bodyPr wrap="square" rtlCol="0">
            <a:spAutoFit/>
          </a:bodyPr>
          <a:lstStyle/>
          <a:p>
            <a:r>
              <a:rPr lang="en-US" altLang="zh-CN" sz="4400" b="1" dirty="0" smtClean="0">
                <a:solidFill>
                  <a:schemeClr val="tx1">
                    <a:lumMod val="95000"/>
                    <a:lumOff val="5000"/>
                  </a:schemeClr>
                </a:solidFill>
              </a:rPr>
              <a:t>actor</a:t>
            </a:r>
            <a:endParaRPr lang="zh-CN" altLang="en-US" sz="4400" b="1" dirty="0">
              <a:solidFill>
                <a:schemeClr val="tx1">
                  <a:lumMod val="95000"/>
                  <a:lumOff val="5000"/>
                </a:schemeClr>
              </a:solidFill>
            </a:endParaRPr>
          </a:p>
        </p:txBody>
      </p:sp>
      <p:sp>
        <p:nvSpPr>
          <p:cNvPr id="8" name="TextBox 7"/>
          <p:cNvSpPr txBox="1"/>
          <p:nvPr/>
        </p:nvSpPr>
        <p:spPr>
          <a:xfrm>
            <a:off x="4286248" y="2928934"/>
            <a:ext cx="3929090" cy="830997"/>
          </a:xfrm>
          <a:prstGeom prst="rect">
            <a:avLst/>
          </a:prstGeom>
          <a:noFill/>
        </p:spPr>
        <p:txBody>
          <a:bodyPr wrap="square" rtlCol="0">
            <a:spAutoFit/>
          </a:bodyPr>
          <a:lstStyle/>
          <a:p>
            <a:r>
              <a:rPr lang="en-US" altLang="zh-CN" sz="4800" b="1" i="1" dirty="0" smtClean="0">
                <a:solidFill>
                  <a:srgbClr val="FF0066"/>
                </a:solidFill>
                <a:effectLst>
                  <a:outerShdw blurRad="38100" dist="38100" dir="2700000" algn="tl">
                    <a:srgbClr val="000000">
                      <a:alpha val="43137"/>
                    </a:srgbClr>
                  </a:outerShdw>
                </a:effectLst>
              </a:rPr>
              <a:t>fun &amp; exciting</a:t>
            </a:r>
            <a:endParaRPr lang="zh-CN" altLang="en-US" sz="4800" b="1" i="1" dirty="0">
              <a:solidFill>
                <a:srgbClr val="FF0066"/>
              </a:solidFill>
              <a:effectLst>
                <a:outerShdw blurRad="38100" dist="38100" dir="2700000" algn="tl">
                  <a:srgbClr val="000000">
                    <a:alpha val="43137"/>
                  </a:srgbClr>
                </a:outerShdw>
              </a:effectLst>
            </a:endParaRPr>
          </a:p>
        </p:txBody>
      </p:sp>
      <p:sp>
        <p:nvSpPr>
          <p:cNvPr id="9" name="TextBox 8"/>
          <p:cNvSpPr txBox="1"/>
          <p:nvPr/>
        </p:nvSpPr>
        <p:spPr>
          <a:xfrm>
            <a:off x="4357686" y="4286256"/>
            <a:ext cx="3786214" cy="1446550"/>
          </a:xfrm>
          <a:prstGeom prst="rect">
            <a:avLst/>
          </a:prstGeom>
          <a:noFill/>
        </p:spPr>
        <p:txBody>
          <a:bodyPr wrap="square" rtlCol="0">
            <a:spAutoFit/>
          </a:bodyPr>
          <a:lstStyle/>
          <a:p>
            <a:r>
              <a:rPr lang="en-US" altLang="zh-CN" sz="4400" b="1" dirty="0" smtClean="0">
                <a:solidFill>
                  <a:srgbClr val="08A810"/>
                </a:solidFill>
                <a:effectLst>
                  <a:outerShdw blurRad="38100" dist="38100" dir="2700000" algn="tl">
                    <a:srgbClr val="000000">
                      <a:alpha val="43137"/>
                    </a:srgbClr>
                  </a:outerShdw>
                </a:effectLst>
              </a:rPr>
              <a:t>He is an actor.</a:t>
            </a:r>
          </a:p>
          <a:p>
            <a:r>
              <a:rPr lang="en-US" altLang="zh-CN" sz="4400" b="1" dirty="0" smtClean="0">
                <a:solidFill>
                  <a:srgbClr val="08A810"/>
                </a:solidFill>
                <a:effectLst>
                  <a:outerShdw blurRad="38100" dist="38100" dir="2700000" algn="tl">
                    <a:srgbClr val="000000">
                      <a:alpha val="43137"/>
                    </a:srgbClr>
                  </a:outerShdw>
                </a:effectLst>
              </a:rPr>
              <a:t>It’s a fun job.</a:t>
            </a:r>
            <a:endParaRPr lang="zh-CN" altLang="en-US" sz="4400" b="1" dirty="0">
              <a:solidFill>
                <a:srgbClr val="08A81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 calcmode="lin" valueType="num">
                                      <p:cBhvr>
                                        <p:cTn id="14" dur="1000" fill="hold"/>
                                        <p:tgtEl>
                                          <p:spTgt spid="9">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43240" y="214290"/>
            <a:ext cx="2848857" cy="923330"/>
          </a:xfrm>
          <a:prstGeom prst="rect">
            <a:avLst/>
          </a:prstGeom>
        </p:spPr>
        <p:txBody>
          <a:bodyPr wrap="none">
            <a:spAutoFit/>
          </a:bodyPr>
          <a:lstStyle/>
          <a:p>
            <a:pPr lvl="0"/>
            <a:r>
              <a:rPr lang="en-US" altLang="zh-CN" sz="5400" b="1" dirty="0" smtClean="0">
                <a:solidFill>
                  <a:srgbClr val="FF0066"/>
                </a:solidFill>
              </a:rPr>
              <a:t>Section B</a:t>
            </a:r>
            <a:endParaRPr lang="zh-CN" altLang="en-US" sz="5400" b="1" dirty="0">
              <a:solidFill>
                <a:srgbClr val="FF0066"/>
              </a:solidFill>
            </a:endParaRPr>
          </a:p>
        </p:txBody>
      </p:sp>
      <p:pic>
        <p:nvPicPr>
          <p:cNvPr id="5" name="Picture 3" descr="W020061215311197358260"/>
          <p:cNvPicPr>
            <a:picLocks noChangeAspect="1" noChangeArrowheads="1"/>
          </p:cNvPicPr>
          <p:nvPr/>
        </p:nvPicPr>
        <p:blipFill>
          <a:blip r:embed="rId2" cstate="print"/>
          <a:srcRect/>
          <a:stretch>
            <a:fillRect/>
          </a:stretch>
        </p:blipFill>
        <p:spPr>
          <a:xfrm>
            <a:off x="571472" y="1714488"/>
            <a:ext cx="3374294" cy="3171836"/>
          </a:xfrm>
          <a:prstGeom prst="rect">
            <a:avLst/>
          </a:prstGeom>
          <a:noFill/>
        </p:spPr>
      </p:pic>
      <p:sp>
        <p:nvSpPr>
          <p:cNvPr id="6" name="TextBox 5"/>
          <p:cNvSpPr txBox="1"/>
          <p:nvPr/>
        </p:nvSpPr>
        <p:spPr>
          <a:xfrm>
            <a:off x="5000628" y="2071678"/>
            <a:ext cx="2857520" cy="769441"/>
          </a:xfrm>
          <a:prstGeom prst="rect">
            <a:avLst/>
          </a:prstGeom>
          <a:noFill/>
        </p:spPr>
        <p:txBody>
          <a:bodyPr wrap="square" rtlCol="0">
            <a:spAutoFit/>
          </a:bodyPr>
          <a:lstStyle/>
          <a:p>
            <a:r>
              <a:rPr lang="en-US" altLang="zh-CN" sz="4400" b="1" dirty="0" smtClean="0"/>
              <a:t>policeman</a:t>
            </a:r>
            <a:endParaRPr lang="zh-CN" altLang="en-US" sz="4400" b="1" dirty="0"/>
          </a:p>
        </p:txBody>
      </p:sp>
      <p:sp>
        <p:nvSpPr>
          <p:cNvPr id="7" name="TextBox 6"/>
          <p:cNvSpPr txBox="1"/>
          <p:nvPr/>
        </p:nvSpPr>
        <p:spPr>
          <a:xfrm>
            <a:off x="4000496" y="3214686"/>
            <a:ext cx="4929190" cy="707886"/>
          </a:xfrm>
          <a:prstGeom prst="rect">
            <a:avLst/>
          </a:prstGeom>
          <a:noFill/>
        </p:spPr>
        <p:txBody>
          <a:bodyPr wrap="square" rtlCol="0">
            <a:spAutoFit/>
          </a:bodyPr>
          <a:lstStyle/>
          <a:p>
            <a:r>
              <a:rPr lang="en-US" altLang="zh-CN" sz="4000" b="1" i="1" dirty="0" smtClean="0">
                <a:solidFill>
                  <a:srgbClr val="FF0066"/>
                </a:solidFill>
                <a:effectLst>
                  <a:outerShdw blurRad="38100" dist="38100" dir="2700000" algn="tl">
                    <a:srgbClr val="000000">
                      <a:alpha val="43137"/>
                    </a:srgbClr>
                  </a:outerShdw>
                </a:effectLst>
              </a:rPr>
              <a:t>e</a:t>
            </a:r>
            <a:r>
              <a:rPr lang="en-US" altLang="zh-CN" sz="4000" b="1" i="1" dirty="0" smtClean="0">
                <a:solidFill>
                  <a:srgbClr val="FF0066"/>
                </a:solidFill>
                <a:effectLst>
                  <a:outerShdw blurRad="38100" dist="38100" dir="2700000" algn="tl">
                    <a:srgbClr val="000000">
                      <a:alpha val="43137"/>
                    </a:srgbClr>
                  </a:outerShdw>
                </a:effectLst>
              </a:rPr>
              <a:t>xciting  </a:t>
            </a:r>
            <a:r>
              <a:rPr lang="en-US" altLang="zh-CN" sz="4000" b="1" i="1" dirty="0" smtClean="0">
                <a:solidFill>
                  <a:srgbClr val="FF0066"/>
                </a:solidFill>
                <a:effectLst>
                  <a:outerShdw blurRad="38100" dist="38100" dir="2700000" algn="tl">
                    <a:srgbClr val="000000">
                      <a:alpha val="43137"/>
                    </a:srgbClr>
                  </a:outerShdw>
                </a:effectLst>
              </a:rPr>
              <a:t>&amp; dangerous</a:t>
            </a:r>
            <a:endParaRPr lang="zh-CN" altLang="en-US" sz="4000" b="1" i="1" dirty="0">
              <a:solidFill>
                <a:srgbClr val="FF0066"/>
              </a:solidFill>
              <a:effectLst>
                <a:outerShdw blurRad="38100" dist="38100" dir="2700000" algn="tl">
                  <a:srgbClr val="000000">
                    <a:alpha val="43137"/>
                  </a:srgbClr>
                </a:outerShdw>
              </a:effectLst>
            </a:endParaRPr>
          </a:p>
        </p:txBody>
      </p:sp>
      <p:sp>
        <p:nvSpPr>
          <p:cNvPr id="8" name="TextBox 7"/>
          <p:cNvSpPr txBox="1"/>
          <p:nvPr/>
        </p:nvSpPr>
        <p:spPr>
          <a:xfrm>
            <a:off x="4143372" y="4429132"/>
            <a:ext cx="4786346" cy="1323439"/>
          </a:xfrm>
          <a:prstGeom prst="rect">
            <a:avLst/>
          </a:prstGeom>
          <a:noFill/>
        </p:spPr>
        <p:txBody>
          <a:bodyPr wrap="square" rtlCol="0">
            <a:spAutoFit/>
          </a:bodyPr>
          <a:lstStyle/>
          <a:p>
            <a:r>
              <a:rPr lang="en-US" altLang="zh-CN" sz="4000" b="1" dirty="0" smtClean="0">
                <a:solidFill>
                  <a:srgbClr val="08A810"/>
                </a:solidFill>
                <a:effectLst>
                  <a:outerShdw blurRad="38100" dist="38100" dir="2700000" algn="tl">
                    <a:srgbClr val="000000">
                      <a:alpha val="43137"/>
                    </a:srgbClr>
                  </a:outerShdw>
                </a:effectLst>
              </a:rPr>
              <a:t>He is a policeman.</a:t>
            </a:r>
          </a:p>
          <a:p>
            <a:r>
              <a:rPr lang="en-US" altLang="zh-CN" sz="4000" b="1" dirty="0" smtClean="0">
                <a:solidFill>
                  <a:srgbClr val="08A810"/>
                </a:solidFill>
                <a:effectLst>
                  <a:outerShdw blurRad="38100" dist="38100" dir="2700000" algn="tl">
                    <a:srgbClr val="000000">
                      <a:alpha val="43137"/>
                    </a:srgbClr>
                  </a:outerShdw>
                </a:effectLst>
              </a:rPr>
              <a:t>It’s an exciting job</a:t>
            </a:r>
            <a:r>
              <a:rPr lang="en-US" altLang="zh-CN" sz="4000" b="1" dirty="0" smtClean="0">
                <a:solidFill>
                  <a:srgbClr val="08A81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8" dur="5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500"/>
                                        <p:tgtEl>
                                          <p:spTgt spid="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 calcmode="lin" valueType="num">
                                      <p:cBhvr>
                                        <p:cTn id="14" dur="500" fill="hold"/>
                                        <p:tgtEl>
                                          <p:spTgt spid="8">
                                            <p:txEl>
                                              <p:pRg st="1" end="1"/>
                                            </p:txEl>
                                          </p:spTgt>
                                        </p:tgtEl>
                                        <p:attrNameLst>
                                          <p:attrName>ppt_x</p:attrName>
                                        </p:attrNameLst>
                                      </p:cBhvr>
                                      <p:tavLst>
                                        <p:tav tm="0">
                                          <p:val>
                                            <p:strVal val="#ppt_x-.2"/>
                                          </p:val>
                                        </p:tav>
                                        <p:tav tm="100000">
                                          <p:val>
                                            <p:strVal val="#ppt_x"/>
                                          </p:val>
                                        </p:tav>
                                      </p:tavLst>
                                    </p:anim>
                                    <p:anim calcmode="lin" valueType="num">
                                      <p:cBhvr>
                                        <p:cTn id="15" dur="500" fill="hold"/>
                                        <p:tgtEl>
                                          <p:spTgt spid="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pic4.nipic.com/20090909/1433336_172801697253_2.jpg"/>
          <p:cNvPicPr>
            <a:picLocks noChangeAspect="1" noChangeArrowheads="1"/>
          </p:cNvPicPr>
          <p:nvPr/>
        </p:nvPicPr>
        <p:blipFill>
          <a:blip r:embed="rId2" cstate="print"/>
          <a:srcRect/>
          <a:stretch>
            <a:fillRect/>
          </a:stretch>
        </p:blipFill>
        <p:spPr bwMode="auto">
          <a:xfrm>
            <a:off x="500034" y="1357298"/>
            <a:ext cx="3483649" cy="4675303"/>
          </a:xfrm>
          <a:prstGeom prst="rect">
            <a:avLst/>
          </a:prstGeom>
          <a:noFill/>
        </p:spPr>
      </p:pic>
      <p:sp>
        <p:nvSpPr>
          <p:cNvPr id="4" name="矩形 3"/>
          <p:cNvSpPr/>
          <p:nvPr/>
        </p:nvSpPr>
        <p:spPr>
          <a:xfrm>
            <a:off x="3000364" y="142852"/>
            <a:ext cx="2848857" cy="923330"/>
          </a:xfrm>
          <a:prstGeom prst="rect">
            <a:avLst/>
          </a:prstGeom>
        </p:spPr>
        <p:txBody>
          <a:bodyPr wrap="none">
            <a:spAutoFit/>
          </a:bodyPr>
          <a:lstStyle/>
          <a:p>
            <a:pPr lvl="0"/>
            <a:r>
              <a:rPr lang="en-US" altLang="zh-CN" sz="5400" b="1" dirty="0" smtClean="0">
                <a:solidFill>
                  <a:srgbClr val="FF0066"/>
                </a:solidFill>
              </a:rPr>
              <a:t>Section B</a:t>
            </a:r>
            <a:endParaRPr lang="zh-CN" altLang="en-US" sz="5400" b="1" dirty="0">
              <a:solidFill>
                <a:srgbClr val="FF0066"/>
              </a:solidFill>
            </a:endParaRPr>
          </a:p>
        </p:txBody>
      </p:sp>
      <p:sp>
        <p:nvSpPr>
          <p:cNvPr id="5" name="TextBox 4"/>
          <p:cNvSpPr txBox="1"/>
          <p:nvPr/>
        </p:nvSpPr>
        <p:spPr>
          <a:xfrm>
            <a:off x="5072066" y="2000240"/>
            <a:ext cx="2857520" cy="769441"/>
          </a:xfrm>
          <a:prstGeom prst="rect">
            <a:avLst/>
          </a:prstGeom>
          <a:noFill/>
        </p:spPr>
        <p:txBody>
          <a:bodyPr wrap="square" rtlCol="0">
            <a:spAutoFit/>
          </a:bodyPr>
          <a:lstStyle/>
          <a:p>
            <a:r>
              <a:rPr lang="en-US" altLang="zh-CN" sz="4400" b="1" dirty="0" smtClean="0"/>
              <a:t>doctor</a:t>
            </a:r>
            <a:endParaRPr lang="zh-CN" altLang="en-US" sz="4400" b="1" dirty="0"/>
          </a:p>
        </p:txBody>
      </p:sp>
      <p:sp>
        <p:nvSpPr>
          <p:cNvPr id="6" name="TextBox 5"/>
          <p:cNvSpPr txBox="1"/>
          <p:nvPr/>
        </p:nvSpPr>
        <p:spPr>
          <a:xfrm>
            <a:off x="4786314" y="3143248"/>
            <a:ext cx="2714676" cy="830997"/>
          </a:xfrm>
          <a:prstGeom prst="rect">
            <a:avLst/>
          </a:prstGeom>
          <a:noFill/>
        </p:spPr>
        <p:txBody>
          <a:bodyPr wrap="square" rtlCol="0">
            <a:spAutoFit/>
          </a:bodyPr>
          <a:lstStyle/>
          <a:p>
            <a:r>
              <a:rPr lang="en-US" altLang="zh-CN" sz="4800" b="1" i="1" dirty="0" smtClean="0">
                <a:solidFill>
                  <a:srgbClr val="FF0066"/>
                </a:solidFill>
                <a:effectLst>
                  <a:outerShdw blurRad="38100" dist="38100" dir="2700000" algn="tl">
                    <a:srgbClr val="000000">
                      <a:alpha val="43137"/>
                    </a:srgbClr>
                  </a:outerShdw>
                </a:effectLst>
              </a:rPr>
              <a:t>difficult</a:t>
            </a:r>
            <a:endParaRPr lang="zh-CN" altLang="en-US" sz="4800" b="1" i="1" dirty="0">
              <a:solidFill>
                <a:srgbClr val="FF0066"/>
              </a:solidFill>
              <a:effectLst>
                <a:outerShdw blurRad="38100" dist="38100" dir="2700000" algn="tl">
                  <a:srgbClr val="000000">
                    <a:alpha val="43137"/>
                  </a:srgbClr>
                </a:outerShdw>
              </a:effectLst>
            </a:endParaRPr>
          </a:p>
        </p:txBody>
      </p:sp>
      <p:sp>
        <p:nvSpPr>
          <p:cNvPr id="7" name="TextBox 6"/>
          <p:cNvSpPr txBox="1"/>
          <p:nvPr/>
        </p:nvSpPr>
        <p:spPr>
          <a:xfrm>
            <a:off x="4357686" y="4286256"/>
            <a:ext cx="4500594" cy="1323439"/>
          </a:xfrm>
          <a:prstGeom prst="rect">
            <a:avLst/>
          </a:prstGeom>
          <a:noFill/>
        </p:spPr>
        <p:txBody>
          <a:bodyPr wrap="square" rtlCol="0">
            <a:spAutoFit/>
          </a:bodyPr>
          <a:lstStyle/>
          <a:p>
            <a:r>
              <a:rPr lang="en-US" altLang="zh-CN" sz="4000" b="1" dirty="0" smtClean="0">
                <a:solidFill>
                  <a:srgbClr val="08A810"/>
                </a:solidFill>
                <a:effectLst>
                  <a:outerShdw blurRad="38100" dist="38100" dir="2700000" algn="tl">
                    <a:srgbClr val="000000">
                      <a:alpha val="43137"/>
                    </a:srgbClr>
                  </a:outerShdw>
                </a:effectLst>
              </a:rPr>
              <a:t>He is a doctor.</a:t>
            </a:r>
          </a:p>
          <a:p>
            <a:r>
              <a:rPr lang="en-US" altLang="zh-CN" sz="4000" b="1" dirty="0" smtClean="0">
                <a:solidFill>
                  <a:srgbClr val="08A810"/>
                </a:solidFill>
                <a:effectLst>
                  <a:outerShdw blurRad="38100" dist="38100" dir="2700000" algn="tl">
                    <a:srgbClr val="000000">
                      <a:alpha val="43137"/>
                    </a:srgbClr>
                  </a:outerShdw>
                </a:effectLst>
              </a:rPr>
              <a:t>It’s a difficult job.</a:t>
            </a:r>
            <a:endParaRPr lang="zh-CN" altLang="en-US" sz="4000" b="1" dirty="0">
              <a:solidFill>
                <a:srgbClr val="08A81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8" dur="5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500"/>
                                        <p:tgtEl>
                                          <p:spTgt spid="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 calcmode="lin" valueType="num">
                                      <p:cBhvr>
                                        <p:cTn id="14" dur="500" fill="hold"/>
                                        <p:tgtEl>
                                          <p:spTgt spid="7">
                                            <p:txEl>
                                              <p:pRg st="1" end="1"/>
                                            </p:txEl>
                                          </p:spTgt>
                                        </p:tgtEl>
                                        <p:attrNameLst>
                                          <p:attrName>ppt_x</p:attrName>
                                        </p:attrNameLst>
                                      </p:cBhvr>
                                      <p:tavLst>
                                        <p:tav tm="0">
                                          <p:val>
                                            <p:strVal val="#ppt_x-.2"/>
                                          </p:val>
                                        </p:tav>
                                        <p:tav tm="100000">
                                          <p:val>
                                            <p:strVal val="#ppt_x"/>
                                          </p:val>
                                        </p:tav>
                                      </p:tavLst>
                                    </p:anim>
                                    <p:anim calcmode="lin" valueType="num">
                                      <p:cBhvr>
                                        <p:cTn id="15" dur="500" fill="hold"/>
                                        <p:tgtEl>
                                          <p:spTgt spid="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money"/>
          <p:cNvPicPr>
            <a:picLocks noChangeAspect="1" noChangeArrowheads="1"/>
          </p:cNvPicPr>
          <p:nvPr/>
        </p:nvPicPr>
        <p:blipFill>
          <a:blip r:embed="rId2" cstate="print"/>
          <a:srcRect/>
          <a:stretch>
            <a:fillRect/>
          </a:stretch>
        </p:blipFill>
        <p:spPr bwMode="auto">
          <a:xfrm>
            <a:off x="500034" y="1857364"/>
            <a:ext cx="3887788" cy="3632201"/>
          </a:xfrm>
          <a:prstGeom prst="rect">
            <a:avLst/>
          </a:prstGeom>
          <a:noFill/>
          <a:ln w="9525">
            <a:noFill/>
            <a:miter lim="800000"/>
            <a:headEnd/>
            <a:tailEnd/>
          </a:ln>
        </p:spPr>
      </p:pic>
      <p:sp>
        <p:nvSpPr>
          <p:cNvPr id="4" name="矩形 3"/>
          <p:cNvSpPr/>
          <p:nvPr/>
        </p:nvSpPr>
        <p:spPr>
          <a:xfrm>
            <a:off x="2928926" y="214290"/>
            <a:ext cx="2848857" cy="923330"/>
          </a:xfrm>
          <a:prstGeom prst="rect">
            <a:avLst/>
          </a:prstGeom>
        </p:spPr>
        <p:txBody>
          <a:bodyPr wrap="none">
            <a:spAutoFit/>
          </a:bodyPr>
          <a:lstStyle/>
          <a:p>
            <a:pPr lvl="0"/>
            <a:r>
              <a:rPr lang="en-US" altLang="zh-CN" sz="5400" b="1" dirty="0" smtClean="0">
                <a:solidFill>
                  <a:srgbClr val="FF0066"/>
                </a:solidFill>
              </a:rPr>
              <a:t>Section B</a:t>
            </a:r>
            <a:endParaRPr lang="zh-CN" altLang="en-US" sz="5400" b="1" dirty="0">
              <a:solidFill>
                <a:srgbClr val="FF0066"/>
              </a:solidFill>
            </a:endParaRPr>
          </a:p>
        </p:txBody>
      </p:sp>
      <p:sp>
        <p:nvSpPr>
          <p:cNvPr id="5" name="TextBox 4"/>
          <p:cNvSpPr txBox="1"/>
          <p:nvPr/>
        </p:nvSpPr>
        <p:spPr>
          <a:xfrm>
            <a:off x="5143504" y="2071678"/>
            <a:ext cx="2786082" cy="769441"/>
          </a:xfrm>
          <a:prstGeom prst="rect">
            <a:avLst/>
          </a:prstGeom>
          <a:noFill/>
        </p:spPr>
        <p:txBody>
          <a:bodyPr wrap="square" rtlCol="0">
            <a:spAutoFit/>
          </a:bodyPr>
          <a:lstStyle/>
          <a:p>
            <a:r>
              <a:rPr lang="en-US" altLang="zh-CN" sz="4400" b="1" dirty="0" smtClean="0"/>
              <a:t>bank clerk</a:t>
            </a:r>
            <a:endParaRPr lang="zh-CN" altLang="en-US" sz="4400" b="1" dirty="0"/>
          </a:p>
        </p:txBody>
      </p:sp>
      <p:sp>
        <p:nvSpPr>
          <p:cNvPr id="6" name="TextBox 5"/>
          <p:cNvSpPr txBox="1"/>
          <p:nvPr/>
        </p:nvSpPr>
        <p:spPr>
          <a:xfrm>
            <a:off x="4643438" y="3143248"/>
            <a:ext cx="3929090" cy="830997"/>
          </a:xfrm>
          <a:prstGeom prst="rect">
            <a:avLst/>
          </a:prstGeom>
          <a:noFill/>
        </p:spPr>
        <p:txBody>
          <a:bodyPr wrap="square" rtlCol="0">
            <a:spAutoFit/>
          </a:bodyPr>
          <a:lstStyle/>
          <a:p>
            <a:r>
              <a:rPr lang="en-US" altLang="zh-CN" sz="4800" b="1" dirty="0" smtClean="0">
                <a:solidFill>
                  <a:srgbClr val="FF0066"/>
                </a:solidFill>
                <a:effectLst>
                  <a:outerShdw blurRad="38100" dist="38100" dir="2700000" algn="tl">
                    <a:srgbClr val="000000">
                      <a:alpha val="43137"/>
                    </a:srgbClr>
                  </a:outerShdw>
                </a:effectLst>
              </a:rPr>
              <a:t>busy &amp; boring</a:t>
            </a:r>
            <a:endParaRPr lang="zh-CN" altLang="en-US" sz="4800" b="1" dirty="0">
              <a:solidFill>
                <a:srgbClr val="FF0066"/>
              </a:solidFill>
              <a:effectLst>
                <a:outerShdw blurRad="38100" dist="38100" dir="2700000" algn="tl">
                  <a:srgbClr val="000000">
                    <a:alpha val="43137"/>
                  </a:srgbClr>
                </a:outerShdw>
              </a:effectLst>
            </a:endParaRPr>
          </a:p>
        </p:txBody>
      </p:sp>
      <p:sp>
        <p:nvSpPr>
          <p:cNvPr id="7" name="TextBox 6"/>
          <p:cNvSpPr txBox="1"/>
          <p:nvPr/>
        </p:nvSpPr>
        <p:spPr>
          <a:xfrm>
            <a:off x="4643438" y="4429132"/>
            <a:ext cx="4286280" cy="1323439"/>
          </a:xfrm>
          <a:prstGeom prst="rect">
            <a:avLst/>
          </a:prstGeom>
          <a:noFill/>
        </p:spPr>
        <p:txBody>
          <a:bodyPr wrap="square" rtlCol="0">
            <a:spAutoFit/>
          </a:bodyPr>
          <a:lstStyle/>
          <a:p>
            <a:r>
              <a:rPr lang="en-US" altLang="zh-CN" sz="4000" b="1" dirty="0" smtClean="0">
                <a:solidFill>
                  <a:srgbClr val="08A810"/>
                </a:solidFill>
                <a:effectLst>
                  <a:outerShdw blurRad="38100" dist="38100" dir="2700000" algn="tl">
                    <a:srgbClr val="000000">
                      <a:alpha val="43137"/>
                    </a:srgbClr>
                  </a:outerShdw>
                </a:effectLst>
              </a:rPr>
              <a:t>She is a bank clerk.</a:t>
            </a:r>
          </a:p>
          <a:p>
            <a:r>
              <a:rPr lang="en-US" altLang="zh-CN" sz="4000" b="1" dirty="0" smtClean="0">
                <a:solidFill>
                  <a:srgbClr val="08A810"/>
                </a:solidFill>
                <a:effectLst>
                  <a:outerShdw blurRad="38100" dist="38100" dir="2700000" algn="tl">
                    <a:srgbClr val="000000">
                      <a:alpha val="43137"/>
                    </a:srgbClr>
                  </a:outerShdw>
                </a:effectLst>
              </a:rPr>
              <a:t>It’s a busy job.</a:t>
            </a:r>
            <a:endParaRPr lang="zh-CN" altLang="en-US" sz="4000" b="1" dirty="0">
              <a:solidFill>
                <a:srgbClr val="08A81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8" dur="5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500"/>
                                        <p:tgtEl>
                                          <p:spTgt spid="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 calcmode="lin" valueType="num">
                                      <p:cBhvr>
                                        <p:cTn id="14" dur="1000" fill="hold"/>
                                        <p:tgtEl>
                                          <p:spTgt spid="7">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pic4.nipic.com/20090903/2045163_135546018512_2.jpg"/>
          <p:cNvPicPr>
            <a:picLocks noChangeAspect="1" noChangeArrowheads="1"/>
          </p:cNvPicPr>
          <p:nvPr/>
        </p:nvPicPr>
        <p:blipFill>
          <a:blip r:embed="rId2" cstate="print"/>
          <a:srcRect/>
          <a:stretch>
            <a:fillRect/>
          </a:stretch>
        </p:blipFill>
        <p:spPr bwMode="auto">
          <a:xfrm>
            <a:off x="142844" y="1428736"/>
            <a:ext cx="4071966" cy="3386111"/>
          </a:xfrm>
          <a:prstGeom prst="rect">
            <a:avLst/>
          </a:prstGeom>
          <a:noFill/>
        </p:spPr>
      </p:pic>
      <p:sp>
        <p:nvSpPr>
          <p:cNvPr id="4" name="TextBox 3"/>
          <p:cNvSpPr txBox="1"/>
          <p:nvPr/>
        </p:nvSpPr>
        <p:spPr>
          <a:xfrm>
            <a:off x="4786314" y="1714488"/>
            <a:ext cx="3714776" cy="769441"/>
          </a:xfrm>
          <a:prstGeom prst="rect">
            <a:avLst/>
          </a:prstGeom>
          <a:noFill/>
        </p:spPr>
        <p:txBody>
          <a:bodyPr wrap="square" rtlCol="0">
            <a:spAutoFit/>
          </a:bodyPr>
          <a:lstStyle/>
          <a:p>
            <a:r>
              <a:rPr lang="en-US" altLang="zh-CN" sz="4400" b="1" dirty="0" smtClean="0"/>
              <a:t>photographer</a:t>
            </a:r>
            <a:endParaRPr lang="zh-CN" altLang="en-US" sz="4400" b="1" dirty="0"/>
          </a:p>
        </p:txBody>
      </p:sp>
      <p:sp>
        <p:nvSpPr>
          <p:cNvPr id="5" name="TextBox 4"/>
          <p:cNvSpPr txBox="1"/>
          <p:nvPr/>
        </p:nvSpPr>
        <p:spPr>
          <a:xfrm>
            <a:off x="4286248" y="3500438"/>
            <a:ext cx="4714908" cy="707886"/>
          </a:xfrm>
          <a:prstGeom prst="rect">
            <a:avLst/>
          </a:prstGeom>
          <a:noFill/>
        </p:spPr>
        <p:txBody>
          <a:bodyPr wrap="square" rtlCol="0">
            <a:spAutoFit/>
          </a:bodyPr>
          <a:lstStyle/>
          <a:p>
            <a:r>
              <a:rPr lang="en-US" altLang="zh-CN" sz="4000" b="1" dirty="0" smtClean="0">
                <a:solidFill>
                  <a:srgbClr val="FF0066"/>
                </a:solidFill>
                <a:effectLst>
                  <a:outerShdw blurRad="38100" dist="38100" dir="2700000" algn="tl">
                    <a:srgbClr val="000000">
                      <a:alpha val="43137"/>
                    </a:srgbClr>
                  </a:outerShdw>
                </a:effectLst>
              </a:rPr>
              <a:t>interesting &amp; relaxing</a:t>
            </a:r>
            <a:endParaRPr lang="zh-CN" altLang="en-US" sz="4000" b="1" dirty="0">
              <a:solidFill>
                <a:srgbClr val="FF0066"/>
              </a:solidFill>
              <a:effectLst>
                <a:outerShdw blurRad="38100" dist="38100" dir="2700000" algn="tl">
                  <a:srgbClr val="000000">
                    <a:alpha val="43137"/>
                  </a:srgbClr>
                </a:outerShdw>
              </a:effectLst>
            </a:endParaRPr>
          </a:p>
        </p:txBody>
      </p:sp>
      <p:sp>
        <p:nvSpPr>
          <p:cNvPr id="6" name="TextBox 5"/>
          <p:cNvSpPr txBox="1"/>
          <p:nvPr/>
        </p:nvSpPr>
        <p:spPr>
          <a:xfrm>
            <a:off x="3857620" y="4857760"/>
            <a:ext cx="5286380" cy="1323439"/>
          </a:xfrm>
          <a:prstGeom prst="rect">
            <a:avLst/>
          </a:prstGeom>
          <a:noFill/>
        </p:spPr>
        <p:txBody>
          <a:bodyPr wrap="square" rtlCol="0">
            <a:spAutoFit/>
          </a:bodyPr>
          <a:lstStyle/>
          <a:p>
            <a:r>
              <a:rPr lang="en-US" altLang="zh-CN" sz="4000" b="1" dirty="0" smtClean="0">
                <a:solidFill>
                  <a:srgbClr val="08A810"/>
                </a:solidFill>
                <a:effectLst>
                  <a:outerShdw blurRad="38100" dist="38100" dir="2700000" algn="tl">
                    <a:srgbClr val="000000">
                      <a:alpha val="43137"/>
                    </a:srgbClr>
                  </a:outerShdw>
                </a:effectLst>
              </a:rPr>
              <a:t>She is a photographer.</a:t>
            </a:r>
          </a:p>
          <a:p>
            <a:r>
              <a:rPr lang="en-US" altLang="zh-CN" sz="4000" b="1" dirty="0" smtClean="0">
                <a:solidFill>
                  <a:srgbClr val="08A810"/>
                </a:solidFill>
                <a:effectLst>
                  <a:outerShdw blurRad="38100" dist="38100" dir="2700000" algn="tl">
                    <a:srgbClr val="000000">
                      <a:alpha val="43137"/>
                    </a:srgbClr>
                  </a:outerShdw>
                </a:effectLst>
              </a:rPr>
              <a:t>It’s an interesting job.</a:t>
            </a:r>
            <a:endParaRPr lang="zh-CN" altLang="en-US" sz="4000" b="1" dirty="0">
              <a:solidFill>
                <a:srgbClr val="08A810"/>
              </a:solidFill>
              <a:effectLst>
                <a:outerShdw blurRad="38100" dist="38100" dir="2700000" algn="tl">
                  <a:srgbClr val="000000">
                    <a:alpha val="43137"/>
                  </a:srgbClr>
                </a:outerShdw>
              </a:effectLst>
            </a:endParaRPr>
          </a:p>
        </p:txBody>
      </p:sp>
      <p:sp>
        <p:nvSpPr>
          <p:cNvPr id="7" name="TextBox 6"/>
          <p:cNvSpPr txBox="1"/>
          <p:nvPr/>
        </p:nvSpPr>
        <p:spPr>
          <a:xfrm>
            <a:off x="5143504" y="2428868"/>
            <a:ext cx="2571768" cy="707886"/>
          </a:xfrm>
          <a:prstGeom prst="rect">
            <a:avLst/>
          </a:prstGeom>
          <a:noFill/>
        </p:spPr>
        <p:txBody>
          <a:bodyPr wrap="square" rtlCol="0">
            <a:spAutoFit/>
          </a:bodyPr>
          <a:lstStyle/>
          <a:p>
            <a:r>
              <a:rPr lang="en-US" altLang="zh-CN" dirty="0" smtClean="0"/>
              <a:t>[</a:t>
            </a:r>
            <a:r>
              <a:rPr lang="en-US" altLang="zh-CN" sz="4000" dirty="0" err="1" smtClean="0"/>
              <a:t>fə'tɔɡrəfə</a:t>
            </a:r>
            <a:r>
              <a:rPr lang="en-US" altLang="zh-CN" sz="4000" dirty="0" smtClean="0"/>
              <a:t>]</a:t>
            </a:r>
            <a:endParaRPr lang="zh-CN" altLang="en-US" sz="4000" dirty="0"/>
          </a:p>
        </p:txBody>
      </p:sp>
      <p:sp>
        <p:nvSpPr>
          <p:cNvPr id="8" name="矩形 7"/>
          <p:cNvSpPr/>
          <p:nvPr/>
        </p:nvSpPr>
        <p:spPr>
          <a:xfrm>
            <a:off x="2928926" y="214290"/>
            <a:ext cx="2848857" cy="923330"/>
          </a:xfrm>
          <a:prstGeom prst="rect">
            <a:avLst/>
          </a:prstGeom>
        </p:spPr>
        <p:txBody>
          <a:bodyPr wrap="none">
            <a:spAutoFit/>
          </a:bodyPr>
          <a:lstStyle/>
          <a:p>
            <a:pPr lvl="0"/>
            <a:r>
              <a:rPr lang="en-US" altLang="zh-CN" sz="5400" b="1" dirty="0" smtClean="0">
                <a:solidFill>
                  <a:srgbClr val="FF0066"/>
                </a:solidFill>
              </a:rPr>
              <a:t>Section B</a:t>
            </a:r>
            <a:endParaRPr lang="zh-CN" altLang="en-US" sz="5400" b="1" dirty="0">
              <a:solidFill>
                <a:srgbClr val="FF00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5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p:cTn id="14" dur="5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15" dur="5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3" descr="logo0445"/>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9750" y="403225"/>
            <a:ext cx="3744913" cy="836613"/>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4" name="Group 54"/>
          <p:cNvGraphicFramePr>
            <a:graphicFrameLocks noGrp="1"/>
          </p:cNvGraphicFramePr>
          <p:nvPr/>
        </p:nvGraphicFramePr>
        <p:xfrm>
          <a:off x="468313" y="1773238"/>
          <a:ext cx="4246563" cy="4227530"/>
        </p:xfrm>
        <a:graphic>
          <a:graphicData uri="http://schemas.openxmlformats.org/drawingml/2006/table">
            <a:tbl>
              <a:tblPr/>
              <a:tblGrid>
                <a:gridCol w="1439862"/>
                <a:gridCol w="2806701"/>
              </a:tblGrid>
              <a:tr h="768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1" i="0" u="none" strike="noStrike" cap="none" normalizeH="0" baseline="0" dirty="0" smtClean="0">
                        <a:ln>
                          <a:noFill/>
                        </a:ln>
                        <a:solidFill>
                          <a:schemeClr val="tx1"/>
                        </a:solidFill>
                        <a:effectLst/>
                        <a:latin typeface="Times New Roman" charset="0"/>
                        <a:ea typeface="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3600" b="1" i="0" u="none" strike="noStrike" cap="none" normalizeH="0" baseline="0" dirty="0" smtClean="0">
                          <a:ln>
                            <a:noFill/>
                          </a:ln>
                          <a:solidFill>
                            <a:schemeClr val="tx1"/>
                          </a:solidFill>
                          <a:effectLst/>
                          <a:latin typeface="Times New Roman" charset="0"/>
                          <a:ea typeface="宋体" pitchFamily="2" charset="-122"/>
                        </a:rPr>
                        <a:t>Wants to be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81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3600" b="1" i="0" u="none" strike="noStrike" cap="none" normalizeH="0" baseline="0" dirty="0" smtClean="0">
                          <a:ln>
                            <a:noFill/>
                          </a:ln>
                          <a:solidFill>
                            <a:schemeClr val="tx1"/>
                          </a:solidFill>
                          <a:effectLst/>
                          <a:latin typeface="Times New Roman" charset="0"/>
                          <a:ea typeface="宋体" pitchFamily="2" charset="-122"/>
                        </a:rPr>
                        <a:t>Betty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3600" b="1" i="0" u="none" strike="noStrike" cap="none" normalizeH="0" baseline="0" dirty="0" smtClean="0">
                          <a:ln>
                            <a:noFill/>
                          </a:ln>
                          <a:solidFill>
                            <a:schemeClr val="tx1"/>
                          </a:solidFill>
                          <a:effectLst/>
                          <a:latin typeface="Times New Roman" charset="0"/>
                          <a:ea typeface="宋体" pitchFamily="2" charset="-122"/>
                        </a:rPr>
                        <a:t>policewoman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4937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Times New Roman" charset="0"/>
                          <a:ea typeface="宋体" pitchFamily="2" charset="-122"/>
                        </a:rPr>
                        <a:t>Jenny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1" i="0" u="none" strike="noStrike" cap="none" normalizeH="0" baseline="0" dirty="0" smtClean="0">
                        <a:ln>
                          <a:noFill/>
                        </a:ln>
                        <a:solidFill>
                          <a:schemeClr val="tx1"/>
                        </a:solidFill>
                        <a:effectLst/>
                        <a:latin typeface="Times New Roman"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869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3600" b="1" i="0" u="none" strike="noStrike" cap="none" normalizeH="0" baseline="0" smtClean="0">
                          <a:ln>
                            <a:noFill/>
                          </a:ln>
                          <a:solidFill>
                            <a:schemeClr val="tx1"/>
                          </a:solidFill>
                          <a:effectLst/>
                          <a:latin typeface="Times New Roman" charset="0"/>
                          <a:ea typeface="宋体" pitchFamily="2" charset="-122"/>
                        </a:rPr>
                        <a:t>Sam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3600" b="1" i="0" u="none" strike="noStrike" cap="none" normalizeH="0" baseline="0" dirty="0" smtClean="0">
                        <a:ln>
                          <a:noFill/>
                        </a:ln>
                        <a:solidFill>
                          <a:schemeClr val="tx1"/>
                        </a:solidFill>
                        <a:effectLst/>
                        <a:latin typeface="Times New Roman"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ext Box 31"/>
          <p:cNvSpPr txBox="1">
            <a:spLocks noChangeArrowheads="1"/>
          </p:cNvSpPr>
          <p:nvPr/>
        </p:nvSpPr>
        <p:spPr bwMode="auto">
          <a:xfrm>
            <a:off x="2225675" y="4037013"/>
            <a:ext cx="2160588"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dirty="0">
                <a:solidFill>
                  <a:srgbClr val="0000FF"/>
                </a:solidFill>
                <a:latin typeface="Times New Roman" charset="0"/>
              </a:rPr>
              <a:t>reporter</a:t>
            </a:r>
          </a:p>
        </p:txBody>
      </p:sp>
      <p:sp>
        <p:nvSpPr>
          <p:cNvPr id="6" name="Text Box 32"/>
          <p:cNvSpPr txBox="1">
            <a:spLocks noChangeArrowheads="1"/>
          </p:cNvSpPr>
          <p:nvPr/>
        </p:nvSpPr>
        <p:spPr bwMode="auto">
          <a:xfrm>
            <a:off x="2211388" y="5189538"/>
            <a:ext cx="2160587" cy="641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dirty="0">
                <a:solidFill>
                  <a:srgbClr val="0000FF"/>
                </a:solidFill>
                <a:latin typeface="Times New Roman" charset="0"/>
              </a:rPr>
              <a:t>reporter</a:t>
            </a:r>
          </a:p>
        </p:txBody>
      </p:sp>
      <p:sp>
        <p:nvSpPr>
          <p:cNvPr id="10" name="Text Box 50"/>
          <p:cNvSpPr txBox="1">
            <a:spLocks noChangeArrowheads="1"/>
          </p:cNvSpPr>
          <p:nvPr/>
        </p:nvSpPr>
        <p:spPr bwMode="auto">
          <a:xfrm>
            <a:off x="627063" y="417513"/>
            <a:ext cx="3586162" cy="701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000">
                <a:solidFill>
                  <a:srgbClr val="FF00FF"/>
                </a:solidFill>
                <a:latin typeface="Times New Roman" charset="0"/>
              </a:rPr>
              <a:t>2a 2b Listening</a:t>
            </a:r>
          </a:p>
        </p:txBody>
      </p:sp>
      <p:pic>
        <p:nvPicPr>
          <p:cNvPr id="11" name="Picture 51" descr="图片3">
            <a:hlinkClick r:id="rId3" action="ppaction://hlinkfile"/>
          </p:cNvPr>
          <p:cNvPicPr>
            <a:picLocks noChangeAspect="1" noChangeArrowheads="1" noCrop="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88125" y="476250"/>
            <a:ext cx="1533525" cy="762000"/>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12" name="表格 11"/>
          <p:cNvGraphicFramePr>
            <a:graphicFrameLocks noGrp="1"/>
          </p:cNvGraphicFramePr>
          <p:nvPr/>
        </p:nvGraphicFramePr>
        <p:xfrm>
          <a:off x="4786314" y="1785926"/>
          <a:ext cx="4143404" cy="4214842"/>
        </p:xfrm>
        <a:graphic>
          <a:graphicData uri="http://schemas.openxmlformats.org/drawingml/2006/table">
            <a:tbl>
              <a:tblPr firstRow="1" bandRow="1">
                <a:tableStyleId>{5C22544A-7EE6-4342-B048-85BDC9FD1C3A}</a:tableStyleId>
              </a:tblPr>
              <a:tblGrid>
                <a:gridCol w="4143404"/>
              </a:tblGrid>
              <a:tr h="785818">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zh-CN" sz="3600" b="1" i="0" u="none" strike="noStrike" kern="1200" cap="none" spc="0" normalizeH="0" baseline="0" noProof="0" dirty="0" smtClean="0">
                          <a:ln>
                            <a:noFill/>
                          </a:ln>
                          <a:solidFill>
                            <a:srgbClr val="000000"/>
                          </a:solidFill>
                          <a:effectLst/>
                          <a:uLnTx/>
                          <a:uFillTx/>
                          <a:latin typeface="Times New Roman" pitchFamily="18" charset="0"/>
                          <a:ea typeface="宋体" pitchFamily="2" charset="-122"/>
                          <a:cs typeface="+mn-cs"/>
                        </a:rPr>
                        <a:t>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85884">
                <a:tc>
                  <a:txBody>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zh-CN" sz="3600" b="1" i="0" u="none" strike="noStrike" kern="1200" cap="none" spc="0" normalizeH="0" baseline="0" noProof="0" dirty="0" smtClean="0">
                        <a:ln>
                          <a:noFill/>
                        </a:ln>
                        <a:solidFill>
                          <a:srgbClr val="0000FF"/>
                        </a:solidFill>
                        <a:effectLst/>
                        <a:uLnTx/>
                        <a:uFillTx/>
                        <a:latin typeface="Times New Roman" pitchFamily="18" charset="0"/>
                        <a:ea typeface="宋体" pitchFamily="2" charset="-122"/>
                        <a:cs typeface="+mn-cs"/>
                      </a:endParaRPr>
                    </a:p>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43008">
                <a:tc>
                  <a:txBody>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zh-CN" sz="3600" b="1" i="0" u="none" strike="noStrike" kern="1200" cap="none" spc="0" normalizeH="0" baseline="0" noProof="0" dirty="0" smtClean="0">
                        <a:ln>
                          <a:noFill/>
                        </a:ln>
                        <a:solidFill>
                          <a:srgbClr val="0000FF"/>
                        </a:solidFill>
                        <a:effectLst/>
                        <a:uLnTx/>
                        <a:uFillTx/>
                        <a:latin typeface="Times New Roman" pitchFamily="18" charset="0"/>
                        <a:ea typeface="宋体"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00132">
                <a:tc>
                  <a:txBody>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zh-CN" sz="3600" b="1" i="0" u="none" strike="noStrike" kern="1200" cap="none" spc="0" normalizeH="0" baseline="0" noProof="0" dirty="0" smtClean="0">
                        <a:ln>
                          <a:noFill/>
                        </a:ln>
                        <a:solidFill>
                          <a:srgbClr val="0000FF"/>
                        </a:solidFill>
                        <a:effectLst/>
                        <a:uLnTx/>
                        <a:uFillTx/>
                        <a:latin typeface="Times New Roman" pitchFamily="18" charset="0"/>
                        <a:ea typeface="宋体"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5" name="TextBox 14"/>
          <p:cNvSpPr txBox="1"/>
          <p:nvPr/>
        </p:nvSpPr>
        <p:spPr>
          <a:xfrm>
            <a:off x="4929190" y="2643182"/>
            <a:ext cx="3929090" cy="369332"/>
          </a:xfrm>
          <a:prstGeom prst="rect">
            <a:avLst/>
          </a:prstGeom>
          <a:noFill/>
        </p:spPr>
        <p:txBody>
          <a:bodyPr wrap="square" rtlCol="0">
            <a:spAutoFit/>
          </a:bodyPr>
          <a:lstStyle/>
          <a:p>
            <a:endParaRPr lang="zh-CN" altLang="en-US" dirty="0"/>
          </a:p>
        </p:txBody>
      </p:sp>
      <p:sp>
        <p:nvSpPr>
          <p:cNvPr id="16" name="Text Box 44"/>
          <p:cNvSpPr txBox="1">
            <a:spLocks noChangeArrowheads="1"/>
          </p:cNvSpPr>
          <p:nvPr/>
        </p:nvSpPr>
        <p:spPr bwMode="auto">
          <a:xfrm>
            <a:off x="4932363" y="3783013"/>
            <a:ext cx="2520950" cy="1190625"/>
          </a:xfrm>
          <a:prstGeom prst="rect">
            <a:avLst/>
          </a:prstGeom>
          <a:noFill/>
          <a:ln w="9525">
            <a:noFill/>
            <a:miter lim="800000"/>
            <a:headEnd/>
            <a:tailEnd/>
          </a:ln>
          <a:effectLst/>
        </p:spPr>
        <p:txBody>
          <a:bodyPr>
            <a:spAutoFit/>
          </a:bodyPr>
          <a:lstStyle/>
          <a:p>
            <a:pPr>
              <a:spcBef>
                <a:spcPct val="50000"/>
              </a:spcBef>
            </a:pPr>
            <a:r>
              <a:rPr lang="en-US" altLang="zh-CN" sz="3600" b="1" dirty="0">
                <a:solidFill>
                  <a:srgbClr val="0000FF"/>
                </a:solidFill>
                <a:latin typeface="Times New Roman" pitchFamily="18" charset="0"/>
              </a:rPr>
              <a:t>busy, fun, interesting</a:t>
            </a:r>
          </a:p>
        </p:txBody>
      </p:sp>
      <p:sp>
        <p:nvSpPr>
          <p:cNvPr id="17" name="Text Box 42"/>
          <p:cNvSpPr txBox="1">
            <a:spLocks noChangeArrowheads="1"/>
          </p:cNvSpPr>
          <p:nvPr/>
        </p:nvSpPr>
        <p:spPr bwMode="auto">
          <a:xfrm>
            <a:off x="4932363" y="2530475"/>
            <a:ext cx="2808287" cy="1190625"/>
          </a:xfrm>
          <a:prstGeom prst="rect">
            <a:avLst/>
          </a:prstGeom>
          <a:noFill/>
          <a:ln w="9525">
            <a:noFill/>
            <a:miter lim="800000"/>
            <a:headEnd/>
            <a:tailEnd/>
          </a:ln>
          <a:effectLst/>
        </p:spPr>
        <p:txBody>
          <a:bodyPr>
            <a:spAutoFit/>
          </a:bodyPr>
          <a:lstStyle/>
          <a:p>
            <a:pPr>
              <a:spcBef>
                <a:spcPct val="50000"/>
              </a:spcBef>
            </a:pPr>
            <a:r>
              <a:rPr lang="en-US" altLang="zh-CN" sz="3600" b="1" dirty="0">
                <a:solidFill>
                  <a:srgbClr val="0000FF"/>
                </a:solidFill>
                <a:latin typeface="Times New Roman" pitchFamily="18" charset="0"/>
              </a:rPr>
              <a:t>dangerous, exciting</a:t>
            </a:r>
          </a:p>
        </p:txBody>
      </p:sp>
      <p:sp>
        <p:nvSpPr>
          <p:cNvPr id="18" name="Text Box 48"/>
          <p:cNvSpPr txBox="1">
            <a:spLocks noChangeArrowheads="1"/>
          </p:cNvSpPr>
          <p:nvPr/>
        </p:nvSpPr>
        <p:spPr bwMode="auto">
          <a:xfrm>
            <a:off x="4932363" y="4902200"/>
            <a:ext cx="3744912" cy="1190625"/>
          </a:xfrm>
          <a:prstGeom prst="rect">
            <a:avLst/>
          </a:prstGeom>
          <a:noFill/>
          <a:ln w="9525">
            <a:noFill/>
            <a:miter lim="800000"/>
            <a:headEnd/>
            <a:tailEnd/>
          </a:ln>
          <a:effectLst/>
        </p:spPr>
        <p:txBody>
          <a:bodyPr>
            <a:spAutoFit/>
          </a:bodyPr>
          <a:lstStyle/>
          <a:p>
            <a:pPr>
              <a:spcBef>
                <a:spcPct val="50000"/>
              </a:spcBef>
            </a:pPr>
            <a:r>
              <a:rPr lang="en-US" altLang="zh-CN" sz="3600" b="1" dirty="0">
                <a:solidFill>
                  <a:srgbClr val="0000FF"/>
                </a:solidFill>
                <a:latin typeface="Times New Roman" pitchFamily="18" charset="0"/>
              </a:rPr>
              <a:t>exciting, difficult, new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3" presetClass="entr" presetSubtype="16"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10" grpId="0" autoUpdateAnimBg="0"/>
      <p:bldP spid="16" grpId="0" autoUpdateAnimBg="0"/>
      <p:bldP spid="17" grpId="0" autoUpdateAnimBg="0"/>
      <p:bldP spid="18"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57488" y="214290"/>
            <a:ext cx="3500462" cy="923330"/>
          </a:xfrm>
          <a:prstGeom prst="rect">
            <a:avLst/>
          </a:prstGeom>
          <a:noFill/>
        </p:spPr>
        <p:txBody>
          <a:bodyPr wrap="square" rtlCol="0">
            <a:spAutoFit/>
          </a:bodyPr>
          <a:lstStyle/>
          <a:p>
            <a:r>
              <a:rPr lang="en-US" altLang="zh-CN" sz="5400" b="1" dirty="0" smtClean="0">
                <a:solidFill>
                  <a:srgbClr val="FF0066"/>
                </a:solidFill>
              </a:rPr>
              <a:t>PAIRWORK</a:t>
            </a:r>
            <a:endParaRPr lang="zh-CN" altLang="en-US" sz="5400" b="1" dirty="0">
              <a:solidFill>
                <a:srgbClr val="FF0066"/>
              </a:solidFill>
            </a:endParaRPr>
          </a:p>
        </p:txBody>
      </p:sp>
      <p:pic>
        <p:nvPicPr>
          <p:cNvPr id="2049" name="Picture 1" descr="C:\Users\lenovo\AppData\Roaming\Tencent\Users\1062045813\QQ\WinTemp\RichOle\~IXI5[I16@_H_XFUI}F}N`F.jpg"/>
          <p:cNvPicPr>
            <a:picLocks noChangeAspect="1" noChangeArrowheads="1"/>
          </p:cNvPicPr>
          <p:nvPr/>
        </p:nvPicPr>
        <p:blipFill>
          <a:blip r:embed="rId2" cstate="print"/>
          <a:srcRect/>
          <a:stretch>
            <a:fillRect/>
          </a:stretch>
        </p:blipFill>
        <p:spPr bwMode="auto">
          <a:xfrm>
            <a:off x="214282" y="1857364"/>
            <a:ext cx="3643338" cy="3571900"/>
          </a:xfrm>
          <a:prstGeom prst="rect">
            <a:avLst/>
          </a:prstGeom>
          <a:noFill/>
        </p:spPr>
      </p:pic>
      <p:sp>
        <p:nvSpPr>
          <p:cNvPr id="9" name="TextBox 8"/>
          <p:cNvSpPr txBox="1"/>
          <p:nvPr/>
        </p:nvSpPr>
        <p:spPr>
          <a:xfrm>
            <a:off x="3786182" y="1785926"/>
            <a:ext cx="5143536" cy="4678204"/>
          </a:xfrm>
          <a:prstGeom prst="rect">
            <a:avLst/>
          </a:prstGeom>
          <a:noFill/>
        </p:spPr>
        <p:txBody>
          <a:bodyPr wrap="square" rtlCol="0">
            <a:spAutoFit/>
          </a:bodyPr>
          <a:lstStyle/>
          <a:p>
            <a:r>
              <a:rPr lang="en-US" altLang="zh-CN" sz="4000" b="1" dirty="0" smtClean="0">
                <a:solidFill>
                  <a:srgbClr val="0070C0"/>
                </a:solidFill>
                <a:effectLst>
                  <a:outerShdw blurRad="38100" dist="38100" dir="2700000" algn="tl">
                    <a:srgbClr val="000000">
                      <a:alpha val="43137"/>
                    </a:srgbClr>
                  </a:outerShdw>
                </a:effectLst>
              </a:rPr>
              <a:t>---What </a:t>
            </a:r>
            <a:r>
              <a:rPr lang="en-US" altLang="zh-CN" sz="4000" b="1" dirty="0" smtClean="0">
                <a:solidFill>
                  <a:srgbClr val="0070C0"/>
                </a:solidFill>
                <a:effectLst>
                  <a:outerShdw blurRad="38100" dist="38100" dir="2700000" algn="tl">
                    <a:srgbClr val="000000">
                      <a:alpha val="43137"/>
                    </a:srgbClr>
                  </a:outerShdw>
                </a:effectLst>
              </a:rPr>
              <a:t>does </a:t>
            </a:r>
            <a:r>
              <a:rPr lang="en-US" altLang="zh-CN" sz="4000" b="1" dirty="0" smtClean="0">
                <a:solidFill>
                  <a:srgbClr val="0070C0"/>
                </a:solidFill>
                <a:effectLst>
                  <a:outerShdw blurRad="38100" dist="38100" dir="2700000" algn="tl">
                    <a:srgbClr val="000000">
                      <a:alpha val="43137"/>
                    </a:srgbClr>
                  </a:outerShdw>
                </a:effectLst>
              </a:rPr>
              <a:t>Betty</a:t>
            </a:r>
            <a:r>
              <a:rPr lang="en-US" altLang="zh-CN" sz="4000" b="1" dirty="0" smtClean="0">
                <a:solidFill>
                  <a:srgbClr val="0070C0"/>
                </a:solidFill>
                <a:effectLst>
                  <a:outerShdw blurRad="38100" dist="38100" dir="2700000" algn="tl">
                    <a:srgbClr val="000000">
                      <a:alpha val="43137"/>
                    </a:srgbClr>
                  </a:outerShdw>
                </a:effectLst>
              </a:rPr>
              <a:t> </a:t>
            </a:r>
            <a:r>
              <a:rPr lang="en-US" altLang="zh-CN" sz="4000" b="1" dirty="0" smtClean="0">
                <a:solidFill>
                  <a:srgbClr val="0070C0"/>
                </a:solidFill>
                <a:effectLst>
                  <a:outerShdw blurRad="38100" dist="38100" dir="2700000" algn="tl">
                    <a:srgbClr val="000000">
                      <a:alpha val="43137"/>
                    </a:srgbClr>
                  </a:outerShdw>
                </a:effectLst>
              </a:rPr>
              <a:t>want to </a:t>
            </a:r>
            <a:r>
              <a:rPr lang="en-US" altLang="zh-CN" sz="4000" b="1" dirty="0" smtClean="0">
                <a:solidFill>
                  <a:srgbClr val="0070C0"/>
                </a:solidFill>
                <a:effectLst>
                  <a:outerShdw blurRad="38100" dist="38100" dir="2700000" algn="tl">
                    <a:srgbClr val="000000">
                      <a:alpha val="43137"/>
                    </a:srgbClr>
                  </a:outerShdw>
                </a:effectLst>
              </a:rPr>
              <a:t>be</a:t>
            </a:r>
            <a:r>
              <a:rPr lang="en-US" altLang="zh-CN" sz="4000" b="1" dirty="0" smtClean="0">
                <a:solidFill>
                  <a:srgbClr val="0070C0"/>
                </a:solidFill>
                <a:effectLst>
                  <a:outerShdw blurRad="38100" dist="38100" dir="2700000" algn="tl">
                    <a:srgbClr val="000000">
                      <a:alpha val="43137"/>
                    </a:srgbClr>
                  </a:outerShdw>
                </a:effectLst>
              </a:rPr>
              <a:t>?</a:t>
            </a:r>
            <a:endParaRPr lang="en-US" altLang="zh-CN" sz="4000" b="1" dirty="0" smtClean="0">
              <a:solidFill>
                <a:srgbClr val="0070C0"/>
              </a:solidFill>
              <a:effectLst>
                <a:outerShdw blurRad="38100" dist="38100" dir="2700000" algn="tl">
                  <a:srgbClr val="000000">
                    <a:alpha val="43137"/>
                  </a:srgbClr>
                </a:outerShdw>
              </a:effectLst>
            </a:endParaRPr>
          </a:p>
          <a:p>
            <a:r>
              <a:rPr lang="en-US" altLang="zh-CN" sz="4000" b="1" dirty="0" smtClean="0">
                <a:solidFill>
                  <a:srgbClr val="0070C0"/>
                </a:solidFill>
                <a:effectLst>
                  <a:outerShdw blurRad="38100" dist="38100" dir="2700000" algn="tl">
                    <a:srgbClr val="000000">
                      <a:alpha val="43137"/>
                    </a:srgbClr>
                  </a:outerShdw>
                </a:effectLst>
              </a:rPr>
              <a:t>---She </a:t>
            </a:r>
            <a:r>
              <a:rPr lang="en-US" altLang="zh-CN" sz="4000" b="1" dirty="0" smtClean="0">
                <a:solidFill>
                  <a:srgbClr val="0070C0"/>
                </a:solidFill>
                <a:effectLst>
                  <a:outerShdw blurRad="38100" dist="38100" dir="2700000" algn="tl">
                    <a:srgbClr val="000000">
                      <a:alpha val="43137"/>
                    </a:srgbClr>
                  </a:outerShdw>
                </a:effectLst>
              </a:rPr>
              <a:t>wants to be a </a:t>
            </a:r>
            <a:r>
              <a:rPr lang="en-US" altLang="zh-CN" sz="4000" b="1" dirty="0" smtClean="0">
                <a:solidFill>
                  <a:srgbClr val="0070C0"/>
                </a:solidFill>
                <a:effectLst>
                  <a:outerShdw blurRad="38100" dist="38100" dir="2700000" algn="tl">
                    <a:srgbClr val="000000">
                      <a:alpha val="43137"/>
                    </a:srgbClr>
                  </a:outerShdw>
                </a:effectLst>
              </a:rPr>
              <a:t>policewoman</a:t>
            </a:r>
            <a:r>
              <a:rPr lang="en-US" altLang="zh-CN" sz="4000" b="1" dirty="0" smtClean="0">
                <a:solidFill>
                  <a:srgbClr val="0070C0"/>
                </a:solidFill>
                <a:effectLst>
                  <a:outerShdw blurRad="38100" dist="38100" dir="2700000" algn="tl">
                    <a:srgbClr val="000000">
                      <a:alpha val="43137"/>
                    </a:srgbClr>
                  </a:outerShdw>
                </a:effectLst>
              </a:rPr>
              <a:t>.</a:t>
            </a:r>
          </a:p>
          <a:p>
            <a:r>
              <a:rPr lang="en-US" altLang="zh-CN" sz="4000" b="1" dirty="0" smtClean="0">
                <a:solidFill>
                  <a:srgbClr val="0070C0"/>
                </a:solidFill>
                <a:effectLst>
                  <a:outerShdw blurRad="38100" dist="38100" dir="2700000" algn="tl">
                    <a:srgbClr val="000000">
                      <a:alpha val="43137"/>
                    </a:srgbClr>
                  </a:outerShdw>
                </a:effectLst>
              </a:rPr>
              <a:t>---Why</a:t>
            </a:r>
            <a:r>
              <a:rPr lang="en-US" altLang="zh-CN" sz="4000" b="1" dirty="0" smtClean="0">
                <a:solidFill>
                  <a:srgbClr val="0070C0"/>
                </a:solidFill>
                <a:effectLst>
                  <a:outerShdw blurRad="38100" dist="38100" dir="2700000" algn="tl">
                    <a:srgbClr val="000000">
                      <a:alpha val="43137"/>
                    </a:srgbClr>
                  </a:outerShdw>
                </a:effectLst>
              </a:rPr>
              <a:t>?</a:t>
            </a:r>
          </a:p>
          <a:p>
            <a:r>
              <a:rPr lang="en-US" altLang="zh-CN" sz="4000" b="1" dirty="0" smtClean="0">
                <a:solidFill>
                  <a:srgbClr val="0070C0"/>
                </a:solidFill>
                <a:effectLst>
                  <a:outerShdw blurRad="38100" dist="38100" dir="2700000" algn="tl">
                    <a:srgbClr val="000000">
                      <a:alpha val="43137"/>
                    </a:srgbClr>
                  </a:outerShdw>
                </a:effectLst>
              </a:rPr>
              <a:t>---Because it’s an exciting job.</a:t>
            </a:r>
            <a:endParaRPr lang="en-US" altLang="zh-CN" sz="4000" b="1" dirty="0" smtClean="0">
              <a:solidFill>
                <a:srgbClr val="0070C0"/>
              </a:solidFill>
              <a:effectLst>
                <a:outerShdw blurRad="38100" dist="38100" dir="2700000" algn="tl">
                  <a:srgbClr val="000000">
                    <a:alpha val="43137"/>
                  </a:srgbClr>
                </a:outerShdw>
              </a:effectLst>
            </a:endParaRPr>
          </a:p>
          <a:p>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00298" y="214290"/>
            <a:ext cx="4429156" cy="923330"/>
          </a:xfrm>
          <a:prstGeom prst="rect">
            <a:avLst/>
          </a:prstGeom>
          <a:noFill/>
        </p:spPr>
        <p:txBody>
          <a:bodyPr wrap="square" rtlCol="0">
            <a:spAutoFit/>
          </a:bodyPr>
          <a:lstStyle/>
          <a:p>
            <a:r>
              <a:rPr lang="en-US" altLang="zh-CN" sz="5400" b="1" dirty="0" smtClean="0">
                <a:solidFill>
                  <a:srgbClr val="FF0066"/>
                </a:solidFill>
              </a:rPr>
              <a:t>GROUPWORK</a:t>
            </a:r>
            <a:endParaRPr lang="zh-CN" altLang="en-US" sz="5400" b="1" dirty="0">
              <a:solidFill>
                <a:srgbClr val="FF0066"/>
              </a:solidFill>
            </a:endParaRPr>
          </a:p>
        </p:txBody>
      </p:sp>
      <p:pic>
        <p:nvPicPr>
          <p:cNvPr id="33796" name="Picture 4" descr="http://pic9.nipic.com/20100908/3320946_111226397563_2.jpg"/>
          <p:cNvPicPr>
            <a:picLocks noChangeAspect="1" noChangeArrowheads="1"/>
          </p:cNvPicPr>
          <p:nvPr/>
        </p:nvPicPr>
        <p:blipFill>
          <a:blip r:embed="rId2" cstate="print"/>
          <a:srcRect/>
          <a:stretch>
            <a:fillRect/>
          </a:stretch>
        </p:blipFill>
        <p:spPr bwMode="auto">
          <a:xfrm>
            <a:off x="4859812" y="4000480"/>
            <a:ext cx="4284188" cy="2857520"/>
          </a:xfrm>
          <a:prstGeom prst="rect">
            <a:avLst/>
          </a:prstGeom>
          <a:noFill/>
        </p:spPr>
      </p:pic>
      <p:pic>
        <p:nvPicPr>
          <p:cNvPr id="33799" name="Picture 7"/>
          <p:cNvPicPr>
            <a:picLocks noChangeAspect="1" noChangeArrowheads="1"/>
          </p:cNvPicPr>
          <p:nvPr/>
        </p:nvPicPr>
        <p:blipFill>
          <a:blip r:embed="rId3" cstate="print"/>
          <a:srcRect/>
          <a:stretch>
            <a:fillRect/>
          </a:stretch>
        </p:blipFill>
        <p:spPr bwMode="auto">
          <a:xfrm>
            <a:off x="0" y="1071546"/>
            <a:ext cx="3324225" cy="4019550"/>
          </a:xfrm>
          <a:prstGeom prst="rect">
            <a:avLst/>
          </a:prstGeom>
          <a:noFill/>
          <a:ln w="9525">
            <a:noFill/>
            <a:miter lim="800000"/>
            <a:headEnd/>
            <a:tailEnd/>
          </a:ln>
        </p:spPr>
      </p:pic>
      <p:pic>
        <p:nvPicPr>
          <p:cNvPr id="33803" name="Picture 11"/>
          <p:cNvPicPr>
            <a:picLocks noChangeAspect="1" noChangeArrowheads="1"/>
          </p:cNvPicPr>
          <p:nvPr/>
        </p:nvPicPr>
        <p:blipFill>
          <a:blip r:embed="rId4" cstate="print"/>
          <a:srcRect/>
          <a:stretch>
            <a:fillRect/>
          </a:stretch>
        </p:blipFill>
        <p:spPr bwMode="auto">
          <a:xfrm rot="1108359">
            <a:off x="2778425" y="3352521"/>
            <a:ext cx="1262224" cy="2411751"/>
          </a:xfrm>
          <a:prstGeom prst="rect">
            <a:avLst/>
          </a:prstGeom>
          <a:noFill/>
          <a:ln w="9525">
            <a:noFill/>
            <a:miter lim="800000"/>
            <a:headEnd/>
            <a:tailEnd/>
          </a:ln>
        </p:spPr>
      </p:pic>
      <p:sp>
        <p:nvSpPr>
          <p:cNvPr id="14" name="TextBox 13"/>
          <p:cNvSpPr txBox="1"/>
          <p:nvPr/>
        </p:nvSpPr>
        <p:spPr>
          <a:xfrm>
            <a:off x="4143340" y="1643050"/>
            <a:ext cx="5000660" cy="2308324"/>
          </a:xfrm>
          <a:prstGeom prst="rect">
            <a:avLst/>
          </a:prstGeom>
          <a:noFill/>
        </p:spPr>
        <p:txBody>
          <a:bodyPr wrap="square" rtlCol="0">
            <a:spAutoFit/>
          </a:bodyPr>
          <a:lstStyle/>
          <a:p>
            <a:r>
              <a:rPr lang="en-US" altLang="zh-CN" sz="4800" b="1" i="1" dirty="0" smtClean="0">
                <a:solidFill>
                  <a:srgbClr val="00B0F0"/>
                </a:solidFill>
                <a:effectLst>
                  <a:outerShdw blurRad="38100" dist="38100" dir="2700000" algn="tl">
                    <a:srgbClr val="000000">
                      <a:alpha val="43137"/>
                    </a:srgbClr>
                  </a:outerShdw>
                </a:effectLst>
              </a:rPr>
              <a:t>What do you want to be?</a:t>
            </a:r>
          </a:p>
          <a:p>
            <a:r>
              <a:rPr lang="en-US" altLang="zh-CN" sz="4800" b="1" i="1" dirty="0" smtClean="0">
                <a:solidFill>
                  <a:srgbClr val="00B0F0"/>
                </a:solidFill>
                <a:effectLst>
                  <a:outerShdw blurRad="38100" dist="38100" dir="2700000" algn="tl">
                    <a:srgbClr val="000000">
                      <a:alpha val="43137"/>
                    </a:srgbClr>
                  </a:outerShdw>
                </a:effectLst>
              </a:rPr>
              <a:t>Why?</a:t>
            </a:r>
            <a:endParaRPr lang="zh-CN" altLang="en-US" sz="4800" b="1" i="1" dirty="0">
              <a:solidFill>
                <a:srgbClr val="00B0F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250" autoRev="1" fill="hold">
                                          <p:stCondLst>
                                            <p:cond delay="0"/>
                                          </p:stCondLst>
                                        </p:cTn>
                                        <p:tgtEl>
                                          <p:spTgt spid="14"/>
                                        </p:tgtEl>
                                        <p:attrNameLst>
                                          <p:attrName>ppt_w</p:attrName>
                                        </p:attrNameLst>
                                      </p:cBhvr>
                                    </p:anim>
                                    <p:anim by="(#ppt_w*0.50)" calcmode="lin" valueType="num">
                                      <p:cBhvr>
                                        <p:cTn id="8" dur="250" decel="50000" autoRev="1" fill="hold">
                                          <p:stCondLst>
                                            <p:cond delay="0"/>
                                          </p:stCondLst>
                                        </p:cTn>
                                        <p:tgtEl>
                                          <p:spTgt spid="14"/>
                                        </p:tgtEl>
                                        <p:attrNameLst>
                                          <p:attrName>ppt_x</p:attrName>
                                        </p:attrNameLst>
                                      </p:cBhvr>
                                    </p:anim>
                                    <p:anim from="(-#ppt_h/2)" to="(#ppt_y)" calcmode="lin" valueType="num">
                                      <p:cBhvr>
                                        <p:cTn id="9" dur="500" fill="hold">
                                          <p:stCondLst>
                                            <p:cond delay="0"/>
                                          </p:stCondLst>
                                        </p:cTn>
                                        <p:tgtEl>
                                          <p:spTgt spid="14"/>
                                        </p:tgtEl>
                                        <p:attrNameLst>
                                          <p:attrName>ppt_y</p:attrName>
                                        </p:attrNameLst>
                                      </p:cBhvr>
                                    </p:anim>
                                    <p:animRot by="21600000">
                                      <p:cBhvr>
                                        <p:cTn id="10" dur="50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196752"/>
            <a:ext cx="8208912" cy="3785652"/>
          </a:xfrm>
          <a:prstGeom prst="rect">
            <a:avLst/>
          </a:prstGeom>
        </p:spPr>
        <p:txBody>
          <a:bodyPr wrap="square">
            <a:spAutoFit/>
          </a:bodyPr>
          <a:lstStyle/>
          <a:p>
            <a:pPr>
              <a:lnSpc>
                <a:spcPct val="120000"/>
              </a:lnSpc>
            </a:pPr>
            <a:r>
              <a:rPr kumimoji="1" lang="en-US" altLang="zh-CN" sz="4000" dirty="0">
                <a:latin typeface="Calibri" pitchFamily="34" charset="0"/>
                <a:cs typeface="Calibri" pitchFamily="34" charset="0"/>
              </a:rPr>
              <a:t>Wanted: Do you like to work late? </a:t>
            </a:r>
            <a:r>
              <a:rPr kumimoji="1" lang="en-US" altLang="zh-CN" sz="4000" dirty="0" smtClean="0">
                <a:latin typeface="Calibri" pitchFamily="34" charset="0"/>
                <a:cs typeface="Calibri" pitchFamily="34" charset="0"/>
              </a:rPr>
              <a:t>Do you like to work hard? Do </a:t>
            </a:r>
            <a:r>
              <a:rPr kumimoji="1" lang="en-US" altLang="zh-CN" sz="4000" dirty="0">
                <a:latin typeface="Calibri" pitchFamily="34" charset="0"/>
                <a:cs typeface="Calibri" pitchFamily="34" charset="0"/>
              </a:rPr>
              <a:t>you like to meet people</a:t>
            </a:r>
            <a:r>
              <a:rPr kumimoji="1" lang="en-US" altLang="zh-CN" sz="4000" dirty="0" smtClean="0">
                <a:latin typeface="Calibri" pitchFamily="34" charset="0"/>
                <a:cs typeface="Calibri" pitchFamily="34" charset="0"/>
              </a:rPr>
              <a:t>? If </a:t>
            </a:r>
            <a:r>
              <a:rPr kumimoji="1" lang="en-US" altLang="zh-CN" sz="4000" dirty="0" smtClean="0">
                <a:latin typeface="Calibri" pitchFamily="34" charset="0"/>
                <a:cs typeface="Calibri" pitchFamily="34" charset="0"/>
              </a:rPr>
              <a:t>your answer is “Yes”, then we have a job for you as a ___</a:t>
            </a:r>
            <a:r>
              <a:rPr kumimoji="1" lang="en-US" altLang="zh-CN" sz="4000" dirty="0">
                <a:latin typeface="Calibri" pitchFamily="34" charset="0"/>
                <a:cs typeface="Calibri" pitchFamily="34" charset="0"/>
              </a:rPr>
              <a:t>___</a:t>
            </a:r>
            <a:r>
              <a:rPr kumimoji="1" lang="en-US" altLang="zh-CN" sz="4000" dirty="0" smtClean="0">
                <a:latin typeface="Calibri" pitchFamily="34" charset="0"/>
                <a:cs typeface="Calibri" pitchFamily="34" charset="0"/>
              </a:rPr>
              <a:t>.</a:t>
            </a:r>
          </a:p>
          <a:p>
            <a:pPr>
              <a:lnSpc>
                <a:spcPct val="120000"/>
              </a:lnSpc>
            </a:pPr>
            <a:r>
              <a:rPr kumimoji="1" lang="en-US" altLang="zh-CN" sz="4000" dirty="0" smtClean="0">
                <a:latin typeface="Calibri" pitchFamily="34" charset="0"/>
                <a:cs typeface="Calibri" pitchFamily="34" charset="0"/>
              </a:rPr>
              <a:t>Call </a:t>
            </a:r>
            <a:r>
              <a:rPr kumimoji="1" lang="en-US" altLang="zh-CN" sz="4000" dirty="0" smtClean="0">
                <a:latin typeface="Calibri" pitchFamily="34" charset="0"/>
                <a:cs typeface="Calibri" pitchFamily="34" charset="0"/>
              </a:rPr>
              <a:t>Alan’s </a:t>
            </a:r>
            <a:r>
              <a:rPr kumimoji="1" lang="en-US" altLang="zh-CN" sz="4000" dirty="0">
                <a:latin typeface="Calibri" pitchFamily="34" charset="0"/>
                <a:cs typeface="Calibri" pitchFamily="34" charset="0"/>
              </a:rPr>
              <a:t>Restaurant at 555-3937.</a:t>
            </a:r>
          </a:p>
        </p:txBody>
      </p:sp>
      <p:sp>
        <p:nvSpPr>
          <p:cNvPr id="6" name="TextBox 5"/>
          <p:cNvSpPr txBox="1"/>
          <p:nvPr/>
        </p:nvSpPr>
        <p:spPr>
          <a:xfrm>
            <a:off x="7271792" y="3357562"/>
            <a:ext cx="1872208" cy="769441"/>
          </a:xfrm>
          <a:prstGeom prst="rect">
            <a:avLst/>
          </a:prstGeom>
          <a:noFill/>
        </p:spPr>
        <p:txBody>
          <a:bodyPr wrap="square" rtlCol="0">
            <a:spAutoFit/>
          </a:bodyPr>
          <a:lstStyle/>
          <a:p>
            <a:r>
              <a:rPr lang="en-US" altLang="zh-CN" sz="4400" dirty="0" smtClean="0">
                <a:solidFill>
                  <a:srgbClr val="FF0000"/>
                </a:solidFill>
              </a:rPr>
              <a:t>waiter</a:t>
            </a:r>
            <a:endParaRPr lang="zh-CN" altLang="en-US" sz="4400" dirty="0">
              <a:solidFill>
                <a:srgbClr val="FF0000"/>
              </a:solidFill>
            </a:endParaRPr>
          </a:p>
        </p:txBody>
      </p:sp>
      <p:cxnSp>
        <p:nvCxnSpPr>
          <p:cNvPr id="7" name="直接连接符 6"/>
          <p:cNvCxnSpPr/>
          <p:nvPr/>
        </p:nvCxnSpPr>
        <p:spPr>
          <a:xfrm>
            <a:off x="4143372" y="1857364"/>
            <a:ext cx="121444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直接连接符 8"/>
          <p:cNvCxnSpPr/>
          <p:nvPr/>
        </p:nvCxnSpPr>
        <p:spPr>
          <a:xfrm>
            <a:off x="4714876" y="4071942"/>
            <a:ext cx="50006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nvCxnSpPr>
        <p:spPr>
          <a:xfrm>
            <a:off x="6357950" y="4071942"/>
            <a:ext cx="35719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直接连接符 9"/>
          <p:cNvCxnSpPr/>
          <p:nvPr/>
        </p:nvCxnSpPr>
        <p:spPr>
          <a:xfrm>
            <a:off x="3000364" y="2643182"/>
            <a:ext cx="2071702" cy="0"/>
          </a:xfrm>
          <a:prstGeom prst="line">
            <a:avLst/>
          </a:prstGeom>
        </p:spPr>
        <p:style>
          <a:lnRef idx="3">
            <a:schemeClr val="accent2"/>
          </a:lnRef>
          <a:fillRef idx="0">
            <a:schemeClr val="accent2"/>
          </a:fillRef>
          <a:effectRef idx="2">
            <a:schemeClr val="accent2"/>
          </a:effectRef>
          <a:fontRef idx="minor">
            <a:schemeClr val="tx1"/>
          </a:fontRef>
        </p:style>
      </p:cxnSp>
      <p:sp>
        <p:nvSpPr>
          <p:cNvPr id="13" name="TextBox 12"/>
          <p:cNvSpPr txBox="1"/>
          <p:nvPr/>
        </p:nvSpPr>
        <p:spPr>
          <a:xfrm>
            <a:off x="285720" y="142852"/>
            <a:ext cx="3357554" cy="1015663"/>
          </a:xfrm>
          <a:prstGeom prst="rect">
            <a:avLst/>
          </a:prstGeom>
          <a:noFill/>
        </p:spPr>
        <p:txBody>
          <a:bodyPr wrap="square" rtlCol="0">
            <a:spAutoFit/>
          </a:bodyPr>
          <a:lstStyle/>
          <a:p>
            <a:r>
              <a:rPr lang="en-US" altLang="zh-CN" sz="6000" b="1" dirty="0" smtClean="0">
                <a:solidFill>
                  <a:srgbClr val="FF0066"/>
                </a:solidFill>
              </a:rPr>
              <a:t>3a</a:t>
            </a:r>
            <a:endParaRPr lang="zh-CN" altLang="en-US" sz="6000" b="1" dirty="0">
              <a:solidFill>
                <a:srgbClr val="FF00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ircle(in)">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ppt_x</p:attrName>
                                        </p:attrNameLst>
                                      </p:cBhvr>
                                      <p:tavLst>
                                        <p:tav tm="0">
                                          <p:val>
                                            <p:strVal val="#ppt_x-.2"/>
                                          </p:val>
                                        </p:tav>
                                        <p:tav tm="100000">
                                          <p:val>
                                            <p:strVal val="#ppt_x"/>
                                          </p:val>
                                        </p:tav>
                                      </p:tavLst>
                                    </p:anim>
                                    <p:anim calcmode="lin" valueType="num">
                                      <p:cBhvr>
                                        <p:cTn id="13"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ppt_x</p:attrName>
                                        </p:attrNameLst>
                                      </p:cBhvr>
                                      <p:tavLst>
                                        <p:tav tm="0">
                                          <p:val>
                                            <p:strVal val="#ppt_x-.2"/>
                                          </p:val>
                                        </p:tav>
                                        <p:tav tm="100000">
                                          <p:val>
                                            <p:strVal val="#ppt_x"/>
                                          </p:val>
                                        </p:tav>
                                      </p:tavLst>
                                    </p:anim>
                                    <p:anim calcmode="lin" valueType="num">
                                      <p:cBhvr>
                                        <p:cTn id="20"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ppt_x</p:attrName>
                                        </p:attrNameLst>
                                      </p:cBhvr>
                                      <p:tavLst>
                                        <p:tav tm="0">
                                          <p:val>
                                            <p:strVal val="#ppt_x-.2"/>
                                          </p:val>
                                        </p:tav>
                                        <p:tav tm="100000">
                                          <p:val>
                                            <p:strVal val="#ppt_x"/>
                                          </p:val>
                                        </p:tav>
                                      </p:tavLst>
                                    </p:anim>
                                    <p:anim calcmode="lin" valueType="num">
                                      <p:cBhvr>
                                        <p:cTn id="27"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ppt_x</p:attrName>
                                        </p:attrNameLst>
                                      </p:cBhvr>
                                      <p:tavLst>
                                        <p:tav tm="0">
                                          <p:val>
                                            <p:strVal val="#ppt_x-.2"/>
                                          </p:val>
                                        </p:tav>
                                        <p:tav tm="100000">
                                          <p:val>
                                            <p:strVal val="#ppt_x"/>
                                          </p:val>
                                        </p:tav>
                                      </p:tavLst>
                                    </p:anim>
                                    <p:anim calcmode="lin" valueType="num">
                                      <p:cBhvr>
                                        <p:cTn id="34"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44724" y="1166842"/>
            <a:ext cx="7254552" cy="4524315"/>
          </a:xfrm>
          <a:prstGeom prst="rect">
            <a:avLst/>
          </a:prstGeom>
        </p:spPr>
        <p:txBody>
          <a:bodyPr wrap="square">
            <a:spAutoFit/>
          </a:bodyPr>
          <a:lstStyle/>
          <a:p>
            <a:pPr>
              <a:lnSpc>
                <a:spcPct val="120000"/>
              </a:lnSpc>
            </a:pPr>
            <a:r>
              <a:rPr kumimoji="1" lang="en-US" altLang="zh-CN" sz="4000" dirty="0"/>
              <a:t>SUMMER JOB: Do you like to talk with people? Do you like to write stories? Do you want to work for a magazine? Then come and work for us as a _________.</a:t>
            </a:r>
          </a:p>
          <a:p>
            <a:pPr>
              <a:lnSpc>
                <a:spcPct val="120000"/>
              </a:lnSpc>
            </a:pPr>
            <a:r>
              <a:rPr kumimoji="1" lang="en-US" altLang="zh-CN" sz="4000" dirty="0"/>
              <a:t> Please call Karen at 555-8823.</a:t>
            </a:r>
          </a:p>
        </p:txBody>
      </p:sp>
      <p:sp>
        <p:nvSpPr>
          <p:cNvPr id="4" name="TextBox 3"/>
          <p:cNvSpPr txBox="1"/>
          <p:nvPr/>
        </p:nvSpPr>
        <p:spPr>
          <a:xfrm>
            <a:off x="3275856" y="4005064"/>
            <a:ext cx="2224838" cy="769441"/>
          </a:xfrm>
          <a:prstGeom prst="rect">
            <a:avLst/>
          </a:prstGeom>
          <a:noFill/>
        </p:spPr>
        <p:txBody>
          <a:bodyPr wrap="square" rtlCol="0">
            <a:spAutoFit/>
          </a:bodyPr>
          <a:lstStyle/>
          <a:p>
            <a:r>
              <a:rPr lang="en-US" altLang="zh-CN" sz="4400" dirty="0" smtClean="0">
                <a:solidFill>
                  <a:srgbClr val="FF0000"/>
                </a:solidFill>
              </a:rPr>
              <a:t>reporter</a:t>
            </a:r>
            <a:endParaRPr lang="zh-CN" altLang="en-US" sz="4400" dirty="0">
              <a:solidFill>
                <a:srgbClr val="FF0000"/>
              </a:solidFill>
            </a:endParaRPr>
          </a:p>
        </p:txBody>
      </p:sp>
      <p:cxnSp>
        <p:nvCxnSpPr>
          <p:cNvPr id="6" name="直接连接符 5"/>
          <p:cNvCxnSpPr/>
          <p:nvPr/>
        </p:nvCxnSpPr>
        <p:spPr>
          <a:xfrm>
            <a:off x="7072330" y="1857364"/>
            <a:ext cx="785818"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8" name="直接连接符 7"/>
          <p:cNvCxnSpPr/>
          <p:nvPr/>
        </p:nvCxnSpPr>
        <p:spPr>
          <a:xfrm>
            <a:off x="1071538" y="2643182"/>
            <a:ext cx="85725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直接连接符 9"/>
          <p:cNvCxnSpPr/>
          <p:nvPr/>
        </p:nvCxnSpPr>
        <p:spPr>
          <a:xfrm>
            <a:off x="1071538" y="3357562"/>
            <a:ext cx="135732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nvCxnSpPr>
        <p:spPr>
          <a:xfrm>
            <a:off x="6000760" y="3357562"/>
            <a:ext cx="1643074" cy="0"/>
          </a:xfrm>
          <a:prstGeom prst="line">
            <a:avLst/>
          </a:prstGeom>
        </p:spPr>
        <p:style>
          <a:lnRef idx="3">
            <a:schemeClr val="accent2"/>
          </a:lnRef>
          <a:fillRef idx="0">
            <a:schemeClr val="accent2"/>
          </a:fillRef>
          <a:effectRef idx="2">
            <a:schemeClr val="accent2"/>
          </a:effectRef>
          <a:fontRef idx="minor">
            <a:schemeClr val="tx1"/>
          </a:fontRef>
        </p:style>
      </p:cxnSp>
      <p:sp>
        <p:nvSpPr>
          <p:cNvPr id="9" name="TextBox 8"/>
          <p:cNvSpPr txBox="1"/>
          <p:nvPr/>
        </p:nvSpPr>
        <p:spPr>
          <a:xfrm>
            <a:off x="285720" y="142852"/>
            <a:ext cx="3357554" cy="1015663"/>
          </a:xfrm>
          <a:prstGeom prst="rect">
            <a:avLst/>
          </a:prstGeom>
          <a:noFill/>
        </p:spPr>
        <p:txBody>
          <a:bodyPr wrap="square" rtlCol="0">
            <a:spAutoFit/>
          </a:bodyPr>
          <a:lstStyle/>
          <a:p>
            <a:r>
              <a:rPr lang="en-US" altLang="zh-CN" sz="6000" b="1" dirty="0" smtClean="0">
                <a:solidFill>
                  <a:srgbClr val="FF0066"/>
                </a:solidFill>
              </a:rPr>
              <a:t>3a</a:t>
            </a:r>
            <a:endParaRPr lang="zh-CN" altLang="en-US" sz="6000" b="1" dirty="0">
              <a:solidFill>
                <a:srgbClr val="FF0066"/>
              </a:solidFill>
            </a:endParaRPr>
          </a:p>
        </p:txBody>
      </p:sp>
    </p:spTree>
    <p:extLst>
      <p:ext uri="{BB962C8B-B14F-4D97-AF65-F5344CB8AC3E}">
        <p14:creationId xmlns="" xmlns:p14="http://schemas.microsoft.com/office/powerpoint/2010/main" val="402837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ppt_x</p:attrName>
                                        </p:attrNameLst>
                                      </p:cBhvr>
                                      <p:tavLst>
                                        <p:tav tm="0">
                                          <p:val>
                                            <p:strVal val="#ppt_x-.2"/>
                                          </p:val>
                                        </p:tav>
                                        <p:tav tm="100000">
                                          <p:val>
                                            <p:strVal val="#ppt_x"/>
                                          </p:val>
                                        </p:tav>
                                      </p:tavLst>
                                    </p:anim>
                                    <p:anim calcmode="lin" valueType="num">
                                      <p:cBhvr>
                                        <p:cTn id="1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ppt_x</p:attrName>
                                        </p:attrNameLst>
                                      </p:cBhvr>
                                      <p:tavLst>
                                        <p:tav tm="0">
                                          <p:val>
                                            <p:strVal val="#ppt_x-.2"/>
                                          </p:val>
                                        </p:tav>
                                        <p:tav tm="100000">
                                          <p:val>
                                            <p:strVal val="#ppt_x"/>
                                          </p:val>
                                        </p:tav>
                                      </p:tavLst>
                                    </p:anim>
                                    <p:anim calcmode="lin" valueType="num">
                                      <p:cBhvr>
                                        <p:cTn id="26"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ppt_x</p:attrName>
                                        </p:attrNameLst>
                                      </p:cBhvr>
                                      <p:tavLst>
                                        <p:tav tm="0">
                                          <p:val>
                                            <p:strVal val="#ppt_x-.2"/>
                                          </p:val>
                                        </p:tav>
                                        <p:tav tm="100000">
                                          <p:val>
                                            <p:strVal val="#ppt_x"/>
                                          </p:val>
                                        </p:tav>
                                      </p:tavLst>
                                    </p:anim>
                                    <p:anim calcmode="lin" valueType="num">
                                      <p:cBhvr>
                                        <p:cTn id="33"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142852"/>
            <a:ext cx="2786082" cy="923330"/>
          </a:xfrm>
          <a:prstGeom prst="rect">
            <a:avLst/>
          </a:prstGeom>
          <a:noFill/>
        </p:spPr>
        <p:txBody>
          <a:bodyPr wrap="square" rtlCol="0">
            <a:spAutoFit/>
          </a:bodyPr>
          <a:lstStyle/>
          <a:p>
            <a:r>
              <a:rPr lang="en-US" altLang="zh-CN" sz="5400" b="1" dirty="0" smtClean="0">
                <a:solidFill>
                  <a:srgbClr val="FF0066"/>
                </a:solidFill>
              </a:rPr>
              <a:t>Review</a:t>
            </a:r>
            <a:endParaRPr lang="zh-CN" altLang="en-US" sz="5400" b="1" dirty="0">
              <a:solidFill>
                <a:srgbClr val="FF0066"/>
              </a:solidFill>
            </a:endParaRPr>
          </a:p>
        </p:txBody>
      </p:sp>
      <p:pic>
        <p:nvPicPr>
          <p:cNvPr id="8" name="Picture 11" descr="Img224581922"/>
          <p:cNvPicPr>
            <a:picLocks noChangeAspect="1" noChangeArrowheads="1"/>
          </p:cNvPicPr>
          <p:nvPr/>
        </p:nvPicPr>
        <p:blipFill>
          <a:blip r:embed="rId2" cstate="print"/>
          <a:srcRect/>
          <a:stretch>
            <a:fillRect/>
          </a:stretch>
        </p:blipFill>
        <p:spPr>
          <a:xfrm>
            <a:off x="7062530" y="3929066"/>
            <a:ext cx="2081470" cy="2356393"/>
          </a:xfrm>
          <a:prstGeom prst="rect">
            <a:avLst/>
          </a:prstGeom>
          <a:noFill/>
          <a:ln/>
        </p:spPr>
      </p:pic>
      <p:pic>
        <p:nvPicPr>
          <p:cNvPr id="2052" name="Picture 4" descr="http://pica.nipic.com/2008-04-18/200841811428272_2.jpg"/>
          <p:cNvPicPr>
            <a:picLocks noChangeAspect="1" noChangeArrowheads="1"/>
          </p:cNvPicPr>
          <p:nvPr/>
        </p:nvPicPr>
        <p:blipFill>
          <a:blip r:embed="rId3" cstate="print"/>
          <a:srcRect/>
          <a:stretch>
            <a:fillRect/>
          </a:stretch>
        </p:blipFill>
        <p:spPr bwMode="auto">
          <a:xfrm>
            <a:off x="214282" y="836712"/>
            <a:ext cx="2143140" cy="2357454"/>
          </a:xfrm>
          <a:prstGeom prst="rect">
            <a:avLst/>
          </a:prstGeom>
          <a:noFill/>
        </p:spPr>
      </p:pic>
      <p:pic>
        <p:nvPicPr>
          <p:cNvPr id="2054" name="Picture 6" descr="http://www.13ho.com/uploadfiles/2010/0126/1315572.jpg"/>
          <p:cNvPicPr>
            <a:picLocks noChangeAspect="1" noChangeArrowheads="1"/>
          </p:cNvPicPr>
          <p:nvPr/>
        </p:nvPicPr>
        <p:blipFill>
          <a:blip r:embed="rId4" cstate="print"/>
          <a:srcRect/>
          <a:stretch>
            <a:fillRect/>
          </a:stretch>
        </p:blipFill>
        <p:spPr bwMode="auto">
          <a:xfrm>
            <a:off x="4786314" y="3786190"/>
            <a:ext cx="2071702" cy="2500330"/>
          </a:xfrm>
          <a:prstGeom prst="rect">
            <a:avLst/>
          </a:prstGeom>
          <a:noFill/>
        </p:spPr>
      </p:pic>
      <p:pic>
        <p:nvPicPr>
          <p:cNvPr id="10" name="Picture 22" descr="1879719956"/>
          <p:cNvPicPr>
            <a:picLocks noChangeAspect="1" noChangeArrowheads="1"/>
          </p:cNvPicPr>
          <p:nvPr/>
        </p:nvPicPr>
        <p:blipFill>
          <a:blip r:embed="rId5" cstate="print"/>
          <a:srcRect/>
          <a:stretch>
            <a:fillRect/>
          </a:stretch>
        </p:blipFill>
        <p:spPr bwMode="auto">
          <a:xfrm>
            <a:off x="6694489" y="785794"/>
            <a:ext cx="2449511" cy="2446340"/>
          </a:xfrm>
          <a:prstGeom prst="rect">
            <a:avLst/>
          </a:prstGeom>
          <a:noFill/>
        </p:spPr>
      </p:pic>
      <p:pic>
        <p:nvPicPr>
          <p:cNvPr id="2056" name="Picture 8" descr="http://pic10.nipic.com/20101006/3320946_163657057276_2.jpg"/>
          <p:cNvPicPr>
            <a:picLocks noChangeAspect="1" noChangeArrowheads="1"/>
          </p:cNvPicPr>
          <p:nvPr/>
        </p:nvPicPr>
        <p:blipFill>
          <a:blip r:embed="rId6" cstate="print"/>
          <a:srcRect/>
          <a:stretch>
            <a:fillRect/>
          </a:stretch>
        </p:blipFill>
        <p:spPr bwMode="auto">
          <a:xfrm>
            <a:off x="4143372" y="1000108"/>
            <a:ext cx="2643206" cy="2225055"/>
          </a:xfrm>
          <a:prstGeom prst="rect">
            <a:avLst/>
          </a:prstGeom>
          <a:noFill/>
        </p:spPr>
      </p:pic>
      <p:pic>
        <p:nvPicPr>
          <p:cNvPr id="7" name="Picture 7" descr="xinsrc_5720302311012138235478"/>
          <p:cNvPicPr>
            <a:picLocks noChangeAspect="1" noChangeArrowheads="1"/>
          </p:cNvPicPr>
          <p:nvPr/>
        </p:nvPicPr>
        <p:blipFill>
          <a:blip r:embed="rId7" cstate="print"/>
          <a:srcRect/>
          <a:stretch>
            <a:fillRect/>
          </a:stretch>
        </p:blipFill>
        <p:spPr bwMode="auto">
          <a:xfrm>
            <a:off x="0" y="4143380"/>
            <a:ext cx="2428892" cy="2019298"/>
          </a:xfrm>
          <a:prstGeom prst="rect">
            <a:avLst/>
          </a:prstGeom>
          <a:noFill/>
        </p:spPr>
      </p:pic>
      <p:pic>
        <p:nvPicPr>
          <p:cNvPr id="12" name="Picture 2" descr="1212"/>
          <p:cNvPicPr>
            <a:picLocks noChangeAspect="1" noChangeArrowheads="1"/>
          </p:cNvPicPr>
          <p:nvPr/>
        </p:nvPicPr>
        <p:blipFill>
          <a:blip r:embed="rId8" cstate="print"/>
          <a:srcRect l="46831" r="14139"/>
          <a:stretch>
            <a:fillRect/>
          </a:stretch>
        </p:blipFill>
        <p:spPr bwMode="auto">
          <a:xfrm>
            <a:off x="2500298" y="3714752"/>
            <a:ext cx="2141574" cy="2500330"/>
          </a:xfrm>
          <a:prstGeom prst="rect">
            <a:avLst/>
          </a:prstGeom>
          <a:noFill/>
        </p:spPr>
      </p:pic>
      <p:sp>
        <p:nvSpPr>
          <p:cNvPr id="14" name="TextBox 13"/>
          <p:cNvSpPr txBox="1"/>
          <p:nvPr/>
        </p:nvSpPr>
        <p:spPr>
          <a:xfrm>
            <a:off x="428596" y="3214686"/>
            <a:ext cx="1714512" cy="646331"/>
          </a:xfrm>
          <a:prstGeom prst="rect">
            <a:avLst/>
          </a:prstGeom>
          <a:noFill/>
        </p:spPr>
        <p:txBody>
          <a:bodyPr wrap="square" rtlCol="0">
            <a:spAutoFit/>
          </a:bodyPr>
          <a:lstStyle/>
          <a:p>
            <a:r>
              <a:rPr lang="en-US" altLang="zh-CN" sz="3600" b="1" dirty="0" smtClean="0">
                <a:solidFill>
                  <a:srgbClr val="FF0066"/>
                </a:solidFill>
              </a:rPr>
              <a:t>doctor</a:t>
            </a:r>
            <a:endParaRPr lang="zh-CN" altLang="en-US" sz="3600" b="1" dirty="0">
              <a:solidFill>
                <a:srgbClr val="FF0066"/>
              </a:solidFill>
            </a:endParaRPr>
          </a:p>
        </p:txBody>
      </p:sp>
      <p:sp>
        <p:nvSpPr>
          <p:cNvPr id="16" name="TextBox 15"/>
          <p:cNvSpPr txBox="1"/>
          <p:nvPr/>
        </p:nvSpPr>
        <p:spPr>
          <a:xfrm>
            <a:off x="4929190" y="3143248"/>
            <a:ext cx="1571636" cy="646331"/>
          </a:xfrm>
          <a:prstGeom prst="rect">
            <a:avLst/>
          </a:prstGeom>
          <a:noFill/>
        </p:spPr>
        <p:txBody>
          <a:bodyPr wrap="square" rtlCol="0">
            <a:spAutoFit/>
          </a:bodyPr>
          <a:lstStyle/>
          <a:p>
            <a:r>
              <a:rPr lang="en-US" altLang="zh-CN" sz="3600" b="1" dirty="0" smtClean="0">
                <a:solidFill>
                  <a:srgbClr val="FF0066"/>
                </a:solidFill>
              </a:rPr>
              <a:t>waiter</a:t>
            </a:r>
            <a:endParaRPr lang="zh-CN" altLang="en-US" sz="3600" b="1" dirty="0">
              <a:solidFill>
                <a:srgbClr val="FF0066"/>
              </a:solidFill>
            </a:endParaRPr>
          </a:p>
        </p:txBody>
      </p:sp>
      <p:sp>
        <p:nvSpPr>
          <p:cNvPr id="17" name="TextBox 16"/>
          <p:cNvSpPr txBox="1"/>
          <p:nvPr/>
        </p:nvSpPr>
        <p:spPr>
          <a:xfrm>
            <a:off x="6572264" y="3214686"/>
            <a:ext cx="2786082" cy="584775"/>
          </a:xfrm>
          <a:prstGeom prst="rect">
            <a:avLst/>
          </a:prstGeom>
          <a:noFill/>
        </p:spPr>
        <p:txBody>
          <a:bodyPr wrap="square" rtlCol="0">
            <a:spAutoFit/>
          </a:bodyPr>
          <a:lstStyle/>
          <a:p>
            <a:r>
              <a:rPr lang="en-US" altLang="zh-CN" sz="3200" b="1" dirty="0" smtClean="0">
                <a:solidFill>
                  <a:srgbClr val="FF0066"/>
                </a:solidFill>
              </a:rPr>
              <a:t>shop assistant</a:t>
            </a:r>
            <a:endParaRPr lang="zh-CN" altLang="en-US" sz="3200" b="1" dirty="0">
              <a:solidFill>
                <a:srgbClr val="FF0066"/>
              </a:solidFill>
            </a:endParaRPr>
          </a:p>
        </p:txBody>
      </p:sp>
      <p:sp>
        <p:nvSpPr>
          <p:cNvPr id="18" name="TextBox 17"/>
          <p:cNvSpPr txBox="1"/>
          <p:nvPr/>
        </p:nvSpPr>
        <p:spPr>
          <a:xfrm>
            <a:off x="500034" y="6072206"/>
            <a:ext cx="1357322" cy="646331"/>
          </a:xfrm>
          <a:prstGeom prst="rect">
            <a:avLst/>
          </a:prstGeom>
          <a:noFill/>
        </p:spPr>
        <p:txBody>
          <a:bodyPr wrap="square" rtlCol="0">
            <a:spAutoFit/>
          </a:bodyPr>
          <a:lstStyle/>
          <a:p>
            <a:r>
              <a:rPr lang="en-US" altLang="zh-CN" sz="3600" b="1" dirty="0" smtClean="0">
                <a:solidFill>
                  <a:srgbClr val="FF0066"/>
                </a:solidFill>
              </a:rPr>
              <a:t>actor</a:t>
            </a:r>
            <a:endParaRPr lang="zh-CN" altLang="en-US" sz="3600" b="1" dirty="0">
              <a:solidFill>
                <a:srgbClr val="FF0066"/>
              </a:solidFill>
            </a:endParaRPr>
          </a:p>
        </p:txBody>
      </p:sp>
      <p:sp>
        <p:nvSpPr>
          <p:cNvPr id="19" name="TextBox 18"/>
          <p:cNvSpPr txBox="1"/>
          <p:nvPr/>
        </p:nvSpPr>
        <p:spPr>
          <a:xfrm>
            <a:off x="2500298" y="6072206"/>
            <a:ext cx="2214578" cy="646331"/>
          </a:xfrm>
          <a:prstGeom prst="rect">
            <a:avLst/>
          </a:prstGeom>
          <a:noFill/>
        </p:spPr>
        <p:txBody>
          <a:bodyPr wrap="square" rtlCol="0">
            <a:spAutoFit/>
          </a:bodyPr>
          <a:lstStyle/>
          <a:p>
            <a:r>
              <a:rPr lang="en-US" altLang="zh-CN" sz="3600" b="1" dirty="0" smtClean="0">
                <a:solidFill>
                  <a:srgbClr val="FF0066"/>
                </a:solidFill>
              </a:rPr>
              <a:t>bank clerk</a:t>
            </a:r>
            <a:endParaRPr lang="zh-CN" altLang="en-US" sz="3600" b="1" dirty="0">
              <a:solidFill>
                <a:srgbClr val="FF0066"/>
              </a:solidFill>
            </a:endParaRPr>
          </a:p>
        </p:txBody>
      </p:sp>
      <p:sp>
        <p:nvSpPr>
          <p:cNvPr id="20" name="TextBox 19"/>
          <p:cNvSpPr txBox="1"/>
          <p:nvPr/>
        </p:nvSpPr>
        <p:spPr>
          <a:xfrm>
            <a:off x="4857752" y="6211669"/>
            <a:ext cx="2286016" cy="646331"/>
          </a:xfrm>
          <a:prstGeom prst="rect">
            <a:avLst/>
          </a:prstGeom>
          <a:noFill/>
        </p:spPr>
        <p:txBody>
          <a:bodyPr wrap="square" rtlCol="0">
            <a:spAutoFit/>
          </a:bodyPr>
          <a:lstStyle/>
          <a:p>
            <a:r>
              <a:rPr lang="en-US" altLang="zh-CN" sz="3600" b="1" dirty="0" smtClean="0">
                <a:solidFill>
                  <a:srgbClr val="FF0066"/>
                </a:solidFill>
              </a:rPr>
              <a:t>policeman</a:t>
            </a:r>
            <a:endParaRPr lang="zh-CN" altLang="en-US" sz="3600" b="1" dirty="0">
              <a:solidFill>
                <a:srgbClr val="FF0066"/>
              </a:solidFill>
            </a:endParaRPr>
          </a:p>
        </p:txBody>
      </p:sp>
      <p:sp>
        <p:nvSpPr>
          <p:cNvPr id="21" name="TextBox 20"/>
          <p:cNvSpPr txBox="1"/>
          <p:nvPr/>
        </p:nvSpPr>
        <p:spPr>
          <a:xfrm>
            <a:off x="7215174" y="6211669"/>
            <a:ext cx="1928826" cy="646331"/>
          </a:xfrm>
          <a:prstGeom prst="rect">
            <a:avLst/>
          </a:prstGeom>
          <a:noFill/>
        </p:spPr>
        <p:txBody>
          <a:bodyPr wrap="square" rtlCol="0">
            <a:spAutoFit/>
          </a:bodyPr>
          <a:lstStyle/>
          <a:p>
            <a:r>
              <a:rPr lang="en-US" altLang="zh-CN" sz="3600" b="1" dirty="0" smtClean="0">
                <a:solidFill>
                  <a:srgbClr val="FF0066"/>
                </a:solidFill>
              </a:rPr>
              <a:t>reporter</a:t>
            </a:r>
            <a:endParaRPr lang="zh-CN" altLang="en-US" sz="3600" b="1" dirty="0">
              <a:solidFill>
                <a:srgbClr val="FF0066"/>
              </a:solidFill>
            </a:endParaRPr>
          </a:p>
        </p:txBody>
      </p:sp>
      <p:pic>
        <p:nvPicPr>
          <p:cNvPr id="2060" name="Picture 12" descr="http://pic4.nipic.com/20091024/2941003_091618983281_2.jpg"/>
          <p:cNvPicPr>
            <a:picLocks noChangeAspect="1" noChangeArrowheads="1"/>
          </p:cNvPicPr>
          <p:nvPr/>
        </p:nvPicPr>
        <p:blipFill>
          <a:blip r:embed="rId9" cstate="print"/>
          <a:srcRect/>
          <a:stretch>
            <a:fillRect/>
          </a:stretch>
        </p:blipFill>
        <p:spPr bwMode="auto">
          <a:xfrm>
            <a:off x="2357422" y="785794"/>
            <a:ext cx="2214578" cy="2595522"/>
          </a:xfrm>
          <a:prstGeom prst="rect">
            <a:avLst/>
          </a:prstGeom>
          <a:noFill/>
        </p:spPr>
      </p:pic>
      <p:sp>
        <p:nvSpPr>
          <p:cNvPr id="15" name="TextBox 14"/>
          <p:cNvSpPr txBox="1"/>
          <p:nvPr/>
        </p:nvSpPr>
        <p:spPr>
          <a:xfrm>
            <a:off x="2786050" y="3214686"/>
            <a:ext cx="1714512" cy="646331"/>
          </a:xfrm>
          <a:prstGeom prst="rect">
            <a:avLst/>
          </a:prstGeom>
          <a:noFill/>
        </p:spPr>
        <p:txBody>
          <a:bodyPr wrap="square" rtlCol="0">
            <a:spAutoFit/>
          </a:bodyPr>
          <a:lstStyle/>
          <a:p>
            <a:r>
              <a:rPr lang="en-US" altLang="zh-CN" sz="3600" b="1" dirty="0" smtClean="0">
                <a:solidFill>
                  <a:srgbClr val="FF0066"/>
                </a:solidFill>
              </a:rPr>
              <a:t>nurse</a:t>
            </a:r>
            <a:endParaRPr lang="zh-CN" altLang="en-US" sz="3600" b="1" dirty="0">
              <a:solidFill>
                <a:srgbClr val="FF00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diamond(in)">
                                      <p:cBhvr>
                                        <p:cTn id="7" dur="500"/>
                                        <p:tgtEl>
                                          <p:spTgt spid="205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ppt_x</p:attrName>
                                        </p:attrNameLst>
                                      </p:cBhvr>
                                      <p:tavLst>
                                        <p:tav tm="0">
                                          <p:val>
                                            <p:strVal val="#ppt_x-.2"/>
                                          </p:val>
                                        </p:tav>
                                        <p:tav tm="100000">
                                          <p:val>
                                            <p:strVal val="#ppt_x"/>
                                          </p:val>
                                        </p:tav>
                                      </p:tavLst>
                                    </p:anim>
                                    <p:anim calcmode="lin" valueType="num">
                                      <p:cBhvr>
                                        <p:cTn id="13"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ppt_x-.2"/>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2060"/>
                                        </p:tgtEl>
                                        <p:attrNameLst>
                                          <p:attrName>style.visibility</p:attrName>
                                        </p:attrNameLst>
                                      </p:cBhvr>
                                      <p:to>
                                        <p:strVal val="visible"/>
                                      </p:to>
                                    </p:set>
                                    <p:animEffect transition="in" filter="diamond(in)">
                                      <p:cBhvr>
                                        <p:cTn id="31" dur="500"/>
                                        <p:tgtEl>
                                          <p:spTgt spid="2060"/>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ppt_x</p:attrName>
                                        </p:attrNameLst>
                                      </p:cBhvr>
                                      <p:tavLst>
                                        <p:tav tm="0">
                                          <p:val>
                                            <p:strVal val="#ppt_x-.2"/>
                                          </p:val>
                                        </p:tav>
                                        <p:tav tm="100000">
                                          <p:val>
                                            <p:strVal val="#ppt_x"/>
                                          </p:val>
                                        </p:tav>
                                      </p:tavLst>
                                    </p:anim>
                                    <p:anim calcmode="lin" valueType="num">
                                      <p:cBhvr>
                                        <p:cTn id="37"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diamond(in)">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ppt_x</p:attrName>
                                        </p:attrNameLst>
                                      </p:cBhvr>
                                      <p:tavLst>
                                        <p:tav tm="0">
                                          <p:val>
                                            <p:strVal val="#ppt_x-.2"/>
                                          </p:val>
                                        </p:tav>
                                        <p:tav tm="100000">
                                          <p:val>
                                            <p:strVal val="#ppt_x"/>
                                          </p:val>
                                        </p:tav>
                                      </p:tavLst>
                                    </p:anim>
                                    <p:anim calcmode="lin" valueType="num">
                                      <p:cBhvr>
                                        <p:cTn id="49"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8" presetClass="entr" presetSubtype="16" fill="hold" nodeType="clickEffect">
                                  <p:stCondLst>
                                    <p:cond delay="0"/>
                                  </p:stCondLst>
                                  <p:childTnLst>
                                    <p:set>
                                      <p:cBhvr>
                                        <p:cTn id="54" dur="1" fill="hold">
                                          <p:stCondLst>
                                            <p:cond delay="0"/>
                                          </p:stCondLst>
                                        </p:cTn>
                                        <p:tgtEl>
                                          <p:spTgt spid="2056"/>
                                        </p:tgtEl>
                                        <p:attrNameLst>
                                          <p:attrName>style.visibility</p:attrName>
                                        </p:attrNameLst>
                                      </p:cBhvr>
                                      <p:to>
                                        <p:strVal val="visible"/>
                                      </p:to>
                                    </p:set>
                                    <p:animEffect transition="in" filter="diamond(in)">
                                      <p:cBhvr>
                                        <p:cTn id="55" dur="500"/>
                                        <p:tgtEl>
                                          <p:spTgt spid="2056"/>
                                        </p:tgtEl>
                                      </p:cBhvr>
                                    </p:animEffect>
                                  </p:childTnLst>
                                </p:cTn>
                              </p:par>
                            </p:childTnLst>
                          </p:cTn>
                        </p:par>
                      </p:childTnLst>
                    </p:cTn>
                  </p:par>
                  <p:par>
                    <p:cTn id="56" fill="hold">
                      <p:stCondLst>
                        <p:cond delay="indefinite"/>
                      </p:stCondLst>
                      <p:childTnLst>
                        <p:par>
                          <p:cTn id="57" fill="hold">
                            <p:stCondLst>
                              <p:cond delay="0"/>
                            </p:stCondLst>
                            <p:childTnLst>
                              <p:par>
                                <p:cTn id="58" presetID="29" presetClass="entr" presetSubtype="0"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ppt_x</p:attrName>
                                        </p:attrNameLst>
                                      </p:cBhvr>
                                      <p:tavLst>
                                        <p:tav tm="0">
                                          <p:val>
                                            <p:strVal val="#ppt_x-.2"/>
                                          </p:val>
                                        </p:tav>
                                        <p:tav tm="100000">
                                          <p:val>
                                            <p:strVal val="#ppt_x"/>
                                          </p:val>
                                        </p:tav>
                                      </p:tavLst>
                                    </p:anim>
                                    <p:anim calcmode="lin" valueType="num">
                                      <p:cBhvr>
                                        <p:cTn id="61"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nodeType="clickEffect">
                                  <p:stCondLst>
                                    <p:cond delay="0"/>
                                  </p:stCondLst>
                                  <p:childTnLst>
                                    <p:set>
                                      <p:cBhvr>
                                        <p:cTn id="66" dur="1" fill="hold">
                                          <p:stCondLst>
                                            <p:cond delay="0"/>
                                          </p:stCondLst>
                                        </p:cTn>
                                        <p:tgtEl>
                                          <p:spTgt spid="2054"/>
                                        </p:tgtEl>
                                        <p:attrNameLst>
                                          <p:attrName>style.visibility</p:attrName>
                                        </p:attrNameLst>
                                      </p:cBhvr>
                                      <p:to>
                                        <p:strVal val="visible"/>
                                      </p:to>
                                    </p:set>
                                    <p:animEffect transition="in" filter="diamond(in)">
                                      <p:cBhvr>
                                        <p:cTn id="67" dur="500"/>
                                        <p:tgtEl>
                                          <p:spTgt spid="2054"/>
                                        </p:tgtEl>
                                      </p:cBhvr>
                                    </p:animEffect>
                                  </p:childTnLst>
                                </p:cTn>
                              </p:par>
                            </p:childTnLst>
                          </p:cTn>
                        </p:par>
                      </p:childTnLst>
                    </p:cTn>
                  </p:par>
                  <p:par>
                    <p:cTn id="68" fill="hold">
                      <p:stCondLst>
                        <p:cond delay="indefinite"/>
                      </p:stCondLst>
                      <p:childTnLst>
                        <p:par>
                          <p:cTn id="69" fill="hold">
                            <p:stCondLst>
                              <p:cond delay="0"/>
                            </p:stCondLst>
                            <p:childTnLst>
                              <p:par>
                                <p:cTn id="70" presetID="29" presetClass="entr" presetSubtype="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ppt_x</p:attrName>
                                        </p:attrNameLst>
                                      </p:cBhvr>
                                      <p:tavLst>
                                        <p:tav tm="0">
                                          <p:val>
                                            <p:strVal val="#ppt_x-.2"/>
                                          </p:val>
                                        </p:tav>
                                        <p:tav tm="100000">
                                          <p:val>
                                            <p:strVal val="#ppt_x"/>
                                          </p:val>
                                        </p:tav>
                                      </p:tavLst>
                                    </p:anim>
                                    <p:anim calcmode="lin" valueType="num">
                                      <p:cBhvr>
                                        <p:cTn id="73"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74" dur="500"/>
                                        <p:tgtEl>
                                          <p:spTgt spid="20"/>
                                        </p:tgtEl>
                                      </p:cBhvr>
                                    </p:animEffect>
                                  </p:childTnLst>
                                </p:cTn>
                              </p:par>
                            </p:childTnLst>
                          </p:cTn>
                        </p:par>
                      </p:childTnLst>
                    </p:cTn>
                  </p:par>
                  <p:par>
                    <p:cTn id="75" fill="hold">
                      <p:stCondLst>
                        <p:cond delay="indefinite"/>
                      </p:stCondLst>
                      <p:childTnLst>
                        <p:par>
                          <p:cTn id="76" fill="hold">
                            <p:stCondLst>
                              <p:cond delay="0"/>
                            </p:stCondLst>
                            <p:childTnLst>
                              <p:par>
                                <p:cTn id="77" presetID="8" presetClass="entr" presetSubtype="16" fill="hold"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diamond(in)">
                                      <p:cBhvr>
                                        <p:cTn id="79" dur="500"/>
                                        <p:tgtEl>
                                          <p:spTgt spid="10"/>
                                        </p:tgtEl>
                                      </p:cBhvr>
                                    </p:animEffect>
                                  </p:childTnLst>
                                </p:cTn>
                              </p:par>
                            </p:childTnLst>
                          </p:cTn>
                        </p:par>
                      </p:childTnLst>
                    </p:cTn>
                  </p:par>
                  <p:par>
                    <p:cTn id="80" fill="hold">
                      <p:stCondLst>
                        <p:cond delay="indefinite"/>
                      </p:stCondLst>
                      <p:childTnLst>
                        <p:par>
                          <p:cTn id="81" fill="hold">
                            <p:stCondLst>
                              <p:cond delay="0"/>
                            </p:stCondLst>
                            <p:childTnLst>
                              <p:par>
                                <p:cTn id="82" presetID="29" presetClass="entr" presetSubtype="0"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fill="hold"/>
                                        <p:tgtEl>
                                          <p:spTgt spid="17"/>
                                        </p:tgtEl>
                                        <p:attrNameLst>
                                          <p:attrName>ppt_x</p:attrName>
                                        </p:attrNameLst>
                                      </p:cBhvr>
                                      <p:tavLst>
                                        <p:tav tm="0">
                                          <p:val>
                                            <p:strVal val="#ppt_x-.2"/>
                                          </p:val>
                                        </p:tav>
                                        <p:tav tm="100000">
                                          <p:val>
                                            <p:strVal val="#ppt_x"/>
                                          </p:val>
                                        </p:tav>
                                      </p:tavLst>
                                    </p:anim>
                                    <p:anim calcmode="lin" valueType="num">
                                      <p:cBhvr>
                                        <p:cTn id="85"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86" dur="5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8" presetClass="entr" presetSubtype="16" fill="hold" nodeType="click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diamond(in)">
                                      <p:cBhvr>
                                        <p:cTn id="91" dur="500"/>
                                        <p:tgtEl>
                                          <p:spTgt spid="8"/>
                                        </p:tgtEl>
                                      </p:cBhvr>
                                    </p:animEffect>
                                  </p:childTnLst>
                                </p:cTn>
                              </p:par>
                            </p:childTnLst>
                          </p:cTn>
                        </p:par>
                      </p:childTnLst>
                    </p:cTn>
                  </p:par>
                  <p:par>
                    <p:cTn id="92" fill="hold">
                      <p:stCondLst>
                        <p:cond delay="indefinite"/>
                      </p:stCondLst>
                      <p:childTnLst>
                        <p:par>
                          <p:cTn id="93" fill="hold">
                            <p:stCondLst>
                              <p:cond delay="0"/>
                            </p:stCondLst>
                            <p:childTnLst>
                              <p:par>
                                <p:cTn id="94" presetID="29" presetClass="entr" presetSubtype="0" fill="hold" grpId="0" nodeType="clickEffect">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cBhvr>
                                        <p:cTn id="96" dur="500" fill="hold"/>
                                        <p:tgtEl>
                                          <p:spTgt spid="21"/>
                                        </p:tgtEl>
                                        <p:attrNameLst>
                                          <p:attrName>ppt_x</p:attrName>
                                        </p:attrNameLst>
                                      </p:cBhvr>
                                      <p:tavLst>
                                        <p:tav tm="0">
                                          <p:val>
                                            <p:strVal val="#ppt_x-.2"/>
                                          </p:val>
                                        </p:tav>
                                        <p:tav tm="100000">
                                          <p:val>
                                            <p:strVal val="#ppt_x"/>
                                          </p:val>
                                        </p:tav>
                                      </p:tavLst>
                                    </p:anim>
                                    <p:anim calcmode="lin" valueType="num">
                                      <p:cBhvr>
                                        <p:cTn id="97"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9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P spid="19" grpId="0"/>
      <p:bldP spid="20" grpId="0"/>
      <p:bldP spid="21"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550" y="1268760"/>
            <a:ext cx="8064896" cy="4832092"/>
          </a:xfrm>
          <a:prstGeom prst="rect">
            <a:avLst/>
          </a:prstGeom>
        </p:spPr>
        <p:txBody>
          <a:bodyPr wrap="square">
            <a:spAutoFit/>
          </a:bodyPr>
          <a:lstStyle/>
          <a:p>
            <a:pPr>
              <a:lnSpc>
                <a:spcPct val="110000"/>
              </a:lnSpc>
            </a:pPr>
            <a:r>
              <a:rPr kumimoji="1" lang="en-US" altLang="ja-JP" sz="4000" dirty="0">
                <a:latin typeface="Calibri" pitchFamily="34" charset="0"/>
                <a:cs typeface="Calibri" pitchFamily="34" charset="0"/>
              </a:rPr>
              <a:t> </a:t>
            </a:r>
            <a:r>
              <a:rPr kumimoji="1" lang="en-US" altLang="zh-CN" sz="4000" dirty="0">
                <a:latin typeface="Calibri" pitchFamily="34" charset="0"/>
                <a:cs typeface="Calibri" pitchFamily="34" charset="0"/>
              </a:rPr>
              <a:t>HELP WANTED: Do you like to sing and dance? Do you like to work with other young people? Do you want to be in the school play? Do you like to work evenings and weekends? We need  an ___</a:t>
            </a:r>
            <a:r>
              <a:rPr kumimoji="1" lang="en-US" altLang="ja-JP" sz="4000" dirty="0">
                <a:latin typeface="Calibri" pitchFamily="34" charset="0"/>
                <a:cs typeface="Calibri" pitchFamily="34" charset="0"/>
              </a:rPr>
              <a:t>__</a:t>
            </a:r>
            <a:r>
              <a:rPr kumimoji="1" lang="en-US" altLang="zh-CN" sz="4000" dirty="0">
                <a:latin typeface="Calibri" pitchFamily="34" charset="0"/>
                <a:cs typeface="Calibri" pitchFamily="34" charset="0"/>
              </a:rPr>
              <a:t>_.</a:t>
            </a:r>
          </a:p>
          <a:p>
            <a:pPr>
              <a:lnSpc>
                <a:spcPct val="110000"/>
              </a:lnSpc>
            </a:pPr>
            <a:r>
              <a:rPr kumimoji="1" lang="en-US" altLang="ja-JP" sz="4000" dirty="0">
                <a:latin typeface="Calibri" pitchFamily="34" charset="0"/>
                <a:cs typeface="Calibri" pitchFamily="34" charset="0"/>
              </a:rPr>
              <a:t>   </a:t>
            </a:r>
            <a:r>
              <a:rPr kumimoji="1" lang="en-US" altLang="zh-CN" sz="4000" dirty="0">
                <a:latin typeface="Calibri" pitchFamily="34" charset="0"/>
                <a:cs typeface="Calibri" pitchFamily="34" charset="0"/>
              </a:rPr>
              <a:t>Call Frank  at 555-2559.</a:t>
            </a:r>
            <a:endParaRPr lang="zh-CN" altLang="en-US" sz="4000" dirty="0">
              <a:latin typeface="Calibri" pitchFamily="34" charset="0"/>
              <a:cs typeface="Calibri" pitchFamily="34" charset="0"/>
            </a:endParaRPr>
          </a:p>
        </p:txBody>
      </p:sp>
      <p:sp>
        <p:nvSpPr>
          <p:cNvPr id="4" name="TextBox 3"/>
          <p:cNvSpPr txBox="1"/>
          <p:nvPr/>
        </p:nvSpPr>
        <p:spPr>
          <a:xfrm>
            <a:off x="2555776" y="4509120"/>
            <a:ext cx="1730472" cy="707886"/>
          </a:xfrm>
          <a:prstGeom prst="rect">
            <a:avLst/>
          </a:prstGeom>
          <a:noFill/>
        </p:spPr>
        <p:txBody>
          <a:bodyPr wrap="square" rtlCol="0">
            <a:spAutoFit/>
          </a:bodyPr>
          <a:lstStyle/>
          <a:p>
            <a:r>
              <a:rPr lang="en-US" altLang="zh-CN" sz="4000" dirty="0" smtClean="0">
                <a:solidFill>
                  <a:srgbClr val="FF0000"/>
                </a:solidFill>
              </a:rPr>
              <a:t>actor</a:t>
            </a:r>
            <a:endParaRPr lang="zh-CN" altLang="en-US" sz="4000" dirty="0">
              <a:solidFill>
                <a:srgbClr val="FF0000"/>
              </a:solidFill>
            </a:endParaRPr>
          </a:p>
        </p:txBody>
      </p:sp>
      <p:pic>
        <p:nvPicPr>
          <p:cNvPr id="5" name="Picture 51" descr="图片3">
            <a:hlinkClick r:id="rId2" action="ppaction://hlinkfile"/>
          </p:cNvPr>
          <p:cNvPicPr>
            <a:picLocks noChangeAspect="1" noChangeArrowheads="1" noCrop="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588125" y="476250"/>
            <a:ext cx="1533525" cy="762000"/>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5" name="直接连接符 14"/>
          <p:cNvCxnSpPr/>
          <p:nvPr/>
        </p:nvCxnSpPr>
        <p:spPr>
          <a:xfrm>
            <a:off x="6143636" y="2643182"/>
            <a:ext cx="192882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直接连接符 16"/>
          <p:cNvCxnSpPr/>
          <p:nvPr/>
        </p:nvCxnSpPr>
        <p:spPr>
          <a:xfrm>
            <a:off x="642910" y="5214950"/>
            <a:ext cx="1071570" cy="0"/>
          </a:xfrm>
          <a:prstGeom prst="line">
            <a:avLst/>
          </a:prstGeom>
        </p:spPr>
        <p:style>
          <a:lnRef idx="3">
            <a:schemeClr val="accent2"/>
          </a:lnRef>
          <a:fillRef idx="0">
            <a:schemeClr val="accent2"/>
          </a:fillRef>
          <a:effectRef idx="2">
            <a:schemeClr val="accent2"/>
          </a:effectRef>
          <a:fontRef idx="minor">
            <a:schemeClr val="tx1"/>
          </a:fontRef>
        </p:style>
      </p:cxnSp>
      <p:sp>
        <p:nvSpPr>
          <p:cNvPr id="10" name="TextBox 9"/>
          <p:cNvSpPr txBox="1"/>
          <p:nvPr/>
        </p:nvSpPr>
        <p:spPr>
          <a:xfrm>
            <a:off x="285720" y="142852"/>
            <a:ext cx="3357554" cy="1015663"/>
          </a:xfrm>
          <a:prstGeom prst="rect">
            <a:avLst/>
          </a:prstGeom>
          <a:noFill/>
        </p:spPr>
        <p:txBody>
          <a:bodyPr wrap="square" rtlCol="0">
            <a:spAutoFit/>
          </a:bodyPr>
          <a:lstStyle/>
          <a:p>
            <a:r>
              <a:rPr lang="en-US" altLang="zh-CN" sz="6000" b="1" dirty="0" smtClean="0">
                <a:solidFill>
                  <a:srgbClr val="FF0066"/>
                </a:solidFill>
              </a:rPr>
              <a:t>3a</a:t>
            </a:r>
            <a:endParaRPr lang="zh-CN" altLang="en-US" sz="6000" b="1" dirty="0">
              <a:solidFill>
                <a:srgbClr val="FF0066"/>
              </a:solidFill>
            </a:endParaRPr>
          </a:p>
        </p:txBody>
      </p:sp>
    </p:spTree>
    <p:extLst>
      <p:ext uri="{BB962C8B-B14F-4D97-AF65-F5344CB8AC3E}">
        <p14:creationId xmlns="" xmlns:p14="http://schemas.microsoft.com/office/powerpoint/2010/main" val="25690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1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1000" fill="hold"/>
                                        <p:tgtEl>
                                          <p:spTgt spid="15"/>
                                        </p:tgtEl>
                                        <p:attrNameLst>
                                          <p:attrName>ppt_x</p:attrName>
                                        </p:attrNameLst>
                                      </p:cBhvr>
                                      <p:tavLst>
                                        <p:tav tm="0">
                                          <p:val>
                                            <p:strVal val="#ppt_x-.2"/>
                                          </p:val>
                                        </p:tav>
                                        <p:tav tm="100000">
                                          <p:val>
                                            <p:strVal val="#ppt_x"/>
                                          </p:val>
                                        </p:tav>
                                      </p:tavLst>
                                    </p:anim>
                                    <p:anim calcmode="lin" valueType="num">
                                      <p:cBhvr>
                                        <p:cTn id="17"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ppt_x</p:attrName>
                                        </p:attrNameLst>
                                      </p:cBhvr>
                                      <p:tavLst>
                                        <p:tav tm="0">
                                          <p:val>
                                            <p:strVal val="#ppt_x-.2"/>
                                          </p:val>
                                        </p:tav>
                                        <p:tav tm="100000">
                                          <p:val>
                                            <p:strVal val="#ppt_x"/>
                                          </p:val>
                                        </p:tav>
                                      </p:tavLst>
                                    </p:anim>
                                    <p:anim calcmode="lin" valueType="num">
                                      <p:cBhvr>
                                        <p:cTn id="24"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28926" y="0"/>
            <a:ext cx="3643338" cy="1015663"/>
          </a:xfrm>
          <a:prstGeom prst="rect">
            <a:avLst/>
          </a:prstGeom>
          <a:noFill/>
        </p:spPr>
        <p:txBody>
          <a:bodyPr wrap="square" rtlCol="0">
            <a:spAutoFit/>
          </a:bodyPr>
          <a:lstStyle/>
          <a:p>
            <a:r>
              <a:rPr lang="en-US" altLang="zh-CN" sz="6000" b="1" dirty="0" smtClean="0">
                <a:solidFill>
                  <a:srgbClr val="FF0066"/>
                </a:solidFill>
              </a:rPr>
              <a:t>Summary</a:t>
            </a:r>
            <a:endParaRPr lang="zh-CN" altLang="en-US" sz="6000" b="1" dirty="0">
              <a:solidFill>
                <a:srgbClr val="FF0066"/>
              </a:solidFill>
            </a:endParaRPr>
          </a:p>
        </p:txBody>
      </p:sp>
      <p:sp>
        <p:nvSpPr>
          <p:cNvPr id="4" name="TextBox 3"/>
          <p:cNvSpPr txBox="1"/>
          <p:nvPr/>
        </p:nvSpPr>
        <p:spPr>
          <a:xfrm>
            <a:off x="214282" y="1071546"/>
            <a:ext cx="8715436" cy="5570756"/>
          </a:xfrm>
          <a:prstGeom prst="rect">
            <a:avLst/>
          </a:prstGeom>
          <a:noFill/>
        </p:spPr>
        <p:txBody>
          <a:bodyPr wrap="square" rtlCol="0">
            <a:spAutoFit/>
          </a:bodyPr>
          <a:lstStyle/>
          <a:p>
            <a:pPr marL="742950" indent="-742950"/>
            <a:r>
              <a:rPr lang="en-US" altLang="zh-CN" sz="3600" b="1" dirty="0" smtClean="0">
                <a:solidFill>
                  <a:srgbClr val="FF0066"/>
                </a:solidFill>
                <a:effectLst>
                  <a:outerShdw blurRad="38100" dist="38100" dir="2700000" algn="tl">
                    <a:srgbClr val="000000">
                      <a:alpha val="43137"/>
                    </a:srgbClr>
                  </a:outerShdw>
                </a:effectLst>
              </a:rPr>
              <a:t>1. </a:t>
            </a:r>
            <a:r>
              <a:rPr lang="zh-CN" altLang="en-US" sz="3600" b="1" dirty="0" smtClean="0">
                <a:solidFill>
                  <a:srgbClr val="FF0066"/>
                </a:solidFill>
                <a:effectLst>
                  <a:outerShdw blurRad="38100" dist="38100" dir="2700000" algn="tl">
                    <a:srgbClr val="000000">
                      <a:alpha val="43137"/>
                    </a:srgbClr>
                  </a:outerShdw>
                </a:effectLst>
              </a:rPr>
              <a:t>形容词</a:t>
            </a:r>
            <a:endParaRPr lang="en-US" altLang="zh-CN" sz="3600" b="1" dirty="0" smtClean="0">
              <a:solidFill>
                <a:srgbClr val="FF0066"/>
              </a:solidFill>
              <a:effectLst>
                <a:outerShdw blurRad="38100" dist="38100" dir="2700000" algn="tl">
                  <a:srgbClr val="000000">
                    <a:alpha val="43137"/>
                  </a:srgbClr>
                </a:outerShdw>
              </a:effectLst>
            </a:endParaRPr>
          </a:p>
          <a:p>
            <a:pPr marL="742950" indent="-742950"/>
            <a:r>
              <a:rPr lang="en-US" altLang="zh-CN" sz="4000" b="1" dirty="0" smtClean="0">
                <a:solidFill>
                  <a:srgbClr val="FF0066"/>
                </a:solidFill>
              </a:rPr>
              <a:t> </a:t>
            </a:r>
            <a:r>
              <a:rPr lang="en-US" altLang="zh-CN" sz="4000" b="1" i="1" dirty="0" smtClean="0">
                <a:solidFill>
                  <a:srgbClr val="FF0066"/>
                </a:solidFill>
              </a:rPr>
              <a:t>exciting, busy, fun, difficult, dangerous,</a:t>
            </a:r>
          </a:p>
          <a:p>
            <a:pPr marL="742950" indent="-742950"/>
            <a:r>
              <a:rPr lang="en-US" altLang="zh-CN" sz="4000" b="1" i="1" dirty="0" smtClean="0">
                <a:solidFill>
                  <a:srgbClr val="FF0066"/>
                </a:solidFill>
              </a:rPr>
              <a:t>boring, relaxing</a:t>
            </a:r>
          </a:p>
          <a:p>
            <a:pPr marL="742950" indent="-742950"/>
            <a:r>
              <a:rPr lang="en-US" altLang="zh-CN" sz="3600" b="1" dirty="0" smtClean="0">
                <a:solidFill>
                  <a:srgbClr val="FF0066"/>
                </a:solidFill>
                <a:effectLst>
                  <a:outerShdw blurRad="38100" dist="38100" dir="2700000" algn="tl">
                    <a:srgbClr val="000000">
                      <a:alpha val="43137"/>
                    </a:srgbClr>
                  </a:outerShdw>
                </a:effectLst>
              </a:rPr>
              <a:t>2. </a:t>
            </a:r>
            <a:r>
              <a:rPr lang="zh-CN" altLang="en-US" sz="3600" b="1" dirty="0" smtClean="0">
                <a:solidFill>
                  <a:srgbClr val="FF0066"/>
                </a:solidFill>
                <a:effectLst>
                  <a:outerShdw blurRad="38100" dist="38100" dir="2700000" algn="tl">
                    <a:srgbClr val="000000">
                      <a:alpha val="43137"/>
                    </a:srgbClr>
                  </a:outerShdw>
                </a:effectLst>
              </a:rPr>
              <a:t>句型</a:t>
            </a:r>
            <a:endParaRPr lang="en-US" altLang="zh-CN" sz="3600" b="1" dirty="0" smtClean="0">
              <a:solidFill>
                <a:srgbClr val="FF0066"/>
              </a:solidFill>
              <a:effectLst>
                <a:outerShdw blurRad="38100" dist="38100" dir="2700000" algn="tl">
                  <a:srgbClr val="000000">
                    <a:alpha val="43137"/>
                  </a:srgbClr>
                </a:outerShdw>
              </a:effectLst>
            </a:endParaRPr>
          </a:p>
          <a:p>
            <a:pPr marL="742950" indent="-742950"/>
            <a:r>
              <a:rPr lang="en-US" altLang="zh-CN" sz="4000" b="1" i="1" dirty="0" smtClean="0">
                <a:solidFill>
                  <a:srgbClr val="FF0066"/>
                </a:solidFill>
              </a:rPr>
              <a:t>It’s a/an … job.</a:t>
            </a:r>
          </a:p>
          <a:p>
            <a:pPr marL="742950" indent="-742950"/>
            <a:r>
              <a:rPr lang="en-US" altLang="zh-CN" sz="4000" b="1" i="1" dirty="0" smtClean="0">
                <a:solidFill>
                  <a:srgbClr val="FF0066"/>
                </a:solidFill>
              </a:rPr>
              <a:t>---What do you want to be?</a:t>
            </a:r>
          </a:p>
          <a:p>
            <a:pPr marL="742950" indent="-742950"/>
            <a:r>
              <a:rPr lang="en-US" altLang="zh-CN" sz="4000" b="1" i="1" dirty="0" smtClean="0">
                <a:solidFill>
                  <a:srgbClr val="FF0066"/>
                </a:solidFill>
              </a:rPr>
              <a:t>---I want to be a/an …</a:t>
            </a:r>
          </a:p>
          <a:p>
            <a:pPr marL="742950" indent="-742950"/>
            <a:r>
              <a:rPr lang="en-US" altLang="zh-CN" sz="4000" b="1" i="1" dirty="0" smtClean="0">
                <a:solidFill>
                  <a:srgbClr val="FF0066"/>
                </a:solidFill>
              </a:rPr>
              <a:t>---Why?</a:t>
            </a:r>
          </a:p>
          <a:p>
            <a:pPr marL="742950" indent="-742950"/>
            <a:r>
              <a:rPr lang="en-US" altLang="zh-CN" sz="4000" b="1" i="1" dirty="0" smtClean="0">
                <a:solidFill>
                  <a:srgbClr val="FF0066"/>
                </a:solidFill>
              </a:rPr>
              <a:t>---Because it’s a/an … job.</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85852" y="571480"/>
            <a:ext cx="6429420" cy="1569660"/>
          </a:xfrm>
          <a:prstGeom prst="rect">
            <a:avLst/>
          </a:prstGeom>
          <a:noFill/>
        </p:spPr>
        <p:txBody>
          <a:bodyPr wrap="square" rtlCol="0">
            <a:spAutoFit/>
          </a:bodyPr>
          <a:lstStyle/>
          <a:p>
            <a:r>
              <a:rPr lang="en-US" altLang="zh-CN" sz="9600" b="1" i="1" spc="600" dirty="0" smtClean="0">
                <a:solidFill>
                  <a:srgbClr val="08A810"/>
                </a:solidFill>
                <a:effectLst>
                  <a:outerShdw blurRad="38100" dist="38100" dir="2700000" algn="tl">
                    <a:srgbClr val="000000">
                      <a:alpha val="43137"/>
                    </a:srgbClr>
                  </a:outerShdw>
                </a:effectLst>
              </a:rPr>
              <a:t>Thank you!</a:t>
            </a:r>
            <a:endParaRPr lang="zh-CN" altLang="en-US" sz="9600" b="1" i="1" spc="600" dirty="0">
              <a:solidFill>
                <a:srgbClr val="08A810"/>
              </a:solidFill>
              <a:effectLst>
                <a:outerShdw blurRad="38100" dist="38100" dir="2700000" algn="tl">
                  <a:srgbClr val="000000">
                    <a:alpha val="43137"/>
                  </a:srgbClr>
                </a:outerShdw>
              </a:effectLst>
            </a:endParaRPr>
          </a:p>
        </p:txBody>
      </p:sp>
      <p:pic>
        <p:nvPicPr>
          <p:cNvPr id="2050" name="Picture 2" descr="http://www.pdjiaoyu.com/uploads/090821/3162_143FTa.jpg"/>
          <p:cNvPicPr>
            <a:picLocks noChangeAspect="1" noChangeArrowheads="1"/>
          </p:cNvPicPr>
          <p:nvPr/>
        </p:nvPicPr>
        <p:blipFill>
          <a:blip r:embed="rId2" cstate="print"/>
          <a:srcRect/>
          <a:stretch>
            <a:fillRect/>
          </a:stretch>
        </p:blipFill>
        <p:spPr bwMode="auto">
          <a:xfrm>
            <a:off x="1" y="0"/>
            <a:ext cx="9144000" cy="6858000"/>
          </a:xfrm>
          <a:prstGeom prst="rect">
            <a:avLst/>
          </a:prstGeom>
          <a:noFill/>
        </p:spPr>
      </p:pic>
    </p:spTree>
    <p:extLst>
      <p:ext uri="{BB962C8B-B14F-4D97-AF65-F5344CB8AC3E}">
        <p14:creationId xmlns="" xmlns:p14="http://schemas.microsoft.com/office/powerpoint/2010/main" val="29499536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8596" y="214290"/>
            <a:ext cx="2266070" cy="923330"/>
          </a:xfrm>
          <a:prstGeom prst="rect">
            <a:avLst/>
          </a:prstGeom>
        </p:spPr>
        <p:txBody>
          <a:bodyPr wrap="none">
            <a:spAutoFit/>
          </a:bodyPr>
          <a:lstStyle/>
          <a:p>
            <a:pPr lvl="0"/>
            <a:r>
              <a:rPr lang="en-US" altLang="zh-CN" sz="5400" b="1" dirty="0" smtClean="0">
                <a:solidFill>
                  <a:srgbClr val="FF0066"/>
                </a:solidFill>
              </a:rPr>
              <a:t>Review</a:t>
            </a:r>
            <a:endParaRPr lang="zh-CN" altLang="en-US" sz="5400" b="1" dirty="0">
              <a:solidFill>
                <a:srgbClr val="FF0066"/>
              </a:solidFill>
            </a:endParaRPr>
          </a:p>
        </p:txBody>
      </p:sp>
      <p:sp>
        <p:nvSpPr>
          <p:cNvPr id="6" name="TextBox 5"/>
          <p:cNvSpPr txBox="1"/>
          <p:nvPr/>
        </p:nvSpPr>
        <p:spPr>
          <a:xfrm>
            <a:off x="428596" y="1285860"/>
            <a:ext cx="8429684" cy="646331"/>
          </a:xfrm>
          <a:prstGeom prst="rect">
            <a:avLst/>
          </a:prstGeom>
          <a:noFill/>
        </p:spPr>
        <p:txBody>
          <a:bodyPr wrap="square" rtlCol="0">
            <a:spAutoFit/>
          </a:bodyPr>
          <a:lstStyle/>
          <a:p>
            <a:r>
              <a:rPr lang="zh-CN" altLang="en-US" sz="3600" b="1" dirty="0" smtClean="0">
                <a:solidFill>
                  <a:srgbClr val="FF0066"/>
                </a:solidFill>
              </a:rPr>
              <a:t>询问工作的方式（以</a:t>
            </a:r>
            <a:r>
              <a:rPr lang="en-US" altLang="zh-CN" sz="3600" b="1" dirty="0" smtClean="0">
                <a:solidFill>
                  <a:srgbClr val="FF0066"/>
                </a:solidFill>
              </a:rPr>
              <a:t>she</a:t>
            </a:r>
            <a:r>
              <a:rPr lang="zh-CN" altLang="en-US" sz="3600" b="1" dirty="0" smtClean="0">
                <a:solidFill>
                  <a:srgbClr val="FF0066"/>
                </a:solidFill>
              </a:rPr>
              <a:t>为例）</a:t>
            </a:r>
            <a:endParaRPr lang="zh-CN" altLang="en-US" sz="3600" b="1" dirty="0">
              <a:solidFill>
                <a:srgbClr val="FF0066"/>
              </a:solidFill>
            </a:endParaRPr>
          </a:p>
        </p:txBody>
      </p:sp>
      <p:sp>
        <p:nvSpPr>
          <p:cNvPr id="7" name="左大括号 6"/>
          <p:cNvSpPr/>
          <p:nvPr/>
        </p:nvSpPr>
        <p:spPr>
          <a:xfrm>
            <a:off x="500034" y="2071678"/>
            <a:ext cx="857256" cy="407196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FF0066"/>
              </a:solidFill>
            </a:endParaRPr>
          </a:p>
        </p:txBody>
      </p:sp>
      <p:sp>
        <p:nvSpPr>
          <p:cNvPr id="8" name="TextBox 7"/>
          <p:cNvSpPr txBox="1"/>
          <p:nvPr/>
        </p:nvSpPr>
        <p:spPr>
          <a:xfrm>
            <a:off x="1500166" y="2143116"/>
            <a:ext cx="6072230" cy="3477875"/>
          </a:xfrm>
          <a:prstGeom prst="rect">
            <a:avLst/>
          </a:prstGeom>
          <a:noFill/>
        </p:spPr>
        <p:txBody>
          <a:bodyPr wrap="square" rtlCol="0">
            <a:spAutoFit/>
          </a:bodyPr>
          <a:lstStyle/>
          <a:p>
            <a:r>
              <a:rPr lang="en-US" altLang="zh-CN" sz="4400" b="1" dirty="0" smtClean="0">
                <a:solidFill>
                  <a:srgbClr val="FF0066"/>
                </a:solidFill>
              </a:rPr>
              <a:t>1.What does she do?</a:t>
            </a:r>
          </a:p>
          <a:p>
            <a:endParaRPr lang="en-US" altLang="zh-CN" sz="4400" b="1" dirty="0" smtClean="0">
              <a:solidFill>
                <a:srgbClr val="FF0066"/>
              </a:solidFill>
            </a:endParaRPr>
          </a:p>
          <a:p>
            <a:r>
              <a:rPr lang="en-US" altLang="zh-CN" sz="4400" b="1" dirty="0" smtClean="0">
                <a:solidFill>
                  <a:srgbClr val="FF0066"/>
                </a:solidFill>
              </a:rPr>
              <a:t>2.What’s her job?</a:t>
            </a:r>
          </a:p>
          <a:p>
            <a:endParaRPr lang="en-US" altLang="zh-CN" sz="4400" b="1" dirty="0" smtClean="0">
              <a:solidFill>
                <a:srgbClr val="FF0066"/>
              </a:solidFill>
            </a:endParaRPr>
          </a:p>
          <a:p>
            <a:r>
              <a:rPr lang="en-US" altLang="zh-CN" sz="4400" b="1" dirty="0" smtClean="0">
                <a:solidFill>
                  <a:srgbClr val="FF0066"/>
                </a:solidFill>
              </a:rPr>
              <a:t>3.What is she?</a:t>
            </a:r>
            <a:endParaRPr lang="zh-CN" altLang="en-US" sz="4400" b="1" dirty="0">
              <a:solidFill>
                <a:srgbClr val="FF00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8">
                                            <p:txEl>
                                              <p:pRg st="0" end="0"/>
                                            </p:txEl>
                                          </p:spTgt>
                                        </p:tgtEl>
                                        <p:attrNameLst>
                                          <p:attrName>style.visibility</p:attrName>
                                        </p:attrNameLst>
                                      </p:cBhvr>
                                      <p:to>
                                        <p:strVal val="visible"/>
                                      </p:to>
                                    </p:set>
                                    <p:anim by="(-#ppt_w*2)" calcmode="lin" valueType="num">
                                      <p:cBhvr rctx="PPT">
                                        <p:cTn id="7" dur="250" autoRev="1" fill="hold">
                                          <p:stCondLst>
                                            <p:cond delay="0"/>
                                          </p:stCondLst>
                                        </p:cTn>
                                        <p:tgtEl>
                                          <p:spTgt spid="8">
                                            <p:txEl>
                                              <p:pRg st="0" end="0"/>
                                            </p:txEl>
                                          </p:spTgt>
                                        </p:tgtEl>
                                        <p:attrNameLst>
                                          <p:attrName>ppt_w</p:attrName>
                                        </p:attrNameLst>
                                      </p:cBhvr>
                                    </p:anim>
                                    <p:anim by="(#ppt_w*0.50)" calcmode="lin" valueType="num">
                                      <p:cBhvr>
                                        <p:cTn id="8" dur="250" decel="50000" autoRev="1" fill="hold">
                                          <p:stCondLst>
                                            <p:cond delay="0"/>
                                          </p:stCondLst>
                                        </p:cTn>
                                        <p:tgtEl>
                                          <p:spTgt spid="8">
                                            <p:txEl>
                                              <p:pRg st="0" end="0"/>
                                            </p:txEl>
                                          </p:spTgt>
                                        </p:tgtEl>
                                        <p:attrNameLst>
                                          <p:attrName>ppt_x</p:attrName>
                                        </p:attrNameLst>
                                      </p:cBhvr>
                                    </p:anim>
                                    <p:anim from="(-#ppt_h/2)" to="(#ppt_y)" calcmode="lin" valueType="num">
                                      <p:cBhvr>
                                        <p:cTn id="9" dur="500" fill="hold">
                                          <p:stCondLst>
                                            <p:cond delay="0"/>
                                          </p:stCondLst>
                                        </p:cTn>
                                        <p:tgtEl>
                                          <p:spTgt spid="8">
                                            <p:txEl>
                                              <p:pRg st="0" end="0"/>
                                            </p:txEl>
                                          </p:spTgt>
                                        </p:tgtEl>
                                        <p:attrNameLst>
                                          <p:attrName>ppt_y</p:attrName>
                                        </p:attrNameLst>
                                      </p:cBhvr>
                                    </p:anim>
                                    <p:animRot by="21600000">
                                      <p:cBhvr>
                                        <p:cTn id="10" dur="500" fill="hold">
                                          <p:stCondLst>
                                            <p:cond delay="0"/>
                                          </p:stCondLst>
                                        </p:cTn>
                                        <p:tgtEl>
                                          <p:spTgt spid="8">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 calcmode="lin" valueType="num">
                                      <p:cBhvr>
                                        <p:cTn id="15"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8">
                                            <p:txEl>
                                              <p:pRg st="2" end="2"/>
                                            </p:txEl>
                                          </p:spTgt>
                                        </p:tgtEl>
                                        <p:attrNameLst>
                                          <p:attrName>ppt_h</p:attrName>
                                        </p:attrNameLst>
                                      </p:cBhvr>
                                      <p:tavLst>
                                        <p:tav tm="0">
                                          <p:val>
                                            <p:strVal val="#ppt_h"/>
                                          </p:val>
                                        </p:tav>
                                        <p:tav tm="100000">
                                          <p:val>
                                            <p:strVal val="#ppt_h"/>
                                          </p:val>
                                        </p:tav>
                                      </p:tavLst>
                                    </p:anim>
                                  </p:childTnLst>
                                </p:cTn>
                              </p:par>
                            </p:childTnLst>
                          </p:cTn>
                        </p:par>
                        <p:par>
                          <p:cTn id="17" fill="hold">
                            <p:stCondLst>
                              <p:cond delay="500"/>
                            </p:stCondLst>
                            <p:childTnLst>
                              <p:par>
                                <p:cTn id="18" presetID="17" presetClass="entr" presetSubtype="10" fill="hold" nodeType="afterEffect">
                                  <p:stCondLst>
                                    <p:cond delay="0"/>
                                  </p:stCondLst>
                                  <p:childTnLst>
                                    <p:set>
                                      <p:cBhvr>
                                        <p:cTn id="19" dur="1" fill="hold">
                                          <p:stCondLst>
                                            <p:cond delay="0"/>
                                          </p:stCondLst>
                                        </p:cTn>
                                        <p:tgtEl>
                                          <p:spTgt spid="8">
                                            <p:txEl>
                                              <p:pRg st="4" end="4"/>
                                            </p:txEl>
                                          </p:spTgt>
                                        </p:tgtEl>
                                        <p:attrNameLst>
                                          <p:attrName>style.visibility</p:attrName>
                                        </p:attrNameLst>
                                      </p:cBhvr>
                                      <p:to>
                                        <p:strVal val="visible"/>
                                      </p:to>
                                    </p:set>
                                    <p:anim calcmode="lin" valueType="num">
                                      <p:cBhvr>
                                        <p:cTn id="20" dur="500" fill="hold"/>
                                        <p:tgtEl>
                                          <p:spTgt spid="8">
                                            <p:txEl>
                                              <p:pRg st="4" end="4"/>
                                            </p:txEl>
                                          </p:spTgt>
                                        </p:tgtEl>
                                        <p:attrNameLst>
                                          <p:attrName>ppt_w</p:attrName>
                                        </p:attrNameLst>
                                      </p:cBhvr>
                                      <p:tavLst>
                                        <p:tav tm="0">
                                          <p:val>
                                            <p:fltVal val="0"/>
                                          </p:val>
                                        </p:tav>
                                        <p:tav tm="100000">
                                          <p:val>
                                            <p:strVal val="#ppt_w"/>
                                          </p:val>
                                        </p:tav>
                                      </p:tavLst>
                                    </p:anim>
                                    <p:anim calcmode="lin" valueType="num">
                                      <p:cBhvr>
                                        <p:cTn id="21" dur="500" fill="hold"/>
                                        <p:tgtEl>
                                          <p:spTgt spid="8">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488" y="214290"/>
            <a:ext cx="3143272" cy="923330"/>
          </a:xfrm>
          <a:prstGeom prst="rect">
            <a:avLst/>
          </a:prstGeom>
          <a:noFill/>
        </p:spPr>
        <p:txBody>
          <a:bodyPr wrap="square" rtlCol="0">
            <a:spAutoFit/>
          </a:bodyPr>
          <a:lstStyle/>
          <a:p>
            <a:r>
              <a:rPr lang="en-US" altLang="zh-CN" sz="5400" b="1" dirty="0" smtClean="0">
                <a:solidFill>
                  <a:srgbClr val="FF0066"/>
                </a:solidFill>
              </a:rPr>
              <a:t>Section B</a:t>
            </a:r>
            <a:endParaRPr lang="zh-CN" altLang="en-US" sz="5400" b="1" dirty="0">
              <a:solidFill>
                <a:srgbClr val="FF0066"/>
              </a:solidFill>
            </a:endParaRPr>
          </a:p>
        </p:txBody>
      </p:sp>
      <p:pic>
        <p:nvPicPr>
          <p:cNvPr id="4100" name="Picture 4" descr="http://news.xinhuanet.com/ent/2006-07/29/xinsrc_20207032909275462167419.jpg"/>
          <p:cNvPicPr>
            <a:picLocks noChangeAspect="1" noChangeArrowheads="1"/>
          </p:cNvPicPr>
          <p:nvPr/>
        </p:nvPicPr>
        <p:blipFill>
          <a:blip r:embed="rId2" cstate="print"/>
          <a:srcRect/>
          <a:stretch>
            <a:fillRect/>
          </a:stretch>
        </p:blipFill>
        <p:spPr bwMode="auto">
          <a:xfrm>
            <a:off x="500034" y="1643050"/>
            <a:ext cx="3286128" cy="3242313"/>
          </a:xfrm>
          <a:prstGeom prst="rect">
            <a:avLst/>
          </a:prstGeom>
          <a:noFill/>
        </p:spPr>
      </p:pic>
      <p:sp>
        <p:nvSpPr>
          <p:cNvPr id="7" name="TextBox 6"/>
          <p:cNvSpPr txBox="1"/>
          <p:nvPr/>
        </p:nvSpPr>
        <p:spPr>
          <a:xfrm>
            <a:off x="5214942" y="2143116"/>
            <a:ext cx="1500198" cy="769441"/>
          </a:xfrm>
          <a:prstGeom prst="rect">
            <a:avLst/>
          </a:prstGeom>
          <a:noFill/>
        </p:spPr>
        <p:txBody>
          <a:bodyPr wrap="square" rtlCol="0">
            <a:spAutoFit/>
          </a:bodyPr>
          <a:lstStyle/>
          <a:p>
            <a:r>
              <a:rPr lang="en-US" altLang="zh-CN" sz="4400" b="1" dirty="0" smtClean="0">
                <a:solidFill>
                  <a:schemeClr val="tx1">
                    <a:lumMod val="95000"/>
                    <a:lumOff val="5000"/>
                  </a:schemeClr>
                </a:solidFill>
              </a:rPr>
              <a:t>actor</a:t>
            </a:r>
            <a:endParaRPr lang="zh-CN" altLang="en-US" sz="4400" b="1" dirty="0">
              <a:solidFill>
                <a:schemeClr val="tx1">
                  <a:lumMod val="95000"/>
                  <a:lumOff val="5000"/>
                </a:schemeClr>
              </a:solidFill>
            </a:endParaRPr>
          </a:p>
        </p:txBody>
      </p:sp>
      <p:sp>
        <p:nvSpPr>
          <p:cNvPr id="8" name="TextBox 7"/>
          <p:cNvSpPr txBox="1"/>
          <p:nvPr/>
        </p:nvSpPr>
        <p:spPr>
          <a:xfrm>
            <a:off x="4214810" y="3786190"/>
            <a:ext cx="3929090" cy="830997"/>
          </a:xfrm>
          <a:prstGeom prst="rect">
            <a:avLst/>
          </a:prstGeom>
          <a:noFill/>
        </p:spPr>
        <p:txBody>
          <a:bodyPr wrap="square" rtlCol="0">
            <a:spAutoFit/>
          </a:bodyPr>
          <a:lstStyle/>
          <a:p>
            <a:r>
              <a:rPr lang="en-US" altLang="zh-CN" sz="4800" b="1" i="1" dirty="0" smtClean="0">
                <a:solidFill>
                  <a:srgbClr val="FF0066"/>
                </a:solidFill>
                <a:effectLst>
                  <a:outerShdw blurRad="38100" dist="38100" dir="2700000" algn="tl">
                    <a:srgbClr val="000000">
                      <a:alpha val="43137"/>
                    </a:srgbClr>
                  </a:outerShdw>
                </a:effectLst>
              </a:rPr>
              <a:t>fun &amp; exciting</a:t>
            </a:r>
            <a:endParaRPr lang="zh-CN" altLang="en-US" sz="4800" b="1" i="1" dirty="0">
              <a:solidFill>
                <a:srgbClr val="FF0066"/>
              </a:solidFill>
              <a:effectLst>
                <a:outerShdw blurRad="38100" dist="38100" dir="2700000" algn="tl">
                  <a:srgbClr val="000000">
                    <a:alpha val="43137"/>
                  </a:srgbClr>
                </a:outerShdw>
              </a:effectLst>
            </a:endParaRPr>
          </a:p>
        </p:txBody>
      </p:sp>
      <p:sp>
        <p:nvSpPr>
          <p:cNvPr id="9" name="TextBox 8"/>
          <p:cNvSpPr txBox="1"/>
          <p:nvPr/>
        </p:nvSpPr>
        <p:spPr>
          <a:xfrm>
            <a:off x="4357686" y="4286256"/>
            <a:ext cx="3786214" cy="769441"/>
          </a:xfrm>
          <a:prstGeom prst="rect">
            <a:avLst/>
          </a:prstGeom>
          <a:noFill/>
        </p:spPr>
        <p:txBody>
          <a:bodyPr wrap="square" rtlCol="0">
            <a:spAutoFit/>
          </a:bodyPr>
          <a:lstStyle/>
          <a:p>
            <a:endParaRPr lang="zh-CN" altLang="en-US" sz="4400" b="1" dirty="0">
              <a:solidFill>
                <a:srgbClr val="FF0066"/>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checkerboard(across)">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ppt_x</p:attrName>
                                        </p:attrNameLst>
                                      </p:cBhvr>
                                      <p:tavLst>
                                        <p:tav tm="0">
                                          <p:val>
                                            <p:strVal val="#ppt_x-.2"/>
                                          </p:val>
                                        </p:tav>
                                        <p:tav tm="100000">
                                          <p:val>
                                            <p:strVal val="#ppt_x"/>
                                          </p:val>
                                        </p:tav>
                                      </p:tavLst>
                                    </p:anim>
                                    <p:anim calcmode="lin" valueType="num">
                                      <p:cBhvr>
                                        <p:cTn id="20"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43240" y="214290"/>
            <a:ext cx="2848857" cy="923330"/>
          </a:xfrm>
          <a:prstGeom prst="rect">
            <a:avLst/>
          </a:prstGeom>
        </p:spPr>
        <p:txBody>
          <a:bodyPr wrap="none">
            <a:spAutoFit/>
          </a:bodyPr>
          <a:lstStyle/>
          <a:p>
            <a:pPr lvl="0"/>
            <a:r>
              <a:rPr lang="en-US" altLang="zh-CN" sz="5400" b="1" dirty="0" smtClean="0">
                <a:solidFill>
                  <a:srgbClr val="FF0066"/>
                </a:solidFill>
              </a:rPr>
              <a:t>Section B</a:t>
            </a:r>
            <a:endParaRPr lang="zh-CN" altLang="en-US" sz="5400" b="1" dirty="0">
              <a:solidFill>
                <a:srgbClr val="FF0066"/>
              </a:solidFill>
            </a:endParaRPr>
          </a:p>
        </p:txBody>
      </p:sp>
      <p:pic>
        <p:nvPicPr>
          <p:cNvPr id="5" name="Picture 3" descr="W020061215311197358260"/>
          <p:cNvPicPr>
            <a:picLocks noChangeAspect="1" noChangeArrowheads="1"/>
          </p:cNvPicPr>
          <p:nvPr/>
        </p:nvPicPr>
        <p:blipFill>
          <a:blip r:embed="rId2" cstate="print"/>
          <a:srcRect/>
          <a:stretch>
            <a:fillRect/>
          </a:stretch>
        </p:blipFill>
        <p:spPr>
          <a:xfrm>
            <a:off x="571472" y="1714488"/>
            <a:ext cx="3374294" cy="3171836"/>
          </a:xfrm>
          <a:prstGeom prst="rect">
            <a:avLst/>
          </a:prstGeom>
          <a:noFill/>
        </p:spPr>
      </p:pic>
      <p:sp>
        <p:nvSpPr>
          <p:cNvPr id="6" name="TextBox 5"/>
          <p:cNvSpPr txBox="1"/>
          <p:nvPr/>
        </p:nvSpPr>
        <p:spPr>
          <a:xfrm>
            <a:off x="5000628" y="2071678"/>
            <a:ext cx="2857520" cy="769441"/>
          </a:xfrm>
          <a:prstGeom prst="rect">
            <a:avLst/>
          </a:prstGeom>
          <a:noFill/>
        </p:spPr>
        <p:txBody>
          <a:bodyPr wrap="square" rtlCol="0">
            <a:spAutoFit/>
          </a:bodyPr>
          <a:lstStyle/>
          <a:p>
            <a:r>
              <a:rPr lang="en-US" altLang="zh-CN" sz="4400" b="1" dirty="0" smtClean="0"/>
              <a:t>policeman</a:t>
            </a:r>
            <a:endParaRPr lang="zh-CN" altLang="en-US" sz="4400" b="1" dirty="0"/>
          </a:p>
        </p:txBody>
      </p:sp>
      <p:sp>
        <p:nvSpPr>
          <p:cNvPr id="7" name="TextBox 6"/>
          <p:cNvSpPr txBox="1"/>
          <p:nvPr/>
        </p:nvSpPr>
        <p:spPr>
          <a:xfrm>
            <a:off x="4214810" y="3571876"/>
            <a:ext cx="4929190" cy="707886"/>
          </a:xfrm>
          <a:prstGeom prst="rect">
            <a:avLst/>
          </a:prstGeom>
          <a:noFill/>
        </p:spPr>
        <p:txBody>
          <a:bodyPr wrap="square" rtlCol="0">
            <a:spAutoFit/>
          </a:bodyPr>
          <a:lstStyle/>
          <a:p>
            <a:r>
              <a:rPr lang="en-US" altLang="zh-CN" sz="4000" b="1" i="1" dirty="0" smtClean="0">
                <a:solidFill>
                  <a:srgbClr val="FF0066"/>
                </a:solidFill>
                <a:effectLst>
                  <a:outerShdw blurRad="38100" dist="38100" dir="2700000" algn="tl">
                    <a:srgbClr val="000000">
                      <a:alpha val="43137"/>
                    </a:srgbClr>
                  </a:outerShdw>
                </a:effectLst>
              </a:rPr>
              <a:t>exciting  </a:t>
            </a:r>
            <a:r>
              <a:rPr lang="en-US" altLang="zh-CN" sz="4000" b="1" i="1" dirty="0" smtClean="0">
                <a:solidFill>
                  <a:srgbClr val="FF0066"/>
                </a:solidFill>
                <a:effectLst>
                  <a:outerShdw blurRad="38100" dist="38100" dir="2700000" algn="tl">
                    <a:srgbClr val="000000">
                      <a:alpha val="43137"/>
                    </a:srgbClr>
                  </a:outerShdw>
                </a:effectLst>
              </a:rPr>
              <a:t>&amp; dangerous</a:t>
            </a:r>
            <a:endParaRPr lang="zh-CN" altLang="en-US" sz="4000" b="1" i="1" dirty="0">
              <a:solidFill>
                <a:srgbClr val="FF0066"/>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2"/>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2"/>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pic4.nipic.com/20090909/1433336_172801697253_2.jpg"/>
          <p:cNvPicPr>
            <a:picLocks noChangeAspect="1" noChangeArrowheads="1"/>
          </p:cNvPicPr>
          <p:nvPr/>
        </p:nvPicPr>
        <p:blipFill>
          <a:blip r:embed="rId2" cstate="print"/>
          <a:srcRect/>
          <a:stretch>
            <a:fillRect/>
          </a:stretch>
        </p:blipFill>
        <p:spPr bwMode="auto">
          <a:xfrm>
            <a:off x="500034" y="1357298"/>
            <a:ext cx="3483649" cy="4675303"/>
          </a:xfrm>
          <a:prstGeom prst="rect">
            <a:avLst/>
          </a:prstGeom>
          <a:noFill/>
        </p:spPr>
      </p:pic>
      <p:sp>
        <p:nvSpPr>
          <p:cNvPr id="4" name="矩形 3"/>
          <p:cNvSpPr/>
          <p:nvPr/>
        </p:nvSpPr>
        <p:spPr>
          <a:xfrm>
            <a:off x="3000364" y="142852"/>
            <a:ext cx="2848857" cy="923330"/>
          </a:xfrm>
          <a:prstGeom prst="rect">
            <a:avLst/>
          </a:prstGeom>
        </p:spPr>
        <p:txBody>
          <a:bodyPr wrap="none">
            <a:spAutoFit/>
          </a:bodyPr>
          <a:lstStyle/>
          <a:p>
            <a:pPr lvl="0"/>
            <a:r>
              <a:rPr lang="en-US" altLang="zh-CN" sz="5400" b="1" dirty="0" smtClean="0">
                <a:solidFill>
                  <a:srgbClr val="FF0066"/>
                </a:solidFill>
              </a:rPr>
              <a:t>Section B</a:t>
            </a:r>
            <a:endParaRPr lang="zh-CN" altLang="en-US" sz="5400" b="1" dirty="0">
              <a:solidFill>
                <a:srgbClr val="FF0066"/>
              </a:solidFill>
            </a:endParaRPr>
          </a:p>
        </p:txBody>
      </p:sp>
      <p:sp>
        <p:nvSpPr>
          <p:cNvPr id="5" name="TextBox 4"/>
          <p:cNvSpPr txBox="1"/>
          <p:nvPr/>
        </p:nvSpPr>
        <p:spPr>
          <a:xfrm>
            <a:off x="5072066" y="2000240"/>
            <a:ext cx="2857520" cy="769441"/>
          </a:xfrm>
          <a:prstGeom prst="rect">
            <a:avLst/>
          </a:prstGeom>
          <a:noFill/>
        </p:spPr>
        <p:txBody>
          <a:bodyPr wrap="square" rtlCol="0">
            <a:spAutoFit/>
          </a:bodyPr>
          <a:lstStyle/>
          <a:p>
            <a:r>
              <a:rPr lang="en-US" altLang="zh-CN" sz="4400" b="1" dirty="0" smtClean="0"/>
              <a:t>doctor</a:t>
            </a:r>
            <a:endParaRPr lang="zh-CN" altLang="en-US" sz="4400" b="1" dirty="0"/>
          </a:p>
        </p:txBody>
      </p:sp>
      <p:sp>
        <p:nvSpPr>
          <p:cNvPr id="6" name="TextBox 5"/>
          <p:cNvSpPr txBox="1"/>
          <p:nvPr/>
        </p:nvSpPr>
        <p:spPr>
          <a:xfrm>
            <a:off x="5072066" y="3714752"/>
            <a:ext cx="2714676" cy="830997"/>
          </a:xfrm>
          <a:prstGeom prst="rect">
            <a:avLst/>
          </a:prstGeom>
          <a:noFill/>
        </p:spPr>
        <p:txBody>
          <a:bodyPr wrap="square" rtlCol="0">
            <a:spAutoFit/>
          </a:bodyPr>
          <a:lstStyle/>
          <a:p>
            <a:r>
              <a:rPr lang="en-US" altLang="zh-CN" sz="4800" b="1" i="1" dirty="0" smtClean="0">
                <a:solidFill>
                  <a:srgbClr val="FF0066"/>
                </a:solidFill>
                <a:effectLst>
                  <a:outerShdw blurRad="38100" dist="38100" dir="2700000" algn="tl">
                    <a:srgbClr val="000000">
                      <a:alpha val="43137"/>
                    </a:srgbClr>
                  </a:outerShdw>
                </a:effectLst>
              </a:rPr>
              <a:t>difficult</a:t>
            </a:r>
            <a:endParaRPr lang="zh-CN" altLang="en-US" sz="4800" b="1" i="1" dirty="0">
              <a:solidFill>
                <a:srgbClr val="FF0066"/>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heckerboard(across)">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2"/>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money"/>
          <p:cNvPicPr>
            <a:picLocks noChangeAspect="1" noChangeArrowheads="1"/>
          </p:cNvPicPr>
          <p:nvPr/>
        </p:nvPicPr>
        <p:blipFill>
          <a:blip r:embed="rId2" cstate="print"/>
          <a:srcRect/>
          <a:stretch>
            <a:fillRect/>
          </a:stretch>
        </p:blipFill>
        <p:spPr bwMode="auto">
          <a:xfrm>
            <a:off x="500034" y="1857364"/>
            <a:ext cx="3887788" cy="3632201"/>
          </a:xfrm>
          <a:prstGeom prst="rect">
            <a:avLst/>
          </a:prstGeom>
          <a:noFill/>
          <a:ln w="9525">
            <a:noFill/>
            <a:miter lim="800000"/>
            <a:headEnd/>
            <a:tailEnd/>
          </a:ln>
        </p:spPr>
      </p:pic>
      <p:sp>
        <p:nvSpPr>
          <p:cNvPr id="4" name="矩形 3"/>
          <p:cNvSpPr/>
          <p:nvPr/>
        </p:nvSpPr>
        <p:spPr>
          <a:xfrm>
            <a:off x="2928926" y="214290"/>
            <a:ext cx="2848857" cy="923330"/>
          </a:xfrm>
          <a:prstGeom prst="rect">
            <a:avLst/>
          </a:prstGeom>
        </p:spPr>
        <p:txBody>
          <a:bodyPr wrap="none">
            <a:spAutoFit/>
          </a:bodyPr>
          <a:lstStyle/>
          <a:p>
            <a:pPr lvl="0"/>
            <a:r>
              <a:rPr lang="en-US" altLang="zh-CN" sz="5400" b="1" dirty="0" smtClean="0">
                <a:solidFill>
                  <a:srgbClr val="FF0066"/>
                </a:solidFill>
              </a:rPr>
              <a:t>Section B</a:t>
            </a:r>
            <a:endParaRPr lang="zh-CN" altLang="en-US" sz="5400" b="1" dirty="0">
              <a:solidFill>
                <a:srgbClr val="FF0066"/>
              </a:solidFill>
            </a:endParaRPr>
          </a:p>
        </p:txBody>
      </p:sp>
      <p:sp>
        <p:nvSpPr>
          <p:cNvPr id="5" name="TextBox 4"/>
          <p:cNvSpPr txBox="1"/>
          <p:nvPr/>
        </p:nvSpPr>
        <p:spPr>
          <a:xfrm>
            <a:off x="5143504" y="2071678"/>
            <a:ext cx="2786082" cy="769441"/>
          </a:xfrm>
          <a:prstGeom prst="rect">
            <a:avLst/>
          </a:prstGeom>
          <a:noFill/>
        </p:spPr>
        <p:txBody>
          <a:bodyPr wrap="square" rtlCol="0">
            <a:spAutoFit/>
          </a:bodyPr>
          <a:lstStyle/>
          <a:p>
            <a:r>
              <a:rPr lang="en-US" altLang="zh-CN" sz="4400" b="1" dirty="0" smtClean="0"/>
              <a:t>bank clerk</a:t>
            </a:r>
            <a:endParaRPr lang="zh-CN" altLang="en-US" sz="4400" b="1" dirty="0"/>
          </a:p>
        </p:txBody>
      </p:sp>
      <p:sp>
        <p:nvSpPr>
          <p:cNvPr id="6" name="TextBox 5"/>
          <p:cNvSpPr txBox="1"/>
          <p:nvPr/>
        </p:nvSpPr>
        <p:spPr>
          <a:xfrm>
            <a:off x="4714876" y="3929066"/>
            <a:ext cx="4143404" cy="830997"/>
          </a:xfrm>
          <a:prstGeom prst="rect">
            <a:avLst/>
          </a:prstGeom>
          <a:noFill/>
        </p:spPr>
        <p:txBody>
          <a:bodyPr wrap="square" rtlCol="0">
            <a:spAutoFit/>
          </a:bodyPr>
          <a:lstStyle/>
          <a:p>
            <a:r>
              <a:rPr lang="en-US" altLang="zh-CN" sz="4800" b="1" dirty="0" smtClean="0">
                <a:solidFill>
                  <a:srgbClr val="FF0066"/>
                </a:solidFill>
                <a:effectLst>
                  <a:outerShdw blurRad="38100" dist="38100" dir="2700000" algn="tl">
                    <a:srgbClr val="000000">
                      <a:alpha val="43137"/>
                    </a:srgbClr>
                  </a:outerShdw>
                </a:effectLst>
              </a:rPr>
              <a:t>busy &amp; boring</a:t>
            </a:r>
            <a:endParaRPr lang="zh-CN" altLang="en-US" sz="4800" b="1" dirty="0">
              <a:solidFill>
                <a:srgbClr val="FF0066"/>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2"/>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pic4.nipic.com/20090903/2045163_135546018512_2.jpg"/>
          <p:cNvPicPr>
            <a:picLocks noChangeAspect="1" noChangeArrowheads="1"/>
          </p:cNvPicPr>
          <p:nvPr/>
        </p:nvPicPr>
        <p:blipFill>
          <a:blip r:embed="rId2" cstate="print"/>
          <a:srcRect/>
          <a:stretch>
            <a:fillRect/>
          </a:stretch>
        </p:blipFill>
        <p:spPr bwMode="auto">
          <a:xfrm>
            <a:off x="142844" y="1428736"/>
            <a:ext cx="4071966" cy="3386111"/>
          </a:xfrm>
          <a:prstGeom prst="rect">
            <a:avLst/>
          </a:prstGeom>
          <a:noFill/>
        </p:spPr>
      </p:pic>
      <p:sp>
        <p:nvSpPr>
          <p:cNvPr id="4" name="TextBox 3"/>
          <p:cNvSpPr txBox="1"/>
          <p:nvPr/>
        </p:nvSpPr>
        <p:spPr>
          <a:xfrm>
            <a:off x="4786314" y="2071678"/>
            <a:ext cx="3714776" cy="769441"/>
          </a:xfrm>
          <a:prstGeom prst="rect">
            <a:avLst/>
          </a:prstGeom>
          <a:noFill/>
        </p:spPr>
        <p:txBody>
          <a:bodyPr wrap="square" rtlCol="0">
            <a:spAutoFit/>
          </a:bodyPr>
          <a:lstStyle/>
          <a:p>
            <a:r>
              <a:rPr lang="en-US" altLang="zh-CN" sz="4400" b="1" dirty="0" smtClean="0"/>
              <a:t>photographer</a:t>
            </a:r>
            <a:endParaRPr lang="zh-CN" altLang="en-US" sz="4400" b="1" dirty="0"/>
          </a:p>
        </p:txBody>
      </p:sp>
      <p:sp>
        <p:nvSpPr>
          <p:cNvPr id="5" name="TextBox 4"/>
          <p:cNvSpPr txBox="1"/>
          <p:nvPr/>
        </p:nvSpPr>
        <p:spPr>
          <a:xfrm>
            <a:off x="4286248" y="4357694"/>
            <a:ext cx="4714908" cy="707886"/>
          </a:xfrm>
          <a:prstGeom prst="rect">
            <a:avLst/>
          </a:prstGeom>
          <a:noFill/>
        </p:spPr>
        <p:txBody>
          <a:bodyPr wrap="square" rtlCol="0">
            <a:spAutoFit/>
          </a:bodyPr>
          <a:lstStyle/>
          <a:p>
            <a:r>
              <a:rPr lang="en-US" altLang="zh-CN" sz="4000" b="1" dirty="0" smtClean="0">
                <a:solidFill>
                  <a:srgbClr val="FF0066"/>
                </a:solidFill>
              </a:rPr>
              <a:t>interesting &amp; relaxing</a:t>
            </a:r>
            <a:endParaRPr lang="zh-CN" altLang="en-US" sz="4000" b="1" dirty="0">
              <a:solidFill>
                <a:srgbClr val="FF0066"/>
              </a:solidFill>
            </a:endParaRPr>
          </a:p>
        </p:txBody>
      </p:sp>
      <p:sp>
        <p:nvSpPr>
          <p:cNvPr id="6" name="TextBox 6"/>
          <p:cNvSpPr txBox="1"/>
          <p:nvPr/>
        </p:nvSpPr>
        <p:spPr>
          <a:xfrm>
            <a:off x="5286380" y="2786058"/>
            <a:ext cx="2571768"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smtClean="0"/>
              <a:t>[</a:t>
            </a:r>
            <a:r>
              <a:rPr lang="en-US" altLang="zh-CN" sz="4000" dirty="0" err="1" smtClean="0"/>
              <a:t>fə'tɔɡrəfə</a:t>
            </a:r>
            <a:r>
              <a:rPr lang="en-US" altLang="zh-CN" sz="4000" dirty="0" smtClean="0"/>
              <a:t>]</a:t>
            </a:r>
            <a:endParaRPr lang="zh-CN" altLang="en-US" sz="4000" dirty="0"/>
          </a:p>
        </p:txBody>
      </p:sp>
      <p:sp>
        <p:nvSpPr>
          <p:cNvPr id="7" name="矩形 6"/>
          <p:cNvSpPr/>
          <p:nvPr/>
        </p:nvSpPr>
        <p:spPr>
          <a:xfrm>
            <a:off x="2928926" y="214290"/>
            <a:ext cx="2848857" cy="923330"/>
          </a:xfrm>
          <a:prstGeom prst="rect">
            <a:avLst/>
          </a:prstGeom>
        </p:spPr>
        <p:txBody>
          <a:bodyPr wrap="none">
            <a:spAutoFit/>
          </a:bodyPr>
          <a:lstStyle/>
          <a:p>
            <a:pPr lvl="0"/>
            <a:r>
              <a:rPr lang="en-US" altLang="zh-CN" sz="5400" b="1" dirty="0" smtClean="0">
                <a:solidFill>
                  <a:srgbClr val="FF0066"/>
                </a:solidFill>
              </a:rPr>
              <a:t>Section B</a:t>
            </a:r>
            <a:endParaRPr lang="zh-CN" altLang="en-US" sz="5400" b="1" dirty="0">
              <a:solidFill>
                <a:srgbClr val="FF00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checkerboard(across)">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2"/>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ppt_x</p:attrName>
                                        </p:attrNameLst>
                                      </p:cBhvr>
                                      <p:tavLst>
                                        <p:tav tm="0">
                                          <p:val>
                                            <p:strVal val="#ppt_x-.2"/>
                                          </p:val>
                                        </p:tav>
                                        <p:tav tm="100000">
                                          <p:val>
                                            <p:strVal val="#ppt_x"/>
                                          </p:val>
                                        </p:tav>
                                      </p:tavLst>
                                    </p:anim>
                                    <p:anim calcmode="lin" valueType="num">
                                      <p:cBhvr>
                                        <p:cTn id="27"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6" descr="B-1a"/>
          <p:cNvPicPr>
            <a:picLocks noChangeAspect="1" noChangeArrowheads="1"/>
          </p:cNvPicPr>
          <p:nvPr/>
        </p:nvPicPr>
        <p:blipFill>
          <a:blip r:embed="rId2" cstate="print">
            <a:extLst>
              <a:ext uri="{28A0092B-C50C-407E-A947-70E740481C1C}">
                <a14:useLocalDpi xmlns="" xmlns:a14="http://schemas.microsoft.com/office/drawing/2010/main" val="0"/>
              </a:ext>
            </a:extLst>
          </a:blip>
          <a:srcRect t="22446" r="82013" b="31441"/>
          <a:stretch>
            <a:fillRect/>
          </a:stretch>
        </p:blipFill>
        <p:spPr bwMode="auto">
          <a:xfrm>
            <a:off x="685800" y="3505200"/>
            <a:ext cx="1981200" cy="1676400"/>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27" descr="B-1a"/>
          <p:cNvPicPr>
            <a:picLocks noChangeAspect="1" noChangeArrowheads="1"/>
          </p:cNvPicPr>
          <p:nvPr/>
        </p:nvPicPr>
        <p:blipFill>
          <a:blip r:embed="rId2" cstate="print">
            <a:extLst>
              <a:ext uri="{28A0092B-C50C-407E-A947-70E740481C1C}">
                <a14:useLocalDpi xmlns="" xmlns:a14="http://schemas.microsoft.com/office/drawing/2010/main" val="0"/>
              </a:ext>
            </a:extLst>
          </a:blip>
          <a:srcRect l="19955" t="62883" r="61157"/>
          <a:stretch>
            <a:fillRect/>
          </a:stretch>
        </p:blipFill>
        <p:spPr bwMode="auto">
          <a:xfrm>
            <a:off x="2514600" y="5029200"/>
            <a:ext cx="2514600" cy="1590675"/>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28" descr="B-1a"/>
          <p:cNvPicPr>
            <a:picLocks noChangeAspect="1" noChangeArrowheads="1"/>
          </p:cNvPicPr>
          <p:nvPr/>
        </p:nvPicPr>
        <p:blipFill>
          <a:blip r:embed="rId2" cstate="print">
            <a:extLst>
              <a:ext uri="{28A0092B-C50C-407E-A947-70E740481C1C}">
                <a14:useLocalDpi xmlns="" xmlns:a14="http://schemas.microsoft.com/office/drawing/2010/main" val="0"/>
              </a:ext>
            </a:extLst>
          </a:blip>
          <a:srcRect l="28481" t="10480" r="54132" b="47598"/>
          <a:stretch>
            <a:fillRect/>
          </a:stretch>
        </p:blipFill>
        <p:spPr bwMode="auto">
          <a:xfrm>
            <a:off x="2590800" y="2362200"/>
            <a:ext cx="1905000" cy="1524000"/>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29" descr="B-1a"/>
          <p:cNvPicPr>
            <a:picLocks noChangeAspect="1" noChangeArrowheads="1"/>
          </p:cNvPicPr>
          <p:nvPr/>
        </p:nvPicPr>
        <p:blipFill>
          <a:blip r:embed="rId2" cstate="print">
            <a:extLst>
              <a:ext uri="{28A0092B-C50C-407E-A947-70E740481C1C}">
                <a14:useLocalDpi xmlns="" xmlns:a14="http://schemas.microsoft.com/office/drawing/2010/main" val="0"/>
              </a:ext>
            </a:extLst>
          </a:blip>
          <a:srcRect l="61159" t="6288" r="20854" b="46114"/>
          <a:stretch>
            <a:fillRect/>
          </a:stretch>
        </p:blipFill>
        <p:spPr bwMode="auto">
          <a:xfrm>
            <a:off x="4724400" y="2209800"/>
            <a:ext cx="1828800" cy="1730375"/>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30" descr="B-1a"/>
          <p:cNvPicPr>
            <a:picLocks noChangeAspect="1" noChangeArrowheads="1"/>
          </p:cNvPicPr>
          <p:nvPr/>
        </p:nvPicPr>
        <p:blipFill>
          <a:blip r:embed="rId2" cstate="print">
            <a:extLst>
              <a:ext uri="{28A0092B-C50C-407E-A947-70E740481C1C}">
                <a14:useLocalDpi xmlns="" xmlns:a14="http://schemas.microsoft.com/office/drawing/2010/main" val="0"/>
              </a:ext>
            </a:extLst>
          </a:blip>
          <a:srcRect l="83676" t="35022" r="1068" b="18864"/>
          <a:stretch>
            <a:fillRect/>
          </a:stretch>
        </p:blipFill>
        <p:spPr bwMode="auto">
          <a:xfrm>
            <a:off x="7010400" y="3352800"/>
            <a:ext cx="1828800" cy="1676400"/>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31" descr="B-1a"/>
          <p:cNvPicPr>
            <a:picLocks noChangeAspect="1" noChangeArrowheads="1"/>
          </p:cNvPicPr>
          <p:nvPr/>
        </p:nvPicPr>
        <p:blipFill>
          <a:blip r:embed="rId2" cstate="print">
            <a:extLst>
              <a:ext uri="{28A0092B-C50C-407E-A947-70E740481C1C}">
                <a14:useLocalDpi xmlns="" xmlns:a14="http://schemas.microsoft.com/office/drawing/2010/main" val="0"/>
              </a:ext>
            </a:extLst>
          </a:blip>
          <a:srcRect l="47667" t="58690" r="34344"/>
          <a:stretch>
            <a:fillRect/>
          </a:stretch>
        </p:blipFill>
        <p:spPr bwMode="auto">
          <a:xfrm>
            <a:off x="5029200" y="4953000"/>
            <a:ext cx="2362200" cy="1600200"/>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ext Box 32"/>
          <p:cNvSpPr txBox="1">
            <a:spLocks noChangeArrowheads="1"/>
          </p:cNvSpPr>
          <p:nvPr/>
        </p:nvSpPr>
        <p:spPr bwMode="auto">
          <a:xfrm>
            <a:off x="1219200" y="152400"/>
            <a:ext cx="7391400"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i="1"/>
              <a:t>Match the words with the pictures.</a:t>
            </a:r>
          </a:p>
        </p:txBody>
      </p:sp>
      <p:sp>
        <p:nvSpPr>
          <p:cNvPr id="10" name="Oval 33"/>
          <p:cNvSpPr>
            <a:spLocks noChangeArrowheads="1"/>
          </p:cNvSpPr>
          <p:nvPr/>
        </p:nvSpPr>
        <p:spPr bwMode="auto">
          <a:xfrm>
            <a:off x="457200" y="152400"/>
            <a:ext cx="685800" cy="609600"/>
          </a:xfrm>
          <a:prstGeom prst="ellipse">
            <a:avLst/>
          </a:prstGeom>
          <a:solidFill>
            <a:srgbClr val="33CCCC"/>
          </a:solidFill>
          <a:ln w="38100">
            <a:solidFill>
              <a:srgbClr val="33CCCC"/>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dirty="0">
                <a:solidFill>
                  <a:srgbClr val="FF0000"/>
                </a:solidFill>
              </a:rPr>
              <a:t>1a</a:t>
            </a:r>
          </a:p>
        </p:txBody>
      </p:sp>
      <p:sp>
        <p:nvSpPr>
          <p:cNvPr id="11" name="Oval 34"/>
          <p:cNvSpPr>
            <a:spLocks noChangeArrowheads="1"/>
          </p:cNvSpPr>
          <p:nvPr/>
        </p:nvSpPr>
        <p:spPr bwMode="auto">
          <a:xfrm>
            <a:off x="304800" y="4648200"/>
            <a:ext cx="533400" cy="5334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rPr>
              <a:t>a</a:t>
            </a:r>
          </a:p>
        </p:txBody>
      </p:sp>
      <p:sp>
        <p:nvSpPr>
          <p:cNvPr id="12" name="Oval 35"/>
          <p:cNvSpPr>
            <a:spLocks noChangeArrowheads="1"/>
          </p:cNvSpPr>
          <p:nvPr/>
        </p:nvSpPr>
        <p:spPr bwMode="auto">
          <a:xfrm>
            <a:off x="2286000" y="3124200"/>
            <a:ext cx="457200" cy="4572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rPr>
              <a:t>b</a:t>
            </a:r>
          </a:p>
        </p:txBody>
      </p:sp>
      <p:sp>
        <p:nvSpPr>
          <p:cNvPr id="13" name="Oval 36"/>
          <p:cNvSpPr>
            <a:spLocks noChangeArrowheads="1"/>
          </p:cNvSpPr>
          <p:nvPr/>
        </p:nvSpPr>
        <p:spPr bwMode="auto">
          <a:xfrm>
            <a:off x="6477000" y="2971800"/>
            <a:ext cx="457200" cy="5334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rPr>
              <a:t>c</a:t>
            </a:r>
          </a:p>
        </p:txBody>
      </p:sp>
      <p:sp>
        <p:nvSpPr>
          <p:cNvPr id="14" name="Oval 37"/>
          <p:cNvSpPr>
            <a:spLocks noChangeArrowheads="1"/>
          </p:cNvSpPr>
          <p:nvPr/>
        </p:nvSpPr>
        <p:spPr bwMode="auto">
          <a:xfrm>
            <a:off x="6629400" y="4343400"/>
            <a:ext cx="533400" cy="4572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rPr>
              <a:t>d</a:t>
            </a:r>
          </a:p>
        </p:txBody>
      </p:sp>
      <p:sp>
        <p:nvSpPr>
          <p:cNvPr id="15" name="Oval 38"/>
          <p:cNvSpPr>
            <a:spLocks noChangeArrowheads="1"/>
          </p:cNvSpPr>
          <p:nvPr/>
        </p:nvSpPr>
        <p:spPr bwMode="auto">
          <a:xfrm>
            <a:off x="2133600" y="5867400"/>
            <a:ext cx="533400" cy="5334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rPr>
              <a:t>e</a:t>
            </a:r>
          </a:p>
        </p:txBody>
      </p:sp>
      <p:sp>
        <p:nvSpPr>
          <p:cNvPr id="16" name="Oval 39"/>
          <p:cNvSpPr>
            <a:spLocks noChangeArrowheads="1"/>
          </p:cNvSpPr>
          <p:nvPr/>
        </p:nvSpPr>
        <p:spPr bwMode="auto">
          <a:xfrm>
            <a:off x="7239000" y="5943600"/>
            <a:ext cx="533400" cy="4572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rPr>
              <a:t>f</a:t>
            </a:r>
          </a:p>
        </p:txBody>
      </p:sp>
      <p:sp>
        <p:nvSpPr>
          <p:cNvPr id="17" name="Text Box 40"/>
          <p:cNvSpPr txBox="1">
            <a:spLocks noChangeArrowheads="1"/>
          </p:cNvSpPr>
          <p:nvPr/>
        </p:nvSpPr>
        <p:spPr bwMode="auto">
          <a:xfrm>
            <a:off x="304800" y="838200"/>
            <a:ext cx="8458200" cy="1311275"/>
          </a:xfrm>
          <a:prstGeom prst="rect">
            <a:avLst/>
          </a:prstGeom>
          <a:solidFill>
            <a:srgbClr val="FF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charset="0"/>
                <a:ea typeface="宋体" pitchFamily="2" charset="-122"/>
              </a:defRPr>
            </a:lvl1pPr>
            <a:lvl2pPr marL="800100" indent="-342900">
              <a:defRPr>
                <a:solidFill>
                  <a:schemeClr val="tx1"/>
                </a:solidFill>
                <a:latin typeface="Arial" charset="0"/>
                <a:ea typeface="宋体" pitchFamily="2" charset="-122"/>
              </a:defRPr>
            </a:lvl2pPr>
            <a:lvl3pPr marL="1257300" indent="-342900">
              <a:defRPr>
                <a:solidFill>
                  <a:schemeClr val="tx1"/>
                </a:solidFill>
                <a:latin typeface="Arial" charset="0"/>
                <a:ea typeface="宋体" pitchFamily="2" charset="-122"/>
              </a:defRPr>
            </a:lvl3pPr>
            <a:lvl4pPr marL="1714500" indent="-342900">
              <a:defRPr>
                <a:solidFill>
                  <a:schemeClr val="tx1"/>
                </a:solidFill>
                <a:latin typeface="Arial" charset="0"/>
                <a:ea typeface="宋体" pitchFamily="2" charset="-122"/>
              </a:defRPr>
            </a:lvl4pPr>
            <a:lvl5pPr marL="2171700" indent="-342900">
              <a:defRPr>
                <a:solidFill>
                  <a:schemeClr val="tx1"/>
                </a:solidFill>
                <a:latin typeface="Arial" charset="0"/>
                <a:ea typeface="宋体" pitchFamily="2" charset="-122"/>
              </a:defRPr>
            </a:lvl5pPr>
            <a:lvl6pPr marL="2628900" indent="-342900" fontAlgn="base">
              <a:spcBef>
                <a:spcPct val="0"/>
              </a:spcBef>
              <a:spcAft>
                <a:spcPct val="0"/>
              </a:spcAft>
              <a:defRPr>
                <a:solidFill>
                  <a:schemeClr val="tx1"/>
                </a:solidFill>
                <a:latin typeface="Arial" charset="0"/>
                <a:ea typeface="宋体" pitchFamily="2" charset="-122"/>
              </a:defRPr>
            </a:lvl6pPr>
            <a:lvl7pPr marL="3086100" indent="-342900" fontAlgn="base">
              <a:spcBef>
                <a:spcPct val="0"/>
              </a:spcBef>
              <a:spcAft>
                <a:spcPct val="0"/>
              </a:spcAft>
              <a:defRPr>
                <a:solidFill>
                  <a:schemeClr val="tx1"/>
                </a:solidFill>
                <a:latin typeface="Arial" charset="0"/>
                <a:ea typeface="宋体" pitchFamily="2" charset="-122"/>
              </a:defRPr>
            </a:lvl7pPr>
            <a:lvl8pPr marL="3543300" indent="-342900" fontAlgn="base">
              <a:spcBef>
                <a:spcPct val="0"/>
              </a:spcBef>
              <a:spcAft>
                <a:spcPct val="0"/>
              </a:spcAft>
              <a:defRPr>
                <a:solidFill>
                  <a:schemeClr val="tx1"/>
                </a:solidFill>
                <a:latin typeface="Arial" charset="0"/>
                <a:ea typeface="宋体" pitchFamily="2" charset="-122"/>
              </a:defRPr>
            </a:lvl8pPr>
            <a:lvl9pPr marL="4000500" indent="-342900" fontAlgn="base">
              <a:spcBef>
                <a:spcPct val="0"/>
              </a:spcBef>
              <a:spcAft>
                <a:spcPct val="0"/>
              </a:spcAft>
              <a:defRPr>
                <a:solidFill>
                  <a:schemeClr val="tx1"/>
                </a:solidFill>
                <a:latin typeface="Arial" charset="0"/>
                <a:ea typeface="宋体" pitchFamily="2" charset="-122"/>
              </a:defRPr>
            </a:lvl9pPr>
          </a:lstStyle>
          <a:p>
            <a:pPr>
              <a:spcBef>
                <a:spcPct val="50000"/>
              </a:spcBef>
              <a:buFontTx/>
              <a:buAutoNum type="arabicPeriod"/>
            </a:pPr>
            <a:r>
              <a:rPr lang="en-US" altLang="zh-CN" sz="2800"/>
              <a:t>___ </a:t>
            </a:r>
            <a:r>
              <a:rPr lang="en-US" altLang="zh-CN" sz="3200">
                <a:latin typeface="Times New Roman" charset="0"/>
              </a:rPr>
              <a:t>exciting        3. ___ busy     5. ___ difficult</a:t>
            </a:r>
          </a:p>
          <a:p>
            <a:pPr>
              <a:spcBef>
                <a:spcPct val="50000"/>
              </a:spcBef>
              <a:buFontTx/>
              <a:buAutoNum type="arabicPeriod"/>
            </a:pPr>
            <a:r>
              <a:rPr lang="en-US" altLang="zh-CN" sz="3200">
                <a:latin typeface="Times New Roman" charset="0"/>
              </a:rPr>
              <a:t>___ dangerous   4.  ____ fun     6. ___ boring</a:t>
            </a:r>
          </a:p>
        </p:txBody>
      </p:sp>
      <p:sp>
        <p:nvSpPr>
          <p:cNvPr id="18" name="Oval 41"/>
          <p:cNvSpPr>
            <a:spLocks noChangeArrowheads="1"/>
          </p:cNvSpPr>
          <p:nvPr/>
        </p:nvSpPr>
        <p:spPr bwMode="auto">
          <a:xfrm>
            <a:off x="762000" y="838200"/>
            <a:ext cx="533400" cy="4572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dirty="0">
                <a:solidFill>
                  <a:schemeClr val="bg1"/>
                </a:solidFill>
              </a:rPr>
              <a:t>a</a:t>
            </a:r>
          </a:p>
        </p:txBody>
      </p:sp>
      <p:sp>
        <p:nvSpPr>
          <p:cNvPr id="19" name="Oval 42"/>
          <p:cNvSpPr>
            <a:spLocks noChangeArrowheads="1"/>
          </p:cNvSpPr>
          <p:nvPr/>
        </p:nvSpPr>
        <p:spPr bwMode="auto">
          <a:xfrm>
            <a:off x="762000" y="1531938"/>
            <a:ext cx="533400" cy="4572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rPr>
              <a:t>c</a:t>
            </a:r>
          </a:p>
        </p:txBody>
      </p:sp>
      <p:sp>
        <p:nvSpPr>
          <p:cNvPr id="20" name="Oval 43"/>
          <p:cNvSpPr>
            <a:spLocks noChangeArrowheads="1"/>
          </p:cNvSpPr>
          <p:nvPr/>
        </p:nvSpPr>
        <p:spPr bwMode="auto">
          <a:xfrm>
            <a:off x="4038600" y="838200"/>
            <a:ext cx="533400" cy="4572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rPr>
              <a:t>f</a:t>
            </a:r>
          </a:p>
        </p:txBody>
      </p:sp>
      <p:sp>
        <p:nvSpPr>
          <p:cNvPr id="21" name="Oval 44"/>
          <p:cNvSpPr>
            <a:spLocks noChangeArrowheads="1"/>
          </p:cNvSpPr>
          <p:nvPr/>
        </p:nvSpPr>
        <p:spPr bwMode="auto">
          <a:xfrm>
            <a:off x="4183063" y="1531938"/>
            <a:ext cx="533400" cy="4572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rPr>
              <a:t>e</a:t>
            </a:r>
          </a:p>
        </p:txBody>
      </p:sp>
      <p:sp>
        <p:nvSpPr>
          <p:cNvPr id="22" name="Oval 45"/>
          <p:cNvSpPr>
            <a:spLocks noChangeArrowheads="1"/>
          </p:cNvSpPr>
          <p:nvPr/>
        </p:nvSpPr>
        <p:spPr bwMode="auto">
          <a:xfrm>
            <a:off x="6516688" y="881063"/>
            <a:ext cx="533400" cy="4572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rPr>
              <a:t>b</a:t>
            </a:r>
          </a:p>
        </p:txBody>
      </p:sp>
      <p:sp>
        <p:nvSpPr>
          <p:cNvPr id="23" name="Oval 46"/>
          <p:cNvSpPr>
            <a:spLocks noChangeArrowheads="1"/>
          </p:cNvSpPr>
          <p:nvPr/>
        </p:nvSpPr>
        <p:spPr bwMode="auto">
          <a:xfrm>
            <a:off x="6516688" y="1574800"/>
            <a:ext cx="533400" cy="457200"/>
          </a:xfrm>
          <a:prstGeom prst="ellipse">
            <a:avLst/>
          </a:prstGeom>
          <a:solidFill>
            <a:srgbClr val="FF0000"/>
          </a:solidFill>
          <a:ln w="3810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rPr>
              <a:t>d</a:t>
            </a:r>
          </a:p>
        </p:txBody>
      </p:sp>
      <p:sp>
        <p:nvSpPr>
          <p:cNvPr id="24" name="Text Box 47"/>
          <p:cNvSpPr txBox="1">
            <a:spLocks noChangeArrowheads="1"/>
          </p:cNvSpPr>
          <p:nvPr/>
        </p:nvSpPr>
        <p:spPr bwMode="auto">
          <a:xfrm>
            <a:off x="228600" y="2286000"/>
            <a:ext cx="8686800" cy="44942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zh-CN" sz="1800" b="0"/>
          </a:p>
          <a:p>
            <a:pPr>
              <a:spcBef>
                <a:spcPct val="50000"/>
              </a:spcBef>
            </a:pPr>
            <a:endParaRPr lang="en-US" altLang="zh-CN" sz="1800" b="0"/>
          </a:p>
          <a:p>
            <a:pPr>
              <a:spcBef>
                <a:spcPct val="50000"/>
              </a:spcBef>
            </a:pPr>
            <a:endParaRPr lang="en-US" altLang="zh-CN" sz="1800" b="0"/>
          </a:p>
          <a:p>
            <a:pPr>
              <a:spcBef>
                <a:spcPct val="50000"/>
              </a:spcBef>
            </a:pPr>
            <a:endParaRPr lang="en-US" altLang="zh-CN" sz="1800" b="0"/>
          </a:p>
          <a:p>
            <a:pPr>
              <a:spcBef>
                <a:spcPct val="50000"/>
              </a:spcBef>
            </a:pPr>
            <a:endParaRPr lang="en-US" altLang="zh-CN" sz="1800" b="0"/>
          </a:p>
          <a:p>
            <a:pPr>
              <a:spcBef>
                <a:spcPct val="50000"/>
              </a:spcBef>
            </a:pPr>
            <a:endParaRPr lang="en-US" altLang="zh-CN" sz="1800" b="0"/>
          </a:p>
          <a:p>
            <a:pPr>
              <a:spcBef>
                <a:spcPct val="50000"/>
              </a:spcBef>
            </a:pPr>
            <a:endParaRPr lang="en-US" altLang="zh-CN" sz="1800" b="0"/>
          </a:p>
          <a:p>
            <a:pPr>
              <a:spcBef>
                <a:spcPct val="50000"/>
              </a:spcBef>
            </a:pPr>
            <a:endParaRPr lang="en-US" altLang="zh-CN" sz="1800" b="0"/>
          </a:p>
          <a:p>
            <a:pPr>
              <a:spcBef>
                <a:spcPct val="50000"/>
              </a:spcBef>
            </a:pPr>
            <a:endParaRPr lang="en-US" altLang="zh-CN" sz="1800" b="0"/>
          </a:p>
          <a:p>
            <a:pPr>
              <a:spcBef>
                <a:spcPct val="50000"/>
              </a:spcBef>
            </a:pPr>
            <a:endParaRPr lang="en-US" altLang="zh-CN" sz="1800" b="0"/>
          </a:p>
          <a:p>
            <a:pPr>
              <a:spcBef>
                <a:spcPct val="50000"/>
              </a:spcBef>
            </a:pPr>
            <a:endParaRPr lang="en-US" altLang="zh-CN" sz="1800" b="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dissolv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dissolv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dissolv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autoUpdateAnimBg="0"/>
      <p:bldP spid="20" grpId="0" animBg="1" autoUpdateAnimBg="0"/>
      <p:bldP spid="21" grpId="0" animBg="1" autoUpdateAnimBg="0"/>
      <p:bldP spid="22" grpId="0" animBg="1" autoUpdateAnimBg="0"/>
      <p:bldP spid="23" grpId="0" animBg="1"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470</Words>
  <Application>Microsoft Office PowerPoint</Application>
  <PresentationFormat>全屏显示(4:3)</PresentationFormat>
  <Paragraphs>128</Paragraphs>
  <Slides>22</Slides>
  <Notes>1</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卢梁杰</cp:lastModifiedBy>
  <cp:revision>45</cp:revision>
  <dcterms:created xsi:type="dcterms:W3CDTF">2012-03-06T09:11:00Z</dcterms:created>
  <dcterms:modified xsi:type="dcterms:W3CDTF">2012-03-07T14:19:03Z</dcterms:modified>
</cp:coreProperties>
</file>