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5" r:id="rId14"/>
    <p:sldId id="269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-114" y="-3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95029-CD1D-4778-B8EB-7F1CED4184D0}" type="datetimeFigureOut">
              <a:rPr lang="zh-CN" altLang="en-US" smtClean="0"/>
              <a:pPr/>
              <a:t>2018/10/9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F59BD-F027-4D03-A0CC-5D5C112ACB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80806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95029-CD1D-4778-B8EB-7F1CED4184D0}" type="datetimeFigureOut">
              <a:rPr lang="zh-CN" altLang="en-US" smtClean="0"/>
              <a:pPr/>
              <a:t>2018/10/9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F59BD-F027-4D03-A0CC-5D5C112ACB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50822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95029-CD1D-4778-B8EB-7F1CED4184D0}" type="datetimeFigureOut">
              <a:rPr lang="zh-CN" altLang="en-US" smtClean="0"/>
              <a:pPr/>
              <a:t>2018/10/9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F59BD-F027-4D03-A0CC-5D5C112ACB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71422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7814"/>
            <a:ext cx="10972800" cy="11398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1600201"/>
            <a:ext cx="5384800" cy="21891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97600" y="3941763"/>
            <a:ext cx="5384800" cy="21891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6A6E08-D575-4C24-B3AD-F475FB99436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26207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95029-CD1D-4778-B8EB-7F1CED4184D0}" type="datetimeFigureOut">
              <a:rPr lang="zh-CN" altLang="en-US" smtClean="0"/>
              <a:pPr/>
              <a:t>2018/10/9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F59BD-F027-4D03-A0CC-5D5C112ACB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02700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95029-CD1D-4778-B8EB-7F1CED4184D0}" type="datetimeFigureOut">
              <a:rPr lang="zh-CN" altLang="en-US" smtClean="0"/>
              <a:pPr/>
              <a:t>2018/10/9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F59BD-F027-4D03-A0CC-5D5C112ACB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57860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95029-CD1D-4778-B8EB-7F1CED4184D0}" type="datetimeFigureOut">
              <a:rPr lang="zh-CN" altLang="en-US" smtClean="0"/>
              <a:pPr/>
              <a:t>2018/10/9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F59BD-F027-4D03-A0CC-5D5C112ACB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7115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95029-CD1D-4778-B8EB-7F1CED4184D0}" type="datetimeFigureOut">
              <a:rPr lang="zh-CN" altLang="en-US" smtClean="0"/>
              <a:pPr/>
              <a:t>2018/10/9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F59BD-F027-4D03-A0CC-5D5C112ACB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15906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95029-CD1D-4778-B8EB-7F1CED4184D0}" type="datetimeFigureOut">
              <a:rPr lang="zh-CN" altLang="en-US" smtClean="0"/>
              <a:pPr/>
              <a:t>2018/10/9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F59BD-F027-4D03-A0CC-5D5C112ACB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11879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95029-CD1D-4778-B8EB-7F1CED4184D0}" type="datetimeFigureOut">
              <a:rPr lang="zh-CN" altLang="en-US" smtClean="0"/>
              <a:pPr/>
              <a:t>2018/10/9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F59BD-F027-4D03-A0CC-5D5C112ACB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85301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95029-CD1D-4778-B8EB-7F1CED4184D0}" type="datetimeFigureOut">
              <a:rPr lang="zh-CN" altLang="en-US" smtClean="0"/>
              <a:pPr/>
              <a:t>2018/10/9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F59BD-F027-4D03-A0CC-5D5C112ACB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123706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95029-CD1D-4778-B8EB-7F1CED4184D0}" type="datetimeFigureOut">
              <a:rPr lang="zh-CN" altLang="en-US" smtClean="0"/>
              <a:pPr/>
              <a:t>2018/10/9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F59BD-F027-4D03-A0CC-5D5C112ACB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47083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495029-CD1D-4778-B8EB-7F1CED4184D0}" type="datetimeFigureOut">
              <a:rPr lang="zh-CN" altLang="en-US" smtClean="0"/>
              <a:pPr/>
              <a:t>2018/10/9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7F59BD-F027-4D03-A0CC-5D5C112ACB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10854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22549"/>
            <a:ext cx="120951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661475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3123" y="0"/>
            <a:ext cx="44165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u="sng" dirty="0" smtClean="0">
                <a:solidFill>
                  <a:srgbClr val="FF0000"/>
                </a:solidFill>
              </a:rPr>
              <a:t>精读课文 问题探究</a:t>
            </a:r>
            <a:endParaRPr lang="zh-CN" altLang="en-US" sz="4000" b="1" u="sng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3317" y="820133"/>
            <a:ext cx="50545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交流课后第二题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123" y="1855710"/>
            <a:ext cx="12633587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不矛盾，前部分陈述了事实：人们至今尚未</a:t>
            </a:r>
            <a:endParaRPr lang="en-US" altLang="zh-CN" sz="4400" b="1" u="sng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在地球以外的太空找到生命，后半部分是期待：</a:t>
            </a:r>
            <a:endParaRPr lang="en-US" altLang="zh-CN" sz="4400" b="1" u="sng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随着科学的发展以及探索的继续，人们对太空的</a:t>
            </a:r>
            <a:endParaRPr lang="en-US" altLang="zh-CN" sz="4400" b="1" u="sng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了解会越来越多，可以观察到的距离会越来越远，</a:t>
            </a:r>
            <a:endParaRPr lang="en-US" altLang="zh-CN" sz="4400" b="1" u="sng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发现生命的可能性是存在的。</a:t>
            </a:r>
            <a:endParaRPr lang="zh-CN" altLang="en-US" sz="44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401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3123" y="0"/>
            <a:ext cx="44165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u="sng" dirty="0" smtClean="0">
                <a:solidFill>
                  <a:srgbClr val="FF0000"/>
                </a:solidFill>
              </a:rPr>
              <a:t>精读课文 问题探究</a:t>
            </a:r>
            <a:endParaRPr lang="zh-CN" altLang="en-US" sz="4000" b="1" u="sng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3317" y="820133"/>
            <a:ext cx="50545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交流课后第三题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123" y="1855710"/>
            <a:ext cx="55643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第</a:t>
            </a: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段</a:t>
            </a: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排除法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3123" y="2737398"/>
            <a:ext cx="55643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第</a:t>
            </a: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段</a:t>
            </a: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比较法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3123" y="3619086"/>
            <a:ext cx="55643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第</a:t>
            </a: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段</a:t>
            </a: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引述法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3123" y="4704740"/>
            <a:ext cx="86757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说明文科学性和严谨性的特点</a:t>
            </a:r>
            <a:endParaRPr lang="zh-CN" altLang="en-US" sz="44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0604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3123" y="0"/>
            <a:ext cx="44165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u="sng" dirty="0" smtClean="0">
                <a:solidFill>
                  <a:srgbClr val="FF0000"/>
                </a:solidFill>
              </a:rPr>
              <a:t>精读课文 问题探究</a:t>
            </a:r>
            <a:endParaRPr lang="zh-CN" altLang="en-US" sz="4000" b="1" u="sng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21032" y="575036"/>
            <a:ext cx="71416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写作的重点为何在火星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123" y="1282922"/>
            <a:ext cx="12070933" cy="5509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因为火星与地球非常相似，火星探索方面的</a:t>
            </a:r>
            <a:endParaRPr lang="en-US" altLang="zh-CN" sz="4400" b="1" u="sng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资料也是较为详尽的，所以作者花了大量的笔墨</a:t>
            </a:r>
            <a:endParaRPr lang="en-US" altLang="zh-CN" sz="4400" b="1" u="sng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揭示科学家探索火星的过程，这样既可以引起读</a:t>
            </a:r>
            <a:endParaRPr lang="en-US" altLang="zh-CN" sz="4400" b="1" u="sng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者的阅读兴趣，更能表明，科学的猜想要通过脚</a:t>
            </a:r>
            <a:endParaRPr lang="en-US" altLang="zh-CN" sz="4400" b="1" u="sng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踏实地的科学研究来证实，来不得半点虚假。不</a:t>
            </a:r>
            <a:endParaRPr lang="en-US" altLang="zh-CN" sz="4400" b="1" u="sng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管是远距离的天文观测，还是近距离的宇宙飞船</a:t>
            </a:r>
            <a:endParaRPr lang="en-US" altLang="zh-CN" sz="4400" b="1" u="sng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取样，面对宇宙生命之谜，科学家显示出严谨的</a:t>
            </a:r>
            <a:endParaRPr lang="en-US" altLang="zh-CN" sz="4400" b="1" u="sng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探索态度，并且这种探索远未停止。 </a:t>
            </a:r>
            <a:endParaRPr lang="zh-CN" altLang="en-US" sz="44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9138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3123" y="0"/>
            <a:ext cx="22429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u="sng" dirty="0" smtClean="0">
                <a:solidFill>
                  <a:srgbClr val="FF0000"/>
                </a:solidFill>
              </a:rPr>
              <a:t>推荐作业</a:t>
            </a:r>
            <a:endParaRPr lang="zh-CN" altLang="en-US" sz="4000" b="1" u="sng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7872" y="2312910"/>
            <a:ext cx="1070357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运用思维导图整理出本文的结构思路。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8548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25078" y="1205948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/>
              <a:t>思维导图图片</a:t>
            </a:r>
            <a:endParaRPr lang="zh-CN" altLang="en-US" sz="40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2855913" y="404814"/>
            <a:ext cx="655320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40161" dir="1106097" algn="ctr" rotWithShape="0">
                    <a:srgbClr val="4F4235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6300">
              <a:solidFill>
                <a:schemeClr val="tx2"/>
              </a:solidFill>
              <a:latin typeface="Garamond" panose="02020404030301010803" pitchFamily="18" charset="0"/>
              <a:ea typeface="华文行楷" panose="02010800040101010101" pitchFamily="2" charset="-122"/>
            </a:endParaRP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1847851" y="1916113"/>
            <a:ext cx="8893175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 b="1">
                <a:ea typeface="楷体_GB2312" pitchFamily="49" charset="-122"/>
              </a:rPr>
              <a:t>1.</a:t>
            </a:r>
            <a:r>
              <a:rPr lang="zh-CN" altLang="en-US" sz="4800" b="1">
                <a:ea typeface="楷体_GB2312" pitchFamily="49" charset="-122"/>
              </a:rPr>
              <a:t>准确识记生字词</a:t>
            </a:r>
            <a:r>
              <a:rPr lang="en-US" altLang="zh-CN" sz="4800" b="1">
                <a:ea typeface="楷体_GB2312" pitchFamily="49" charset="-122"/>
              </a:rPr>
              <a:t>;</a:t>
            </a:r>
            <a:endParaRPr lang="zh-CN" altLang="en-US" sz="4800" b="1"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4800" b="1">
                <a:ea typeface="楷体_GB2312" pitchFamily="49" charset="-122"/>
              </a:rPr>
              <a:t>2.</a:t>
            </a:r>
            <a:r>
              <a:rPr lang="zh-CN" altLang="en-US" sz="4800" b="1">
                <a:ea typeface="楷体_GB2312" pitchFamily="49" charset="-122"/>
              </a:rPr>
              <a:t>准确、流利地朗读课文</a:t>
            </a:r>
            <a:r>
              <a:rPr lang="en-US" altLang="zh-CN" sz="4800" b="1">
                <a:ea typeface="楷体_GB2312" pitchFamily="49" charset="-122"/>
              </a:rPr>
              <a:t>;</a:t>
            </a:r>
            <a:endParaRPr lang="zh-CN" altLang="en-US" sz="4800" b="1"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4800" b="1">
                <a:ea typeface="楷体_GB2312" pitchFamily="49" charset="-122"/>
              </a:rPr>
              <a:t>3.</a:t>
            </a:r>
            <a:r>
              <a:rPr lang="zh-CN" altLang="en-US" sz="4800" b="1">
                <a:ea typeface="楷体_GB2312" pitchFamily="49" charset="-122"/>
              </a:rPr>
              <a:t>整体把握文章内容。（重难点）</a:t>
            </a:r>
          </a:p>
        </p:txBody>
      </p:sp>
      <p:sp>
        <p:nvSpPr>
          <p:cNvPr id="7181" name="WordArt 13">
            <a:hlinkClick r:id="" action="ppaction://noaction" highlightClick="1"/>
            <a:hlinkHover r:id="" action="ppaction://noaction" highlightClick="1"/>
          </p:cNvPr>
          <p:cNvSpPr>
            <a:spLocks noChangeArrowheads="1" noChangeShapeType="1" noTextEdit="1"/>
          </p:cNvSpPr>
          <p:nvPr/>
        </p:nvSpPr>
        <p:spPr bwMode="auto">
          <a:xfrm>
            <a:off x="3719513" y="592139"/>
            <a:ext cx="4032250" cy="649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7200" b="1" kern="10">
                <a:ln w="19050">
                  <a:solidFill>
                    <a:schemeClr val="bg1"/>
                  </a:solidFill>
                  <a:miter lim="800000"/>
                  <a:headEnd/>
                  <a:tailEnd/>
                </a:ln>
                <a:gradFill rotWithShape="1">
                  <a:gsLst>
                    <a:gs pos="0">
                      <a:srgbClr val="FF3399"/>
                    </a:gs>
                    <a:gs pos="100000">
                      <a:srgbClr val="FF3300"/>
                    </a:gs>
                  </a:gsLst>
                  <a:lin ang="5400000" scaled="1"/>
                </a:gradFill>
                <a:effectLst>
                  <a:outerShdw dist="107763" dir="18900000" algn="ctr" rotWithShape="0">
                    <a:srgbClr val="990000">
                      <a:alpha val="5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学习目标</a:t>
            </a:r>
          </a:p>
        </p:txBody>
      </p:sp>
    </p:spTree>
    <p:extLst>
      <p:ext uri="{BB962C8B-B14F-4D97-AF65-F5344CB8AC3E}">
        <p14:creationId xmlns:p14="http://schemas.microsoft.com/office/powerpoint/2010/main" xmlns="" val="2620214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/>
      <p:bldP spid="718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1084" y="763571"/>
            <a:ext cx="12232836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碚 陨石 轨道 抵御 稀</a:t>
            </a:r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薄</a:t>
            </a:r>
            <a:endParaRPr lang="en-US" altLang="zh-CN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嫦娥</a:t>
            </a:r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奔</a:t>
            </a:r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 蟠桃盛会 沧海一粟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6557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3123" y="0"/>
            <a:ext cx="44165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u="sng" dirty="0" smtClean="0">
                <a:solidFill>
                  <a:srgbClr val="FF0000"/>
                </a:solidFill>
              </a:rPr>
              <a:t>初读课文 整体感知</a:t>
            </a:r>
            <a:endParaRPr lang="zh-CN" altLang="en-US" sz="4000" b="1" u="sng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707886"/>
            <a:ext cx="1161407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/>
              <a:t>1-2</a:t>
            </a:r>
            <a:r>
              <a:rPr lang="zh-CN" altLang="en-US" sz="4000" b="1" dirty="0" smtClean="0"/>
              <a:t>段    引出“太空中是否有生命存在”这一话题，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               并从理论上提出猜测：地球绝不是有生命</a:t>
            </a:r>
            <a:endParaRPr lang="en-US" altLang="zh-CN" sz="4000" b="1" dirty="0" smtClean="0"/>
          </a:p>
          <a:p>
            <a:r>
              <a:rPr lang="en-US" altLang="zh-CN" sz="4000" b="1" dirty="0"/>
              <a:t> </a:t>
            </a:r>
            <a:r>
              <a:rPr lang="en-US" altLang="zh-CN" sz="4000" b="1" dirty="0" smtClean="0"/>
              <a:t>              </a:t>
            </a:r>
            <a:r>
              <a:rPr lang="zh-CN" altLang="en-US" sz="4000" b="1" dirty="0" smtClean="0"/>
              <a:t>存在的唯一天体。</a:t>
            </a:r>
            <a:endParaRPr lang="zh-CN" altLang="en-US" sz="40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201038" y="2562626"/>
            <a:ext cx="1209177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/>
              <a:t>3-4</a:t>
            </a:r>
            <a:r>
              <a:rPr lang="zh-CN" altLang="en-US" sz="4000" b="1" dirty="0" smtClean="0"/>
              <a:t>段    列出生命存在的四个必备条件，并根据这些</a:t>
            </a:r>
            <a:endParaRPr lang="en-US" altLang="zh-CN" sz="4000" b="1" dirty="0" smtClean="0"/>
          </a:p>
          <a:p>
            <a:r>
              <a:rPr lang="en-US" altLang="zh-CN" sz="4000" b="1" dirty="0"/>
              <a:t> </a:t>
            </a:r>
            <a:r>
              <a:rPr lang="en-US" altLang="zh-CN" sz="4000" b="1" dirty="0" smtClean="0"/>
              <a:t>             </a:t>
            </a:r>
            <a:r>
              <a:rPr lang="zh-CN" altLang="en-US" sz="4000" b="1" dirty="0" smtClean="0"/>
              <a:t>条件，分析出太阳系六大行星都不可能有生命</a:t>
            </a:r>
            <a:endParaRPr lang="en-US" altLang="zh-CN" sz="4000" b="1" dirty="0" smtClean="0"/>
          </a:p>
          <a:p>
            <a:r>
              <a:rPr lang="en-US" altLang="zh-CN" sz="4000" b="1" dirty="0"/>
              <a:t> </a:t>
            </a:r>
            <a:r>
              <a:rPr lang="en-US" altLang="zh-CN" sz="4000" b="1" dirty="0" smtClean="0"/>
              <a:t>              </a:t>
            </a:r>
            <a:r>
              <a:rPr lang="zh-CN" altLang="en-US" sz="4000" b="1" dirty="0" smtClean="0"/>
              <a:t>存在。</a:t>
            </a:r>
            <a:endParaRPr lang="zh-CN" altLang="en-US" sz="40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100228" y="4417366"/>
            <a:ext cx="85266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/>
              <a:t>5-8</a:t>
            </a:r>
            <a:r>
              <a:rPr lang="zh-CN" altLang="en-US" sz="4000" b="1" dirty="0" smtClean="0"/>
              <a:t>段    科学家对火星的探索和研究。</a:t>
            </a:r>
            <a:endParaRPr lang="zh-CN" altLang="en-US" sz="4000" b="1" dirty="0"/>
          </a:p>
        </p:txBody>
      </p:sp>
      <p:sp>
        <p:nvSpPr>
          <p:cNvPr id="6" name="文本框 5"/>
          <p:cNvSpPr txBox="1"/>
          <p:nvPr/>
        </p:nvSpPr>
        <p:spPr>
          <a:xfrm>
            <a:off x="201038" y="5396617"/>
            <a:ext cx="108446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/>
              <a:t>9-10</a:t>
            </a:r>
            <a:r>
              <a:rPr lang="zh-CN" altLang="en-US" sz="4000" b="1" dirty="0" smtClean="0"/>
              <a:t>段    太空有可能存在生命，还需继续探索。</a:t>
            </a:r>
            <a:endParaRPr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xmlns="" val="2262119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3123" y="0"/>
            <a:ext cx="44165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u="sng" dirty="0" smtClean="0">
                <a:solidFill>
                  <a:srgbClr val="FF0000"/>
                </a:solidFill>
              </a:rPr>
              <a:t>研读课文 理解内容</a:t>
            </a:r>
            <a:endParaRPr lang="zh-CN" altLang="en-US" sz="4000" b="1" u="sng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707886"/>
            <a:ext cx="1242840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/>
              <a:t>        默读课文，找出课文中关于地球之外是否存在生命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的问题的结论并提供依据。</a:t>
            </a:r>
            <a:endParaRPr lang="zh-CN" altLang="en-US" sz="40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-100519" y="2163793"/>
            <a:ext cx="1253420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/>
              <a:t>        再读课文，根据生命存在的条件，说说在围绕太阳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运动的八大行星中，哪些行星不可能有生命存在，哪些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行星可能有生命存在。</a:t>
            </a:r>
            <a:endParaRPr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xmlns="" val="1342365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3123" y="0"/>
            <a:ext cx="48157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u="sng" dirty="0" smtClean="0">
                <a:solidFill>
                  <a:srgbClr val="FF0000"/>
                </a:solidFill>
              </a:rPr>
              <a:t>火星是否有生命存在</a:t>
            </a:r>
            <a:endParaRPr lang="zh-CN" altLang="en-US" sz="4000" b="1" u="sng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707886"/>
            <a:ext cx="107853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/>
              <a:t>        比较法</a:t>
            </a:r>
            <a:r>
              <a:rPr lang="en-US" altLang="zh-CN" sz="4000" b="1" dirty="0" smtClean="0"/>
              <a:t>——</a:t>
            </a:r>
            <a:r>
              <a:rPr lang="zh-CN" altLang="en-US" sz="4000" b="1" dirty="0" smtClean="0"/>
              <a:t>火星与地球比较（两个相似点）</a:t>
            </a:r>
            <a:endParaRPr lang="zh-CN" altLang="en-US" sz="40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0" y="1689845"/>
            <a:ext cx="51251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/>
              <a:t>        引出两种猜测</a:t>
            </a:r>
            <a:r>
              <a:rPr lang="en-US" altLang="zh-CN" sz="4000" b="1" dirty="0" smtClean="0"/>
              <a:t>——</a:t>
            </a:r>
            <a:endParaRPr lang="zh-CN" altLang="en-US" sz="40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-1" y="2671804"/>
            <a:ext cx="82125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/>
              <a:t>        引述</a:t>
            </a:r>
            <a:r>
              <a:rPr lang="en-US" altLang="zh-CN" sz="4000" b="1" dirty="0" smtClean="0"/>
              <a:t>——</a:t>
            </a:r>
            <a:r>
              <a:rPr lang="zh-CN" altLang="en-US" sz="4000" b="1" dirty="0" smtClean="0"/>
              <a:t>以上两种猜测是错误的</a:t>
            </a:r>
            <a:endParaRPr lang="zh-CN" altLang="en-US" sz="4000" b="1" dirty="0"/>
          </a:p>
        </p:txBody>
      </p:sp>
      <p:sp>
        <p:nvSpPr>
          <p:cNvPr id="6" name="文本框 5"/>
          <p:cNvSpPr txBox="1"/>
          <p:nvPr/>
        </p:nvSpPr>
        <p:spPr>
          <a:xfrm>
            <a:off x="-1" y="3630377"/>
            <a:ext cx="1255984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/>
              <a:t>        摆事实  列数字</a:t>
            </a:r>
            <a:r>
              <a:rPr lang="en-US" altLang="zh-CN" sz="4000" b="1" dirty="0" smtClean="0"/>
              <a:t>——</a:t>
            </a:r>
            <a:r>
              <a:rPr lang="zh-CN" altLang="en-US" sz="4000" b="1" dirty="0" smtClean="0"/>
              <a:t>证明火星上水分少、大气稀薄、</a:t>
            </a:r>
            <a:endParaRPr lang="en-US" altLang="zh-CN" sz="4000" b="1" dirty="0" smtClean="0"/>
          </a:p>
          <a:p>
            <a:r>
              <a:rPr lang="en-US" altLang="zh-CN" sz="4000" b="1" dirty="0"/>
              <a:t> </a:t>
            </a:r>
            <a:r>
              <a:rPr lang="en-US" altLang="zh-CN" sz="4000" b="1" dirty="0" smtClean="0"/>
              <a:t>        </a:t>
            </a:r>
            <a:r>
              <a:rPr lang="zh-CN" altLang="en-US" sz="4000" b="1" dirty="0" smtClean="0"/>
              <a:t>温度低，无磁场，生命难以存在。</a:t>
            </a:r>
            <a:endParaRPr lang="zh-CN" altLang="en-US" sz="4000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-2" y="4953816"/>
            <a:ext cx="1204528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/>
              <a:t>        引述 “海盗号” 实地考察结果</a:t>
            </a:r>
            <a:r>
              <a:rPr lang="en-US" altLang="zh-CN" sz="4000" b="1" dirty="0" smtClean="0"/>
              <a:t>——</a:t>
            </a:r>
            <a:r>
              <a:rPr lang="zh-CN" altLang="en-US" sz="4000" b="1" dirty="0" smtClean="0"/>
              <a:t>否定火星上有</a:t>
            </a:r>
            <a:endParaRPr lang="en-US" altLang="zh-CN" sz="4000" b="1" dirty="0" smtClean="0"/>
          </a:p>
          <a:p>
            <a:r>
              <a:rPr lang="en-US" altLang="zh-CN" sz="4000" b="1" dirty="0"/>
              <a:t> </a:t>
            </a:r>
            <a:r>
              <a:rPr lang="en-US" altLang="zh-CN" sz="4000" b="1" dirty="0" smtClean="0"/>
              <a:t>        </a:t>
            </a:r>
            <a:r>
              <a:rPr lang="zh-CN" altLang="en-US" sz="4000" b="1" dirty="0" smtClean="0"/>
              <a:t>生命的说法。</a:t>
            </a:r>
            <a:endParaRPr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xmlns="" val="1599209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3123" y="0"/>
            <a:ext cx="54457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u="sng" dirty="0" smtClean="0">
                <a:solidFill>
                  <a:srgbClr val="FF0000"/>
                </a:solidFill>
              </a:rPr>
              <a:t>跳读课文 理解写作顺序</a:t>
            </a:r>
            <a:endParaRPr lang="zh-CN" altLang="en-US" sz="4000" b="1" u="sng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707886"/>
            <a:ext cx="77973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/>
              <a:t>        圈画每段的开头，有何发现？</a:t>
            </a:r>
            <a:endParaRPr lang="zh-CN" altLang="en-US" sz="40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-1" y="1501309"/>
            <a:ext cx="1219200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        文章每段的第一句话（个别段落是前两句话）都提示并概括了每个段落的主要内容，探索由“谜”开始，由“谜”结束。</a:t>
            </a:r>
            <a:endParaRPr lang="en-US" altLang="zh-CN" sz="4000" b="1" dirty="0" smtClean="0"/>
          </a:p>
        </p:txBody>
      </p:sp>
      <p:sp>
        <p:nvSpPr>
          <p:cNvPr id="5" name="文本框 4"/>
          <p:cNvSpPr txBox="1"/>
          <p:nvPr/>
        </p:nvSpPr>
        <p:spPr>
          <a:xfrm>
            <a:off x="113123" y="3440301"/>
            <a:ext cx="121920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        文章除了在整体上浑然一体，段落与段落之间也是互相呼应的。</a:t>
            </a:r>
            <a:endParaRPr lang="en-US" altLang="zh-CN" sz="4000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3209690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3123" y="0"/>
            <a:ext cx="44165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u="sng" dirty="0" smtClean="0">
                <a:solidFill>
                  <a:srgbClr val="FF0000"/>
                </a:solidFill>
              </a:rPr>
              <a:t>细读课文 品味语言</a:t>
            </a:r>
            <a:endParaRPr lang="zh-CN" altLang="en-US" sz="4000" b="1" u="sng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1024" y="1253766"/>
            <a:ext cx="50545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交流课后第四题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1023" y="2424262"/>
            <a:ext cx="50545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语言严谨、准确</a:t>
            </a:r>
            <a:endParaRPr lang="zh-CN" altLang="en-US" sz="54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5101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3123" y="0"/>
            <a:ext cx="44165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u="sng" dirty="0" smtClean="0">
                <a:solidFill>
                  <a:srgbClr val="FF0000"/>
                </a:solidFill>
              </a:rPr>
              <a:t>精读课文 问题探究</a:t>
            </a:r>
            <a:endParaRPr lang="zh-CN" altLang="en-US" sz="4000" b="1" u="sng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3317" y="820133"/>
            <a:ext cx="50545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交流课后第一题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123" y="1855710"/>
            <a:ext cx="12067727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文章从古代神话谈起，既能引出说明</a:t>
            </a:r>
            <a:endParaRPr lang="en-US" altLang="zh-CN" sz="4400" b="1" u="sng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的话题，又能激发读者的阅读兴趣，。作者提到</a:t>
            </a:r>
            <a:endParaRPr lang="en-US" altLang="zh-CN" sz="4400" b="1" u="sng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了意大利文学家的观察，人们据此猜测火星有运</a:t>
            </a:r>
            <a:endParaRPr lang="en-US" altLang="zh-CN" sz="4400" b="1" u="sng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河、有四季交替、有草木枯荣，一方面吸引读者</a:t>
            </a:r>
            <a:endParaRPr lang="en-US" altLang="zh-CN" sz="4400" b="1" u="sng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继续阅读，好像马上就要揭晓火星生命的存在，</a:t>
            </a:r>
            <a:endParaRPr lang="en-US" altLang="zh-CN" sz="4400" b="1" u="sng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另一方面，也再现了人们认识火星的过程。</a:t>
            </a:r>
            <a:endParaRPr lang="zh-CN" altLang="en-US" sz="44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531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1051</Words>
  <Application>Microsoft Office PowerPoint</Application>
  <PresentationFormat>自定义</PresentationFormat>
  <Paragraphs>71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chen</dc:creator>
  <cp:lastModifiedBy>Administrator</cp:lastModifiedBy>
  <cp:revision>23</cp:revision>
  <dcterms:created xsi:type="dcterms:W3CDTF">2018-10-07T02:36:18Z</dcterms:created>
  <dcterms:modified xsi:type="dcterms:W3CDTF">2018-10-09T06:42:44Z</dcterms:modified>
</cp:coreProperties>
</file>