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5" r:id="rId2"/>
    <p:sldId id="314" r:id="rId3"/>
    <p:sldId id="290" r:id="rId4"/>
    <p:sldId id="294" r:id="rId5"/>
    <p:sldId id="307" r:id="rId6"/>
    <p:sldId id="274" r:id="rId7"/>
    <p:sldId id="281" r:id="rId8"/>
    <p:sldId id="301" r:id="rId9"/>
    <p:sldId id="302" r:id="rId10"/>
    <p:sldId id="308" r:id="rId11"/>
    <p:sldId id="260" r:id="rId12"/>
    <p:sldId id="313" r:id="rId13"/>
    <p:sldId id="312" r:id="rId14"/>
    <p:sldId id="31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D0DF"/>
    <a:srgbClr val="B05CA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81E04-1D33-4070-B658-6E41346DACA9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EDB2F-ACD7-4FFA-92BF-6A6E48F8E5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05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0472B-F5C8-4F64-A5C5-F701F0F5F35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CD04B9-85A3-42DC-B551-80F429E74B44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5C5C49-05F1-4B39-B1A5-0AE2E05644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0122016230684.jpg"/>
          <p:cNvPicPr>
            <a:picLocks noChangeAspect="1"/>
          </p:cNvPicPr>
          <p:nvPr userDrawn="1"/>
        </p:nvPicPr>
        <p:blipFill>
          <a:blip r:embed="rId13"/>
          <a:srcRect r="5937" b="25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jtzx\Desktop\&#39118;&#65288;&#27604;&#36187;&#65289;\iw%20ix%20-%20&#22825;&#31354;&#20043;&#22478;%20-%20&#38050;&#29748;&#29256;&#32431;&#38899;&#20048;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file:///J:\&#39118;&#65288;&#27604;&#36187;&#65289;\Yiruma%20-%20Kiss%20The%20Rain%20-%20&#38050;&#29748;&#29256;&#32431;&#38899;&#20048;2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9118;&#65288;&#27604;&#36187;&#65289;\Yiruma%20-%20Kiss%20The%20Rain%20-%20&#38050;&#29748;&#29256;&#32431;&#38899;&#20048;2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900618" cy="1143000"/>
          </a:xfrm>
        </p:spPr>
        <p:txBody>
          <a:bodyPr/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猜谜语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14488"/>
            <a:ext cx="5000628" cy="3186122"/>
          </a:xfrm>
        </p:spPr>
        <p:txBody>
          <a:bodyPr/>
          <a:lstStyle/>
          <a:p>
            <a:pPr algn="ctr">
              <a:buNone/>
            </a:pPr>
            <a:r>
              <a:rPr lang="zh-CN" altLang="en-US" sz="4000" dirty="0" smtClean="0"/>
              <a:t>禾苗见它弯腰，</a:t>
            </a:r>
            <a:endParaRPr lang="en-US" altLang="zh-CN" sz="4000" dirty="0" smtClean="0"/>
          </a:p>
          <a:p>
            <a:pPr algn="ctr">
              <a:buNone/>
            </a:pPr>
            <a:r>
              <a:rPr lang="zh-CN" altLang="en-US" sz="4000" dirty="0" smtClean="0"/>
              <a:t>花儿见它点头，</a:t>
            </a:r>
            <a:endParaRPr lang="en-US" altLang="zh-CN" sz="4000" dirty="0" smtClean="0"/>
          </a:p>
          <a:p>
            <a:pPr algn="ctr">
              <a:buNone/>
            </a:pPr>
            <a:r>
              <a:rPr lang="zh-CN" altLang="en-US" sz="4000" dirty="0" smtClean="0"/>
              <a:t>云儿见它让路，</a:t>
            </a:r>
            <a:endParaRPr lang="en-US" altLang="zh-CN" sz="4000" dirty="0" smtClean="0"/>
          </a:p>
          <a:p>
            <a:pPr algn="ctr">
              <a:buNone/>
            </a:pPr>
            <a:r>
              <a:rPr lang="zh-CN" altLang="en-US" sz="4000" dirty="0" smtClean="0"/>
              <a:t>小树见它招手。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5643578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（风）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2008080411253136949.jpg"/>
          <p:cNvPicPr>
            <a:picLocks noChangeAspect="1"/>
          </p:cNvPicPr>
          <p:nvPr/>
        </p:nvPicPr>
        <p:blipFill>
          <a:blip r:embed="rId2"/>
          <a:srcRect l="50000" t="28593"/>
          <a:stretch>
            <a:fillRect/>
          </a:stretch>
        </p:blipFill>
        <p:spPr>
          <a:xfrm>
            <a:off x="6286520" y="785794"/>
            <a:ext cx="2857480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571480"/>
            <a:ext cx="3571900" cy="1143000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说一说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2143116"/>
            <a:ext cx="7858180" cy="4357718"/>
          </a:xfrm>
        </p:spPr>
        <p:txBody>
          <a:bodyPr/>
          <a:lstStyle/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谁也没有看见过风，</a:t>
            </a:r>
          </a:p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不用说我和你了。</a:t>
            </a:r>
          </a:p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但是（               ）的时候，</a:t>
            </a:r>
          </a:p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我们知道（             ）。</a:t>
            </a:r>
          </a:p>
          <a:p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7" name="圆角矩形 6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我是小小创作家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85720" y="1557338"/>
            <a:ext cx="9572691" cy="4968875"/>
            <a:chOff x="0" y="0"/>
            <a:chExt cx="5329" cy="3130"/>
          </a:xfrm>
          <a:solidFill>
            <a:srgbClr val="41D0DF"/>
          </a:solidFill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808" cy="2676"/>
            </a:xfrm>
            <a:prstGeom prst="rect">
              <a:avLst/>
            </a:prstGeom>
            <a:grpFill/>
            <a:ln w="28575" cmpd="sng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90" y="91"/>
              <a:ext cx="4627" cy="249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8575" cmpd="sng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30" y="2314"/>
              <a:ext cx="799" cy="8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合作学习</a:t>
            </a:r>
            <a:endParaRPr lang="zh-CN" altLang="en-US" sz="6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324010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）完成导学单第三题。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lvl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）写好后小组内读一读、评一评。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lvl="0"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）推选出本组的代表上台展示。</a:t>
            </a:r>
            <a:endParaRPr lang="zh-CN" altLang="en-US" b="1" dirty="0"/>
          </a:p>
        </p:txBody>
      </p:sp>
      <p:pic>
        <p:nvPicPr>
          <p:cNvPr id="9" name="iw ix - 天空之城 - 钢琴版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768" y="600076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4546" y="357166"/>
            <a:ext cx="4786346" cy="1143008"/>
          </a:xfrm>
        </p:spPr>
        <p:txBody>
          <a:bodyPr/>
          <a:lstStyle/>
          <a:p>
            <a:r>
              <a:rPr lang="zh-CN" altLang="en-US" sz="3600" b="1" dirty="0" smtClean="0"/>
              <a:t>小山上的风</a:t>
            </a:r>
            <a:r>
              <a:rPr lang="zh-CN" altLang="en-US" sz="3600" dirty="0" smtClean="0"/>
              <a:t/>
            </a:r>
            <a:br>
              <a:rPr lang="zh-CN" altLang="en-US" sz="3600" dirty="0" smtClean="0"/>
            </a:br>
            <a:r>
              <a:rPr lang="zh-CN" altLang="en-US" sz="3600" dirty="0" smtClean="0"/>
              <a:t>　　         </a:t>
            </a:r>
            <a:r>
              <a:rPr lang="en-US" altLang="zh-CN" sz="2800" dirty="0" smtClean="0"/>
              <a:t>【</a:t>
            </a:r>
            <a:r>
              <a:rPr lang="zh-CN" altLang="en-US" sz="2800" dirty="0" smtClean="0"/>
              <a:t>英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米尔恩</a:t>
            </a:r>
            <a:br>
              <a:rPr lang="zh-CN" altLang="en-US" sz="2800" dirty="0" smtClean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14422"/>
            <a:ext cx="5715040" cy="5643578"/>
          </a:xfrm>
        </p:spPr>
        <p:txBody>
          <a:bodyPr/>
          <a:lstStyle/>
          <a:p>
            <a:pPr>
              <a:buNone/>
            </a:pPr>
            <a:r>
              <a:rPr lang="zh-CN" altLang="en-US" sz="900" dirty="0" smtClean="0"/>
              <a:t/>
            </a:r>
            <a:br>
              <a:rPr lang="zh-CN" altLang="en-US" sz="900" dirty="0" smtClean="0"/>
            </a:br>
            <a:r>
              <a:rPr lang="zh-CN" altLang="en-US" sz="900" dirty="0" smtClean="0"/>
              <a:t>　</a:t>
            </a:r>
            <a:r>
              <a:rPr lang="zh-CN" altLang="en-US" sz="1800" dirty="0" smtClean="0"/>
              <a:t>　</a:t>
            </a:r>
            <a:r>
              <a:rPr lang="zh-CN" altLang="en-US" sz="2200" dirty="0" smtClean="0"/>
              <a:t>    没有一个人知道，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没有一个人能告诉我：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风从什么地方来，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风到什么地方去。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它从某个地方飞来，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以它最快最快的速度，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我总是没法儿留住它，</a:t>
            </a:r>
            <a:br>
              <a:rPr lang="zh-CN" altLang="en-US" sz="2200" dirty="0" smtClean="0"/>
            </a:br>
            <a:r>
              <a:rPr lang="zh-CN" altLang="en-US" sz="2200" dirty="0" smtClean="0"/>
              <a:t/>
            </a:r>
            <a:br>
              <a:rPr lang="zh-CN" altLang="en-US" sz="2200" dirty="0" smtClean="0"/>
            </a:br>
            <a:r>
              <a:rPr lang="zh-CN" altLang="en-US" sz="2200" dirty="0" smtClean="0"/>
              <a:t>　　我拼命跑也赶不上它的脚步！</a:t>
            </a:r>
            <a:br>
              <a:rPr lang="zh-CN" altLang="en-US" sz="2200" dirty="0" smtClean="0"/>
            </a:b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　　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66" y="1214422"/>
            <a:ext cx="628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  </a:t>
            </a:r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孩子们，生活中我们处处能感受到风，只要你用心观察，用心感受就一定知道它的存在。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92711113522222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00528" cy="2909475"/>
          </a:xfrm>
          <a:prstGeom prst="rect">
            <a:avLst/>
          </a:prstGeom>
        </p:spPr>
      </p:pic>
      <p:pic>
        <p:nvPicPr>
          <p:cNvPr id="5" name="图片 4" descr="82725495655368638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3810000"/>
            <a:ext cx="2928926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0812250173199326.jpg"/>
          <p:cNvPicPr>
            <a:picLocks noChangeAspect="1"/>
          </p:cNvPicPr>
          <p:nvPr/>
        </p:nvPicPr>
        <p:blipFill>
          <a:blip r:embed="rId3"/>
          <a:srcRect b="31794"/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57224" y="1357298"/>
            <a:ext cx="7772400" cy="2370145"/>
          </a:xfrm>
          <a:prstGeom prst="rect">
            <a:avLst/>
          </a:prstGeom>
        </p:spPr>
        <p:txBody>
          <a:bodyPr/>
          <a:lstStyle/>
          <a:p>
            <a:r>
              <a:rPr lang="zh-CN" altLang="en-US" sz="20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20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429388" y="5357826"/>
            <a:ext cx="3186090" cy="1285884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zh-CN" altLang="en-US" sz="2800" dirty="0" smtClean="0"/>
              <a:t>学校：淮口二小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教师：黄金凤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4227512" y="30175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XYWB2015031129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357686" y="357166"/>
            <a:ext cx="1928826" cy="1928826"/>
            <a:chOff x="1142976" y="1428736"/>
            <a:chExt cx="1857388" cy="1834343"/>
          </a:xfrm>
        </p:grpSpPr>
        <p:pic>
          <p:nvPicPr>
            <p:cNvPr id="19" name="图片 18" descr="58PIC0558PICQsd_1024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1428736"/>
              <a:ext cx="1857388" cy="183434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428728" y="1857364"/>
              <a:ext cx="157163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66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86578" y="2714620"/>
            <a:ext cx="1857388" cy="2143140"/>
            <a:chOff x="1142976" y="1428736"/>
            <a:chExt cx="1857388" cy="1834343"/>
          </a:xfrm>
        </p:grpSpPr>
        <p:pic>
          <p:nvPicPr>
            <p:cNvPr id="22" name="图片 21" descr="58PIC0558PICQsd_1024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1428736"/>
              <a:ext cx="1857388" cy="1834343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428728" y="1857364"/>
              <a:ext cx="157163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66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57422" y="500042"/>
            <a:ext cx="1994972" cy="2071701"/>
            <a:chOff x="3357554" y="428604"/>
            <a:chExt cx="1994972" cy="2071701"/>
          </a:xfrm>
        </p:grpSpPr>
        <p:pic>
          <p:nvPicPr>
            <p:cNvPr id="29" name="图片 28" descr="58PIC0558PICQsd_102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7554" y="428604"/>
              <a:ext cx="1994972" cy="2071701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3929058" y="1214422"/>
              <a:ext cx="13573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latin typeface="楷体" pitchFamily="49" charset="-122"/>
                  <a:ea typeface="楷体" pitchFamily="49" charset="-122"/>
                </a:rPr>
                <a:t>游</a:t>
              </a:r>
              <a:endParaRPr lang="zh-CN" altLang="en-US" sz="66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86182" y="642918"/>
              <a:ext cx="1428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 smtClean="0"/>
                <a:t>yóu</a:t>
              </a:r>
              <a:endParaRPr lang="zh-CN" altLang="en-US" sz="60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29058" y="2214554"/>
            <a:ext cx="2000264" cy="2231063"/>
            <a:chOff x="4357686" y="2500306"/>
            <a:chExt cx="2000264" cy="2231063"/>
          </a:xfrm>
        </p:grpSpPr>
        <p:pic>
          <p:nvPicPr>
            <p:cNvPr id="28" name="图片 27" descr="58PIC0558PICQsd_1024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57686" y="2500306"/>
              <a:ext cx="2000264" cy="2231063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4786314" y="3286124"/>
              <a:ext cx="1500198" cy="125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latin typeface="楷体" pitchFamily="49" charset="-122"/>
                  <a:ea typeface="楷体" pitchFamily="49" charset="-122"/>
                </a:rPr>
                <a:t>波</a:t>
              </a:r>
              <a:endParaRPr lang="zh-CN" altLang="en-US" sz="66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86314" y="2714620"/>
              <a:ext cx="11430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 smtClean="0"/>
                <a:t>bō</a:t>
              </a:r>
              <a:endParaRPr lang="zh-CN" altLang="en-US" sz="60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72198" y="1285860"/>
            <a:ext cx="2044110" cy="1857388"/>
            <a:chOff x="6072198" y="1285860"/>
            <a:chExt cx="2044110" cy="1857388"/>
          </a:xfrm>
        </p:grpSpPr>
        <p:pic>
          <p:nvPicPr>
            <p:cNvPr id="30" name="图片 29" descr="58PIC0558PICQsd_1024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72198" y="1285860"/>
              <a:ext cx="2044110" cy="1857388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6643702" y="2000240"/>
              <a:ext cx="1333509" cy="906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latin typeface="楷体" pitchFamily="49" charset="-122"/>
                  <a:ea typeface="楷体" pitchFamily="49" charset="-122"/>
                </a:rPr>
                <a:t>戏</a:t>
              </a:r>
              <a:endParaRPr lang="zh-CN" altLang="en-US" sz="66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786578" y="1428736"/>
              <a:ext cx="11430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 smtClean="0"/>
                <a:t>xì</a:t>
              </a:r>
              <a:endParaRPr lang="zh-CN" altLang="en-US" sz="60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42976" y="2214554"/>
            <a:ext cx="1857388" cy="1785950"/>
            <a:chOff x="1142976" y="1428736"/>
            <a:chExt cx="1857388" cy="1834343"/>
          </a:xfrm>
        </p:grpSpPr>
        <p:pic>
          <p:nvPicPr>
            <p:cNvPr id="49" name="图片 48" descr="58PIC0558PICQsd_1024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76" y="1428736"/>
              <a:ext cx="1857388" cy="1834343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1428728" y="1857364"/>
              <a:ext cx="157163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66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54 0.00324 C -0.00799 0.12315 -0.05434 0.24352 -0.05451 0.3132 C -0.05469 0.38264 0.03854 0.36297 0.03698 0.42037 C 0.03542 0.47755 -0.04687 0.61783 -0.06371 0.6574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3 0.01482 C 0.03177 0.06204 0.00469 0.10926 0.01215 0.15047 C 0.01962 0.19167 0.10729 0.22778 0.10416 0.26227 C 0.10104 0.29676 0.01111 0.34167 -0.00712 0.35695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C -0.0191 0.06852 -0.03802 0.13704 -0.02413 0.18611 C -0.01024 0.23542 0.06181 0.27292 0.08385 0.29514 C 0.1059 0.31736 0.11215 0.28935 0.10816 0.31944 C 0.10417 0.3493 0.07049 0.43704 0.05972 0.47454 C 0.04896 0.51204 0.04618 0.52824 0.04358 0.54468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0"/>
          <p:cNvGrpSpPr/>
          <p:nvPr/>
        </p:nvGrpSpPr>
        <p:grpSpPr>
          <a:xfrm>
            <a:off x="357158" y="3500438"/>
            <a:ext cx="1993895" cy="1820711"/>
            <a:chOff x="3934062" y="3000372"/>
            <a:chExt cx="1566632" cy="1428760"/>
          </a:xfrm>
        </p:grpSpPr>
        <p:sp>
          <p:nvSpPr>
            <p:cNvPr id="7" name="Rectangle 88"/>
            <p:cNvSpPr>
              <a:spLocks noChangeArrowheads="1"/>
            </p:cNvSpPr>
            <p:nvPr/>
          </p:nvSpPr>
          <p:spPr bwMode="auto">
            <a:xfrm>
              <a:off x="3934062" y="3000372"/>
              <a:ext cx="1566632" cy="14287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89"/>
            <p:cNvSpPr>
              <a:spLocks noChangeShapeType="1"/>
            </p:cNvSpPr>
            <p:nvPr/>
          </p:nvSpPr>
          <p:spPr bwMode="auto">
            <a:xfrm>
              <a:off x="3934062" y="3713964"/>
              <a:ext cx="1566632" cy="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90"/>
            <p:cNvSpPr>
              <a:spLocks noChangeShapeType="1"/>
            </p:cNvSpPr>
            <p:nvPr/>
          </p:nvSpPr>
          <p:spPr bwMode="auto">
            <a:xfrm>
              <a:off x="4714876" y="3000372"/>
              <a:ext cx="0" cy="142876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00034" y="3429000"/>
            <a:ext cx="14287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</a:t>
            </a:r>
            <a:endParaRPr lang="zh-CN" altLang="en-US" sz="11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" name="组合 20"/>
          <p:cNvGrpSpPr/>
          <p:nvPr/>
        </p:nvGrpSpPr>
        <p:grpSpPr>
          <a:xfrm>
            <a:off x="2928926" y="3500438"/>
            <a:ext cx="1993895" cy="1820711"/>
            <a:chOff x="3934062" y="3000372"/>
            <a:chExt cx="1566632" cy="1428760"/>
          </a:xfrm>
        </p:grpSpPr>
        <p:sp>
          <p:nvSpPr>
            <p:cNvPr id="12" name="Rectangle 88"/>
            <p:cNvSpPr>
              <a:spLocks noChangeArrowheads="1"/>
            </p:cNvSpPr>
            <p:nvPr/>
          </p:nvSpPr>
          <p:spPr bwMode="auto">
            <a:xfrm>
              <a:off x="3934062" y="3000372"/>
              <a:ext cx="1566632" cy="14287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89"/>
            <p:cNvSpPr>
              <a:spLocks noChangeShapeType="1"/>
            </p:cNvSpPr>
            <p:nvPr/>
          </p:nvSpPr>
          <p:spPr bwMode="auto">
            <a:xfrm>
              <a:off x="3934062" y="3713964"/>
              <a:ext cx="1566632" cy="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90"/>
            <p:cNvSpPr>
              <a:spLocks noChangeShapeType="1"/>
            </p:cNvSpPr>
            <p:nvPr/>
          </p:nvSpPr>
          <p:spPr bwMode="auto">
            <a:xfrm>
              <a:off x="4714876" y="3000372"/>
              <a:ext cx="0" cy="142876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20"/>
          <p:cNvGrpSpPr/>
          <p:nvPr/>
        </p:nvGrpSpPr>
        <p:grpSpPr>
          <a:xfrm>
            <a:off x="5500694" y="3500438"/>
            <a:ext cx="1993895" cy="1820711"/>
            <a:chOff x="3934062" y="3000372"/>
            <a:chExt cx="1566632" cy="1428760"/>
          </a:xfrm>
        </p:grpSpPr>
        <p:sp>
          <p:nvSpPr>
            <p:cNvPr id="16" name="Rectangle 88"/>
            <p:cNvSpPr>
              <a:spLocks noChangeArrowheads="1"/>
            </p:cNvSpPr>
            <p:nvPr/>
          </p:nvSpPr>
          <p:spPr bwMode="auto">
            <a:xfrm>
              <a:off x="3934062" y="3000372"/>
              <a:ext cx="1566632" cy="14287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bg2">
                  <a:lumMod val="1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89"/>
            <p:cNvSpPr>
              <a:spLocks noChangeShapeType="1"/>
            </p:cNvSpPr>
            <p:nvPr/>
          </p:nvSpPr>
          <p:spPr bwMode="auto">
            <a:xfrm>
              <a:off x="3934062" y="3713964"/>
              <a:ext cx="1566632" cy="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90"/>
            <p:cNvSpPr>
              <a:spLocks noChangeShapeType="1"/>
            </p:cNvSpPr>
            <p:nvPr/>
          </p:nvSpPr>
          <p:spPr bwMode="auto">
            <a:xfrm>
              <a:off x="4714876" y="3000372"/>
              <a:ext cx="0" cy="1428760"/>
            </a:xfrm>
            <a:prstGeom prst="line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TextBox 18">
            <a:hlinkClick r:id="rId2" action="ppaction://hlinksldjump"/>
          </p:cNvPr>
          <p:cNvSpPr txBox="1"/>
          <p:nvPr/>
        </p:nvSpPr>
        <p:spPr>
          <a:xfrm>
            <a:off x="3143240" y="3429000"/>
            <a:ext cx="14287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游</a:t>
            </a:r>
            <a:endParaRPr lang="zh-CN" altLang="en-US" sz="11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6446" y="3429000"/>
            <a:ext cx="14287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戏</a:t>
            </a:r>
            <a:endParaRPr lang="zh-CN" altLang="en-US" sz="11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57224" y="2500306"/>
            <a:ext cx="114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bō</a:t>
            </a:r>
            <a:endParaRPr lang="zh-CN" altLang="en-US" sz="6000" dirty="0"/>
          </a:p>
        </p:txBody>
      </p:sp>
      <p:sp>
        <p:nvSpPr>
          <p:cNvPr id="30" name="TextBox 29"/>
          <p:cNvSpPr txBox="1"/>
          <p:nvPr/>
        </p:nvSpPr>
        <p:spPr>
          <a:xfrm>
            <a:off x="3428992" y="2357430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yóu</a:t>
            </a:r>
            <a:endParaRPr lang="zh-CN" altLang="en-US" sz="6000" dirty="0"/>
          </a:p>
        </p:txBody>
      </p:sp>
      <p:sp>
        <p:nvSpPr>
          <p:cNvPr id="31" name="TextBox 30"/>
          <p:cNvSpPr txBox="1"/>
          <p:nvPr/>
        </p:nvSpPr>
        <p:spPr>
          <a:xfrm>
            <a:off x="6143636" y="2500306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/>
              <a:t>xì</a:t>
            </a:r>
            <a:endParaRPr lang="zh-CN" altLang="en-US" sz="6000" dirty="0"/>
          </a:p>
        </p:txBody>
      </p: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2571750" y="3143248"/>
            <a:ext cx="3748088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32" name="圆角矩形 31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我是小小书法家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028" name="AutoShape 4"/>
          <p:cNvSpPr>
            <a:spLocks noChangeAspect="1" noChangeArrowheads="1" noTextEdit="1"/>
          </p:cNvSpPr>
          <p:nvPr/>
        </p:nvSpPr>
        <p:spPr bwMode="auto">
          <a:xfrm>
            <a:off x="1071563" y="928688"/>
            <a:ext cx="16700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1428728" y="1071546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4000" dirty="0" smtClean="0"/>
              <a:t>看、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二</a:t>
            </a:r>
            <a:r>
              <a:rPr lang="zh-CN" altLang="en-US" sz="4000" dirty="0" smtClean="0"/>
              <a:t>写、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三</a:t>
            </a:r>
            <a:r>
              <a:rPr lang="zh-CN" altLang="en-US" sz="4000" dirty="0" smtClean="0"/>
              <a:t>对照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42910" y="1857364"/>
            <a:ext cx="7500990" cy="4572032"/>
          </a:xfrm>
          <a:prstGeom prst="rect">
            <a:avLst/>
          </a:prstGeom>
          <a:solidFill>
            <a:srgbClr val="41D0DF">
              <a:alpha val="95686"/>
            </a:srgbClr>
          </a:solidFill>
          <a:ln w="28575" cmpd="sng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5286388"/>
            <a:ext cx="1435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小组合作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2428868"/>
            <a:ext cx="7429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、找一找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你从哪句话中感受到风来了？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（用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波浪线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勾画出来）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、读一读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找到后在小组内读一读。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等腰三角形 10">
            <a:hlinkClick r:id="rId3" action="ppaction://hlinksldjump"/>
          </p:cNvPr>
          <p:cNvSpPr/>
          <p:nvPr/>
        </p:nvSpPr>
        <p:spPr>
          <a:xfrm>
            <a:off x="1500166" y="6072206"/>
            <a:ext cx="500066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hlinkClick r:id="rId4" action="ppaction://hlinksldjump"/>
          </p:cNvPr>
          <p:cNvSpPr/>
          <p:nvPr/>
        </p:nvSpPr>
        <p:spPr>
          <a:xfrm>
            <a:off x="2786050" y="6072206"/>
            <a:ext cx="500066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hlinkClick r:id="rId5" action="ppaction://hlinksldjump"/>
          </p:cNvPr>
          <p:cNvSpPr/>
          <p:nvPr/>
        </p:nvSpPr>
        <p:spPr>
          <a:xfrm>
            <a:off x="4214810" y="6072206"/>
            <a:ext cx="500066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6643702" y="6072206"/>
            <a:ext cx="71438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18ba8b7d0a20cf49402205576094b36adaf99b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2071678"/>
            <a:ext cx="2071670" cy="2786058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85720" y="2571744"/>
            <a:ext cx="6643734" cy="3357586"/>
          </a:xfrm>
        </p:spPr>
        <p:txBody>
          <a:bodyPr/>
          <a:lstStyle/>
          <a:p>
            <a:pPr>
              <a:buNone/>
            </a:pP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5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树叶颤动</a:t>
            </a: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>
              <a:buNone/>
            </a:pP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我们知道风</a:t>
            </a:r>
            <a:r>
              <a:rPr lang="zh-CN" altLang="en-US" sz="54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在那儿了</a:t>
            </a: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12" name="圆角矩形 11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我是小小朗诵家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>
            <a:off x="3428992" y="3429000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143372" y="3429000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hlinkClick r:id="rId3" action="ppaction://hlinksldjump"/>
          </p:cNvPr>
          <p:cNvSpPr/>
          <p:nvPr/>
        </p:nvSpPr>
        <p:spPr>
          <a:xfrm>
            <a:off x="8286776" y="5929330"/>
            <a:ext cx="571504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000364" y="2143116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ch</a:t>
            </a:r>
            <a:r>
              <a:rPr lang="en-US" altLang="zh-CN" sz="4000" dirty="0" err="1" smtClean="0">
                <a:latin typeface="+mj-ea"/>
                <a:ea typeface="+mj-ea"/>
              </a:rPr>
              <a:t>à</a:t>
            </a:r>
            <a:r>
              <a:rPr lang="en-US" altLang="zh-CN" sz="4000" dirty="0" err="1" smtClean="0"/>
              <a:t>n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786578" y="785794"/>
            <a:ext cx="2143140" cy="4914891"/>
            <a:chOff x="1714480" y="2285992"/>
            <a:chExt cx="7720041" cy="4914891"/>
          </a:xfrm>
        </p:grpSpPr>
        <p:pic>
          <p:nvPicPr>
            <p:cNvPr id="14" name="图片 13" descr="726127-20160201000337114-360806155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14480" y="3000372"/>
              <a:ext cx="3790951" cy="40576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图片 14" descr="726127-20160201000337114-360806155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571868" y="3071810"/>
              <a:ext cx="3790951" cy="40576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图片 15" descr="726127-20160201000337114-360806155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43570" y="2285992"/>
              <a:ext cx="3790951" cy="491489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19" name="圆角矩形 18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我是小小朗诵家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内容占位符 2"/>
          <p:cNvSpPr txBox="1">
            <a:spLocks/>
          </p:cNvSpPr>
          <p:nvPr/>
        </p:nvSpPr>
        <p:spPr>
          <a:xfrm>
            <a:off x="285720" y="2786058"/>
            <a:ext cx="6429420" cy="214314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但是</a:t>
            </a:r>
            <a:r>
              <a:rPr kumimoji="0" lang="zh-CN" altLang="en-US" sz="54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林木点头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我们知道风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正走过了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3428992" y="3714752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4071934" y="3714752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hlinkClick r:id="rId3" action="ppaction://hlinksldjump"/>
          </p:cNvPr>
          <p:cNvSpPr/>
          <p:nvPr/>
        </p:nvSpPr>
        <p:spPr>
          <a:xfrm>
            <a:off x="8286776" y="5929330"/>
            <a:ext cx="571504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0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928802"/>
            <a:ext cx="2143108" cy="2928958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9" name="圆角矩形 8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我是小小朗诵家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1" name="内容占位符 2"/>
          <p:cNvSpPr txBox="1">
            <a:spLocks/>
          </p:cNvSpPr>
          <p:nvPr/>
        </p:nvSpPr>
        <p:spPr>
          <a:xfrm>
            <a:off x="214282" y="2428868"/>
            <a:ext cx="6572296" cy="24288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但是</a:t>
            </a:r>
            <a:r>
              <a:rPr kumimoji="0" lang="zh-CN" altLang="en-US" sz="54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河水起波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我们知道风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来游戏了</a:t>
            </a: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2" name="等腰三角形 11"/>
          <p:cNvSpPr/>
          <p:nvPr/>
        </p:nvSpPr>
        <p:spPr>
          <a:xfrm>
            <a:off x="4071934" y="3286124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3428992" y="3286124"/>
            <a:ext cx="142876" cy="2143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hlinkClick r:id="rId3" action="ppaction://hlinksldjump"/>
          </p:cNvPr>
          <p:cNvSpPr/>
          <p:nvPr/>
        </p:nvSpPr>
        <p:spPr>
          <a:xfrm>
            <a:off x="8286776" y="5929330"/>
            <a:ext cx="571504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71472" y="357166"/>
            <a:ext cx="4714908" cy="6500834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谁也没有看见过风，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不用说我和你了。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2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树叶颤动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我们知道风</a:t>
            </a:r>
            <a:r>
              <a:rPr lang="zh-CN" altLang="en-US" sz="24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在那儿了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None/>
            </a:pPr>
            <a:endParaRPr lang="zh-CN" altLang="en-US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谁也没有看见过风，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不用说我和你了。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2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林木点头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我们知道风</a:t>
            </a:r>
            <a:r>
              <a:rPr lang="zh-CN" altLang="en-US" sz="24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正走过了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None/>
            </a:pPr>
            <a:endParaRPr lang="zh-CN" altLang="en-US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谁也没有看见过风，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不用说我和你了。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2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河水起波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的时候，</a:t>
            </a:r>
          </a:p>
          <a:p>
            <a:pPr>
              <a:buNone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我们知道风</a:t>
            </a:r>
            <a:r>
              <a:rPr lang="zh-CN" altLang="en-US" sz="24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来游戏了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643438" y="100010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0" y="0"/>
            <a:ext cx="9144000" cy="400110"/>
            <a:chOff x="0" y="0"/>
            <a:chExt cx="9144000" cy="400110"/>
          </a:xfrm>
        </p:grpSpPr>
        <p:sp>
          <p:nvSpPr>
            <p:cNvPr id="6" name="圆角矩形 5"/>
            <p:cNvSpPr/>
            <p:nvPr/>
          </p:nvSpPr>
          <p:spPr>
            <a:xfrm>
              <a:off x="0" y="0"/>
              <a:ext cx="9144000" cy="357166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00430" y="0"/>
              <a:ext cx="2500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_GB2312" pitchFamily="49" charset="-122"/>
                  <a:ea typeface="楷体_GB2312" pitchFamily="49" charset="-122"/>
                </a:rPr>
                <a:t>我是小小朗诵家</a:t>
              </a:r>
              <a:endParaRPr lang="zh-CN" altLang="en-US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8" name="Yiruma - Kiss The Rain - 钢琴版纯音乐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72330" y="5715016"/>
            <a:ext cx="928694" cy="928694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>
            <a:off x="2071670" y="1643050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2285984" y="1643050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2071670" y="3786190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2357422" y="3786190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2000232" y="6000768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2357422" y="6000768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5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336</Words>
  <Application>Microsoft Office PowerPoint</Application>
  <PresentationFormat>全屏显示(4:3)</PresentationFormat>
  <Paragraphs>69</Paragraphs>
  <Slides>14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猜谜语</vt:lpstr>
      <vt:lpstr>风</vt:lpstr>
      <vt:lpstr>幻灯片 3</vt:lpstr>
      <vt:lpstr>幻灯片 4</vt:lpstr>
      <vt:lpstr>小组合作</vt:lpstr>
      <vt:lpstr>幻灯片 6</vt:lpstr>
      <vt:lpstr>幻灯片 7</vt:lpstr>
      <vt:lpstr>幻灯片 8</vt:lpstr>
      <vt:lpstr>幻灯片 9</vt:lpstr>
      <vt:lpstr>说一说</vt:lpstr>
      <vt:lpstr>合作学习</vt:lpstr>
      <vt:lpstr>小山上的风 　　         【英】米尔恩 </vt:lpstr>
      <vt:lpstr>幻灯片 13</vt:lpstr>
      <vt:lpstr>幻灯片 14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</dc:title>
  <dc:creator>jtzx</dc:creator>
  <cp:lastModifiedBy>jtzx</cp:lastModifiedBy>
  <cp:revision>246</cp:revision>
  <dcterms:created xsi:type="dcterms:W3CDTF">2016-10-19T16:32:39Z</dcterms:created>
  <dcterms:modified xsi:type="dcterms:W3CDTF">2016-10-24T15:32:19Z</dcterms:modified>
</cp:coreProperties>
</file>