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90" r:id="rId3"/>
  </p:sldMasterIdLst>
  <p:sldIdLst>
    <p:sldId id="285" r:id="rId4"/>
    <p:sldId id="271" r:id="rId5"/>
    <p:sldId id="275" r:id="rId6"/>
    <p:sldId id="276" r:id="rId7"/>
    <p:sldId id="277" r:id="rId8"/>
    <p:sldId id="278" r:id="rId9"/>
    <p:sldId id="279" r:id="rId10"/>
    <p:sldId id="280" r:id="rId11"/>
    <p:sldId id="258" r:id="rId12"/>
    <p:sldId id="259" r:id="rId13"/>
    <p:sldId id="260" r:id="rId14"/>
    <p:sldId id="262" r:id="rId15"/>
    <p:sldId id="261" r:id="rId16"/>
    <p:sldId id="283" r:id="rId17"/>
    <p:sldId id="282" r:id="rId18"/>
    <p:sldId id="263" r:id="rId19"/>
    <p:sldId id="284" r:id="rId20"/>
    <p:sldId id="286" r:id="rId21"/>
    <p:sldId id="287" r:id="rId22"/>
    <p:sldId id="289" r:id="rId23"/>
    <p:sldId id="265" r:id="rId24"/>
    <p:sldId id="266" r:id="rId25"/>
    <p:sldId id="267" r:id="rId26"/>
    <p:sldId id="268" r:id="rId27"/>
    <p:sldId id="269" r:id="rId28"/>
    <p:sldId id="270" r:id="rId29"/>
    <p:sldId id="272" r:id="rId30"/>
    <p:sldId id="274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899" autoAdjust="0"/>
  </p:normalViewPr>
  <p:slideViewPr>
    <p:cSldViewPr>
      <p:cViewPr varScale="1">
        <p:scale>
          <a:sx n="49" d="100"/>
          <a:sy n="49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586E8-B3A7-4E8B-8D33-947C2C75CB0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73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96BDB-27E4-43AF-B2F5-354FEFD7362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703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7B03B7-AE71-4522-AC31-B5B951653B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3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71010CA-91DE-40C8-AF3F-7FBEA399E0E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759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545C2-2EFD-4C22-A9EA-4DAC05FBEBD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18831"/>
      </p:ext>
    </p:extLst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12173-73BF-4060-8E8B-8514E307DD1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32433"/>
      </p:ext>
    </p:extLst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D1390-1015-49EF-93EF-64180B393D2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722057"/>
      </p:ext>
    </p:extLst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3FC78-5DF8-4C8B-AEBC-7C9E620A489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130855"/>
      </p:ext>
    </p:extLst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173788-3456-4DBC-B5DB-CE8789C9BE4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470763"/>
      </p:ext>
    </p:extLst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191E3D-334A-449F-939C-C8B9C84EF6B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58687"/>
      </p:ext>
    </p:extLst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C8F65-B474-4A31-8CF8-0ACA34B563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272895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3413C-D801-4049-9D7B-DBB912C11D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760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ACD4A-7175-40D3-A5C6-A2F545756BB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361546"/>
      </p:ext>
    </p:extLst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75573-0757-4ED1-A374-FD28BFC5364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433160"/>
      </p:ext>
    </p:extLst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4D624-F751-4858-B075-8370A5501D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979975"/>
      </p:ext>
    </p:extLst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D2DD6-B20F-4AAB-A7E0-F9B7DA085F1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246461"/>
      </p:ext>
    </p:extLst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B729278-5A8E-4661-815A-A33C56556BA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256015"/>
      </p:ext>
    </p:extLst>
  </p:cSld>
  <p:clrMapOvr>
    <a:masterClrMapping/>
  </p:clrMapOvr>
  <p:transition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09B1BB-DC2C-4E21-B5BB-D1D65C99C4F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82937"/>
      </p:ext>
    </p:extLst>
  </p:cSld>
  <p:clrMapOvr>
    <a:masterClrMapping/>
  </p:clrMapOvr>
  <p:transition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7D85918-7D05-4D25-B301-349FAC06396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970642"/>
      </p:ext>
    </p:extLst>
  </p:cSld>
  <p:clrMapOvr>
    <a:masterClrMapping/>
  </p:clrMapOvr>
  <p:transition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F85042D-AD7B-45FF-8419-6E7B10D27ED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06620"/>
      </p:ext>
    </p:extLst>
  </p:cSld>
  <p:clrMapOvr>
    <a:masterClrMapping/>
  </p:clrMapOvr>
  <p:transition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2C066DF-2111-47EA-BBF2-E13F4588E94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12005"/>
      </p:ext>
    </p:extLst>
  </p:cSld>
  <p:clrMapOvr>
    <a:masterClrMapping/>
  </p:clrMapOvr>
  <p:transition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13A89-7810-40EA-96ED-EFE0A086246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599057"/>
      </p:ext>
    </p:extLst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2990D-6C18-434C-B921-2024FE64FA1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254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7944B8-5113-4629-9593-1B58C886FAE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39979"/>
      </p:ext>
    </p:extLst>
  </p:cSld>
  <p:clrMapOvr>
    <a:masterClrMapping/>
  </p:clrMapOvr>
  <p:transition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E9FADE-8CA0-46C9-B459-AF6C3E83FB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742527"/>
      </p:ext>
    </p:extLst>
  </p:cSld>
  <p:clrMapOvr>
    <a:masterClrMapping/>
  </p:clrMapOvr>
  <p:transition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8D5C7-A8CB-4D39-A937-8C60B27F9BE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94466"/>
      </p:ext>
    </p:extLst>
  </p:cSld>
  <p:clrMapOvr>
    <a:masterClrMapping/>
  </p:clrMapOvr>
  <p:transition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939D40-5EA3-4915-A2D9-2A735DFB5B8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829507"/>
      </p:ext>
    </p:extLst>
  </p:cSld>
  <p:clrMapOvr>
    <a:masterClrMapping/>
  </p:clrMapOvr>
  <p:transition>
    <p:circl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0F99A-868D-499D-A5C0-A7112CA2CC5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897551"/>
      </p:ext>
    </p:extLst>
  </p:cSld>
  <p:clrMapOvr>
    <a:masterClrMapping/>
  </p:clrMapOvr>
  <p:transition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DBD720-75BF-457E-A0CD-E4C0C3AF6C2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914737"/>
      </p:ext>
    </p:extLst>
  </p:cSld>
  <p:clrMapOvr>
    <a:masterClrMapping/>
  </p:clrMapOvr>
  <p:transition>
    <p:circl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603BA-8E44-49F2-8D11-B927533F46A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91395"/>
      </p:ext>
    </p:extLst>
  </p:cSld>
  <p:clrMapOvr>
    <a:masterClrMapping/>
  </p:clrMapOvr>
  <p:transition>
    <p:circl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F330D-B36C-4A59-A0BB-BAD5C92EE11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92989"/>
      </p:ext>
    </p:extLst>
  </p:cSld>
  <p:clrMapOvr>
    <a:masterClrMapping/>
  </p:clrMapOvr>
  <p:transition>
    <p:circl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98317-B91D-46D0-AA24-D3389B86EA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640171"/>
      </p:ext>
    </p:extLst>
  </p:cSld>
  <p:clrMapOvr>
    <a:masterClrMapping/>
  </p:clrMapOvr>
  <p:transition>
    <p:circl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268EC4-167D-4828-B7F4-73F4AB62D21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52105"/>
      </p:ext>
    </p:extLst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B0562B-3DA9-4B4E-86C0-F1463FFFBBF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19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805A9-4141-492F-AEDD-8AB41E2F766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24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23005-FF7F-4A70-88FD-1B9B94E6035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620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D516E-6ECA-4D9E-B9E0-47724AA5E8A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635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C7F273-7DA6-406A-BD91-16D7F3149CE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790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B88E9A-A57E-4D3F-95F2-ED87755AFD6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40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8CF36-F38C-4C0F-808F-8ADFB9FC8FEA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213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7395909-8969-47CA-B2F6-8FD782F3F751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7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1CB49E-BF99-45CF-8EEF-3EE843F44911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3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ransition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3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4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2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26849"/>
          </a:xfrm>
          <a:prstGeom prst="rect">
            <a:avLst/>
          </a:prstGeom>
        </p:spPr>
      </p:pic>
      <p:pic>
        <p:nvPicPr>
          <p:cNvPr id="3" name="130804 张根硕生日party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92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88639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i="1" dirty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 Unicode MS" pitchFamily="34" charset="-122"/>
              </a:rPr>
              <a:t>h</a:t>
            </a:r>
            <a:r>
              <a:rPr lang="en-US" altLang="zh-CN" sz="4800" i="1" dirty="0" smtClean="0">
                <a:solidFill>
                  <a:srgbClr val="FF0000"/>
                </a:solidFill>
                <a:latin typeface="Cambria Math" pitchFamily="18" charset="0"/>
                <a:ea typeface="Cambria Math" pitchFamily="18" charset="0"/>
                <a:cs typeface="Arial Unicode MS" pitchFamily="34" charset="-122"/>
              </a:rPr>
              <a:t>elp my parents</a:t>
            </a:r>
            <a:endParaRPr lang="zh-CN" altLang="en-US" sz="4800" i="1" dirty="0">
              <a:solidFill>
                <a:srgbClr val="FF0000"/>
              </a:solidFill>
              <a:latin typeface="Cambria Math" pitchFamily="18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8081"/>
            <a:ext cx="4572000" cy="29029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861048"/>
            <a:ext cx="5796136" cy="29969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572000" cy="386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4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4947" y="-52732"/>
            <a:ext cx="9396536" cy="7245424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76636" y="5301208"/>
            <a:ext cx="5486400" cy="1728192"/>
          </a:xfrm>
        </p:spPr>
        <p:txBody>
          <a:bodyPr/>
          <a:lstStyle/>
          <a:p>
            <a:r>
              <a:rPr lang="en-US" altLang="zh-CN" sz="6000" b="1" i="1" dirty="0">
                <a:latin typeface="Ebrima" pitchFamily="2" charset="0"/>
                <a:ea typeface="Ebrima" pitchFamily="2" charset="0"/>
                <a:cs typeface="Ebrima" pitchFamily="2" charset="0"/>
              </a:rPr>
              <a:t>g</a:t>
            </a:r>
            <a:r>
              <a:rPr lang="en-US" altLang="zh-CN" sz="6000" b="1" i="1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o to the doctor</a:t>
            </a:r>
            <a:endParaRPr lang="zh-CN" altLang="en-US" sz="6000" b="1" i="1" dirty="0">
              <a:latin typeface="Ebrima" pitchFamily="2" charset="0"/>
              <a:ea typeface="hakuyoxingshu7000" pitchFamily="2" charset="-122"/>
              <a:cs typeface="Ebrima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198792"/>
            <a:ext cx="5410200" cy="3318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0"/>
            <a:ext cx="9324528" cy="2198792"/>
          </a:xfrm>
          <a:prstGeom prst="rect">
            <a:avLst/>
          </a:prstGeom>
        </p:spPr>
      </p:pic>
      <p:pic>
        <p:nvPicPr>
          <p:cNvPr id="3074" name="Picture 2" descr="http://t10.baidu.com/it/u=3235829790,3880357777&amp;fm=23&amp;gp=0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198792"/>
            <a:ext cx="3914328" cy="274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66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" y="1752600"/>
            <a:ext cx="3478056" cy="5105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824" y="63701"/>
            <a:ext cx="5638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i="1" dirty="0">
                <a:solidFill>
                  <a:srgbClr val="FF0000"/>
                </a:solidFill>
              </a:rPr>
              <a:t>h</a:t>
            </a:r>
            <a:r>
              <a:rPr lang="en-US" altLang="zh-CN" sz="8000" i="1" dirty="0" smtClean="0">
                <a:solidFill>
                  <a:srgbClr val="FF0000"/>
                </a:solidFill>
              </a:rPr>
              <a:t>ave the flu</a:t>
            </a:r>
            <a:endParaRPr lang="zh-CN" altLang="en-US" sz="8000" i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://fs0.139js.com/file/s_gif_485903c7gw1dl8gfxsmvfg.jpg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136" y="3068960"/>
            <a:ext cx="5633864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7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7200" i="1" dirty="0">
                <a:latin typeface="Cambria Math" pitchFamily="18" charset="0"/>
              </a:rPr>
              <a:t>m</a:t>
            </a:r>
            <a:r>
              <a:rPr lang="en-US" altLang="zh-CN" sz="7200" i="1" dirty="0" smtClean="0">
                <a:latin typeface="Cambria Math" pitchFamily="18" charset="0"/>
              </a:rPr>
              <a:t>eet  my  friend</a:t>
            </a:r>
            <a:endParaRPr lang="zh-CN" altLang="en-US" sz="7200" i="1" dirty="0">
              <a:latin typeface="Cambria Math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484784"/>
            <a:ext cx="5580112" cy="53797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3563888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3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741368"/>
          </a:xfrm>
          <a:prstGeom prst="rect">
            <a:avLst/>
          </a:prstGeom>
        </p:spPr>
      </p:pic>
      <p:pic>
        <p:nvPicPr>
          <p:cNvPr id="3" name="Section A 1b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91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2"/>
          <p:cNvSpPr txBox="1">
            <a:spLocks noChangeArrowheads="1"/>
          </p:cNvSpPr>
          <p:nvPr/>
        </p:nvSpPr>
        <p:spPr bwMode="auto">
          <a:xfrm>
            <a:off x="179388" y="1235075"/>
            <a:ext cx="4067175" cy="53625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play basketball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have the flu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play the piano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go to the doctor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help my parents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go to the concert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prepare for a test</a:t>
            </a:r>
            <a:r>
              <a:rPr lang="en-US" sz="3600" dirty="0" smtClean="0">
                <a:solidFill>
                  <a:srgbClr val="000000"/>
                </a:solidFill>
              </a:rPr>
              <a:t> </a:t>
            </a: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FF0000"/>
                </a:solidFill>
              </a:rPr>
              <a:t>meet my friend</a:t>
            </a:r>
          </a:p>
        </p:txBody>
      </p:sp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3492500" y="1052513"/>
            <a:ext cx="5651500" cy="5300662"/>
            <a:chOff x="0" y="0"/>
            <a:chExt cx="3515" cy="3493"/>
          </a:xfrm>
        </p:grpSpPr>
        <p:sp>
          <p:nvSpPr>
            <p:cNvPr id="9220" name="Oval 3" descr="1152x864"/>
            <p:cNvSpPr>
              <a:spLocks noChangeArrowheads="1"/>
            </p:cNvSpPr>
            <p:nvPr/>
          </p:nvSpPr>
          <p:spPr bwMode="auto">
            <a:xfrm>
              <a:off x="0" y="0"/>
              <a:ext cx="3493" cy="349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127000" cmpd="sng">
              <a:solidFill>
                <a:srgbClr val="33CC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1" name="Line 4"/>
            <p:cNvSpPr>
              <a:spLocks noChangeShapeType="1"/>
            </p:cNvSpPr>
            <p:nvPr/>
          </p:nvSpPr>
          <p:spPr bwMode="auto">
            <a:xfrm flipH="1">
              <a:off x="1089" y="182"/>
              <a:ext cx="1315" cy="312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2" name="Line 5"/>
            <p:cNvSpPr>
              <a:spLocks noChangeShapeType="1"/>
            </p:cNvSpPr>
            <p:nvPr/>
          </p:nvSpPr>
          <p:spPr bwMode="auto">
            <a:xfrm>
              <a:off x="182" y="1089"/>
              <a:ext cx="3130" cy="1315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3" name="Line 6"/>
            <p:cNvSpPr>
              <a:spLocks noChangeShapeType="1"/>
            </p:cNvSpPr>
            <p:nvPr/>
          </p:nvSpPr>
          <p:spPr bwMode="auto">
            <a:xfrm flipV="1">
              <a:off x="182" y="1089"/>
              <a:ext cx="3130" cy="1270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4" name="Line 7"/>
            <p:cNvSpPr>
              <a:spLocks noChangeShapeType="1"/>
            </p:cNvSpPr>
            <p:nvPr/>
          </p:nvSpPr>
          <p:spPr bwMode="auto">
            <a:xfrm>
              <a:off x="1089" y="182"/>
              <a:ext cx="1315" cy="3129"/>
            </a:xfrm>
            <a:prstGeom prst="line">
              <a:avLst/>
            </a:pr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2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225" name="Text Box 8"/>
            <p:cNvSpPr txBox="1">
              <a:spLocks noChangeArrowheads="1"/>
            </p:cNvSpPr>
            <p:nvPr/>
          </p:nvSpPr>
          <p:spPr bwMode="auto">
            <a:xfrm>
              <a:off x="269" y="1579"/>
              <a:ext cx="1043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弹钢琴</a:t>
              </a:r>
              <a:endParaRPr lang="en-US" sz="3600" b="1" smtClean="0">
                <a:solidFill>
                  <a:srgbClr val="000000"/>
                </a:solidFill>
                <a:ea typeface="黑体" pitchFamily="49" charset="-122"/>
              </a:endParaRPr>
            </a:p>
          </p:txBody>
        </p:sp>
        <p:sp>
          <p:nvSpPr>
            <p:cNvPr id="9226" name="Text Box 9"/>
            <p:cNvSpPr txBox="1">
              <a:spLocks noChangeArrowheads="1"/>
            </p:cNvSpPr>
            <p:nvPr/>
          </p:nvSpPr>
          <p:spPr bwMode="auto">
            <a:xfrm>
              <a:off x="1299" y="175"/>
              <a:ext cx="104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准备考试</a:t>
              </a:r>
            </a:p>
          </p:txBody>
        </p:sp>
        <p:sp>
          <p:nvSpPr>
            <p:cNvPr id="9227" name="Text Box 10"/>
            <p:cNvSpPr txBox="1">
              <a:spLocks noChangeArrowheads="1"/>
            </p:cNvSpPr>
            <p:nvPr/>
          </p:nvSpPr>
          <p:spPr bwMode="auto">
            <a:xfrm>
              <a:off x="364" y="686"/>
              <a:ext cx="1043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去看病</a:t>
              </a:r>
            </a:p>
          </p:txBody>
        </p:sp>
        <p:sp>
          <p:nvSpPr>
            <p:cNvPr id="9228" name="Text Box 11"/>
            <p:cNvSpPr txBox="1">
              <a:spLocks noChangeArrowheads="1"/>
            </p:cNvSpPr>
            <p:nvPr/>
          </p:nvSpPr>
          <p:spPr bwMode="auto">
            <a:xfrm>
              <a:off x="2132" y="594"/>
              <a:ext cx="1043" cy="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去音乐会</a:t>
              </a:r>
            </a:p>
          </p:txBody>
        </p:sp>
        <p:sp>
          <p:nvSpPr>
            <p:cNvPr id="9229" name="Text Box 12"/>
            <p:cNvSpPr txBox="1">
              <a:spLocks noChangeArrowheads="1"/>
            </p:cNvSpPr>
            <p:nvPr/>
          </p:nvSpPr>
          <p:spPr bwMode="auto">
            <a:xfrm>
              <a:off x="358" y="2457"/>
              <a:ext cx="1043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打篮球</a:t>
              </a:r>
            </a:p>
          </p:txBody>
        </p:sp>
        <p:sp>
          <p:nvSpPr>
            <p:cNvPr id="9230" name="Text Box 13"/>
            <p:cNvSpPr txBox="1">
              <a:spLocks noChangeArrowheads="1"/>
            </p:cNvSpPr>
            <p:nvPr/>
          </p:nvSpPr>
          <p:spPr bwMode="auto">
            <a:xfrm>
              <a:off x="1271" y="2768"/>
              <a:ext cx="1043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帮父母</a:t>
              </a:r>
            </a:p>
          </p:txBody>
        </p:sp>
        <p:sp>
          <p:nvSpPr>
            <p:cNvPr id="9231" name="Text Box 14"/>
            <p:cNvSpPr txBox="1">
              <a:spLocks noChangeArrowheads="1"/>
            </p:cNvSpPr>
            <p:nvPr/>
          </p:nvSpPr>
          <p:spPr bwMode="auto">
            <a:xfrm>
              <a:off x="2662" y="1404"/>
              <a:ext cx="8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去见朋友</a:t>
              </a:r>
            </a:p>
          </p:txBody>
        </p:sp>
        <p:sp>
          <p:nvSpPr>
            <p:cNvPr id="9232" name="Text Box 15"/>
            <p:cNvSpPr txBox="1">
              <a:spLocks noChangeArrowheads="1"/>
            </p:cNvSpPr>
            <p:nvPr/>
          </p:nvSpPr>
          <p:spPr bwMode="auto">
            <a:xfrm>
              <a:off x="2178" y="2363"/>
              <a:ext cx="1044" cy="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ea typeface="黑体" pitchFamily="49" charset="-122"/>
                </a:rPr>
                <a:t>得了流感</a:t>
              </a:r>
            </a:p>
          </p:txBody>
        </p:sp>
      </p:grpSp>
      <p:sp>
        <p:nvSpPr>
          <p:cNvPr id="9233" name="AutoShape 16"/>
          <p:cNvSpPr>
            <a:spLocks noChangeArrowheads="1"/>
          </p:cNvSpPr>
          <p:nvPr/>
        </p:nvSpPr>
        <p:spPr bwMode="auto">
          <a:xfrm rot="21479330">
            <a:off x="6305550" y="3379788"/>
            <a:ext cx="1295400" cy="365125"/>
          </a:xfrm>
          <a:prstGeom prst="rightArrow">
            <a:avLst>
              <a:gd name="adj1" fmla="val 50000"/>
              <a:gd name="adj2" fmla="val 88137"/>
            </a:avLst>
          </a:prstGeom>
          <a:solidFill>
            <a:srgbClr val="FFFF05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2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9234" name="Picture 20" descr="6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325" y="0"/>
            <a:ext cx="701675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5" name="Text Box 21"/>
          <p:cNvSpPr txBox="1">
            <a:spLocks noChangeArrowheads="1"/>
          </p:cNvSpPr>
          <p:nvPr/>
        </p:nvSpPr>
        <p:spPr bwMode="auto">
          <a:xfrm>
            <a:off x="2987675" y="68263"/>
            <a:ext cx="594042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b="1" smtClean="0">
                <a:solidFill>
                  <a:srgbClr val="0000FF"/>
                </a:solidFill>
              </a:rPr>
              <a:t>根据箭头指向的汉语说出英语短语。</a:t>
            </a:r>
          </a:p>
        </p:txBody>
      </p:sp>
      <p:sp>
        <p:nvSpPr>
          <p:cNvPr id="9236" name="WordArt 4"/>
          <p:cNvSpPr>
            <a:spLocks noChangeArrowheads="1" noChangeShapeType="1" noTextEdit="1"/>
          </p:cNvSpPr>
          <p:nvPr/>
        </p:nvSpPr>
        <p:spPr bwMode="auto">
          <a:xfrm>
            <a:off x="144463" y="260350"/>
            <a:ext cx="2771775" cy="7921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kern="10" spc="-400" dirty="0" smtClean="0">
                <a:ln w="12700" cmpd="sng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cs typeface="Arial"/>
              </a:rPr>
              <a:t>Game</a:t>
            </a:r>
            <a:endParaRPr lang="zh-CN" altLang="en-US" sz="4000" b="1" kern="10" spc="-400" dirty="0" smtClean="0">
              <a:ln w="12700" cmpd="sng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3975606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0">
                                      <p:cBhvr>
                                        <p:cTn id="2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5100000">
                                      <p:cBhvr>
                                        <p:cTn id="3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0500000">
                                      <p:cBhvr>
                                        <p:cTn id="4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5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6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300000">
                                      <p:cBhvr>
                                        <p:cTn id="7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8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5" grpId="0" autoUpdateAnimBg="0"/>
      <p:bldP spid="92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476672"/>
            <a:ext cx="28083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/>
              <a:t>1c</a:t>
            </a:r>
            <a:endParaRPr lang="zh-CN" altLang="en-US" sz="6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772816"/>
            <a:ext cx="9036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002060"/>
                </a:solidFill>
              </a:rPr>
              <a:t>A:Can you come to my party on Saturday afternoon?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889" y="3219366"/>
            <a:ext cx="8892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002060"/>
                </a:solidFill>
              </a:rPr>
              <a:t>B:Sure, I’d love to.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3856405"/>
            <a:ext cx="8560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002060"/>
                </a:solidFill>
              </a:rPr>
              <a:t>C:Sorry,I can’t I have to prepare for an exam.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889" y="5302955"/>
            <a:ext cx="77432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002060"/>
                </a:solidFill>
              </a:rPr>
              <a:t>D:I’m sorry, too. I must go to the doctor.</a:t>
            </a:r>
            <a:endParaRPr lang="zh-CN" altLang="en-US" sz="4400" dirty="0">
              <a:solidFill>
                <a:srgbClr val="00206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0"/>
            <a:ext cx="2627784" cy="186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92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ection A 2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60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4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1520" y="124689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New words and phrases</a:t>
            </a:r>
            <a:endParaRPr lang="zh-CN" altLang="en-US" sz="4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060848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.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24551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124744"/>
            <a:ext cx="8316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.invite v.  </a:t>
            </a:r>
            <a:r>
              <a:rPr lang="zh-CN" altLang="en-US" sz="4000" b="1" i="1" dirty="0" smtClean="0"/>
              <a:t>邀请</a:t>
            </a:r>
            <a:endParaRPr lang="zh-CN" altLang="en-US" sz="4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722294"/>
            <a:ext cx="5724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 accept v.   </a:t>
            </a:r>
            <a:r>
              <a:rPr lang="zh-CN" altLang="en-US" sz="4000" b="1" i="1" dirty="0" smtClean="0"/>
              <a:t>接受</a:t>
            </a:r>
            <a:endParaRPr lang="zh-CN" altLang="en-US" sz="4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240" y="2430180"/>
            <a:ext cx="3906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.refuse v .  </a:t>
            </a:r>
            <a:r>
              <a:rPr lang="zh-CN" altLang="en-US" sz="4000" b="1" i="1" dirty="0" smtClean="0"/>
              <a:t>拒绝</a:t>
            </a:r>
            <a:endParaRPr lang="zh-CN" altLang="en-US" sz="40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7240" y="3573016"/>
            <a:ext cx="8299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/>
              <a:t>.</a:t>
            </a:r>
            <a:r>
              <a:rPr lang="en-US" altLang="zh-CN" sz="4000" b="1" i="1" dirty="0" smtClean="0"/>
              <a:t>the day before yesterday  </a:t>
            </a:r>
            <a:r>
              <a:rPr lang="zh-CN" altLang="en-US" sz="4000" b="1" i="1" dirty="0" smtClean="0"/>
              <a:t>前天</a:t>
            </a:r>
            <a:r>
              <a:rPr lang="en-US" altLang="zh-CN" sz="4000" b="1" i="1" dirty="0" smtClean="0"/>
              <a:t> </a:t>
            </a:r>
            <a:endParaRPr lang="zh-CN" altLang="en-US" sz="4000" b="1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496" y="4499828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.the day after tomorrow </a:t>
            </a:r>
            <a:r>
              <a:rPr lang="zh-CN" altLang="en-US" sz="4000" b="1" i="1" dirty="0" smtClean="0"/>
              <a:t>后天</a:t>
            </a:r>
            <a:endParaRPr lang="zh-CN" altLang="en-US" sz="4000" b="1" i="1" dirty="0"/>
          </a:p>
        </p:txBody>
      </p:sp>
    </p:spTree>
    <p:extLst>
      <p:ext uri="{BB962C8B-B14F-4D97-AF65-F5344CB8AC3E}">
        <p14:creationId xmlns:p14="http://schemas.microsoft.com/office/powerpoint/2010/main" val="3299877883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97" y="-622853"/>
            <a:ext cx="9144000" cy="74614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500" y="-583110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.weekday n.   </a:t>
            </a:r>
            <a:r>
              <a:rPr lang="zh-CN" altLang="en-US" sz="4000" b="1" i="1" dirty="0" smtClean="0"/>
              <a:t>工作日</a:t>
            </a:r>
            <a:endParaRPr lang="zh-CN" altLang="en-US" sz="40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340768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500" y="15191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.look after </a:t>
            </a:r>
            <a:r>
              <a:rPr lang="zh-CN" altLang="en-US" sz="4000" b="1" i="1" dirty="0" smtClean="0"/>
              <a:t>照看；照顾</a:t>
            </a:r>
            <a:endParaRPr lang="zh-CN" altLang="en-US" sz="40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34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500" y="841912"/>
            <a:ext cx="7164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/>
              <a:t>.invitation n.   </a:t>
            </a:r>
            <a:r>
              <a:rPr lang="zh-CN" altLang="en-US" sz="4000" b="1" i="1" dirty="0" smtClean="0"/>
              <a:t>邀请；请柬</a:t>
            </a:r>
            <a:endParaRPr lang="zh-CN" altLang="en-US" sz="4000" b="1" i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8" y="1844823"/>
            <a:ext cx="4216999" cy="49937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1988840"/>
            <a:ext cx="4752529" cy="484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179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44000" cy="68769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83487" y="2967335"/>
            <a:ext cx="3770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083" y="-99392"/>
            <a:ext cx="88569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i="1" dirty="0" smtClean="0"/>
              <a:t>Unit  9</a:t>
            </a:r>
            <a:endParaRPr lang="zh-CN" altLang="en-US" sz="66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86281" y="1431032"/>
            <a:ext cx="8748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 you come to my party ?</a:t>
            </a:r>
            <a:endParaRPr lang="zh-CN" altLang="en-US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群星 - 生日快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6" name="群星 - 生日快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8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57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576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20292" y="67927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2d Role-play</a:t>
            </a:r>
            <a:r>
              <a:rPr lang="en-US" altLang="zh-CN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conversation</a:t>
            </a:r>
            <a:r>
              <a:rPr lang="en-US" altLang="zh-CN" sz="1600" dirty="0" smtClean="0"/>
              <a:t>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1722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887" y="-6862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>
            <a:off x="251520" y="184666"/>
            <a:ext cx="6408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/>
              <a:t>知识</a:t>
            </a:r>
            <a:r>
              <a:rPr lang="zh-CN" altLang="en-US" sz="4400" b="1" dirty="0" smtClean="0"/>
              <a:t>点</a:t>
            </a:r>
            <a:r>
              <a:rPr lang="zh-CN" altLang="en-US" sz="5400" dirty="0" smtClean="0"/>
              <a:t>：</a:t>
            </a:r>
            <a:endParaRPr lang="zh-CN" altLang="en-US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112610" y="1028055"/>
            <a:ext cx="8866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</a:t>
            </a:r>
            <a:r>
              <a:rPr lang="zh-CN" altLang="en-US" sz="3200" b="1" dirty="0" smtClean="0"/>
              <a:t>一：介词</a:t>
            </a:r>
            <a:r>
              <a:rPr lang="en-US" altLang="zh-CN" sz="3200" b="1" dirty="0" smtClean="0"/>
              <a:t>on</a:t>
            </a:r>
            <a:r>
              <a:rPr lang="zh-CN" altLang="en-US" sz="3200" b="1" dirty="0" smtClean="0"/>
              <a:t>用在星期前</a:t>
            </a:r>
            <a:r>
              <a:rPr lang="en-US" altLang="zh-CN" sz="3200" b="1" dirty="0" smtClean="0"/>
              <a:t>,on Sunday /Monday</a:t>
            </a:r>
            <a:endParaRPr lang="zh-CN" alt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612830"/>
            <a:ext cx="6912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例句：星期六我不用去学校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610" y="2136050"/>
            <a:ext cx="8866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On </a:t>
            </a:r>
            <a:r>
              <a:rPr lang="zh-CN" altLang="en-US" sz="3200" b="1" dirty="0" smtClean="0"/>
              <a:t>也用在具体到某一天早、中，晚，</a:t>
            </a:r>
            <a:r>
              <a:rPr lang="en-US" altLang="zh-CN" sz="3200" b="1" dirty="0" smtClean="0"/>
              <a:t>on the morning /afternoon/evening/night of……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3380762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I  was  born  on  the  morning  of  March  1st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610" y="4365104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二</a:t>
            </a:r>
            <a:r>
              <a:rPr lang="en-US" altLang="zh-CN" sz="3600" b="1" dirty="0" smtClean="0"/>
              <a:t>.r</a:t>
            </a:r>
            <a:r>
              <a:rPr lang="en-US" altLang="zh-CN" sz="3200" b="1" dirty="0" smtClean="0"/>
              <a:t>emember</a:t>
            </a:r>
            <a:r>
              <a:rPr lang="zh-CN" altLang="en-US" sz="2400" b="1" dirty="0" smtClean="0"/>
              <a:t>用法</a:t>
            </a:r>
            <a:endParaRPr lang="zh-CN" altLang="en-US" sz="4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23528" y="184666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703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52066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r</a:t>
            </a:r>
            <a:r>
              <a:rPr lang="en-US" altLang="zh-CN" sz="3200" b="1" dirty="0" smtClean="0"/>
              <a:t>emember</a:t>
            </a:r>
            <a:r>
              <a:rPr lang="en-US" altLang="zh-CN" sz="2800" b="1" dirty="0" smtClean="0"/>
              <a:t>+</a:t>
            </a:r>
            <a:endParaRPr lang="zh-CN" altLang="en-US" sz="2800" b="1" dirty="0"/>
          </a:p>
        </p:txBody>
      </p:sp>
      <p:sp>
        <p:nvSpPr>
          <p:cNvPr id="6" name="左大括号 5"/>
          <p:cNvSpPr/>
          <p:nvPr/>
        </p:nvSpPr>
        <p:spPr bwMode="auto">
          <a:xfrm>
            <a:off x="2401927" y="373306"/>
            <a:ext cx="216024" cy="914400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4023" y="0"/>
            <a:ext cx="4968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doing </a:t>
            </a:r>
            <a:r>
              <a:rPr lang="en-US" altLang="zh-CN" sz="2800" b="1" dirty="0" err="1" smtClean="0"/>
              <a:t>sth</a:t>
            </a:r>
            <a:r>
              <a:rPr lang="en-US" altLang="zh-CN" sz="2800" b="1" dirty="0" smtClean="0"/>
              <a:t> </a:t>
            </a:r>
            <a:r>
              <a:rPr lang="zh-CN" altLang="en-US" sz="2800" b="1" dirty="0" smtClean="0"/>
              <a:t>记得</a:t>
            </a:r>
            <a:r>
              <a:rPr lang="zh-CN" altLang="en-US" sz="2800" b="1" dirty="0"/>
              <a:t>做过某</a:t>
            </a:r>
            <a:r>
              <a:rPr lang="zh-CN" altLang="en-US" sz="2800" b="1" dirty="0" smtClean="0"/>
              <a:t>事</a:t>
            </a:r>
            <a:r>
              <a:rPr lang="en-US" altLang="zh-CN" sz="2800" b="1" dirty="0" smtClean="0"/>
              <a:t>(</a:t>
            </a:r>
            <a:r>
              <a:rPr lang="zh-CN" altLang="en-US" sz="2800" b="1" dirty="0" smtClean="0"/>
              <a:t>做过）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69880" y="830506"/>
            <a:ext cx="6020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to do </a:t>
            </a:r>
            <a:r>
              <a:rPr lang="en-US" altLang="zh-CN" sz="3200" b="1" dirty="0" err="1" smtClean="0"/>
              <a:t>sth</a:t>
            </a: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记得做某事（未做）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7940" y="2060848"/>
            <a:ext cx="7884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err="1" smtClean="0">
                <a:solidFill>
                  <a:srgbClr val="002060"/>
                </a:solidFill>
              </a:rPr>
              <a:t>Eg</a:t>
            </a:r>
            <a:r>
              <a:rPr lang="en-US" altLang="zh-CN" sz="3200" b="1" i="1" dirty="0" smtClean="0">
                <a:solidFill>
                  <a:srgbClr val="002060"/>
                </a:solidFill>
              </a:rPr>
              <a:t>:  She remembers to post the letter </a:t>
            </a:r>
            <a:r>
              <a:rPr lang="en-US" altLang="zh-CN" sz="3200" dirty="0" smtClean="0">
                <a:solidFill>
                  <a:srgbClr val="002060"/>
                </a:solidFill>
              </a:rPr>
              <a:t>.</a:t>
            </a:r>
            <a:endParaRPr lang="zh-CN" altLang="en-US" sz="32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13648" y="452066"/>
            <a:ext cx="3614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en-US" altLang="zh-CN" sz="2800" b="1" dirty="0" smtClean="0"/>
              <a:t>that </a:t>
            </a:r>
            <a:r>
              <a:rPr lang="zh-CN" altLang="en-US" sz="2800" b="1" dirty="0" smtClean="0"/>
              <a:t>从句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7588" y="3789621"/>
            <a:ext cx="7961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002060"/>
                </a:solidFill>
              </a:rPr>
              <a:t>She remembers posting the letter</a:t>
            </a:r>
            <a:endParaRPr lang="zh-CN" altLang="en-US" sz="3200" b="1" i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7588" y="2722316"/>
            <a:ext cx="9046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>
                <a:solidFill>
                  <a:srgbClr val="FF0000"/>
                </a:solidFill>
              </a:rPr>
              <a:t>她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记得还要寄</a:t>
            </a:r>
            <a:r>
              <a:rPr lang="zh-CN" altLang="en-US" sz="3600" b="1" i="1" dirty="0">
                <a:solidFill>
                  <a:srgbClr val="FF0000"/>
                </a:solidFill>
              </a:rPr>
              <a:t>过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信。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8614" y="450912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FF0000"/>
                </a:solidFill>
              </a:rPr>
              <a:t>她记得</a:t>
            </a:r>
            <a:r>
              <a:rPr lang="zh-CN" altLang="en-US" sz="3600" b="1" i="1" dirty="0">
                <a:solidFill>
                  <a:srgbClr val="FF0000"/>
                </a:solidFill>
              </a:rPr>
              <a:t>寄</a:t>
            </a:r>
            <a:r>
              <a:rPr lang="zh-CN" altLang="en-US" sz="3600" b="1" i="1" dirty="0" smtClean="0">
                <a:solidFill>
                  <a:srgbClr val="FF0000"/>
                </a:solidFill>
              </a:rPr>
              <a:t>过信了。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7588" y="5301208"/>
            <a:ext cx="55585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002060"/>
                </a:solidFill>
              </a:rPr>
              <a:t>Remember that you can get good grades when you study hard </a:t>
            </a:r>
            <a:endParaRPr lang="zh-CN" altLang="en-US" sz="3200" b="1" i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67629" y="6273225"/>
            <a:ext cx="5952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要记得努力学习就能取得好成绩</a:t>
            </a:r>
          </a:p>
        </p:txBody>
      </p:sp>
    </p:spTree>
    <p:extLst>
      <p:ext uri="{BB962C8B-B14F-4D97-AF65-F5344CB8AC3E}">
        <p14:creationId xmlns:p14="http://schemas.microsoft.com/office/powerpoint/2010/main" val="428175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218" y="12359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>
                <a:solidFill>
                  <a:srgbClr val="FF0000"/>
                </a:solidFill>
              </a:rPr>
              <a:t>Not …..until</a:t>
            </a:r>
            <a:r>
              <a:rPr lang="zh-CN" altLang="en-US" sz="4000" b="1" i="1" dirty="0" smtClean="0">
                <a:solidFill>
                  <a:srgbClr val="FF0000"/>
                </a:solidFill>
              </a:rPr>
              <a:t>，直到</a:t>
            </a:r>
            <a:r>
              <a:rPr lang="en-US" altLang="zh-CN" sz="4000" b="1" i="1" dirty="0" smtClean="0">
                <a:solidFill>
                  <a:srgbClr val="FF0000"/>
                </a:solidFill>
              </a:rPr>
              <a:t>….</a:t>
            </a:r>
            <a:r>
              <a:rPr lang="zh-CN" altLang="en-US" sz="4000" b="1" i="1" dirty="0" smtClean="0">
                <a:solidFill>
                  <a:srgbClr val="FF0000"/>
                </a:solidFill>
              </a:rPr>
              <a:t>才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…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2050" y="831479"/>
            <a:ext cx="889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例如：直到做完家庭作业他才打电脑游戏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0865" y="1437762"/>
            <a:ext cx="86483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 smtClean="0">
                <a:solidFill>
                  <a:schemeClr val="tx2"/>
                </a:solidFill>
              </a:rPr>
              <a:t>He doesn’t play computer games until he finishes his homework.</a:t>
            </a:r>
            <a:endParaRPr lang="zh-CN" altLang="en-US" sz="4000" b="1" i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050" y="3981683"/>
            <a:ext cx="79783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/>
              <a:t>p</a:t>
            </a:r>
            <a:r>
              <a:rPr lang="en-US" altLang="zh-CN" sz="3600" b="1" i="1" dirty="0" smtClean="0"/>
              <a:t>repare for exam  /  prepare for lunch /  prepare for lessons</a:t>
            </a:r>
            <a:r>
              <a:rPr lang="en-US" altLang="zh-CN" sz="3600" b="1" dirty="0" smtClean="0"/>
              <a:t>…..</a:t>
            </a:r>
            <a:endParaRPr lang="zh-CN" altLang="en-US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3868" y="5517232"/>
            <a:ext cx="8899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repare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用作及物动词，意为“准备”，后接名称或代词做宾语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5698" y="5012119"/>
            <a:ext cx="993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endParaRPr lang="zh-CN" altLang="en-US" sz="3600" dirty="0"/>
          </a:p>
        </p:txBody>
      </p:sp>
      <p:sp>
        <p:nvSpPr>
          <p:cNvPr id="14" name="TextBox 13"/>
          <p:cNvSpPr txBox="1"/>
          <p:nvPr/>
        </p:nvSpPr>
        <p:spPr>
          <a:xfrm>
            <a:off x="245154" y="2930478"/>
            <a:ext cx="8899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p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repare for ,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用作不及物动词。使做好准备，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preparation(n)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准备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324544" y="2576535"/>
            <a:ext cx="10477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 </a:t>
            </a:r>
            <a:r>
              <a:rPr lang="zh-CN" altLang="en-US" sz="4000" b="1" dirty="0" smtClean="0"/>
              <a:t>四</a:t>
            </a:r>
            <a:r>
              <a:rPr lang="en-US" altLang="zh-CN" sz="3600" dirty="0"/>
              <a:t>.</a:t>
            </a:r>
            <a:endParaRPr lang="zh-CN" altLang="en-US" sz="5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-18546" y="0"/>
            <a:ext cx="2217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三</a:t>
            </a:r>
            <a:r>
              <a:rPr lang="en-US" altLang="zh-CN" sz="3200" b="1" dirty="0" smtClean="0"/>
              <a:t>.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36483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1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6" y="7620"/>
            <a:ext cx="9144000" cy="68503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23418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/>
              <a:t>My mother is preparing a big dinner </a:t>
            </a:r>
            <a:r>
              <a:rPr lang="en-US" altLang="zh-CN" sz="3200" b="1" dirty="0" smtClean="0"/>
              <a:t>.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95807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Prepare +to do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sth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准备做某事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4" y="150215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/>
              <a:t>His father prepares to go to work .</a:t>
            </a:r>
            <a:endParaRPr lang="zh-CN" altLang="en-US" sz="36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-28600" y="2637208"/>
            <a:ext cx="8892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h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ave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相关的短语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984" y="3356992"/>
            <a:ext cx="86714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/>
              <a:t>h</a:t>
            </a:r>
            <a:r>
              <a:rPr lang="en-US" altLang="zh-CN" sz="3200" b="1" i="1" dirty="0" smtClean="0"/>
              <a:t>ave</a:t>
            </a:r>
            <a:r>
              <a:rPr lang="en-US" altLang="zh-CN" sz="3600" b="1" i="1" dirty="0" smtClean="0"/>
              <a:t> a cold/flu   </a:t>
            </a:r>
            <a:r>
              <a:rPr lang="zh-CN" altLang="en-US" sz="3600" b="1" i="1" dirty="0" smtClean="0"/>
              <a:t>感冒        </a:t>
            </a:r>
            <a:r>
              <a:rPr lang="en-US" altLang="zh-CN" sz="3600" b="1" i="1" dirty="0" smtClean="0"/>
              <a:t>have an exam </a:t>
            </a:r>
            <a:r>
              <a:rPr lang="zh-CN" altLang="en-US" sz="3600" b="1" i="1" dirty="0" smtClean="0"/>
              <a:t>考试       </a:t>
            </a:r>
            <a:r>
              <a:rPr lang="en-US" altLang="zh-CN" sz="3600" b="1" i="1" dirty="0" smtClean="0"/>
              <a:t>have a lessons   </a:t>
            </a:r>
            <a:r>
              <a:rPr lang="zh-CN" altLang="en-US" sz="3600" b="1" i="1" dirty="0" smtClean="0"/>
              <a:t>上课  </a:t>
            </a:r>
            <a:r>
              <a:rPr lang="en-US" altLang="zh-CN" sz="3600" b="1" i="1" dirty="0" smtClean="0"/>
              <a:t>have to do with </a:t>
            </a:r>
            <a:r>
              <a:rPr lang="zh-CN" altLang="en-US" sz="3600" b="1" i="1" dirty="0" smtClean="0"/>
              <a:t>与</a:t>
            </a:r>
            <a:r>
              <a:rPr lang="en-US" altLang="zh-CN" sz="3600" b="1" i="1" dirty="0" smtClean="0"/>
              <a:t>…</a:t>
            </a:r>
            <a:r>
              <a:rPr lang="zh-CN" altLang="en-US" sz="3600" b="1" i="1" dirty="0" smtClean="0"/>
              <a:t>有关</a:t>
            </a:r>
            <a:endParaRPr lang="zh-CN" altLang="en-US" sz="36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0984" y="5373216"/>
            <a:ext cx="9073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/>
              <a:t>h</a:t>
            </a:r>
            <a:r>
              <a:rPr lang="en-US" altLang="zh-CN" sz="4000" b="1" i="1" dirty="0" smtClean="0"/>
              <a:t>ave breakfast/lunch/supper </a:t>
            </a:r>
            <a:r>
              <a:rPr lang="zh-CN" altLang="en-US" sz="4000" b="1" i="1" dirty="0" smtClean="0"/>
              <a:t>吃早饭、午饭，晚饭</a:t>
            </a:r>
            <a:endParaRPr lang="zh-CN" altLang="en-US" sz="40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3304" y="2085113"/>
            <a:ext cx="48405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tx2"/>
                </a:solidFill>
              </a:rPr>
              <a:t>五</a:t>
            </a:r>
            <a:r>
              <a:rPr lang="en-US" altLang="zh-CN" sz="4000" b="1" dirty="0" smtClean="0">
                <a:solidFill>
                  <a:schemeClr val="tx2"/>
                </a:solidFill>
              </a:rPr>
              <a:t>.</a:t>
            </a:r>
            <a:endParaRPr lang="zh-CN" altLang="en-US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56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0"/>
            <a:ext cx="2915816" cy="38610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672" y="404663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Hang</a:t>
            </a:r>
            <a:r>
              <a:rPr lang="en-US" altLang="zh-CN" sz="2000" dirty="0" smtClean="0"/>
              <a:t> </a:t>
            </a:r>
            <a:r>
              <a:rPr lang="en-US" altLang="zh-CN" sz="2800" dirty="0" smtClean="0"/>
              <a:t> v</a:t>
            </a:r>
            <a:r>
              <a:rPr lang="zh-CN" altLang="en-US" sz="3600" b="1" dirty="0" smtClean="0"/>
              <a:t>悬挂，垂下</a:t>
            </a:r>
            <a:endParaRPr lang="zh-CN" alt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344" y="1309179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002060"/>
                </a:solidFill>
              </a:rPr>
              <a:t>Hang the lights on the wall</a:t>
            </a:r>
            <a:endParaRPr lang="zh-CN" altLang="en-US" sz="3200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344" y="3839573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Hang out</a:t>
            </a:r>
            <a:r>
              <a:rPr lang="zh-CN" altLang="en-US" sz="3600" b="1" dirty="0" smtClean="0"/>
              <a:t>闲逛，常去某地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3344" y="4509120"/>
            <a:ext cx="74405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solidFill>
                  <a:srgbClr val="002060"/>
                </a:solidFill>
              </a:rPr>
              <a:t>She likes shopping ,so she often hangs out in the supermarket </a:t>
            </a:r>
            <a:endParaRPr lang="zh-CN" altLang="en-US" sz="3600" b="1" i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9598" y="5937086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她喜欢购物，因此她经常去超市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344" y="2204864"/>
            <a:ext cx="6760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把灯挂在墙上</a:t>
            </a:r>
            <a:endParaRPr lang="zh-CN" altLang="en-US" sz="4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4237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/>
              <a:t> 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六</a:t>
            </a:r>
            <a:r>
              <a:rPr lang="en-US" altLang="zh-CN" sz="4400" b="1" dirty="0" smtClean="0">
                <a:solidFill>
                  <a:srgbClr val="FF0000"/>
                </a:solidFill>
              </a:rPr>
              <a:t>.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38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512" y="1772816"/>
            <a:ext cx="6336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Catch you on Monday!</a:t>
            </a:r>
            <a:r>
              <a:rPr lang="zh-CN" altLang="en-US" sz="3600" b="1" dirty="0" smtClean="0"/>
              <a:t>周一见</a:t>
            </a:r>
            <a:r>
              <a:rPr lang="en-US" altLang="zh-CN" sz="3600" b="1" dirty="0" smtClean="0"/>
              <a:t>,</a:t>
            </a:r>
            <a:r>
              <a:rPr lang="zh-CN" altLang="en-US" sz="3600" b="1" dirty="0" smtClean="0"/>
              <a:t>这里是“再见”的意思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753" y="1072011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七</a:t>
            </a:r>
            <a:r>
              <a:rPr lang="en-US" altLang="zh-CN" sz="3600" b="1" dirty="0" smtClean="0"/>
              <a:t>.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212976"/>
            <a:ext cx="6696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/>
              <a:t>也</a:t>
            </a:r>
            <a:r>
              <a:rPr lang="zh-CN" altLang="en-US" sz="3200" b="1" dirty="0" smtClean="0"/>
              <a:t>有“及时赶上，抓住，接住”之意</a:t>
            </a:r>
            <a:endParaRPr lang="zh-CN" altLang="en-US" sz="3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9753" y="4345817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err="1">
                <a:solidFill>
                  <a:srgbClr val="FF0000"/>
                </a:solidFill>
              </a:rPr>
              <a:t>E</a:t>
            </a:r>
            <a:r>
              <a:rPr lang="en-US" altLang="zh-CN" sz="3600" b="1" i="1" dirty="0" err="1" smtClean="0">
                <a:solidFill>
                  <a:srgbClr val="FF0000"/>
                </a:solidFill>
              </a:rPr>
              <a:t>g</a:t>
            </a:r>
            <a:r>
              <a:rPr lang="en-US" altLang="zh-CN" sz="3600" b="1" i="1" dirty="0" smtClean="0">
                <a:solidFill>
                  <a:srgbClr val="FF0000"/>
                </a:solidFill>
              </a:rPr>
              <a:t>. He is late for school because he didn’t catch the bus .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967416"/>
            <a:ext cx="9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i="1" dirty="0" smtClean="0">
                <a:solidFill>
                  <a:srgbClr val="FF0000"/>
                </a:solidFill>
              </a:rPr>
              <a:t>When I pass the ball ,please catch it .</a:t>
            </a:r>
            <a:endParaRPr lang="zh-CN" altLang="en-US" sz="3600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5373216"/>
            <a:ext cx="8821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他上学迟到了，因为没赶上公交车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665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0"/>
            <a:ext cx="8820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 focus</a:t>
            </a:r>
            <a:endParaRPr lang="zh-CN" altLang="en-US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348880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 smtClean="0"/>
              <a:t>can</a:t>
            </a:r>
            <a:r>
              <a:rPr lang="en-US" altLang="zh-CN" sz="3600" b="1" i="1" dirty="0" smtClean="0"/>
              <a:t> </a:t>
            </a:r>
            <a:r>
              <a:rPr lang="zh-CN" altLang="en-US" sz="3600" b="1" i="1" dirty="0" smtClean="0"/>
              <a:t>表示能力，相当于 </a:t>
            </a:r>
            <a:r>
              <a:rPr lang="en-US" altLang="zh-CN" sz="3600" b="1" i="1" dirty="0" smtClean="0"/>
              <a:t>be able to </a:t>
            </a:r>
            <a:r>
              <a:rPr lang="zh-CN" altLang="en-US" sz="3600" b="1" i="1" dirty="0" smtClean="0"/>
              <a:t>有能力做某事</a:t>
            </a:r>
            <a:r>
              <a:rPr lang="en-US" altLang="zh-CN" sz="3600" b="1" i="1" dirty="0" smtClean="0"/>
              <a:t> </a:t>
            </a:r>
            <a:endParaRPr lang="zh-CN" altLang="en-US" sz="36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422108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err="1" smtClean="0"/>
              <a:t>Eg</a:t>
            </a:r>
            <a:r>
              <a:rPr lang="en-US" altLang="zh-CN" sz="3600" b="1" dirty="0" smtClean="0"/>
              <a:t>.  </a:t>
            </a:r>
            <a:r>
              <a:rPr lang="zh-CN" altLang="en-US" sz="3600" b="1" dirty="0" smtClean="0"/>
              <a:t>小明会弹钢琴和打篮球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64988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2" name="Cloud"/>
          <p:cNvSpPr>
            <a:spLocks noChangeAspect="1" noEditPoints="1" noChangeArrowheads="1"/>
          </p:cNvSpPr>
          <p:nvPr/>
        </p:nvSpPr>
        <p:spPr bwMode="auto">
          <a:xfrm>
            <a:off x="0" y="0"/>
            <a:ext cx="8899525" cy="685800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24581" name="Picture 5" descr="BAN_1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5297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0"/>
            <a:ext cx="4427537" cy="692150"/>
          </a:xfrm>
        </p:spPr>
        <p:txBody>
          <a:bodyPr/>
          <a:lstStyle/>
          <a:p>
            <a:pPr algn="l"/>
            <a:r>
              <a:rPr lang="en-US" altLang="zh-CN" sz="4000" b="1">
                <a:solidFill>
                  <a:srgbClr val="3333FF"/>
                </a:solidFill>
              </a:rPr>
              <a:t>Explanation</a:t>
            </a:r>
            <a:r>
              <a:rPr lang="en-US" altLang="zh-CN" sz="4000" b="1">
                <a:solidFill>
                  <a:srgbClr val="9933FF"/>
                </a:solidFill>
              </a:rPr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6613"/>
            <a:ext cx="8459788" cy="6021387"/>
          </a:xfrm>
        </p:spPr>
        <p:txBody>
          <a:bodyPr/>
          <a:lstStyle/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       1.   can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的用法 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          （１）表邀请。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　　    若接受邀请，</a:t>
            </a:r>
            <a:r>
              <a:rPr lang="zh-CN" altLang="en-US" sz="2800" b="1" dirty="0">
                <a:latin typeface="Times New Roman" pitchFamily="18" charset="0"/>
              </a:rPr>
              <a:t>回答为：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Times New Roman" pitchFamily="18" charset="0"/>
              </a:rPr>
              <a:t>　　      </a:t>
            </a: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OK./All right./Sure./ Of course./Certainly./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Times New Roman" pitchFamily="18" charset="0"/>
              </a:rPr>
              <a:t>              Yes(Sure),I’d love(like) to.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　　    若不接受邀请，</a:t>
            </a:r>
            <a:r>
              <a:rPr lang="zh-CN" altLang="en-US" sz="2800" b="1" dirty="0">
                <a:latin typeface="Times New Roman" pitchFamily="18" charset="0"/>
              </a:rPr>
              <a:t>回答为：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　　      </a:t>
            </a: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Sorry,</a:t>
            </a: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Ｉ</a:t>
            </a: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can’t.(+</a:t>
            </a: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原因</a:t>
            </a: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)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          </a:t>
            </a:r>
            <a:r>
              <a:rPr lang="en-US" altLang="zh-CN" sz="2800" b="1" dirty="0" err="1">
                <a:solidFill>
                  <a:srgbClr val="FF0066"/>
                </a:solidFill>
                <a:latin typeface="Times New Roman" pitchFamily="18" charset="0"/>
              </a:rPr>
              <a:t>eg</a:t>
            </a:r>
            <a:r>
              <a:rPr lang="en-US" altLang="zh-CN" sz="2800" b="1" dirty="0">
                <a:solidFill>
                  <a:srgbClr val="FF0066"/>
                </a:solidFill>
                <a:latin typeface="Times New Roman" pitchFamily="18" charset="0"/>
              </a:rPr>
              <a:t> .   Can </a:t>
            </a:r>
            <a:r>
              <a:rPr lang="en-US" altLang="zh-CN" sz="2800" b="1" dirty="0">
                <a:latin typeface="Times New Roman" pitchFamily="18" charset="0"/>
              </a:rPr>
              <a:t>you come to the party?       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itchFamily="18" charset="0"/>
              </a:rPr>
              <a:t>                   Yes/</a:t>
            </a:r>
            <a:r>
              <a:rPr lang="en-US" altLang="zh-CN" sz="2800" b="1" dirty="0" err="1">
                <a:latin typeface="Times New Roman" pitchFamily="18" charset="0"/>
              </a:rPr>
              <a:t>Sure,I’d</a:t>
            </a:r>
            <a:r>
              <a:rPr lang="en-US" altLang="zh-CN" sz="2800" b="1" dirty="0">
                <a:latin typeface="Times New Roman" pitchFamily="18" charset="0"/>
              </a:rPr>
              <a:t> love/like to.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itchFamily="18" charset="0"/>
              </a:rPr>
              <a:t>                   </a:t>
            </a:r>
            <a:r>
              <a:rPr lang="en-US" altLang="zh-CN" sz="2800" b="1" dirty="0" err="1">
                <a:latin typeface="Times New Roman" pitchFamily="18" charset="0"/>
              </a:rPr>
              <a:t>Sorry,Ican’t</a:t>
            </a:r>
            <a:r>
              <a:rPr lang="en-US" altLang="zh-CN" sz="2800" b="1" dirty="0">
                <a:latin typeface="Times New Roman" pitchFamily="18" charset="0"/>
              </a:rPr>
              <a:t>.  I have to help my parents.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Times New Roman" pitchFamily="18" charset="0"/>
              </a:rPr>
              <a:t>       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en-US" altLang="zh-CN" sz="2800" b="1" dirty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tx2"/>
                </a:solidFill>
                <a:latin typeface="Times New Roman" pitchFamily="18" charset="0"/>
              </a:rPr>
              <a:t>  </a:t>
            </a:r>
          </a:p>
          <a:p>
            <a:pPr marL="609600" indent="-609600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en-US" altLang="zh-CN" sz="1800" b="1" dirty="0">
              <a:latin typeface="Times New Roman" pitchFamily="18" charset="0"/>
            </a:endParaRPr>
          </a:p>
        </p:txBody>
      </p:sp>
      <p:pic>
        <p:nvPicPr>
          <p:cNvPr id="24583" name="Picture 7" descr="xins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0" y="0"/>
            <a:ext cx="857250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434767"/>
      </p:ext>
    </p:ext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10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10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1000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1000"/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1000"/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60648"/>
            <a:ext cx="8748464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i="1" dirty="0" smtClean="0"/>
              <a:t>New words and phrases</a:t>
            </a:r>
          </a:p>
          <a:p>
            <a:endParaRPr lang="en-US" altLang="zh-CN" sz="5400" b="1" i="1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z="4800" b="1" i="1" dirty="0">
                <a:solidFill>
                  <a:srgbClr val="FF0000"/>
                </a:solidFill>
              </a:rPr>
              <a:t>p</a:t>
            </a:r>
            <a:r>
              <a:rPr lang="en-US" altLang="zh-CN" sz="4800" b="1" i="1" dirty="0" smtClean="0">
                <a:solidFill>
                  <a:srgbClr val="FF0000"/>
                </a:solidFill>
              </a:rPr>
              <a:t>repare</a:t>
            </a:r>
            <a:r>
              <a:rPr lang="en-US" altLang="zh-CN" sz="3200" b="1" dirty="0" smtClean="0"/>
              <a:t>  </a:t>
            </a:r>
            <a:r>
              <a:rPr lang="en-US" altLang="zh-CN" sz="3200" b="1" dirty="0"/>
              <a:t>v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使做好准备；把</a:t>
            </a:r>
            <a:r>
              <a:rPr lang="en-US" altLang="zh-CN" sz="3600" b="1" dirty="0"/>
              <a:t>…….</a:t>
            </a:r>
            <a:r>
              <a:rPr lang="zh-CN" altLang="en-US" sz="3600" b="1" dirty="0"/>
              <a:t>备好</a:t>
            </a:r>
            <a:endParaRPr lang="en-US" altLang="zh-CN" sz="3600" b="1" dirty="0"/>
          </a:p>
          <a:p>
            <a:endParaRPr lang="en-US" altLang="zh-CN" sz="2000" b="1" dirty="0"/>
          </a:p>
          <a:p>
            <a:r>
              <a:rPr lang="en-US" altLang="zh-CN" sz="4800" b="1" i="1" dirty="0">
                <a:solidFill>
                  <a:srgbClr val="FF0000"/>
                </a:solidFill>
              </a:rPr>
              <a:t>p</a:t>
            </a:r>
            <a:r>
              <a:rPr lang="en-US" altLang="zh-CN" sz="4800" b="1" i="1" dirty="0" smtClean="0">
                <a:solidFill>
                  <a:srgbClr val="FF0000"/>
                </a:solidFill>
              </a:rPr>
              <a:t>repare  </a:t>
            </a:r>
            <a:r>
              <a:rPr lang="en-US" altLang="zh-CN" sz="4800" b="1" i="1" dirty="0">
                <a:solidFill>
                  <a:srgbClr val="FF0000"/>
                </a:solidFill>
              </a:rPr>
              <a:t>for    </a:t>
            </a:r>
            <a:r>
              <a:rPr lang="zh-CN" altLang="en-US" sz="4800" b="1" dirty="0" smtClean="0"/>
              <a:t>为</a:t>
            </a:r>
            <a:r>
              <a:rPr lang="en-US" altLang="zh-CN" sz="4800" b="1" dirty="0" smtClean="0"/>
              <a:t>….</a:t>
            </a:r>
            <a:r>
              <a:rPr lang="zh-CN" altLang="en-US" sz="4800" b="1" dirty="0" smtClean="0"/>
              <a:t>做好准备</a:t>
            </a:r>
            <a:endParaRPr lang="en-US" altLang="zh-CN" sz="4800" b="1" dirty="0" smtClean="0"/>
          </a:p>
          <a:p>
            <a:r>
              <a:rPr lang="en-US" altLang="zh-CN" sz="2400" b="1" dirty="0" smtClean="0"/>
              <a:t> </a:t>
            </a:r>
            <a:endParaRPr lang="en-US" altLang="zh-CN" sz="2400" dirty="0"/>
          </a:p>
          <a:p>
            <a:endParaRPr lang="en-US" altLang="zh-CN" b="1" dirty="0"/>
          </a:p>
          <a:p>
            <a:endParaRPr lang="en-US" altLang="zh-CN" b="1" dirty="0" smtClean="0"/>
          </a:p>
          <a:p>
            <a:r>
              <a:rPr lang="en-US" altLang="zh-CN" dirty="0" smtClean="0"/>
              <a:t> </a:t>
            </a:r>
            <a:endParaRPr lang="en-US" altLang="zh-CN" sz="3200" dirty="0"/>
          </a:p>
          <a:p>
            <a:endParaRPr lang="en-US" altLang="zh-CN" dirty="0"/>
          </a:p>
          <a:p>
            <a:r>
              <a:rPr lang="en-US" altLang="zh-CN" b="1" dirty="0" smtClean="0"/>
              <a:t>         </a:t>
            </a:r>
            <a:endParaRPr lang="en-US" altLang="zh-CN" b="1" dirty="0"/>
          </a:p>
          <a:p>
            <a:r>
              <a:rPr lang="en-US" altLang="zh-CN" dirty="0" smtClean="0"/>
              <a:t> </a:t>
            </a:r>
            <a:endParaRPr lang="zh-CN" altLang="en-US" sz="4400" b="1" dirty="0"/>
          </a:p>
          <a:p>
            <a:endParaRPr lang="en-US" altLang="zh-CN" b="1" dirty="0" smtClean="0"/>
          </a:p>
          <a:p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156471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8247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</a:rPr>
              <a:t>e</a:t>
            </a:r>
            <a:r>
              <a:rPr lang="en-US" altLang="zh-CN" sz="4000" b="1" i="1" dirty="0" smtClean="0">
                <a:solidFill>
                  <a:srgbClr val="FF0000"/>
                </a:solidFill>
              </a:rPr>
              <a:t>xam  n. (=examination)    </a:t>
            </a:r>
            <a:r>
              <a:rPr lang="zh-CN" altLang="en-US" sz="4000" b="1" dirty="0" smtClean="0"/>
              <a:t>考试</a:t>
            </a:r>
            <a:endParaRPr lang="zh-CN" altLang="en-US" sz="4000" b="1" dirty="0"/>
          </a:p>
        </p:txBody>
      </p:sp>
      <p:pic>
        <p:nvPicPr>
          <p:cNvPr id="1026" name="Picture 2" descr="http://t1.baidu.com/it/u=2851545456,2822542786&amp;fm=23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861048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12.baidu.com/it/u=468308582,735480381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4219"/>
            <a:ext cx="5062943" cy="335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11.baidu.com/it/u=142147545,149657719&amp;fm=23&amp;gp=0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4912"/>
            <a:ext cx="5230579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21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32656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504" y="18421"/>
            <a:ext cx="8892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i="1" dirty="0"/>
              <a:t>f</a:t>
            </a:r>
            <a:r>
              <a:rPr lang="en-US" altLang="zh-CN" sz="6000" b="1" i="1" dirty="0" smtClean="0"/>
              <a:t>lu</a:t>
            </a:r>
            <a:r>
              <a:rPr lang="en-US" altLang="zh-CN" sz="4800" b="1" dirty="0" smtClean="0"/>
              <a:t>  n. </a:t>
            </a:r>
            <a:r>
              <a:rPr lang="zh-CN" altLang="en-US" sz="4800" b="1" dirty="0" smtClean="0"/>
              <a:t>流行性感冒；流感</a:t>
            </a:r>
            <a:endParaRPr lang="zh-CN" altLang="en-US" sz="4800" b="1" dirty="0"/>
          </a:p>
        </p:txBody>
      </p:sp>
      <p:pic>
        <p:nvPicPr>
          <p:cNvPr id="2050" name="Picture 2" descr="http://t10.baidu.com/it/u=1152362361,3845066260&amp;fm=21&amp;gp=0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635" y="1916832"/>
            <a:ext cx="3798937" cy="477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t11.baidu.com/it/u=4228569195,1934920223&amp;fm=23&amp;gp=0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5" y="3761656"/>
            <a:ext cx="457199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t12.baidu.com/it/u=1691977234,1994196925&amp;fm=21&amp;gp=0.jpg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320479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201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70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2780928"/>
            <a:ext cx="748883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lang="en-US" altLang="zh-CN" sz="4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vailable    adj.    </a:t>
            </a:r>
            <a:r>
              <a:rPr lang="zh-CN" altLang="en-US" sz="4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有空的，可获得的</a:t>
            </a:r>
            <a:endParaRPr lang="en-US" altLang="zh-CN" sz="4000" b="1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sz="4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lang="en-US" altLang="zh-CN" sz="4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nother  time   </a:t>
            </a:r>
            <a:r>
              <a:rPr lang="zh-CN" altLang="en-US" sz="4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其他时间；别的时间</a:t>
            </a:r>
            <a:endParaRPr lang="en-US" altLang="zh-CN" sz="4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endParaRPr lang="en-US" altLang="zh-CN" sz="2000" b="1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097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3" y="35277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76672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</a:rPr>
              <a:t>u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ntil  </a:t>
            </a:r>
            <a:r>
              <a:rPr lang="en-US" altLang="zh-CN" sz="4000" b="1" dirty="0" smtClean="0"/>
              <a:t> </a:t>
            </a:r>
            <a:r>
              <a:rPr lang="en-US" altLang="zh-CN" sz="4000" b="1" i="1" dirty="0" err="1" smtClean="0"/>
              <a:t>conj.prep</a:t>
            </a:r>
            <a:r>
              <a:rPr lang="en-US" altLang="zh-CN" sz="4000" b="1" dirty="0" smtClean="0"/>
              <a:t>.  </a:t>
            </a:r>
            <a:r>
              <a:rPr lang="zh-CN" altLang="en-US" sz="4000" b="1" dirty="0" smtClean="0"/>
              <a:t>到</a:t>
            </a:r>
            <a:r>
              <a:rPr lang="en-US" altLang="zh-CN" sz="4000" b="1" dirty="0" smtClean="0"/>
              <a:t>…….</a:t>
            </a:r>
            <a:r>
              <a:rPr lang="zh-CN" altLang="en-US" sz="4000" b="1" dirty="0" smtClean="0"/>
              <a:t>的时候</a:t>
            </a:r>
            <a:endParaRPr lang="zh-CN" altLang="en-US" sz="4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162880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h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ang</a:t>
            </a:r>
            <a:r>
              <a:rPr lang="en-US" altLang="zh-CN" sz="3200" b="1" dirty="0" smtClean="0"/>
              <a:t>      </a:t>
            </a:r>
            <a:r>
              <a:rPr lang="en-US" altLang="zh-CN" sz="4000" b="1" dirty="0" smtClean="0"/>
              <a:t>v.</a:t>
            </a:r>
            <a:r>
              <a:rPr lang="zh-CN" altLang="en-US" sz="4000" b="1" dirty="0" smtClean="0"/>
              <a:t>悬挂  ；垂下</a:t>
            </a:r>
            <a:endParaRPr lang="zh-CN" altLang="en-US" sz="4000" b="1" dirty="0"/>
          </a:p>
        </p:txBody>
      </p:sp>
      <p:pic>
        <p:nvPicPr>
          <p:cNvPr id="3076" name="Picture 4" descr="http://t3.baidu.com/it/u=1871207402,3743761888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1412776"/>
            <a:ext cx="3172406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t3.baidu.com/it/u=4276855717,199996373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5902053" cy="4400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02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50" y="107339"/>
            <a:ext cx="9144000" cy="67600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1052736"/>
            <a:ext cx="7848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/>
              <a:t>h</a:t>
            </a:r>
            <a:r>
              <a:rPr lang="en-US" altLang="zh-CN" sz="4400" b="1" i="1" dirty="0" smtClean="0"/>
              <a:t>ang out </a:t>
            </a:r>
            <a:r>
              <a:rPr lang="zh-CN" altLang="en-US" sz="4400" b="1" i="1" dirty="0" smtClean="0"/>
              <a:t>闲逛；常去某处</a:t>
            </a:r>
            <a:endParaRPr lang="zh-CN" altLang="en-US" sz="44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2161905"/>
            <a:ext cx="74168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i="1" dirty="0"/>
              <a:t>c</a:t>
            </a:r>
            <a:r>
              <a:rPr lang="en-US" altLang="zh-CN" sz="4400" b="1" i="1" dirty="0" smtClean="0"/>
              <a:t>atch   v.</a:t>
            </a:r>
            <a:r>
              <a:rPr lang="zh-CN" altLang="en-US" sz="4400" b="1" i="1" dirty="0" smtClean="0"/>
              <a:t>及时赶上；接住；抓住</a:t>
            </a:r>
            <a:endParaRPr lang="zh-CN" altLang="en-US" sz="4400" b="1" i="1" dirty="0"/>
          </a:p>
        </p:txBody>
      </p:sp>
      <p:pic>
        <p:nvPicPr>
          <p:cNvPr id="1026" name="Picture 2" descr="http://t2.baidu.com/it/u=2423854852,3672344101&amp;fm=21&amp;gp=0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0" y="3717032"/>
            <a:ext cx="9144000" cy="336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96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7200" dirty="0" smtClean="0"/>
              <a:t>1a</a:t>
            </a:r>
            <a:r>
              <a:rPr lang="en-US" altLang="zh-CN" sz="6000" dirty="0" smtClean="0"/>
              <a:t>    </a:t>
            </a:r>
            <a:r>
              <a:rPr lang="en-US" altLang="zh-CN" sz="6600" i="1" dirty="0" smtClean="0"/>
              <a:t>Phrases</a:t>
            </a:r>
            <a:endParaRPr lang="zh-CN" altLang="en-US" sz="6600" i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760"/>
            <a:ext cx="3851920" cy="31977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0312" y="4466531"/>
            <a:ext cx="2880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p</a:t>
            </a:r>
            <a:r>
              <a:rPr lang="en-US" altLang="zh-CN" sz="5400" dirty="0" smtClean="0">
                <a:solidFill>
                  <a:srgbClr val="FF0000"/>
                </a:solidFill>
              </a:rPr>
              <a:t>repare for exam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40" y="1268760"/>
            <a:ext cx="5547360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47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00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673</Words>
  <Application>Microsoft Office PowerPoint</Application>
  <PresentationFormat>全屏显示(4:3)</PresentationFormat>
  <Paragraphs>132</Paragraphs>
  <Slides>28</Slides>
  <Notes>0</Notes>
  <HiddenSlides>1</HiddenSlides>
  <MMClips>5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1a    Phrases</vt:lpstr>
      <vt:lpstr>PowerPoint 演示文稿</vt:lpstr>
      <vt:lpstr>PowerPoint 演示文稿</vt:lpstr>
      <vt:lpstr>PowerPoint 演示文稿</vt:lpstr>
      <vt:lpstr>meet  my  friend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Explanation 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102</cp:revision>
  <dcterms:created xsi:type="dcterms:W3CDTF">2013-11-28T08:49:27Z</dcterms:created>
  <dcterms:modified xsi:type="dcterms:W3CDTF">2013-12-15T15:33:11Z</dcterms:modified>
</cp:coreProperties>
</file>