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10"/>
  </p:notesMasterIdLst>
  <p:sldIdLst>
    <p:sldId id="310" r:id="rId6"/>
    <p:sldId id="271" r:id="rId7"/>
    <p:sldId id="272" r:id="rId8"/>
    <p:sldId id="273" r:id="rId9"/>
    <p:sldId id="274" r:id="rId11"/>
    <p:sldId id="314" r:id="rId12"/>
    <p:sldId id="258" r:id="rId13"/>
    <p:sldId id="312" r:id="rId14"/>
    <p:sldId id="322" r:id="rId15"/>
    <p:sldId id="323" r:id="rId16"/>
    <p:sldId id="261" r:id="rId17"/>
    <p:sldId id="313" r:id="rId18"/>
    <p:sldId id="324" r:id="rId19"/>
    <p:sldId id="262" r:id="rId20"/>
    <p:sldId id="267" r:id="rId21"/>
    <p:sldId id="326" r:id="rId22"/>
    <p:sldId id="315" r:id="rId23"/>
    <p:sldId id="317" r:id="rId24"/>
    <p:sldId id="318" r:id="rId25"/>
    <p:sldId id="307" r:id="rId26"/>
    <p:sldId id="327" r:id="rId27"/>
    <p:sldId id="320" r:id="rId28"/>
    <p:sldId id="291" r:id="rId29"/>
    <p:sldId id="321" r:id="rId30"/>
    <p:sldId id="308" r:id="rId31"/>
    <p:sldId id="309" r:id="rId32"/>
    <p:sldId id="268" r:id="rId33"/>
    <p:sldId id="306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00"/>
    <a:srgbClr val="666633"/>
    <a:srgbClr val="FF00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200"/>
        <p:guide pos="29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9C6929-83D6-4086-A9A2-E61EB7C5AD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60F0CF-84B9-464C-8227-8C29C8C899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0F0CF-84B9-464C-8227-8C29C8C899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A10A5-4CAE-4760-B84B-4C11B984E03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85B3F4-8752-41E9-9E4A-FEBB3AAB40E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379928-27C7-48E5-85C2-472CDBA41D9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19FD3F-E22D-44A2-BD65-8E0D96171AC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D6D2D1-3CFC-4E83-AD05-ED3A1C527994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07D3D9-04A2-4966-B018-4A86F8CA43D7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CED47-6A84-439A-9B28-13C872024AA1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81F0B-4982-494E-A74B-81D8B4EACA17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EF3E99-E7FC-485A-B17E-D3CE8737CFA3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6DA46-EF82-4600-A9CD-3E8E5A311728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077C53-E18D-4B69-BE02-CB7AA0EF1A8B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E78F3-FD98-4CE8-AB08-E702BE0620C2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6FF2A-CD73-4723-9EB8-0D9F29EDF7BD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6B177-AA3F-440C-9094-D549F09E0AE2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B373D-E12B-4350-AE81-3A88C42565E5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31FA2-2956-4AC5-BF77-365F4C729BE2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A8DE19-DD0A-4EA8-8C83-78D6DD32D2BD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34D4EF-0AAA-4CB4-B720-3E314C4085BB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40CC0B-DD38-4E72-A76F-E67F97D2464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3CCAF5-7C6F-42C6-8E52-3F7BA8C5AE9E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887304-5D26-49BF-8C55-A45D8E25253F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AA3D05-5006-4F43-B4A5-8F44B9EA2ABD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4DDC4-9B85-4EB1-A694-9B0731A5804F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9B8D98-AB36-43B1-A247-93FF94D09F5B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54430-90CD-4224-9F34-319F3188EFA4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CA2AE7-81D8-4E11-9F56-5027F00D3E7C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08D4E-A566-4D06-9111-6BBB59E87BDD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00542-8A38-4240-9B37-F4DB5A15E22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643C0-F01C-4AEF-A6B1-5BEFBEBD566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AF629-6567-45A2-9848-8278A607579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01540-0EEA-4EA0-9FF9-86E3D76D3DA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9354B-4F9A-46C9-BB87-842A2D1CA7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5397B7-2CF8-4964-B977-8AE7623339D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3E102F1-F932-44E7-BFB7-F96866EA96C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更多全套课件免费下载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5C217B-F340-4C0B-8554-C69D4727BED0}" type="datetimeFigureOut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B0AC35D-20FB-4441-B244-CB23BE2525C9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zoom/>
    <p:sndAc>
      <p:stSnd>
        <p:snd r:embed="rId12" name="chimes.wav"/>
      </p:stSnd>
    </p:sndAc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audio" Target="../media/audio1.wav"/><Relationship Id="rId2" Type="http://schemas.openxmlformats.org/officeDocument/2006/relationships/image" Target="../media/image4.jpeg"/><Relationship Id="rId1" Type="http://schemas.openxmlformats.org/officeDocument/2006/relationships/hyperlink" Target="http://image.baidu.com/i?ct=503316480&amp;z=0&amp;tn=baiduimagedetail&amp;word=%BF%A8%CD%A8%C8%CB%CE%EF&amp;in=18598&amp;cl=2&amp;lm=-1&amp;st=-1&amp;pn=25&amp;rn=1&amp;di=32326869375&amp;ln=2000&amp;fr=&amp;fm=index&amp;fmq=1326977496656_R&amp;ic=&amp;s=0&amp;se=&amp;sme=0&amp;tab=&amp;width=&amp;height=&amp;face=&amp;is=&amp;istype=2" TargetMode="Externa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audio1.wav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slide" Target="slide3.xml"/><Relationship Id="rId2" Type="http://schemas.openxmlformats.org/officeDocument/2006/relationships/slide" Target="slide5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audio1.wav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microsoft.com/office/2007/relationships/media" Target="file:///C:\Documents%20and%20Settings\Administrator\&#26700;&#38754;\&#65288;&#35821;&#25991;S&#29256;&#65289;&#20116;&#24180;&#32423;&#35821;&#25991;&#19979;&#20876;&#35838;&#20214;%20&#22833;&#21435;&#30340;&#19968;&#22825;%203\mingrige.mp3" TargetMode="External"/><Relationship Id="rId3" Type="http://schemas.openxmlformats.org/officeDocument/2006/relationships/audio" Target="file:///C:\Documents%20and%20Settings\Administrator\&#26700;&#38754;\&#65288;&#35821;&#25991;S&#29256;&#65289;&#20116;&#24180;&#32423;&#35821;&#25991;&#19979;&#20876;&#35838;&#20214;%20&#22833;&#21435;&#30340;&#19968;&#22825;%203\mingrige.mp3" TargetMode="External"/><Relationship Id="rId2" Type="http://schemas.openxmlformats.org/officeDocument/2006/relationships/image" Target="../media/image13.png"/><Relationship Id="rId1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5" descr="u=1212200847,612797233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2060575"/>
            <a:ext cx="2606675" cy="376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Rectangle 7"/>
          <p:cNvSpPr/>
          <p:nvPr/>
        </p:nvSpPr>
        <p:spPr>
          <a:xfrm>
            <a:off x="468313" y="4048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 eaLnBrk="1" hangingPunct="1"/>
            <a:r>
              <a:rPr lang="en-US" altLang="zh-CN" sz="8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8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、失去的一天</a:t>
            </a:r>
            <a:endParaRPr lang="zh-CN" altLang="en-US" sz="80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66878" y="5822633"/>
            <a:ext cx="1706880" cy="762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教者：曹杜杜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年级：五乙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2560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4" descr="C:\Users\dell\Documents\5语下\失去的一天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Rectangle 6"/>
          <p:cNvSpPr>
            <a:spLocks noGrp="1"/>
          </p:cNvSpPr>
          <p:nvPr>
            <p:ph type="title"/>
          </p:nvPr>
        </p:nvSpPr>
        <p:spPr>
          <a:xfrm>
            <a:off x="539750" y="188913"/>
            <a:ext cx="4619625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阅读思考</a:t>
            </a:r>
            <a:endParaRPr lang="zh-CN" altLang="en-US" dirty="0"/>
          </a:p>
        </p:txBody>
      </p:sp>
      <p:sp>
        <p:nvSpPr>
          <p:cNvPr id="4105" name="Text Box 9"/>
          <p:cNvSpPr txBox="1"/>
          <p:nvPr/>
        </p:nvSpPr>
        <p:spPr>
          <a:xfrm>
            <a:off x="611188" y="1700213"/>
            <a:ext cx="8137525" cy="3106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佩佳这一天过的怎么样？你们认为哪个词语最能概括佩佳这一天的表现？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07" name="Picture 1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68863"/>
            <a:ext cx="2627313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8" name="Rectangle 12"/>
          <p:cNvSpPr/>
          <p:nvPr/>
        </p:nvSpPr>
        <p:spPr>
          <a:xfrm>
            <a:off x="611188" y="4076700"/>
            <a:ext cx="3582987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游手好闲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40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9" name="Rectangle 13"/>
          <p:cNvSpPr/>
          <p:nvPr/>
        </p:nvSpPr>
        <p:spPr>
          <a:xfrm>
            <a:off x="4310063" y="4076700"/>
            <a:ext cx="483393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游荡成性，不爱劳动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5" grpId="0"/>
      <p:bldP spid="4108" grpId="0"/>
      <p:bldP spid="41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复件 细读感悟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549275"/>
            <a:ext cx="2232025" cy="59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971550" y="1341438"/>
            <a:ext cx="6624638" cy="374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     </a:t>
            </a:r>
            <a:r>
              <a:rPr lang="zh-CN" altLang="en-US" sz="3200" dirty="0"/>
              <a:t> </a:t>
            </a:r>
            <a:r>
              <a:rPr lang="zh-CN" altLang="en-US" sz="3200">
                <a:sym typeface="+mn-ea"/>
              </a:rPr>
              <a:t> 为什么说佩佳游手好闲地度过了这一天，他是怎么想的？在这一天她具体都做了些什么？快速浏览文章的第一部分，拿出笔来画一画。用“——”画出他的想法，用“~~~~~”画出他的表现。</a:t>
            </a:r>
            <a:endParaRPr lang="zh-CN" altLang="en-US" sz="3200"/>
          </a:p>
          <a:p>
            <a:pPr>
              <a:spcBef>
                <a:spcPct val="50000"/>
              </a:spcBef>
            </a:pP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874395" y="1029970"/>
            <a:ext cx="6257925" cy="201930"/>
          </a:xfrm>
        </p:spPr>
        <p:txBody>
          <a:bodyPr>
            <a:noAutofit/>
          </a:bodyPr>
          <a:p>
            <a:br>
              <a:rPr lang="zh-CN" altLang="en-US" sz="2700"/>
            </a:br>
            <a:br>
              <a:rPr lang="zh-CN" altLang="en-US" sz="2700"/>
            </a:br>
            <a:br>
              <a:rPr lang="zh-CN" altLang="en-US" sz="2700"/>
            </a:br>
            <a:r>
              <a:rPr lang="zh-CN" altLang="en-US" sz="2700"/>
              <a:t> </a:t>
            </a:r>
            <a:r>
              <a:rPr lang="zh-CN" altLang="en-US" sz="2000"/>
              <a:t>为什么说佩佳游手好闲地度过了这一天，在这一天她具体都做了些什么？快速浏览文章的第一部分，拿出笔来画一画。</a:t>
            </a:r>
            <a:r>
              <a:rPr lang="zh-CN" altLang="en-US" sz="2000">
                <a:sym typeface="+mn-ea"/>
              </a:rPr>
              <a:t>用“~~~~~”画出他的表现，</a:t>
            </a:r>
            <a:r>
              <a:rPr lang="zh-CN" altLang="en-US" sz="2000"/>
              <a:t>用“——”画出他的想法。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708025" y="2515870"/>
            <a:ext cx="47548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 algn="l"/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妈妈布置的任务，佩佳没有做，他做什么了？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4935" y="3079750"/>
            <a:ext cx="959231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 algn="l"/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佩佳就这么游手好闲了一天，他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睡觉  ， 闲坐，  吃鲜果，  嬉戏</a:t>
            </a:r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没有完成妈妈交给他的任务。</a:t>
            </a:r>
            <a:endParaRPr lang="zh-CN" altLang="en-US" b="1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2325" y="3611880"/>
            <a:ext cx="33705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睡觉</a:t>
            </a:r>
            <a:r>
              <a:rPr lang="zh-CN" altLang="en-US">
                <a:sym typeface="+mn-ea"/>
              </a:rPr>
              <a:t>  ， 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闲坐</a:t>
            </a:r>
            <a:r>
              <a:rPr lang="zh-CN" altLang="en-US">
                <a:sym typeface="+mn-ea"/>
              </a:rPr>
              <a:t>，  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吃鲜果</a:t>
            </a:r>
            <a:r>
              <a:rPr lang="zh-CN" altLang="en-US">
                <a:sym typeface="+mn-ea"/>
              </a:rPr>
              <a:t>，  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嬉戏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1170" y="3802380"/>
            <a:ext cx="8203565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endParaRPr lang="zh-CN" altLang="en-US">
              <a:latin typeface="+mn-ea"/>
              <a:cs typeface="宋体" panose="02010600030101010101" pitchFamily="2" charset="-122"/>
              <a:sym typeface="+mn-ea"/>
            </a:endParaRPr>
          </a:p>
          <a:p>
            <a:pPr marL="0" indent="0" algn="l"/>
            <a:r>
              <a:rPr lang="zh-CN" altLang="en-US">
                <a:latin typeface="+mn-ea"/>
                <a:cs typeface="宋体" panose="02010600030101010101" pitchFamily="2" charset="-122"/>
                <a:sym typeface="+mn-ea"/>
              </a:rPr>
              <a:t>佩佳为什么会游手好闲地度过了这一天，他是怎么想的？</a:t>
            </a:r>
            <a:endParaRPr lang="zh-CN" altLang="en-US" b="0" u="none">
              <a:solidFill>
                <a:srgbClr val="0000FF"/>
              </a:solidFill>
              <a:latin typeface="+mn-ea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0685" y="4522470"/>
            <a:ext cx="8195945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  <a:latin typeface="+mn-ea"/>
                <a:cs typeface="宋体" panose="02010600030101010101" pitchFamily="2" charset="-122"/>
                <a:sym typeface="+mn-ea"/>
              </a:rPr>
              <a:t>    1</a:t>
            </a:r>
            <a:r>
              <a:rPr lang="zh-CN" altLang="en-US">
                <a:solidFill>
                  <a:srgbClr val="FF0000"/>
                </a:solidFill>
                <a:latin typeface="+mn-ea"/>
                <a:cs typeface="宋体" panose="02010600030101010101" pitchFamily="2" charset="-122"/>
                <a:sym typeface="+mn-ea"/>
              </a:rPr>
              <a:t>佩佳想再睡一会儿，妈妈上班的时候睡觉才想呢！</a:t>
            </a:r>
            <a:endParaRPr lang="zh-CN" altLang="en-US">
              <a:solidFill>
                <a:srgbClr val="FF0000"/>
              </a:solidFill>
              <a:latin typeface="+mn-ea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ctr"/>
            <a:r>
              <a:rPr lang="en-US" altLang="zh-CN">
                <a:solidFill>
                  <a:srgbClr val="FF0000"/>
                </a:solidFill>
                <a:latin typeface="+mn-ea"/>
                <a:cs typeface="宋体" panose="02010600030101010101" pitchFamily="2" charset="-122"/>
                <a:sym typeface="+mn-ea"/>
              </a:rPr>
              <a:t>      2</a:t>
            </a:r>
            <a:r>
              <a:rPr lang="zh-CN" altLang="en-US">
                <a:solidFill>
                  <a:srgbClr val="FF0000"/>
                </a:solidFill>
                <a:latin typeface="+mn-ea"/>
                <a:cs typeface="宋体" panose="02010600030101010101" pitchFamily="2" charset="-122"/>
                <a:sym typeface="+mn-ea"/>
              </a:rPr>
              <a:t>他想马上开始干活儿。可他又想了想：还来得及呢！</a:t>
            </a:r>
            <a:endParaRPr lang="zh-CN" altLang="en-US">
              <a:solidFill>
                <a:srgbClr val="FF0000"/>
              </a:solidFill>
              <a:latin typeface="+mn-ea"/>
              <a:cs typeface="宋体" panose="02010600030101010101" pitchFamily="2" charset="-122"/>
              <a:sym typeface="+mn-ea"/>
            </a:endParaRPr>
          </a:p>
          <a:p>
            <a:pPr algn="ctr"/>
            <a:r>
              <a:rPr lang="en-US" altLang="zh-CN">
                <a:solidFill>
                  <a:srgbClr val="FF0000"/>
                </a:solidFill>
                <a:latin typeface="+mn-ea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+mn-ea"/>
                <a:cs typeface="宋体" panose="02010600030101010101" pitchFamily="2" charset="-122"/>
                <a:sym typeface="+mn-ea"/>
              </a:rPr>
              <a:t>心想：我先在这里坐一会儿再开始干活儿吧。</a:t>
            </a:r>
            <a:endParaRPr lang="zh-CN" altLang="en-US">
              <a:solidFill>
                <a:srgbClr val="FF0000"/>
              </a:solidFill>
              <a:latin typeface="+mn-ea"/>
              <a:cs typeface="宋体" panose="02010600030101010101" pitchFamily="2" charset="-122"/>
              <a:sym typeface="+mn-ea"/>
            </a:endParaRPr>
          </a:p>
          <a:p>
            <a:pPr algn="ctr"/>
            <a:endParaRPr lang="zh-CN" altLang="en-US"/>
          </a:p>
          <a:p>
            <a:pPr algn="ctr"/>
            <a:r>
              <a:rPr lang="zh-CN" altLang="en-US"/>
              <a:t>你能把这个句子加上佩佳当时的想法，和一些自己的联想再说一说吗。自己试着说一说。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-1270" y="3246120"/>
            <a:ext cx="914781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 algn="l"/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佩佳就这么游手好闲了一天，他</a:t>
            </a:r>
            <a:r>
              <a:rPr lang="en-US" altLang="zh-CN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，没有完成妈妈交给他的任务。</a:t>
            </a:r>
            <a:endParaRPr lang="zh-CN" alt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72210" y="440690"/>
            <a:ext cx="7131685" cy="179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1" u="none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老师和你们配合读</a:t>
            </a:r>
            <a:r>
              <a:rPr lang="en-US" altLang="zh-CN" sz="2800" b="1" u="none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1——</a:t>
            </a:r>
            <a:r>
              <a:rPr lang="en-US" altLang="zh-CN" sz="2800" b="1" u="none">
                <a:solidFill>
                  <a:srgbClr val="FF0000"/>
                </a:solidFill>
                <a:latin typeface="+mn-ea"/>
                <a:ea typeface="+mn-ea"/>
                <a:cs typeface="Calibri" panose="020F0502020204030204" charset="0"/>
              </a:rPr>
              <a:t>5</a:t>
            </a:r>
            <a:r>
              <a:rPr lang="zh-CN" altLang="en-US" sz="2800" b="1" u="none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小节。</a:t>
            </a:r>
            <a:endParaRPr lang="zh-CN" altLang="en-US" sz="2800" b="1" u="none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  <a:p>
            <a:pPr marL="0" indent="0" algn="l"/>
            <a:endParaRPr lang="zh-CN" altLang="en-US" sz="2800" b="1" u="none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2800" b="0" u="none">
                <a:solidFill>
                  <a:srgbClr val="0000FF"/>
                </a:solidFill>
                <a:latin typeface="+mn-ea"/>
                <a:ea typeface="+mn-ea"/>
                <a:cs typeface="宋体" panose="02010600030101010101" pitchFamily="2" charset="-122"/>
              </a:rPr>
              <a:t>1</a:t>
            </a:r>
            <a:r>
              <a:rPr lang="zh-CN" altLang="en-US" sz="2800" b="0" u="none">
                <a:solidFill>
                  <a:srgbClr val="0000FF"/>
                </a:solidFill>
                <a:latin typeface="+mn-ea"/>
                <a:ea typeface="+mn-ea"/>
                <a:cs typeface="宋体" panose="02010600030101010101" pitchFamily="2" charset="-122"/>
              </a:rPr>
              <a:t>、男同学读旁白，老师读佩佳怎么做的，女同学读佩佳是怎么想的。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2825" y="2424430"/>
            <a:ext cx="739013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800" b="0" u="none">
                <a:solidFill>
                  <a:srgbClr val="0000FF"/>
                </a:solidFill>
                <a:latin typeface="+mn-ea"/>
                <a:ea typeface="+mn-ea"/>
                <a:cs typeface="宋体" panose="02010600030101010101" pitchFamily="2" charset="-122"/>
              </a:rPr>
              <a:t>2</a:t>
            </a:r>
            <a:r>
              <a:rPr lang="zh-CN" altLang="en-US" sz="2800" b="0" u="none">
                <a:solidFill>
                  <a:srgbClr val="0000FF"/>
                </a:solidFill>
                <a:latin typeface="+mn-ea"/>
                <a:ea typeface="+mn-ea"/>
                <a:cs typeface="宋体" panose="02010600030101010101" pitchFamily="2" charset="-122"/>
              </a:rPr>
              <a:t>、老师会出示</a:t>
            </a:r>
            <a:r>
              <a:rPr lang="en-US" altLang="zh-CN" sz="2800" b="0" u="none">
                <a:solidFill>
                  <a:srgbClr val="0000FF"/>
                </a:solidFill>
                <a:latin typeface="+mn-ea"/>
                <a:ea typeface="+mn-ea"/>
                <a:cs typeface="宋体" panose="02010600030101010101" pitchFamily="2" charset="-122"/>
              </a:rPr>
              <a:t>3</a:t>
            </a:r>
            <a:r>
              <a:rPr lang="zh-CN" altLang="en-US" sz="2800" b="0" u="none">
                <a:solidFill>
                  <a:srgbClr val="0000FF"/>
                </a:solidFill>
                <a:latin typeface="+mn-ea"/>
                <a:ea typeface="+mn-ea"/>
                <a:cs typeface="宋体" panose="02010600030101010101" pitchFamily="2" charset="-122"/>
              </a:rPr>
              <a:t>个情景，请同学们以第一人称把佩佳的想法依次按照情景读出来。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4240" y="3609340"/>
            <a:ext cx="7071360" cy="2286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4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佩佳想再睡一会儿，妈妈上班的时候睡觉才想呢！</a:t>
            </a:r>
            <a:endParaRPr lang="zh-CN" altLang="en-US" sz="240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   2</a:t>
            </a:r>
            <a:r>
              <a:rPr lang="zh-CN" altLang="en-US" sz="24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他想马上开始干活儿。可他又想了想：还来得及呢！ </a:t>
            </a:r>
            <a:endParaRPr lang="zh-CN" altLang="en-US" sz="240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algn="ctr"/>
            <a:r>
              <a:rPr lang="en-US" altLang="zh-CN" sz="24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   3</a:t>
            </a:r>
            <a:r>
              <a:rPr lang="zh-CN" altLang="en-US" sz="24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心想：我先在这里坐一会儿再开始干活儿吧。</a:t>
            </a:r>
            <a:endParaRPr lang="zh-CN" altLang="en-US" sz="240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pPr algn="ctr"/>
            <a:endParaRPr lang="zh-CN" altLang="en-US" sz="240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116013" y="2565400"/>
            <a:ext cx="6335712" cy="94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</a:rPr>
              <a:t>佩佳为什么羞愧得不敢看妈妈的眼睛</a:t>
            </a:r>
            <a:r>
              <a:rPr lang="zh-CN" altLang="en-US" sz="2800" b="1" dirty="0" smtClean="0">
                <a:solidFill>
                  <a:srgbClr val="FF0066"/>
                </a:solidFill>
              </a:rPr>
              <a:t>？此时他心里会想些什么？</a:t>
            </a:r>
            <a:endParaRPr lang="zh-CN" altLang="en-US" sz="2800" b="1" dirty="0" smtClean="0">
              <a:solidFill>
                <a:srgbClr val="FF0066"/>
              </a:solidFill>
            </a:endParaRPr>
          </a:p>
        </p:txBody>
      </p:sp>
      <p:pic>
        <p:nvPicPr>
          <p:cNvPr id="8197" name="Picture 5" descr="复件 细读感悟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549275"/>
            <a:ext cx="2232025" cy="59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539750" y="1265238"/>
            <a:ext cx="9637713" cy="135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ˎ̥"/>
              </a:rPr>
              <a:t>佩佳什么事都没做，他羞愧得不敢看母亲的眼睛。  </a:t>
            </a:r>
            <a:r>
              <a:rPr lang="zh-CN" altLang="en-US" sz="5500" dirty="0">
                <a:solidFill>
                  <a:srgbClr val="000000"/>
                </a:solidFill>
                <a:latin typeface="Arial" panose="020B0604020202020204"/>
              </a:rPr>
              <a:t> 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/>
              </a:rPr>
              <a:t>       </a:t>
            </a:r>
            <a:r>
              <a:rPr lang="zh-CN" altLang="en-US" sz="2800" dirty="0">
                <a:solidFill>
                  <a:srgbClr val="000000"/>
                </a:solidFill>
                <a:latin typeface="ˎ̥"/>
              </a:rPr>
              <a:t> </a:t>
            </a:r>
            <a:endParaRPr lang="zh-CN" altLang="en-US" sz="2400" dirty="0"/>
          </a:p>
          <a:p>
            <a:pPr eaLnBrk="0" hangingPunct="0"/>
            <a:endParaRPr lang="en-US" altLang="zh-CN" sz="2800" dirty="0">
              <a:solidFill>
                <a:srgbClr val="000000"/>
              </a:solidFill>
              <a:latin typeface="ˎ̥"/>
            </a:endParaRPr>
          </a:p>
        </p:txBody>
      </p:sp>
      <p:pic>
        <p:nvPicPr>
          <p:cNvPr id="8199" name="Picture 7" descr="h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636838"/>
            <a:ext cx="52387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116013" y="3213100"/>
            <a:ext cx="68405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</a:rPr>
              <a:t>从“低下头”这个动作你体会到什么？</a:t>
            </a:r>
            <a:endParaRPr lang="zh-CN" altLang="en-US" sz="3200" b="1">
              <a:solidFill>
                <a:srgbClr val="FF0066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>
                <a:latin typeface="宋体" panose="02010600030101010101" pitchFamily="2" charset="-122"/>
              </a:rPr>
              <a:t>“可是我今天却游手好闲，”佩佳想了想低下了头。现在他明白了什么叫做“失去的一天”。</a:t>
            </a:r>
            <a:r>
              <a:rPr lang="zh-CN" altLang="en-US">
                <a:latin typeface="宋体" panose="02010600030101010101" pitchFamily="2" charset="-122"/>
              </a:rPr>
              <a:t>  </a:t>
            </a:r>
            <a:endParaRPr lang="zh-CN" altLang="en-US">
              <a:latin typeface="宋体" panose="02010600030101010101" pitchFamily="2" charset="-122"/>
            </a:endParaRPr>
          </a:p>
          <a:p>
            <a:endParaRPr lang="en-US" altLang="zh-CN">
              <a:latin typeface="宋体" panose="02010600030101010101" pitchFamily="2" charset="-122"/>
            </a:endParaRP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 flipV="1">
            <a:off x="2484438" y="4050983"/>
            <a:ext cx="4175125" cy="2198687"/>
          </a:xfrm>
          <a:prstGeom prst="cloudCallout">
            <a:avLst>
              <a:gd name="adj1" fmla="val -65250"/>
              <a:gd name="adj2" fmla="val 4869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r>
              <a:rPr lang="zh-CN" altLang="en-US" sz="2800">
                <a:solidFill>
                  <a:srgbClr val="FF0066"/>
                </a:solidFill>
              </a:rPr>
              <a:t>佩佳认识到自己的错误以后，深深地感到惭愧。</a:t>
            </a:r>
            <a:endParaRPr lang="zh-CN" altLang="en-US" sz="280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33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5" grpId="0" build="p"/>
      <p:bldP spid="133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复件 细读感悟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549275"/>
            <a:ext cx="2232025" cy="59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971550" y="1341438"/>
            <a:ext cx="6624638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     </a:t>
            </a:r>
            <a:r>
              <a:rPr lang="zh-CN" altLang="en-US" sz="3200" dirty="0"/>
              <a:t> </a:t>
            </a:r>
            <a:r>
              <a:rPr lang="zh-CN" altLang="en-US" sz="3200">
                <a:sym typeface="+mn-ea"/>
              </a:rPr>
              <a:t> 小组合作学习第二部分</a:t>
            </a:r>
            <a:endParaRPr lang="zh-CN" altLang="en-US" sz="32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551180" y="2418715"/>
            <a:ext cx="815848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 u="none">
                <a:solidFill>
                  <a:srgbClr val="000000"/>
                </a:solidFill>
                <a:latin typeface="+mn-ea"/>
                <a:ea typeface="+mn-ea"/>
                <a:cs typeface="宋体" panose="02010600030101010101" pitchFamily="2" charset="-122"/>
              </a:rPr>
              <a:t>妈妈怎样帮助佩佳认识到自己的错误？用什么办法教育他的呢？快速浏览</a:t>
            </a:r>
            <a:r>
              <a:rPr lang="zh-CN" sz="2800" b="0" u="none">
                <a:solidFill>
                  <a:srgbClr val="000000"/>
                </a:solidFill>
                <a:latin typeface="+mn-ea"/>
                <a:ea typeface="+mn-ea"/>
                <a:cs typeface="宋体" panose="02010600030101010101" pitchFamily="2" charset="-122"/>
              </a:rPr>
              <a:t>第二部分，</a:t>
            </a:r>
            <a:r>
              <a:rPr lang="zh-CN" altLang="en-US" sz="2800" b="0" u="none">
                <a:solidFill>
                  <a:srgbClr val="000000"/>
                </a:solidFill>
                <a:latin typeface="+mn-ea"/>
                <a:ea typeface="+mn-ea"/>
                <a:cs typeface="宋体" panose="02010600030101010101" pitchFamily="2" charset="-122"/>
              </a:rPr>
              <a:t>用简练的语言回答。</a:t>
            </a:r>
            <a:endParaRPr lang="zh-CN" altLang="en-US" sz="280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45130" y="2926080"/>
            <a:ext cx="5817235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000" b="0" u="none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宋体" panose="02010600030101010101" pitchFamily="2" charset="-122"/>
              </a:rPr>
              <a:t>现在无论你多么努力，也无法了解你失去的这一天</a:t>
            </a:r>
            <a:endParaRPr lang="zh-CN" altLang="en-US" sz="2000" b="0" u="none">
              <a:solidFill>
                <a:srgbClr val="FF0000"/>
              </a:solidFill>
              <a:latin typeface="+mn-ea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2000" b="0" u="none">
              <a:solidFill>
                <a:srgbClr val="FF0000"/>
              </a:solidFill>
              <a:latin typeface="+mn-ea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2000" b="0" u="none">
              <a:solidFill>
                <a:srgbClr val="FF0000"/>
              </a:solidFill>
              <a:latin typeface="+mn-ea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5010" y="1127125"/>
            <a:ext cx="8047355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 u="none">
                <a:solidFill>
                  <a:schemeClr val="tx1"/>
                </a:solidFill>
                <a:latin typeface="+mn-ea"/>
                <a:ea typeface="+mn-ea"/>
                <a:cs typeface="宋体" panose="02010600030101010101" pitchFamily="2" charset="-122"/>
              </a:rPr>
              <a:t>妈妈为什么会对佩佳说出这番话呢？</a:t>
            </a:r>
            <a:r>
              <a:rPr lang="zh-CN" altLang="en-US" sz="2800" b="0" u="none">
                <a:latin typeface="+mn-ea"/>
                <a:ea typeface="+mn-ea"/>
                <a:cs typeface="宋体" panose="02010600030101010101" pitchFamily="2" charset="-122"/>
              </a:rPr>
              <a:t>你是怎么理解妈妈的话的？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5185" y="4679950"/>
            <a:ext cx="7308215" cy="94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r>
              <a:rPr lang="zh-CN" altLang="en-US" sz="2800">
                <a:latin typeface="+mn-ea"/>
                <a:ea typeface="+mn-ea"/>
              </a:rPr>
              <a:t>妈妈说的对吗？难道真的没有办法挽回这个损失吗？你怎么想的？</a:t>
            </a: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7040" y="2314575"/>
            <a:ext cx="8315325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妈妈严肃地说：</a:t>
            </a:r>
            <a:r>
              <a:rPr lang="en-US" altLang="zh-CN" sz="20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孩子，虽然你觉得今天的事情可以放到明天去完成，    可你要知道，现在地球上少栽了一棵树，人们中间少了一个知道什么叫     </a:t>
            </a:r>
            <a:r>
              <a:rPr lang="en-US" altLang="zh-CN" sz="20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远处的青山</a:t>
            </a:r>
            <a:r>
              <a:rPr lang="en-US" altLang="zh-CN" sz="20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的人。</a:t>
            </a:r>
            <a:endParaRPr lang="zh-CN" altLang="en-US" sz="2000"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20620" y="3246120"/>
            <a:ext cx="643128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走吧，我会告诉你，人们在你失去的这一天中都做了些</a:t>
            </a:r>
            <a:endParaRPr lang="zh-CN" altLang="en-US" sz="200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  <a:p>
            <a:endParaRPr lang="zh-CN" altLang="en-US" sz="2000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010" y="3246120"/>
            <a:ext cx="1843405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所应了解的一切。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5010" y="3493770"/>
            <a:ext cx="2540000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  <a:sym typeface="+mn-ea"/>
              </a:rPr>
              <a:t>什么事。”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4" descr="C:\Users\dell\Documents\5语下\失去的一天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467360" y="-858520"/>
            <a:ext cx="12000230" cy="9000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5"/>
          <p:cNvSpPr txBox="1"/>
          <p:nvPr/>
        </p:nvSpPr>
        <p:spPr>
          <a:xfrm>
            <a:off x="1547813" y="11255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1" name="Text Box 11"/>
          <p:cNvSpPr txBox="1"/>
          <p:nvPr/>
        </p:nvSpPr>
        <p:spPr>
          <a:xfrm>
            <a:off x="699770" y="763588"/>
            <a:ext cx="8459788" cy="20116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请同学们再读读课文，然后画出佩佳在这一天中的表现，再画出其他人一天中都做了什么？谈谈你的感受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AutoShape 13"/>
          <p:cNvSpPr/>
          <p:nvPr/>
        </p:nvSpPr>
        <p:spPr>
          <a:xfrm>
            <a:off x="699770" y="2670810"/>
            <a:ext cx="4427538" cy="29083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r>
              <a:rPr lang="en-US" altLang="zh-CN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佩佳：</a:t>
            </a:r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想再睡一会儿”，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他觉得“还来得及呢”“先坐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一会儿再开始干活吧”，又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在果园里吃吃玩玩。总之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他干事一推再推，最后一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事无成。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4" name="AutoShape 14"/>
          <p:cNvSpPr/>
          <p:nvPr/>
        </p:nvSpPr>
        <p:spPr>
          <a:xfrm>
            <a:off x="5566093" y="2670493"/>
            <a:ext cx="3995737" cy="2690812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其他人：</a:t>
            </a:r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拖拉机手这一天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翻耕的麦茬地；建筑工人新砌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的一堵墙；面包师制作的面包，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图书馆里一天中人们看完后还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回来的书。</a:t>
            </a:r>
            <a:endParaRPr lang="zh-CN" altLang="en-US" sz="2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 bldLvl="0" animBg="1"/>
      <p:bldP spid="5133" grpId="0" bldLvl="0" animBg="1"/>
      <p:bldP spid="513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4" descr="C:\Users\dell\Documents\5语下\失去的一天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513080" y="657860"/>
            <a:ext cx="8229600" cy="18288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2800" b="1" dirty="0"/>
              <a:t>    1</a:t>
            </a:r>
            <a:r>
              <a:rPr lang="zh-CN" altLang="en-US" sz="2800" b="1" dirty="0"/>
              <a:t>、别人在这一天里做了很多事，而佩佳什么也没做，他能弥补回这天没做的事情吗？</a:t>
            </a:r>
            <a:endParaRPr lang="zh-CN" altLang="en-US" sz="2800" b="1" dirty="0"/>
          </a:p>
          <a:p>
            <a:pPr eaLnBrk="1" hangingPunct="1">
              <a:buNone/>
            </a:pPr>
            <a:r>
              <a:rPr lang="zh-CN" altLang="en-US" sz="2800" b="1" dirty="0"/>
              <a:t>          </a:t>
            </a:r>
            <a:endParaRPr lang="zh-CN" altLang="en-US" sz="2800" b="1" dirty="0"/>
          </a:p>
        </p:txBody>
      </p:sp>
      <p:sp>
        <p:nvSpPr>
          <p:cNvPr id="8197" name="Text Box 5"/>
          <p:cNvSpPr txBox="1"/>
          <p:nvPr/>
        </p:nvSpPr>
        <p:spPr>
          <a:xfrm>
            <a:off x="833120" y="1918970"/>
            <a:ext cx="6842125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不能，因为每一天人们都会做很多事，时间是不会倒流的。</a:t>
            </a:r>
            <a:b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959168" y="3065145"/>
            <a:ext cx="547211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、佩佳错在哪呢？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959168" y="3774758"/>
            <a:ext cx="66976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觉得今天的事情可以放在明天去完成。</a:t>
            </a:r>
            <a:b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Rectangle 8"/>
          <p:cNvSpPr/>
          <p:nvPr/>
        </p:nvSpPr>
        <p:spPr>
          <a:xfrm>
            <a:off x="959485" y="4575810"/>
            <a:ext cx="45370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、最后佩佳明白了什么？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Rectangle 9"/>
          <p:cNvSpPr/>
          <p:nvPr/>
        </p:nvSpPr>
        <p:spPr>
          <a:xfrm>
            <a:off x="959168" y="5291455"/>
            <a:ext cx="56165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时间一去不复返，要珍惜时间</a:t>
            </a:r>
            <a:b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7" grpId="0"/>
      <p:bldP spid="8198" grpId="0"/>
      <p:bldP spid="8199" grpId="0"/>
      <p:bldP spid="8200" grpId="0"/>
      <p:bldP spid="82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1828800" y="304800"/>
            <a:ext cx="6400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第二十课   失去的一天     </a:t>
            </a:r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685800" y="11430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ea typeface="楷体_GB2312" pitchFamily="49" charset="-122"/>
              </a:rPr>
              <a:t>会认字：</a:t>
            </a:r>
            <a:endParaRPr lang="zh-CN" altLang="en-US" sz="2400">
              <a:ea typeface="楷体_GB2312" pitchFamily="49" charset="-122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14300" y="1842135"/>
            <a:ext cx="89154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ym typeface="+mn-ea"/>
              </a:rPr>
              <a:t>             chá              zhuān            xián</a:t>
            </a:r>
            <a:endParaRPr lang="en-US" altLang="zh-CN" sz="3200">
              <a:latin typeface="GB Pinyinok-C" pitchFamily="2" charset="-122"/>
              <a:ea typeface="GB Pinyinok-C" pitchFamily="2" charset="-122"/>
            </a:endParaRPr>
          </a:p>
        </p:txBody>
      </p:sp>
      <p:sp>
        <p:nvSpPr>
          <p:cNvPr id="17413" name="Text Box 10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733800" y="25146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>
                <a:ea typeface="楷体_GB2312" pitchFamily="49" charset="-122"/>
              </a:rPr>
              <a:t>砖</a:t>
            </a:r>
            <a:endParaRPr lang="zh-CN" altLang="en-US" sz="5400">
              <a:ea typeface="楷体_GB2312" pitchFamily="49" charset="-122"/>
            </a:endParaRPr>
          </a:p>
        </p:txBody>
      </p:sp>
      <p:sp>
        <p:nvSpPr>
          <p:cNvPr id="17414" name="Text Box 1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019800" y="2514600"/>
            <a:ext cx="83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>
                <a:ea typeface="楷体_GB2312" pitchFamily="49" charset="-122"/>
              </a:rPr>
              <a:t>涎</a:t>
            </a:r>
            <a:endParaRPr lang="zh-CN" altLang="en-US" sz="5400">
              <a:ea typeface="楷体_GB2312" pitchFamily="49" charset="-122"/>
            </a:endParaRPr>
          </a:p>
        </p:txBody>
      </p:sp>
      <p:sp>
        <p:nvSpPr>
          <p:cNvPr id="17415" name="Text Box 1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524000" y="2514600"/>
            <a:ext cx="60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>
                <a:ea typeface="楷体_GB2312" pitchFamily="49" charset="-122"/>
              </a:rPr>
              <a:t>茬</a:t>
            </a:r>
            <a:endParaRPr lang="zh-CN" altLang="en-US" sz="5400">
              <a:ea typeface="楷体_GB2312" pitchFamily="49" charset="-122"/>
            </a:endParaRPr>
          </a:p>
        </p:txBody>
      </p:sp>
      <p:pic>
        <p:nvPicPr>
          <p:cNvPr id="17416" name="Picture 15" descr="Noname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93900" y="1104900"/>
            <a:ext cx="114300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2133600" y="1143000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99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拼 音</a:t>
            </a:r>
            <a:endParaRPr lang="zh-CN" altLang="en-US" sz="2000" b="1">
              <a:solidFill>
                <a:srgbClr val="9933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3"/>
                  </p:tgtEl>
                </p:cond>
              </p:nextCondLst>
            </p:seq>
          </p:childTnLst>
        </p:cTn>
      </p:par>
    </p:tnLst>
    <p:bldLst>
      <p:bldP spid="410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5020" y="514985"/>
            <a:ext cx="767588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想象说话</a:t>
            </a:r>
            <a:r>
              <a:rPr lang="en-US" altLang="zh-CN" sz="2800" b="1" u="none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  <a:cs typeface="Calibri" panose="020F0502020204030204" charset="0"/>
              </a:rPr>
              <a:t>:</a:t>
            </a:r>
            <a:endParaRPr lang="en-US" altLang="zh-CN" sz="2800" b="1" u="none">
              <a:solidFill>
                <a:schemeClr val="accent1">
                  <a:lumMod val="10000"/>
                </a:schemeClr>
              </a:solidFill>
              <a:latin typeface="+mn-ea"/>
              <a:ea typeface="+mn-ea"/>
              <a:cs typeface="Calibri" panose="020F0502020204030204" charset="0"/>
            </a:endParaRPr>
          </a:p>
          <a:p>
            <a:pPr marL="0" indent="0" algn="l"/>
            <a:r>
              <a:rPr lang="en-US" altLang="zh-CN" sz="2800" b="0" u="none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1</a:t>
            </a:r>
            <a:r>
              <a:rPr lang="zh-CN" altLang="en-US" sz="2800" b="0" u="none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、在人们耕地 ， 砌墙，  做面包 ，看书的时候，</a:t>
            </a:r>
            <a:r>
              <a:rPr lang="zh-CN" altLang="en-US" sz="2800" b="0" u="none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同样是一天，而佩佳却在做什么呢？</a:t>
            </a:r>
            <a:endParaRPr lang="zh-CN" altLang="en-US" sz="2800" b="0" u="none">
              <a:solidFill>
                <a:srgbClr val="FF0000"/>
              </a:solidFill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5020" y="2108200"/>
            <a:ext cx="7016750" cy="3078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、常言道一日之计在于晨，清晨是多么美好的时间啊！当佩佳认为妈妈上班睡觉才香，赖在床上不肯起床时，拖拉机手已经翻耕了麦茬地，为播撒种子而辛勤工作。佩佳因为睡赖觉而失去了一个美好的早晨。</a:t>
            </a: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想象一下，这一天中，当佩佳在干什么的时候，人们还在干什么？</a:t>
            </a:r>
            <a:endParaRPr lang="zh-CN" altLang="en-US" sz="28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629" name="Rectangle 5"/>
          <p:cNvSpPr/>
          <p:nvPr/>
        </p:nvSpPr>
        <p:spPr>
          <a:xfrm>
            <a:off x="323850" y="5084763"/>
            <a:ext cx="7705725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2400" dirty="0">
              <a:solidFill>
                <a:schemeClr val="tx2"/>
              </a:solidFill>
              <a:latin typeface="+mn-ea"/>
              <a:ea typeface="+mn-ea"/>
            </a:endParaRPr>
          </a:p>
          <a:p>
            <a:pPr lvl="0" eaLnBrk="1" hangingPunct="1"/>
            <a:r>
              <a:rPr lang="en-US" altLang="zh-CN" sz="2400" dirty="0">
                <a:solidFill>
                  <a:schemeClr val="tx2"/>
                </a:solidFill>
                <a:latin typeface="+mn-ea"/>
                <a:ea typeface="+mn-ea"/>
              </a:rPr>
              <a:t>  </a:t>
            </a:r>
            <a:r>
              <a:rPr lang="en-US" altLang="zh-CN" sz="2800" dirty="0">
                <a:solidFill>
                  <a:schemeClr val="tx2"/>
                </a:solidFill>
                <a:latin typeface="+mn-ea"/>
                <a:ea typeface="+mn-ea"/>
              </a:rPr>
              <a:t> </a:t>
            </a:r>
            <a:r>
              <a: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、同样的一天对于佩佳来说是</a:t>
            </a:r>
            <a:r>
              <a: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—</a:t>
            </a:r>
            <a:endParaRPr lang="en-US" altLang="zh-CN" sz="2800" dirty="0">
              <a:solidFill>
                <a:schemeClr val="accent6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  <a:p>
            <a:pPr lvl="0" eaLnBrk="1" hangingPunct="1"/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     而人们的一天是</a:t>
            </a:r>
            <a:r>
              <a: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——</a:t>
            </a:r>
            <a:endParaRPr lang="en-US" altLang="zh-CN" sz="2800" dirty="0">
              <a:solidFill>
                <a:schemeClr val="accent6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6630" name="Rectangle 6"/>
          <p:cNvSpPr/>
          <p:nvPr/>
        </p:nvSpPr>
        <p:spPr>
          <a:xfrm>
            <a:off x="6232843" y="5357813"/>
            <a:ext cx="25415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失去的一天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1" name="Rectangle 7"/>
          <p:cNvSpPr/>
          <p:nvPr/>
        </p:nvSpPr>
        <p:spPr>
          <a:xfrm>
            <a:off x="4689793" y="5882005"/>
            <a:ext cx="2605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收获的一天 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C:\Users\dell\Documents\5语下\失去的一天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4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sz="5400" b="1" dirty="0"/>
              <a:t>“</a:t>
            </a:r>
            <a:r>
              <a:rPr lang="zh-CN" altLang="en-US" sz="5400" b="1" dirty="0"/>
              <a:t>可我却游手好闲</a:t>
            </a:r>
            <a:r>
              <a:rPr lang="en-US" altLang="zh-CN" sz="5400" b="1" dirty="0"/>
              <a:t>……”</a:t>
            </a:r>
            <a:r>
              <a:rPr lang="zh-CN" altLang="en-US" sz="5400" b="1" dirty="0"/>
              <a:t>佩佳想了想，低下了头。现在他明白了什么叫做“失去的一天”。</a:t>
            </a:r>
            <a:endParaRPr lang="zh-CN" altLang="en-US" sz="5400" b="1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6" descr="C:\Users\dell\Documents\5语下\失去的一天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37465" y="-28575"/>
            <a:ext cx="9228455" cy="6922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4"/>
          <p:cNvSpPr txBox="1"/>
          <p:nvPr/>
        </p:nvSpPr>
        <p:spPr>
          <a:xfrm>
            <a:off x="323850" y="549275"/>
            <a:ext cx="8496300" cy="70104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他失去了一天，失去的是什么？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Text Box 5"/>
          <p:cNvSpPr txBox="1"/>
          <p:nvPr/>
        </p:nvSpPr>
        <p:spPr>
          <a:xfrm>
            <a:off x="1331913" y="2133600"/>
            <a:ext cx="6408737" cy="34544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失去的是学习的快乐；</a:t>
            </a:r>
            <a:endParaRPr lang="zh-CN" altLang="en-US" sz="40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失去的是劳动的收获；</a:t>
            </a:r>
            <a:endParaRPr lang="zh-CN" altLang="en-US" sz="40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失去的是成功的喜悦；</a:t>
            </a:r>
            <a:endParaRPr lang="zh-CN" altLang="en-US" sz="40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失去的是知识的获取。 </a:t>
            </a:r>
            <a:endParaRPr lang="zh-CN" altLang="en-US" sz="40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116013" y="3860800"/>
            <a:ext cx="661988" cy="231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www.1ppt.com/jiaoan/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2700338" y="1600200"/>
            <a:ext cx="5986462" cy="384492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谈谈你对“失去的一天”是怎样理解的？</a:t>
            </a:r>
            <a:endParaRPr lang="zh-CN" altLang="en-US" b="1" dirty="0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chemeClr val="hlink"/>
                </a:solidFill>
              </a:rPr>
              <a:t>“失去的一天”指失去了这一天里应该做的一切，而这一切无法再用这一天弥补回来，因为时间一去不复返，这一天已不可能再回来了。</a:t>
            </a:r>
            <a:endParaRPr lang="zh-CN" altLang="en-US" b="1" dirty="0">
              <a:solidFill>
                <a:schemeClr val="hlink"/>
              </a:solidFill>
            </a:endParaRPr>
          </a:p>
        </p:txBody>
      </p:sp>
      <p:pic>
        <p:nvPicPr>
          <p:cNvPr id="21508" name="Picture 4" descr="复件 拓展学习"/>
          <p:cNvPicPr>
            <a:picLocks noChangeAspect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2636838" y="368300"/>
            <a:ext cx="3870325" cy="955675"/>
          </a:xfrm>
        </p:spPr>
      </p:pic>
      <p:pic>
        <p:nvPicPr>
          <p:cNvPr id="21509" name="Picture 5" descr="复件 小女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90800"/>
            <a:ext cx="1966913" cy="3279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9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charRg st="19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4" descr="C:\Users\dell\Documents\5语下\失去的一天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Rectangle 7"/>
          <p:cNvSpPr/>
          <p:nvPr/>
        </p:nvSpPr>
        <p:spPr>
          <a:xfrm>
            <a:off x="827088" y="799465"/>
            <a:ext cx="7993062" cy="10763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66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66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 如果时间</a:t>
            </a:r>
            <a:r>
              <a:rPr lang="zh-CN" altLang="en-US" sz="3200" b="1" dirty="0">
                <a:solidFill>
                  <a:srgbClr val="66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可以倒流，佩佳在这一天会怎么度过</a:t>
            </a:r>
            <a:r>
              <a:rPr lang="zh-CN" altLang="en-US" sz="2800" b="1" dirty="0">
                <a:solidFill>
                  <a:srgbClr val="66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 dirty="0">
              <a:solidFill>
                <a:srgbClr val="6600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9" name="Rectangle 9"/>
          <p:cNvSpPr/>
          <p:nvPr/>
        </p:nvSpPr>
        <p:spPr>
          <a:xfrm>
            <a:off x="827405" y="2104390"/>
            <a:ext cx="7920990" cy="1371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、此时此刻你想对佩佳说些什么？</a:t>
            </a:r>
            <a:r>
              <a:rPr lang="zh-CN" altLang="en-US" sz="2800" b="1" dirty="0">
                <a:solidFill>
                  <a:srgbClr val="660033"/>
                </a:solidFill>
                <a:sym typeface="+mn-ea"/>
              </a:rPr>
              <a:t>用一句话、一个词或一首诗、唱句歌词都可以，表示出来。</a:t>
            </a:r>
            <a:endParaRPr lang="zh-CN" altLang="en-US" sz="2800" b="1" dirty="0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Rectangle 10"/>
          <p:cNvSpPr/>
          <p:nvPr/>
        </p:nvSpPr>
        <p:spPr>
          <a:xfrm>
            <a:off x="918528" y="3586480"/>
            <a:ext cx="6842125" cy="222504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、读了这篇文章，你有什么收获？受到什么启发？</a:t>
            </a:r>
            <a:r>
              <a:rPr lang="zh-CN" altLang="en-US" sz="2800" b="1" dirty="0">
                <a:solidFill>
                  <a:srgbClr val="660033"/>
                </a:solidFill>
                <a:sym typeface="+mn-ea"/>
              </a:rPr>
              <a:t>时间如流水，稍纵即逝。能不能恰当的用上一、二句“劝人惜时”诗句、名言，说一说读了这篇文章的感受。</a:t>
            </a:r>
            <a:endParaRPr lang="zh-CN" altLang="en-US" sz="2800" b="1" dirty="0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2800" b="1" dirty="0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Rectangle 11"/>
          <p:cNvSpPr/>
          <p:nvPr/>
        </p:nvSpPr>
        <p:spPr>
          <a:xfrm>
            <a:off x="1591310" y="5895340"/>
            <a:ext cx="5497513" cy="5889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时间一去不复返，要珍惜时间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Text Box 14"/>
          <p:cNvSpPr txBox="1"/>
          <p:nvPr/>
        </p:nvSpPr>
        <p:spPr>
          <a:xfrm>
            <a:off x="3276600" y="220028"/>
            <a:ext cx="27368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想一想</a:t>
            </a:r>
            <a:endParaRPr lang="zh-CN" altLang="en-US" sz="32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ldLvl="0" animBg="1"/>
      <p:bldP spid="10249" grpId="0" bldLvl="0" animBg="1"/>
      <p:bldP spid="10250" grpId="0" bldLvl="0" animBg="1"/>
      <p:bldP spid="10251" grpId="0" bldLvl="0" animBg="1"/>
      <p:bldP spid="102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81000" y="381000"/>
            <a:ext cx="2438400" cy="1143000"/>
          </a:xfrm>
        </p:spPr>
        <p:txBody>
          <a:bodyPr/>
          <a:lstStyle/>
          <a:p>
            <a:r>
              <a:rPr lang="zh-CN" altLang="en-US" dirty="0"/>
              <a:t>作者简介</a:t>
            </a:r>
            <a:endParaRPr lang="zh-CN" altLang="en-US" dirty="0"/>
          </a:p>
        </p:txBody>
      </p:sp>
      <p:pic>
        <p:nvPicPr>
          <p:cNvPr id="4100" name="Picture 2" descr="http://www.xxjxsj.cn/article/UploadPic/2008-9/2008924224058967.jpg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" y="3429000"/>
            <a:ext cx="2133600" cy="3009900"/>
          </a:xfrm>
          <a:noFill/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276600" y="1844675"/>
            <a:ext cx="54721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633870" y="1512163"/>
            <a:ext cx="6114843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</a:rPr>
              <a:t>苏霍姆林斯基</a:t>
            </a:r>
            <a:r>
              <a:rPr lang="en-US" altLang="zh-CN" sz="2400" b="1" dirty="0">
                <a:solidFill>
                  <a:srgbClr val="000000"/>
                </a:solidFill>
              </a:rPr>
              <a:t>(1918-1970</a:t>
            </a:r>
            <a:r>
              <a:rPr lang="zh-CN" altLang="en-US" sz="2400" b="1" dirty="0">
                <a:solidFill>
                  <a:srgbClr val="000000"/>
                </a:solidFill>
              </a:rPr>
              <a:t>），前苏联 著名</a:t>
            </a:r>
            <a:r>
              <a:rPr lang="zh-CN" altLang="en-US" sz="2400" b="1" dirty="0">
                <a:solidFill>
                  <a:srgbClr val="FF0000"/>
                </a:solidFill>
              </a:rPr>
              <a:t>教育实践家和教育理论家。</a:t>
            </a:r>
            <a:r>
              <a:rPr lang="zh-CN" altLang="en-US" sz="2400" b="1" dirty="0">
                <a:solidFill>
                  <a:srgbClr val="000000"/>
                </a:solidFill>
              </a:rPr>
              <a:t>他从</a:t>
            </a:r>
            <a:r>
              <a:rPr lang="en-US" altLang="zh-CN" sz="2400" b="1" dirty="0">
                <a:solidFill>
                  <a:srgbClr val="000000"/>
                </a:solidFill>
              </a:rPr>
              <a:t>17</a:t>
            </a:r>
            <a:r>
              <a:rPr lang="zh-CN" altLang="en-US" sz="2400" b="1" dirty="0">
                <a:solidFill>
                  <a:srgbClr val="000000"/>
                </a:solidFill>
              </a:rPr>
              <a:t>岁即开始投身教育工作，在国内外享有盛誉。自</a:t>
            </a:r>
            <a:r>
              <a:rPr lang="en-US" altLang="zh-CN" sz="2400" b="1" dirty="0">
                <a:solidFill>
                  <a:srgbClr val="000000"/>
                </a:solidFill>
              </a:rPr>
              <a:t>1957</a:t>
            </a:r>
            <a:r>
              <a:rPr lang="zh-CN" altLang="en-US" sz="2400" b="1" dirty="0">
                <a:solidFill>
                  <a:srgbClr val="000000"/>
                </a:solidFill>
              </a:rPr>
              <a:t>年起，一直是俄罗斯联邦教育科学院通讯院士。</a:t>
            </a:r>
            <a:r>
              <a:rPr lang="en-US" altLang="zh-CN" sz="2400" b="1" dirty="0">
                <a:solidFill>
                  <a:srgbClr val="000000"/>
                </a:solidFill>
              </a:rPr>
              <a:t>1968</a:t>
            </a:r>
            <a:r>
              <a:rPr lang="zh-CN" altLang="en-US" sz="2400" b="1" dirty="0">
                <a:solidFill>
                  <a:srgbClr val="000000"/>
                </a:solidFill>
              </a:rPr>
              <a:t>年起任苏联教育科学院通讯院士。</a:t>
            </a:r>
            <a:r>
              <a:rPr lang="en-US" altLang="zh-CN" sz="2400" b="1" dirty="0">
                <a:solidFill>
                  <a:srgbClr val="000000"/>
                </a:solidFill>
              </a:rPr>
              <a:t>1969</a:t>
            </a:r>
            <a:r>
              <a:rPr lang="zh-CN" altLang="en-US" sz="2400" b="1" dirty="0">
                <a:solidFill>
                  <a:srgbClr val="000000"/>
                </a:solidFill>
              </a:rPr>
              <a:t>年获乌克兰社会主义加盟共和国功勋教师称号，并获两枚列宁勋章、</a:t>
            </a:r>
            <a:r>
              <a:rPr lang="en-US" altLang="zh-CN" sz="2400" b="1" dirty="0">
                <a:solidFill>
                  <a:srgbClr val="000000"/>
                </a:solidFill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</a:rPr>
              <a:t>枚红星勋章、多枚乌申斯基和马卡连柯奖章等。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</a:rPr>
              <a:t>苏霍姆林斯基在从事学校实际工作的同时，进行了一系列教育理论问题的研究，写有</a:t>
            </a:r>
            <a:r>
              <a:rPr lang="en-US" altLang="zh-CN" sz="2400" b="1" dirty="0">
                <a:solidFill>
                  <a:srgbClr val="000000"/>
                </a:solidFill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</a:rPr>
              <a:t>给教师的一百条建议</a:t>
            </a:r>
            <a:r>
              <a:rPr lang="en-US" altLang="zh-CN" sz="2400" b="1" dirty="0">
                <a:solidFill>
                  <a:srgbClr val="000000"/>
                </a:solidFill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</a:rPr>
              <a:t>把整个心灵献给孩子</a:t>
            </a:r>
            <a:r>
              <a:rPr lang="en-US" altLang="zh-CN" sz="2400" b="1" dirty="0">
                <a:solidFill>
                  <a:srgbClr val="000000"/>
                </a:solidFill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</a:rPr>
              <a:t>公民的诞生</a:t>
            </a:r>
            <a:r>
              <a:rPr lang="en-US" altLang="zh-CN" sz="2400" b="1" dirty="0">
                <a:solidFill>
                  <a:srgbClr val="000000"/>
                </a:solidFill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</a:rPr>
              <a:t>失去的一天</a:t>
            </a:r>
            <a:r>
              <a:rPr lang="en-US" altLang="zh-CN" sz="2400" b="1" dirty="0">
                <a:solidFill>
                  <a:srgbClr val="000000"/>
                </a:solidFill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</a:rPr>
              <a:t>给女儿的信</a:t>
            </a:r>
            <a:r>
              <a:rPr lang="en-US" altLang="zh-CN" sz="2400" b="1" dirty="0">
                <a:solidFill>
                  <a:srgbClr val="000000"/>
                </a:solidFill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</a:rPr>
              <a:t>等教育专著。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6280"/>
          </a:xfrm>
        </p:spPr>
        <p:txBody>
          <a:bodyPr/>
          <a:p>
            <a:r>
              <a:rPr lang="zh-CN" altLang="en-US"/>
              <a:t>今天的作业就是：</a:t>
            </a:r>
            <a:endParaRPr lang="zh-CN" altLang="en-US"/>
          </a:p>
          <a:p>
            <a:r>
              <a:rPr lang="zh-CN" altLang="en-US"/>
              <a:t>以你失去的一天（一节课、一小时、一分钟……）为题，写一篇随笔，写出从中明白了什么。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 descr="个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704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1403350" y="5300663"/>
            <a:ext cx="5349875" cy="1143000"/>
          </a:xfrm>
        </p:spPr>
        <p:txBody>
          <a:bodyPr/>
          <a:lstStyle/>
          <a:p>
            <a:r>
              <a:rPr lang="zh-CN" altLang="en-US" sz="4800" b="1">
                <a:solidFill>
                  <a:srgbClr val="FF0066"/>
                </a:solidFill>
              </a:rPr>
              <a:t>名人名言</a:t>
            </a:r>
            <a:endParaRPr lang="zh-CN" altLang="en-US" sz="4800" b="1">
              <a:solidFill>
                <a:srgbClr val="FF0066"/>
              </a:solidFill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47813" y="476250"/>
            <a:ext cx="5832475" cy="453707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时间就是生命，无端的空耗别人的时间，其实是无异于谋财害命的。</a:t>
            </a:r>
            <a:b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    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/>
                <a:ea typeface="楷体_GB2312" pitchFamily="49" charset="-122"/>
              </a:rPr>
              <a:t>——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鲁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/>
                <a:ea typeface="楷体_GB2312" pitchFamily="49" charset="-122"/>
              </a:rPr>
              <a:t> 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迅</a:t>
            </a:r>
            <a:b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一万年太久，只争朝夕。 </a:t>
            </a:r>
            <a:b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　　　　　　　　 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/>
                <a:ea typeface="楷体_GB2312" pitchFamily="49" charset="-122"/>
              </a:rPr>
              <a:t>——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毛泽东</a:t>
            </a:r>
            <a:b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你热爱生命吗？那么别浪费时间，因为时间是构成生命的材料。</a:t>
            </a:r>
            <a:b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　　　　　　　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/>
                <a:ea typeface="楷体_GB2312" pitchFamily="49" charset="-122"/>
              </a:rPr>
              <a:t>——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富兰克林</a:t>
            </a:r>
            <a:b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把活着的每一天看做生命的最后一天。</a:t>
            </a:r>
            <a:b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　　　　　　  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/>
                <a:ea typeface="楷体_GB2312" pitchFamily="49" charset="-122"/>
              </a:rPr>
              <a:t>——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海伦</a:t>
            </a:r>
            <a:r>
              <a:rPr lang="en-US" altLang="zh-CN" sz="2800" b="1">
                <a:solidFill>
                  <a:schemeClr val="accent2"/>
                </a:solidFill>
                <a:latin typeface="Arial" panose="020B0604020202020204"/>
                <a:ea typeface="楷体_GB2312" pitchFamily="49" charset="-122"/>
              </a:rPr>
              <a:t>·</a:t>
            </a:r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凯勒</a:t>
            </a:r>
            <a:b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28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41" name="Picture 5" descr="复件 拓展学习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376488" cy="50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mingrige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5373688"/>
            <a:ext cx="1252538" cy="125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27024" fill="hold"/>
                                        <p:tgtEl>
                                          <p:spTgt spid="143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6"/>
                </p:tgtEl>
              </p:cMediaNode>
            </p:audio>
          </p:childTnLst>
        </p:cTn>
      </p:par>
    </p:tnLst>
    <p:bldLst>
      <p:bldP spid="1434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4" descr="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2060575"/>
            <a:ext cx="5113338" cy="199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07" descr="Noname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71800" y="228600"/>
            <a:ext cx="1295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206" descr="Noname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5200" y="177800"/>
            <a:ext cx="1295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971800" y="228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词   语</a:t>
            </a:r>
            <a:endParaRPr lang="zh-CN" altLang="en-US" sz="2400" b="1">
              <a:solidFill>
                <a:srgbClr val="9933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260600" y="951230"/>
            <a:ext cx="14478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en-US" altLang="zh-CN" sz="4800">
              <a:latin typeface="GB Pinyinok-C" pitchFamily="2" charset="-122"/>
              <a:ea typeface="GB Pinyinok-C" pitchFamily="2" charset="-122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5105400" y="2057400"/>
            <a:ext cx="2743200" cy="2147888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麦茬</a:t>
            </a:r>
            <a:endParaRPr lang="zh-CN" altLang="en-US" sz="54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茬子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457200" y="4876800"/>
            <a:ext cx="7848600" cy="82296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1" name="Rectangle 19"/>
          <p:cNvSpPr>
            <a:spLocks noChangeArrowheads="1"/>
          </p:cNvSpPr>
          <p:nvPr/>
        </p:nvSpPr>
        <p:spPr bwMode="auto">
          <a:xfrm>
            <a:off x="1447800" y="1943100"/>
            <a:ext cx="2657475" cy="2657475"/>
          </a:xfrm>
          <a:prstGeom prst="rect">
            <a:avLst/>
          </a:prstGeom>
          <a:solidFill>
            <a:srgbClr val="99CC00">
              <a:alpha val="61960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zh-CN"/>
          </a:p>
        </p:txBody>
      </p:sp>
      <p:pic>
        <p:nvPicPr>
          <p:cNvPr id="18442" name="Picture 40" descr="Noname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458200" y="6256338"/>
            <a:ext cx="685800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3" name="Line 104"/>
          <p:cNvSpPr>
            <a:spLocks noChangeShapeType="1"/>
          </p:cNvSpPr>
          <p:nvPr/>
        </p:nvSpPr>
        <p:spPr bwMode="auto">
          <a:xfrm flipH="1">
            <a:off x="2743200" y="1968500"/>
            <a:ext cx="38100" cy="2641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Line 174"/>
          <p:cNvSpPr>
            <a:spLocks noChangeShapeType="1"/>
          </p:cNvSpPr>
          <p:nvPr/>
        </p:nvSpPr>
        <p:spPr bwMode="auto">
          <a:xfrm>
            <a:off x="1447800" y="3300413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990600" y="177800"/>
            <a:ext cx="137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99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>
                <a:solidFill>
                  <a:srgbClr val="99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拼  音</a:t>
            </a:r>
            <a:endParaRPr lang="zh-CN" altLang="en-US" sz="2400" b="1">
              <a:solidFill>
                <a:srgbClr val="9933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8447" name="AutoShape 18"/>
          <p:cNvSpPr>
            <a:spLocks noChangeAspect="1" noChangeArrowheads="1" noTextEdit="1"/>
          </p:cNvSpPr>
          <p:nvPr/>
        </p:nvSpPr>
        <p:spPr bwMode="auto">
          <a:xfrm>
            <a:off x="830263" y="1516063"/>
            <a:ext cx="455295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1752600" y="1981200"/>
            <a:ext cx="208915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5000" dirty="0">
                <a:ea typeface="楷体_GB2312" pitchFamily="49" charset="-122"/>
              </a:rPr>
              <a:t>茬</a:t>
            </a:r>
            <a:endParaRPr lang="zh-CN" altLang="en-US" sz="15000" dirty="0">
              <a:ea typeface="楷体_GB2312" pitchFamily="49" charset="-122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387600" y="1078230"/>
            <a:ext cx="14478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dirty="0">
                <a:sym typeface="+mn-ea"/>
              </a:rPr>
              <a:t>chá  </a:t>
            </a:r>
            <a:endParaRPr lang="en-US" altLang="zh-CN" sz="4800">
              <a:latin typeface="GB Pinyinok-C" pitchFamily="2" charset="-122"/>
              <a:ea typeface="GB Pinyinok-C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</p:childTnLst>
        </p:cTn>
      </p:par>
    </p:tnLst>
    <p:bldLst>
      <p:bldP spid="6153" grpId="0" animBg="1"/>
      <p:bldP spid="615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332534" y="350100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59" name="Picture 207" descr="Noname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71800" y="228600"/>
            <a:ext cx="1295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206" descr="Noname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5200" y="177800"/>
            <a:ext cx="1295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971800" y="228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词   语</a:t>
            </a:r>
            <a:endParaRPr lang="zh-CN" altLang="en-US" sz="2400" b="1">
              <a:solidFill>
                <a:srgbClr val="9933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828800" y="914400"/>
            <a:ext cx="20574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dirty="0">
                <a:sym typeface="+mn-ea"/>
              </a:rPr>
              <a:t> zhuān   </a:t>
            </a:r>
            <a:endParaRPr lang="en-US" altLang="zh-CN" sz="4800">
              <a:latin typeface="GB Pinyinok-C" pitchFamily="2" charset="-122"/>
              <a:ea typeface="GB Pinyinok-C" pitchFamily="2" charset="-122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5105400" y="2057400"/>
            <a:ext cx="3505200" cy="2147888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砖头</a:t>
            </a:r>
            <a:endParaRPr lang="zh-CN" altLang="en-US" sz="54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冰砖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38373" y="4787901"/>
            <a:ext cx="8915400" cy="76200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5" name="Rectangle 19"/>
          <p:cNvSpPr>
            <a:spLocks noChangeArrowheads="1"/>
          </p:cNvSpPr>
          <p:nvPr/>
        </p:nvSpPr>
        <p:spPr bwMode="auto">
          <a:xfrm>
            <a:off x="1447800" y="1943100"/>
            <a:ext cx="2657475" cy="2657475"/>
          </a:xfrm>
          <a:prstGeom prst="rect">
            <a:avLst/>
          </a:prstGeom>
          <a:solidFill>
            <a:srgbClr val="99CC00">
              <a:alpha val="61960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zh-CN"/>
          </a:p>
        </p:txBody>
      </p:sp>
      <p:pic>
        <p:nvPicPr>
          <p:cNvPr id="19466" name="Picture 40" descr="Noname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468995" y="6245543"/>
            <a:ext cx="685800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Line 104"/>
          <p:cNvSpPr>
            <a:spLocks noChangeShapeType="1"/>
          </p:cNvSpPr>
          <p:nvPr/>
        </p:nvSpPr>
        <p:spPr bwMode="auto">
          <a:xfrm flipH="1">
            <a:off x="2743200" y="1968500"/>
            <a:ext cx="38100" cy="2641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8" name="Line 174"/>
          <p:cNvSpPr>
            <a:spLocks noChangeShapeType="1"/>
          </p:cNvSpPr>
          <p:nvPr/>
        </p:nvSpPr>
        <p:spPr bwMode="auto">
          <a:xfrm>
            <a:off x="1447800" y="3300413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990600" y="177800"/>
            <a:ext cx="137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99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>
                <a:solidFill>
                  <a:srgbClr val="99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拼  音</a:t>
            </a:r>
            <a:endParaRPr lang="zh-CN" altLang="en-US" sz="2400" b="1">
              <a:solidFill>
                <a:srgbClr val="9933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471" name="AutoShape 18"/>
          <p:cNvSpPr>
            <a:spLocks noChangeAspect="1" noChangeArrowheads="1" noTextEdit="1"/>
          </p:cNvSpPr>
          <p:nvPr/>
        </p:nvSpPr>
        <p:spPr bwMode="auto">
          <a:xfrm>
            <a:off x="685800" y="1447800"/>
            <a:ext cx="455295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1752600" y="1828800"/>
            <a:ext cx="208915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5000" dirty="0">
                <a:ea typeface="楷体_GB2312" pitchFamily="49" charset="-122"/>
              </a:rPr>
              <a:t>砖</a:t>
            </a:r>
            <a:endParaRPr lang="zh-CN" altLang="en-US" sz="15000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</p:childTnLst>
        </p:cTn>
      </p:par>
    </p:tnLst>
    <p:bldLst>
      <p:bldP spid="6153" grpId="0" animBg="1"/>
      <p:bldP spid="615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07" descr="Noname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71800" y="228600"/>
            <a:ext cx="1295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206" descr="Noname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5200" y="177800"/>
            <a:ext cx="12954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971800" y="228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词   语</a:t>
            </a:r>
            <a:endParaRPr lang="zh-CN" altLang="en-US" sz="2400" b="1">
              <a:solidFill>
                <a:srgbClr val="9933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828800" y="990600"/>
            <a:ext cx="23622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dirty="0">
                <a:sym typeface="+mn-ea"/>
              </a:rPr>
              <a:t> xián</a:t>
            </a:r>
            <a:endParaRPr lang="en-US" altLang="zh-CN" sz="4800">
              <a:latin typeface="GB Pinyinok-C" pitchFamily="2" charset="-122"/>
              <a:ea typeface="GB Pinyinok-C" pitchFamily="2" charset="-122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5410200" y="2057400"/>
            <a:ext cx="3124200" cy="1736725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垂涎欲滴垂涎三尺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457200" y="4876800"/>
            <a:ext cx="7772400" cy="82296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9" name="Rectangle 19"/>
          <p:cNvSpPr>
            <a:spLocks noChangeArrowheads="1"/>
          </p:cNvSpPr>
          <p:nvPr/>
        </p:nvSpPr>
        <p:spPr bwMode="auto">
          <a:xfrm>
            <a:off x="1447800" y="1943100"/>
            <a:ext cx="2657475" cy="2657475"/>
          </a:xfrm>
          <a:prstGeom prst="rect">
            <a:avLst/>
          </a:prstGeom>
          <a:solidFill>
            <a:srgbClr val="99CC00">
              <a:alpha val="61960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zh-CN"/>
          </a:p>
        </p:txBody>
      </p:sp>
      <p:pic>
        <p:nvPicPr>
          <p:cNvPr id="20490" name="Picture 40" descr="Noname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458200" y="6256338"/>
            <a:ext cx="685800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Line 104"/>
          <p:cNvSpPr>
            <a:spLocks noChangeShapeType="1"/>
          </p:cNvSpPr>
          <p:nvPr/>
        </p:nvSpPr>
        <p:spPr bwMode="auto">
          <a:xfrm flipH="1">
            <a:off x="2743200" y="1968500"/>
            <a:ext cx="38100" cy="2641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Line 174"/>
          <p:cNvSpPr>
            <a:spLocks noChangeShapeType="1"/>
          </p:cNvSpPr>
          <p:nvPr/>
        </p:nvSpPr>
        <p:spPr bwMode="auto">
          <a:xfrm>
            <a:off x="1447800" y="3300413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990600" y="177800"/>
            <a:ext cx="137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99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b="1">
                <a:solidFill>
                  <a:srgbClr val="99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拼  音</a:t>
            </a:r>
            <a:endParaRPr lang="zh-CN" altLang="en-US" sz="2400" b="1">
              <a:solidFill>
                <a:srgbClr val="9933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495" name="AutoShape 18"/>
          <p:cNvSpPr>
            <a:spLocks noChangeAspect="1" noChangeArrowheads="1" noTextEdit="1"/>
          </p:cNvSpPr>
          <p:nvPr/>
        </p:nvSpPr>
        <p:spPr bwMode="auto">
          <a:xfrm>
            <a:off x="838200" y="1447800"/>
            <a:ext cx="455295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1752600" y="1981200"/>
            <a:ext cx="208915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5000" dirty="0">
                <a:ea typeface="楷体_GB2312" pitchFamily="49" charset="-122"/>
              </a:rPr>
              <a:t>涎</a:t>
            </a:r>
            <a:endParaRPr lang="zh-CN" altLang="en-US" sz="15000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</p:childTnLst>
        </p:cTn>
      </p:par>
    </p:tnLst>
    <p:bldLst>
      <p:bldP spid="6153" grpId="0" animBg="1"/>
      <p:bldP spid="615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383756" y="2281476"/>
            <a:ext cx="3726656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100" b="1" dirty="0"/>
              <a:t>      </a:t>
            </a:r>
            <a:endParaRPr lang="zh-CN" altLang="en-US" sz="2100" dirty="0"/>
          </a:p>
        </p:txBody>
      </p:sp>
      <p:pic>
        <p:nvPicPr>
          <p:cNvPr id="4102" name="Picture 6" descr="复件 小女孩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25880" y="2083356"/>
            <a:ext cx="1766888" cy="294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878421" y="1950720"/>
            <a:ext cx="4104323" cy="30784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  <a:latin typeface="+mn-ea"/>
                <a:hlinkClick r:id="rId2" action="ppaction://hlinksldjump"/>
              </a:rPr>
              <a:t>绿荫如盖</a:t>
            </a:r>
            <a:endParaRPr lang="zh-CN" altLang="en-US" sz="2400">
              <a:solidFill>
                <a:srgbClr val="FF0000"/>
              </a:solidFill>
              <a:latin typeface="+mn-ea"/>
              <a:hlinkClick r:id="rId2" action="ppaction://hlinksldjump"/>
            </a:endParaRPr>
          </a:p>
          <a:p>
            <a:pPr algn="ctr"/>
            <a:endParaRPr lang="zh-CN" altLang="en-US" sz="2400">
              <a:solidFill>
                <a:srgbClr val="FF0000"/>
              </a:solidFill>
              <a:latin typeface="+mn-ea"/>
              <a:hlinkClick r:id="rId2" action="ppaction://hlinksldjump"/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  <a:latin typeface="+mn-ea"/>
                <a:hlinkClick r:id="rId2" action="ppaction://hlinksldjump"/>
              </a:rPr>
              <a:t>垂涎欲滴</a:t>
            </a:r>
            <a:endParaRPr lang="zh-CN" altLang="en-US" sz="2400">
              <a:solidFill>
                <a:srgbClr val="FF0000"/>
              </a:solidFill>
              <a:latin typeface="+mn-ea"/>
              <a:hlinkClick r:id="rId2" action="ppaction://hlinksldjump"/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  <a:latin typeface="+mn-ea"/>
                <a:hlinkClick r:id="rId2" action="ppaction://hlinksldjump"/>
              </a:rPr>
              <a:t>　　</a:t>
            </a:r>
            <a:endParaRPr lang="zh-CN" altLang="en-US" sz="2400">
              <a:solidFill>
                <a:srgbClr val="FF0000"/>
              </a:solidFill>
              <a:latin typeface="+mn-ea"/>
              <a:hlinkClick r:id="rId2" action="ppaction://hlinksldjump"/>
            </a:endParaRPr>
          </a:p>
          <a:p>
            <a:pPr algn="ctr"/>
            <a:r>
              <a:rPr lang="zh-CN" altLang="en-US" sz="2400">
                <a:solidFill>
                  <a:srgbClr val="FF0000"/>
                </a:solidFill>
                <a:latin typeface="+mn-ea"/>
                <a:hlinkClick r:id="rId2" action="ppaction://hlinksldjump"/>
              </a:rPr>
              <a:t>游手好闲</a:t>
            </a:r>
            <a:r>
              <a:rPr lang="zh-CN" altLang="en-US" sz="100">
                <a:solidFill>
                  <a:srgbClr val="FF0000"/>
                </a:solidFill>
                <a:hlinkClick r:id="rId2" action="ppaction://hlinksldjump"/>
              </a:rPr>
              <a:t>　</a:t>
            </a:r>
            <a:endParaRPr lang="zh-CN" altLang="en-US" sz="100"/>
          </a:p>
        </p:txBody>
      </p:sp>
      <p:sp>
        <p:nvSpPr>
          <p:cNvPr id="3" name="圆角矩形 2"/>
          <p:cNvSpPr/>
          <p:nvPr/>
        </p:nvSpPr>
        <p:spPr>
          <a:xfrm>
            <a:off x="899160" y="1430655"/>
            <a:ext cx="2416969" cy="46053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100"/>
              <a:t>理解词语</a:t>
            </a:r>
            <a:endParaRPr lang="zh-CN" altLang="en-US" sz="2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987675" y="1914208"/>
            <a:ext cx="4968875" cy="51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 dirty="0"/>
              <a:t>      </a:t>
            </a:r>
            <a:endParaRPr lang="zh-CN" altLang="en-US" sz="2800" dirty="0"/>
          </a:p>
        </p:txBody>
      </p:sp>
      <p:pic>
        <p:nvPicPr>
          <p:cNvPr id="4102" name="Picture 6" descr="复件 小女孩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1773238"/>
            <a:ext cx="2355850" cy="392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16275" y="1376680"/>
            <a:ext cx="5472430" cy="41046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*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 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  <a:p>
            <a:pPr algn="ctr"/>
            <a:r>
              <a:rPr lang="zh-CN" altLang="en-US" sz="3200" u="sng">
                <a:solidFill>
                  <a:srgbClr val="FF0000"/>
                </a:solidFill>
                <a:latin typeface="+mn-ea"/>
                <a:hlinkClick r:id="rId3" action="ppaction://hlinksldjump"/>
              </a:rPr>
              <a:t>绿荫如盖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：指桑树枝叶茂盛，就像撑开的伞一样。盖，伞。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  <a:p>
            <a:pPr algn="ctr"/>
            <a:endParaRPr lang="zh-CN" altLang="en-US" sz="3200">
              <a:solidFill>
                <a:srgbClr val="FF0000"/>
              </a:solidFill>
              <a:latin typeface="+mn-ea"/>
            </a:endParaRPr>
          </a:p>
          <a:p>
            <a:pPr algn="ctr"/>
            <a:r>
              <a:rPr lang="zh-CN" altLang="en-US" sz="3200">
                <a:solidFill>
                  <a:srgbClr val="FF0000"/>
                </a:solidFill>
                <a:latin typeface="+mn-ea"/>
                <a:hlinkClick r:id="rId3" action="ppaction://hlinksldjump"/>
              </a:rPr>
              <a:t>垂涎欲滴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：形容非常贪馋，想吃的样子。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  <a:p>
            <a:pPr algn="ctr"/>
            <a:r>
              <a:rPr lang="zh-CN" altLang="en-US" sz="3200">
                <a:solidFill>
                  <a:srgbClr val="FF0000"/>
                </a:solidFill>
                <a:latin typeface="+mn-ea"/>
              </a:rPr>
              <a:t>　　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  <a:p>
            <a:pPr algn="ctr"/>
            <a:r>
              <a:rPr lang="zh-CN" altLang="en-US" sz="3200">
                <a:solidFill>
                  <a:srgbClr val="FF0000"/>
                </a:solidFill>
                <a:latin typeface="+mn-ea"/>
              </a:rPr>
              <a:t>游手好闲：游荡成性，不爱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劳动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  <a:p>
            <a:pPr algn="ctr"/>
            <a:r>
              <a:rPr lang="zh-CN" altLang="en-US">
                <a:solidFill>
                  <a:srgbClr val="FF0000"/>
                </a:solidFill>
              </a:rPr>
              <a:t>　</a:t>
            </a:r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827405" y="548640"/>
            <a:ext cx="1512570" cy="64833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解释词语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531495" y="811213"/>
            <a:ext cx="8229600" cy="1143000"/>
          </a:xfrm>
        </p:spPr>
        <p:txBody>
          <a:bodyPr vert="horz" wrap="square" lIns="68580" tIns="34290" rIns="68580" bIns="34290" anchor="ctr"/>
          <a:p>
            <a:pPr eaLnBrk="1" hangingPunct="1"/>
            <a:r>
              <a:rPr lang="en-US" altLang="zh-CN" sz="2800" dirty="0"/>
              <a:t>     </a:t>
            </a:r>
            <a:r>
              <a:rPr lang="zh-CN" altLang="en-US" sz="2800" dirty="0"/>
              <a:t>快速浏览课文，看看课文是分成几部分来写的？每部分写的什么内容？</a:t>
            </a:r>
            <a:br>
              <a:rPr lang="zh-CN" altLang="en-US" sz="2800" dirty="0"/>
            </a:br>
            <a:r>
              <a:rPr lang="zh-CN" altLang="en-US" sz="2800" dirty="0"/>
              <a:t>想好后小组</a:t>
            </a:r>
            <a:r>
              <a:rPr lang="zh-CN" altLang="en-US" sz="2800" dirty="0">
                <a:sym typeface="+mn-ea"/>
              </a:rPr>
              <a:t>交流</a:t>
            </a:r>
            <a:r>
              <a:rPr lang="zh-CN" altLang="en-US" sz="2800" dirty="0"/>
              <a:t>。</a:t>
            </a:r>
            <a:endParaRPr lang="zh-CN" altLang="en-US" dirty="0"/>
          </a:p>
        </p:txBody>
      </p:sp>
      <p:sp>
        <p:nvSpPr>
          <p:cNvPr id="18436" name="Text Box 4"/>
          <p:cNvSpPr txBox="1"/>
          <p:nvPr/>
        </p:nvSpPr>
        <p:spPr>
          <a:xfrm>
            <a:off x="1330008" y="4306808"/>
            <a:ext cx="10972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两部分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AutoShape 5"/>
          <p:cNvSpPr/>
          <p:nvPr/>
        </p:nvSpPr>
        <p:spPr>
          <a:xfrm>
            <a:off x="2602548" y="2779475"/>
            <a:ext cx="540544" cy="3511153"/>
          </a:xfrm>
          <a:prstGeom prst="leftBrace">
            <a:avLst>
              <a:gd name="adj1" fmla="val 5412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Text Box 6"/>
          <p:cNvSpPr txBox="1"/>
          <p:nvPr/>
        </p:nvSpPr>
        <p:spPr>
          <a:xfrm>
            <a:off x="3425031" y="2834878"/>
            <a:ext cx="4064794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1-6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）写妈妈上班前让佩佳在这一天栽一棵树，看完一本书，可佩佳什么事也没做。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Text Box 7"/>
          <p:cNvSpPr txBox="1"/>
          <p:nvPr/>
        </p:nvSpPr>
        <p:spPr>
          <a:xfrm>
            <a:off x="3425428" y="5148739"/>
            <a:ext cx="3853815" cy="8229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7-13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）妈妈让他懂得了自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hlinkClick r:id="" action="ppaction://noaction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己失去了一天。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8438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843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15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18439">
                                            <p:txEl>
                                              <p:charRg st="15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C:\Users\dell\Documents\5语下\失去的一天\图片2.png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4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en-US" altLang="zh-CN" sz="5400" b="1" dirty="0"/>
              <a:t>“</a:t>
            </a:r>
            <a:r>
              <a:rPr lang="zh-CN" altLang="en-US" sz="5400" b="1" dirty="0"/>
              <a:t>可我却游手好闲</a:t>
            </a:r>
            <a:r>
              <a:rPr lang="en-US" altLang="zh-CN" sz="5400" b="1" dirty="0"/>
              <a:t>……”</a:t>
            </a:r>
            <a:r>
              <a:rPr lang="zh-CN" altLang="en-US" sz="5400" b="1" dirty="0"/>
              <a:t>佩佳想了想，低下了头。现在他明白了什么叫做“失去的一天”。</a:t>
            </a:r>
            <a:endParaRPr lang="zh-CN" altLang="en-US" sz="5400" b="1" dirty="0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第一PPT模板网-WWW.1PPT.COM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4159</Words>
  <Application>WPS 演示</Application>
  <PresentationFormat>全屏显示(4:3)</PresentationFormat>
  <Paragraphs>259</Paragraphs>
  <Slides>28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楷体_GB2312</vt:lpstr>
      <vt:lpstr>GB Pinyinok-C</vt:lpstr>
      <vt:lpstr>华文行楷</vt:lpstr>
      <vt:lpstr>Calibri</vt:lpstr>
      <vt:lpstr>Calibri</vt:lpstr>
      <vt:lpstr>ˎ̥</vt:lpstr>
      <vt:lpstr>Arial</vt:lpstr>
      <vt:lpstr>新宋体</vt:lpstr>
      <vt:lpstr>Segoe Print</vt:lpstr>
      <vt:lpstr>第一PPT模板网-WWW.1PPT.COM</vt:lpstr>
      <vt:lpstr>默认设计模板</vt:lpstr>
      <vt:lpstr>1_第一PPT模板网-WWW.1PPT.COM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快速浏览课文，看看课文是分成几部分来写的？每部分写的什么内容？ 想好后小组交流。</vt:lpstr>
      <vt:lpstr>PowerPoint 演示文稿</vt:lpstr>
      <vt:lpstr>阅读思考</vt:lpstr>
      <vt:lpstr>PowerPoint 演示文稿</vt:lpstr>
      <vt:lpstr>    为什么说佩佳游手好闲地度过了这一天，在这一天她具体都做了些什么？快速浏览文章的第一部分，拿出笔来画一画。用“~~~~~”画出他的表现，用“——”画出他的想法。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作者简介</vt:lpstr>
      <vt:lpstr>PowerPoint 演示文稿</vt:lpstr>
      <vt:lpstr>名人名言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dell</cp:lastModifiedBy>
  <cp:revision>30</cp:revision>
  <dcterms:created xsi:type="dcterms:W3CDTF">2009-03-28T07:49:00Z</dcterms:created>
  <dcterms:modified xsi:type="dcterms:W3CDTF">2017-06-08T01:13:10Z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