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7" r:id="rId6"/>
    <p:sldMasterId id="2147483709" r:id="rId7"/>
  </p:sldMasterIdLst>
  <p:notesMasterIdLst>
    <p:notesMasterId r:id="rId18"/>
  </p:notesMasterIdLst>
  <p:sldIdLst>
    <p:sldId id="433" r:id="rId8"/>
    <p:sldId id="435" r:id="rId9"/>
    <p:sldId id="436" r:id="rId10"/>
    <p:sldId id="437" r:id="rId11"/>
    <p:sldId id="332" r:id="rId12"/>
    <p:sldId id="381" r:id="rId13"/>
    <p:sldId id="256" r:id="rId14"/>
    <p:sldId id="316" r:id="rId15"/>
    <p:sldId id="315" r:id="rId16"/>
    <p:sldId id="439" r:id="rId17"/>
    <p:sldId id="440" r:id="rId19"/>
    <p:sldId id="434" r:id="rId20"/>
    <p:sldId id="288" r:id="rId21"/>
    <p:sldId id="289" r:id="rId22"/>
    <p:sldId id="384" r:id="rId23"/>
    <p:sldId id="385" r:id="rId24"/>
    <p:sldId id="358" r:id="rId25"/>
    <p:sldId id="264" r:id="rId26"/>
    <p:sldId id="314" r:id="rId27"/>
    <p:sldId id="281" r:id="rId28"/>
    <p:sldId id="359" r:id="rId29"/>
    <p:sldId id="350" r:id="rId30"/>
    <p:sldId id="441" r:id="rId31"/>
    <p:sldId id="386" r:id="rId32"/>
    <p:sldId id="388" r:id="rId33"/>
    <p:sldId id="387" r:id="rId34"/>
    <p:sldId id="352" r:id="rId35"/>
    <p:sldId id="353" r:id="rId36"/>
    <p:sldId id="354" r:id="rId37"/>
    <p:sldId id="355" r:id="rId38"/>
    <p:sldId id="356" r:id="rId39"/>
    <p:sldId id="389" r:id="rId40"/>
    <p:sldId id="360" r:id="rId41"/>
    <p:sldId id="361" r:id="rId42"/>
    <p:sldId id="362" r:id="rId43"/>
    <p:sldId id="391" r:id="rId44"/>
    <p:sldId id="390" r:id="rId45"/>
    <p:sldId id="363" r:id="rId46"/>
    <p:sldId id="305" r:id="rId47"/>
    <p:sldId id="302" r:id="rId48"/>
    <p:sldId id="357" r:id="rId49"/>
    <p:sldId id="392" r:id="rId50"/>
    <p:sldId id="393" r:id="rId51"/>
    <p:sldId id="279" r:id="rId52"/>
    <p:sldId id="395" r:id="rId53"/>
    <p:sldId id="396" r:id="rId54"/>
    <p:sldId id="397" r:id="rId55"/>
    <p:sldId id="398" r:id="rId56"/>
    <p:sldId id="399" r:id="rId57"/>
    <p:sldId id="400" r:id="rId58"/>
    <p:sldId id="401" r:id="rId59"/>
    <p:sldId id="402" r:id="rId60"/>
    <p:sldId id="403" r:id="rId61"/>
    <p:sldId id="404" r:id="rId62"/>
    <p:sldId id="405" r:id="rId63"/>
    <p:sldId id="406" r:id="rId64"/>
    <p:sldId id="407" r:id="rId65"/>
    <p:sldId id="287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A50021"/>
    <a:srgbClr val="00CC00"/>
    <a:srgbClr val="FF5050"/>
    <a:srgbClr val="0000FF"/>
    <a:srgbClr val="FFFF00"/>
    <a:srgbClr val="FF00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4"/>
        <p:guide pos="286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58.xml"/><Relationship Id="rId65" Type="http://schemas.openxmlformats.org/officeDocument/2006/relationships/slide" Target="slides/slide57.xml"/><Relationship Id="rId64" Type="http://schemas.openxmlformats.org/officeDocument/2006/relationships/slide" Target="slides/slide56.xml"/><Relationship Id="rId63" Type="http://schemas.openxmlformats.org/officeDocument/2006/relationships/slide" Target="slides/slide55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60" Type="http://schemas.openxmlformats.org/officeDocument/2006/relationships/slide" Target="slides/slide52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/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/>
          </a:p>
        </p:txBody>
      </p:sp>
      <p:sp>
        <p:nvSpPr>
          <p:cNvPr id="7172" name="幻灯片图像占位符 7171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文本占位符 717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/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/>
            </a:fld>
            <a:endParaRPr 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53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3" Type="http://schemas.openxmlformats.org/officeDocument/2006/relationships/theme" Target="../theme/theme6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>
                <a:alpha val="100000"/>
              </a:srgbClr>
            </a:gs>
            <a:gs pos="100000">
              <a:srgbClr val="00FF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8.GIF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8.GIF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slide" Target="slide17.xml"/><Relationship Id="rId2" Type="http://schemas.openxmlformats.org/officeDocument/2006/relationships/image" Target="../media/image22.GIF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" Target="slide21.xml"/><Relationship Id="rId1" Type="http://schemas.openxmlformats.org/officeDocument/2006/relationships/slide" Target="slide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GIF"/><Relationship Id="rId1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1.jpeg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1.jpeg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2.jpeg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3.jpeg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7.jpe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jpeg"/><Relationship Id="rId2" Type="http://schemas.openxmlformats.org/officeDocument/2006/relationships/image" Target="../media/image14.jpeg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GIF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图片 66561" descr="B_2008-10-10-15-02-3912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矩形 66562"/>
          <p:cNvSpPr/>
          <p:nvPr/>
        </p:nvSpPr>
        <p:spPr>
          <a:xfrm>
            <a:off x="900113" y="981075"/>
            <a:ext cx="6985000" cy="19446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folHlink"/>
                    </a:gs>
                    <a:gs pos="50000">
                      <a:srgbClr val="FFFF99"/>
                    </a:gs>
                    <a:gs pos="100000">
                      <a:schemeClr val="folHlink"/>
                    </a:gs>
                  </a:gsLst>
                  <a:lin ang="5400000" scaled="1"/>
                  <a:tileRect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12.小木偶的故事</a:t>
            </a:r>
            <a:endParaRPr lang="zh-CN" altLang="en-US" sz="3600" b="1" spc="-360">
              <a:ln w="127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folHlink"/>
                  </a:gs>
                  <a:gs pos="50000">
                    <a:srgbClr val="FFFF99"/>
                  </a:gs>
                  <a:gs pos="100000">
                    <a:schemeClr val="folHlink"/>
                  </a:gs>
                </a:gsLst>
                <a:lin ang="5400000" scaled="1"/>
                <a:tileRect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2730500" y="477678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endParaRPr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65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框 14338"/>
          <p:cNvSpPr txBox="1"/>
          <p:nvPr/>
        </p:nvSpPr>
        <p:spPr>
          <a:xfrm>
            <a:off x="684213" y="1484313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3600" b="1" dirty="0">
              <a:solidFill>
                <a:srgbClr val="FF6600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476375" y="14843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1258888" y="2420938"/>
            <a:ext cx="201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拽  住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3492500" y="2349500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毛 茸 茸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6156325" y="2205038"/>
            <a:ext cx="2089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一 副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1331913" y="3789363"/>
            <a:ext cx="1728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可 怜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4349"/>
          <p:cNvSpPr txBox="1"/>
          <p:nvPr/>
        </p:nvSpPr>
        <p:spPr>
          <a:xfrm>
            <a:off x="3563938" y="3716338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魔  杖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5724525" y="3644900"/>
            <a:ext cx="23034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龇牙咧嘴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文本框 14351"/>
          <p:cNvSpPr txBox="1"/>
          <p:nvPr/>
        </p:nvSpPr>
        <p:spPr>
          <a:xfrm>
            <a:off x="900113" y="191611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zhuai</a:t>
            </a: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20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文本框 14352"/>
          <p:cNvSpPr txBox="1"/>
          <p:nvPr/>
        </p:nvSpPr>
        <p:spPr>
          <a:xfrm>
            <a:off x="1835150" y="1844675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\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文本框 14353"/>
          <p:cNvSpPr txBox="1"/>
          <p:nvPr/>
        </p:nvSpPr>
        <p:spPr>
          <a:xfrm>
            <a:off x="3779838" y="1916113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rong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文本框 14354"/>
          <p:cNvSpPr txBox="1"/>
          <p:nvPr/>
        </p:nvSpPr>
        <p:spPr>
          <a:xfrm>
            <a:off x="3924300" y="1773238"/>
            <a:ext cx="10795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6" name="文本框 14355"/>
          <p:cNvSpPr txBox="1"/>
          <p:nvPr/>
        </p:nvSpPr>
        <p:spPr>
          <a:xfrm>
            <a:off x="6372225" y="191611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fu </a:t>
            </a:r>
            <a:endParaRPr lang="en-US" altLang="zh-CN" sz="320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文本框 14356"/>
          <p:cNvSpPr txBox="1"/>
          <p:nvPr/>
        </p:nvSpPr>
        <p:spPr>
          <a:xfrm>
            <a:off x="7092950" y="1844675"/>
            <a:ext cx="10080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\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文本框 14357"/>
          <p:cNvSpPr txBox="1"/>
          <p:nvPr/>
        </p:nvSpPr>
        <p:spPr>
          <a:xfrm>
            <a:off x="1403350" y="3357563"/>
            <a:ext cx="17986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lian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9" name="文本框 14358"/>
          <p:cNvSpPr txBox="1"/>
          <p:nvPr/>
        </p:nvSpPr>
        <p:spPr>
          <a:xfrm>
            <a:off x="1763713" y="3284538"/>
            <a:ext cx="10080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0" name="文本框 14359"/>
          <p:cNvSpPr txBox="1"/>
          <p:nvPr/>
        </p:nvSpPr>
        <p:spPr>
          <a:xfrm>
            <a:off x="3203575" y="3284538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 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1" name="文本框 14360"/>
          <p:cNvSpPr txBox="1"/>
          <p:nvPr/>
        </p:nvSpPr>
        <p:spPr>
          <a:xfrm>
            <a:off x="3995738" y="3213100"/>
            <a:ext cx="6477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 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2" name="文本框 14361"/>
          <p:cNvSpPr txBox="1"/>
          <p:nvPr/>
        </p:nvSpPr>
        <p:spPr>
          <a:xfrm>
            <a:off x="5435600" y="3213100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zi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3" name="文本框 14362"/>
          <p:cNvSpPr txBox="1"/>
          <p:nvPr/>
        </p:nvSpPr>
        <p:spPr>
          <a:xfrm>
            <a:off x="5651500" y="3068638"/>
            <a:ext cx="8651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5" name="文本框 14364"/>
          <p:cNvSpPr txBox="1"/>
          <p:nvPr/>
        </p:nvSpPr>
        <p:spPr>
          <a:xfrm>
            <a:off x="6588125" y="32131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lie </a:t>
            </a: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6" name="文本框 14365"/>
          <p:cNvSpPr txBox="1"/>
          <p:nvPr/>
        </p:nvSpPr>
        <p:spPr>
          <a:xfrm>
            <a:off x="6877050" y="3141663"/>
            <a:ext cx="790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0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endParaRPr lang="en-US" altLang="zh-CN" sz="20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Oval 2"/>
          <p:cNvSpPr/>
          <p:nvPr/>
        </p:nvSpPr>
        <p:spPr>
          <a:xfrm>
            <a:off x="457200" y="228600"/>
            <a:ext cx="2590800" cy="1066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3" name="Text Box 3"/>
          <p:cNvSpPr txBox="1"/>
          <p:nvPr/>
        </p:nvSpPr>
        <p:spPr>
          <a:xfrm>
            <a:off x="457200" y="381000"/>
            <a:ext cx="2819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CC66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学习词语</a:t>
            </a:r>
            <a:endParaRPr lang="zh-CN" altLang="en-US" sz="4800" b="1" dirty="0">
              <a:solidFill>
                <a:srgbClr val="CC66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07524" name="Text Box 4"/>
          <p:cNvSpPr txBox="1"/>
          <p:nvPr/>
        </p:nvSpPr>
        <p:spPr>
          <a:xfrm>
            <a:off x="0" y="1773238"/>
            <a:ext cx="9018588" cy="4614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神奇  增添  笑嘻嘻  愣住</a:t>
            </a:r>
            <a:endParaRPr lang="zh-CN" altLang="en-US" sz="5400" b="1" dirty="0">
              <a:latin typeface="楷体_GB2312" pitchFamily="1" charset="-122"/>
              <a:ea typeface="楷体_GB2312" pitchFamily="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拽住  撒谎  毛茸茸  委屈</a:t>
            </a:r>
            <a:endParaRPr lang="zh-CN" altLang="en-US" sz="5400" b="1" dirty="0">
              <a:latin typeface="楷体_GB2312" pitchFamily="1" charset="-122"/>
              <a:ea typeface="楷体_GB2312" pitchFamily="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愤怒  温柔  龇牙咧嘴 厉害</a:t>
            </a:r>
            <a:endParaRPr lang="zh-CN" altLang="en-US" sz="5400" b="1" dirty="0">
              <a:latin typeface="楷体_GB2312" pitchFamily="1" charset="-122"/>
              <a:ea typeface="楷体_GB2312" pitchFamily="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可怜  魔杖  </a:t>
            </a:r>
            <a:endParaRPr lang="zh-CN" altLang="en-US" sz="54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图片 67585" descr="12341c3O16320-561U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42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文本框 67586"/>
          <p:cNvSpPr txBox="1"/>
          <p:nvPr/>
        </p:nvSpPr>
        <p:spPr>
          <a:xfrm>
            <a:off x="1116013" y="2708275"/>
            <a:ext cx="4819650" cy="2654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600" b="1" dirty="0">
                <a:latin typeface="楷体_GB2312" pitchFamily="1" charset="-122"/>
                <a:ea typeface="楷体_GB2312" pitchFamily="1" charset="-122"/>
              </a:rPr>
              <a:t>拽  茸  副 </a:t>
            </a:r>
            <a:endParaRPr lang="zh-CN" altLang="en-US" sz="6600" b="1" dirty="0">
              <a:latin typeface="楷体_GB2312" pitchFamily="1" charset="-122"/>
              <a:ea typeface="楷体_GB2312" pitchFamily="1" charset="-122"/>
            </a:endParaRPr>
          </a:p>
          <a:p>
            <a:pPr lvl="0"/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b="1" dirty="0">
              <a:latin typeface="楷体_GB2312" pitchFamily="1" charset="-122"/>
              <a:ea typeface="楷体_GB2312" pitchFamily="1" charset="-122"/>
            </a:endParaRPr>
          </a:p>
          <a:p>
            <a:pPr lvl="0"/>
            <a:r>
              <a:rPr lang="zh-CN" altLang="en-US" sz="6600" b="1" dirty="0">
                <a:latin typeface="楷体_GB2312" pitchFamily="1" charset="-122"/>
                <a:ea typeface="楷体_GB2312" pitchFamily="1" charset="-122"/>
              </a:rPr>
              <a:t>怜  魔  杖</a:t>
            </a:r>
            <a:endParaRPr lang="zh-CN" altLang="en-US" sz="66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971550" y="2060575"/>
            <a:ext cx="45291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 err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zhuài  róng   fú</a:t>
            </a:r>
            <a:r>
              <a:rPr lang="en-US" altLang="zh-CN" sz="40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900113" y="3789363"/>
            <a:ext cx="5327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err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lián    mó   zhàng</a:t>
            </a:r>
            <a:endParaRPr lang="en-US" altLang="zh-CN" sz="40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90" name="云形标注 67589"/>
          <p:cNvSpPr/>
          <p:nvPr/>
        </p:nvSpPr>
        <p:spPr>
          <a:xfrm>
            <a:off x="1979613" y="188913"/>
            <a:ext cx="3097212" cy="1395412"/>
          </a:xfrm>
          <a:prstGeom prst="cloudCallout">
            <a:avLst>
              <a:gd name="adj1" fmla="val 89931"/>
              <a:gd name="adj2" fmla="val 100968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我会写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87" grpId="0"/>
      <p:bldP spid="6758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116013" y="1844675"/>
            <a:ext cx="85344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神奇</a:t>
            </a:r>
            <a:r>
              <a:rPr lang="en-US" altLang="x-none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 热闹</a:t>
            </a:r>
            <a:r>
              <a:rPr lang="en-US" altLang="x-none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愤怒</a:t>
            </a:r>
            <a:r>
              <a:rPr lang="en-US" altLang="x-none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 灵活</a:t>
            </a:r>
            <a:r>
              <a:rPr lang="en-US" altLang="x-none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5363" name="组合 15362"/>
          <p:cNvGrpSpPr/>
          <p:nvPr/>
        </p:nvGrpSpPr>
        <p:grpSpPr>
          <a:xfrm>
            <a:off x="457200" y="228600"/>
            <a:ext cx="3124200" cy="1066800"/>
            <a:chOff x="0" y="0"/>
            <a:chExt cx="1968" cy="672"/>
          </a:xfrm>
        </p:grpSpPr>
        <p:sp>
          <p:nvSpPr>
            <p:cNvPr id="15364" name="椭圆 15363"/>
            <p:cNvSpPr/>
            <p:nvPr/>
          </p:nvSpPr>
          <p:spPr>
            <a:xfrm>
              <a:off x="0" y="0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5" name="文本框 15364"/>
            <p:cNvSpPr txBox="1"/>
            <p:nvPr/>
          </p:nvSpPr>
          <p:spPr>
            <a:xfrm>
              <a:off x="192" y="96"/>
              <a:ext cx="177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CC6600"/>
                  </a:solidFill>
                  <a:latin typeface="Times New Roman" panose="02020603050405020304" pitchFamily="2" charset="0"/>
                  <a:ea typeface="华文行楷" panose="02010800040101010101" pitchFamily="2" charset="-122"/>
                </a:rPr>
                <a:t>近义词</a:t>
              </a:r>
              <a:endParaRPr lang="zh-CN" altLang="en-US" sz="4800" b="1" dirty="0">
                <a:solidFill>
                  <a:srgbClr val="CC6600"/>
                </a:solidFill>
                <a:latin typeface="Times New Roman" panose="02020603050405020304" pitchFamily="2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15366" name="文本框 15365"/>
          <p:cNvSpPr txBox="1"/>
          <p:nvPr/>
        </p:nvSpPr>
        <p:spPr>
          <a:xfrm>
            <a:off x="2987675" y="1773238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神秘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2843213" y="2636838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愤恨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6300788" y="1773238"/>
            <a:ext cx="2122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喧闹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1004888" y="3573463"/>
            <a:ext cx="8139112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重要 </a:t>
            </a:r>
            <a:r>
              <a:rPr lang="en-US" altLang="x-none" sz="4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）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44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3492500" y="3573463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重大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6300788" y="2636838"/>
            <a:ext cx="12239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2" charset="0"/>
                <a:ea typeface="楷体_GB2312" pitchFamily="1" charset="-122"/>
              </a:rPr>
              <a:t>敏捷</a:t>
            </a:r>
            <a:endParaRPr lang="zh-CN" altLang="en-US" sz="40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7308850" y="3429000"/>
            <a:ext cx="1460500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2319338" y="3860800"/>
            <a:ext cx="92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2319338" y="3879850"/>
            <a:ext cx="184150" cy="8842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5375" name="图片 15374" descr="1364309212118097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5105400"/>
            <a:ext cx="205105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6" name="文本框 15375"/>
          <p:cNvSpPr txBox="1"/>
          <p:nvPr/>
        </p:nvSpPr>
        <p:spPr>
          <a:xfrm>
            <a:off x="6372225" y="3213100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2" charset="0"/>
                <a:ea typeface="楷体_GB2312" pitchFamily="1" charset="-122"/>
              </a:rPr>
              <a:t>灵巧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6" grpId="0"/>
      <p:bldP spid="15367" grpId="0"/>
      <p:bldP spid="15368" grpId="0"/>
      <p:bldP spid="15369" grpId="0"/>
      <p:bldP spid="15370" grpId="0"/>
      <p:bldP spid="15371" grpId="0"/>
      <p:bldP spid="153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827088" y="1989138"/>
            <a:ext cx="7921625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愤怒</a:t>
            </a:r>
            <a:r>
              <a:rPr lang="en-US" altLang="x-none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 ）  撒谎 </a:t>
            </a:r>
            <a:r>
              <a:rPr lang="en-US" altLang="x-none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 ）</a:t>
            </a:r>
            <a:endParaRPr lang="zh-CN" altLang="en-US" sz="36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神奇</a:t>
            </a:r>
            <a:r>
              <a:rPr lang="en-US" altLang="x-none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    ）灵活</a:t>
            </a:r>
            <a:r>
              <a:rPr lang="en-US" altLang="x-none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  ）</a:t>
            </a:r>
            <a:endParaRPr lang="zh-CN" altLang="en-US" sz="36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重要</a:t>
            </a:r>
            <a:r>
              <a:rPr lang="en-US" altLang="x-none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        ）</a:t>
            </a:r>
            <a:endParaRPr lang="zh-CN" altLang="en-US" sz="36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36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36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16387" name="组合 16386"/>
          <p:cNvGrpSpPr/>
          <p:nvPr/>
        </p:nvGrpSpPr>
        <p:grpSpPr>
          <a:xfrm>
            <a:off x="4716463" y="333375"/>
            <a:ext cx="3124200" cy="1066800"/>
            <a:chOff x="0" y="0"/>
            <a:chExt cx="1968" cy="672"/>
          </a:xfrm>
        </p:grpSpPr>
        <p:sp>
          <p:nvSpPr>
            <p:cNvPr id="16388" name="椭圆 16387"/>
            <p:cNvSpPr/>
            <p:nvPr/>
          </p:nvSpPr>
          <p:spPr>
            <a:xfrm>
              <a:off x="0" y="0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89" name="文本框 16388"/>
            <p:cNvSpPr txBox="1"/>
            <p:nvPr/>
          </p:nvSpPr>
          <p:spPr>
            <a:xfrm>
              <a:off x="192" y="96"/>
              <a:ext cx="17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CC6600"/>
                  </a:solidFill>
                  <a:latin typeface="Times New Roman" panose="02020603050405020304" pitchFamily="2" charset="0"/>
                  <a:ea typeface="华文行楷" panose="02010800040101010101" pitchFamily="2" charset="-122"/>
                </a:rPr>
                <a:t>反义词</a:t>
              </a:r>
              <a:endParaRPr lang="zh-CN" altLang="en-US" sz="4000" b="1" dirty="0">
                <a:solidFill>
                  <a:srgbClr val="CC6600"/>
                </a:solidFill>
                <a:latin typeface="Times New Roman" panose="02020603050405020304" pitchFamily="2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16390" name="文本框 16389"/>
          <p:cNvSpPr txBox="1"/>
          <p:nvPr/>
        </p:nvSpPr>
        <p:spPr>
          <a:xfrm>
            <a:off x="2627313" y="1989138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愉快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2843213" y="2781300"/>
            <a:ext cx="24209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平凡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6588125" y="1916113"/>
            <a:ext cx="2122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诚实</a:t>
            </a: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468313" y="3716338"/>
            <a:ext cx="813911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0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40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2917825" y="6057900"/>
            <a:ext cx="24971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000" b="1" dirty="0">
              <a:solidFill>
                <a:srgbClr val="CC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6588125" y="2852738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2" charset="0"/>
                <a:ea typeface="楷体_GB2312" pitchFamily="1" charset="-122"/>
              </a:rPr>
              <a:t>呆板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2916238" y="3716338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次要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2" charset="0"/>
              <a:ea typeface="华文中宋" panose="02010600040101010101" pitchFamily="2" charset="-122"/>
            </a:endParaRPr>
          </a:p>
        </p:txBody>
      </p:sp>
      <p:pic>
        <p:nvPicPr>
          <p:cNvPr id="16397" name="图片 16396" descr="1364309212118097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4375150"/>
            <a:ext cx="1978025" cy="1690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QQ截图201510071612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1588"/>
            <a:ext cx="9217025" cy="711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kwy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-22225"/>
            <a:ext cx="9139238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1908175" y="1773238"/>
            <a:ext cx="6156325" cy="4911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板着脸   笑嘻嘻   亲热 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楞住  愤怒   委屈   温柔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龇牙咧嘴  痛苦  嘟嘟囔囔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可怜巴巴  伤心  放声大哭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生气  着急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6" name="图片 18435" descr="20100321120056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1484313"/>
            <a:ext cx="1536700" cy="3417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矩形 18436"/>
          <p:cNvSpPr/>
          <p:nvPr/>
        </p:nvSpPr>
        <p:spPr>
          <a:xfrm>
            <a:off x="1547813" y="476250"/>
            <a:ext cx="56880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圈出课文中关于表情的词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动作按钮: 后退或前一项 18437">
            <a:hlinkClick r:id="rId3" action="ppaction://hlinksldjump"/>
          </p:cNvPr>
          <p:cNvSpPr/>
          <p:nvPr/>
        </p:nvSpPr>
        <p:spPr>
          <a:xfrm>
            <a:off x="6227763" y="4797425"/>
            <a:ext cx="865187" cy="504825"/>
          </a:xfrm>
          <a:prstGeom prst="actionButtonBackPrevious">
            <a:avLst/>
          </a:prstGeom>
          <a:solidFill>
            <a:srgbClr val="99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  <a:ln/>
        </p:spPr>
        <p:txBody>
          <a:bodyPr anchor="ctr"/>
          <a:p>
            <a:r>
              <a:rPr lang="zh-CN" altLang="en-US" sz="6000">
                <a:solidFill>
                  <a:srgbClr val="996600"/>
                </a:solidFill>
                <a:ea typeface="黑体" panose="02010609060101010101" pitchFamily="2" charset="-122"/>
              </a:rPr>
              <a:t>学习任务</a:t>
            </a:r>
            <a:endParaRPr lang="zh-CN" altLang="en-US" sz="6000">
              <a:solidFill>
                <a:srgbClr val="996600"/>
              </a:solidFill>
              <a:ea typeface="黑体" panose="02010609060101010101" pitchFamily="2" charset="-122"/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-246062" y="1268413"/>
            <a:ext cx="9390062" cy="4525962"/>
          </a:xfrm>
          <a:ln/>
        </p:spPr>
        <p:txBody>
          <a:bodyPr/>
          <a:p>
            <a:pPr>
              <a:buNone/>
            </a:pP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x-none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、默读课文，思考：在小木偶身上</a:t>
            </a:r>
            <a:endParaRPr lang="zh-CN" altLang="en-US" sz="4000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发生了一件什么事？</a:t>
            </a:r>
            <a:endParaRPr lang="zh-CN" altLang="en-US" sz="4000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x-none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、小木偶遇到一系列挫折时，心里</a:t>
            </a:r>
            <a:endParaRPr lang="zh-CN" altLang="en-US" sz="4000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会想些什么？</a:t>
            </a:r>
            <a:endParaRPr lang="zh-CN" altLang="en-US" sz="4000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x-none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、文章的最后一段话是什么意思？</a:t>
            </a:r>
            <a:endParaRPr lang="zh-CN" altLang="en-US" sz="4000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0" name="动作按钮: 前进或下一项 19459">
            <a:hlinkClick r:id="" action="ppaction://hlinkshowjump?jump=nextslide"/>
          </p:cNvPr>
          <p:cNvSpPr/>
          <p:nvPr/>
        </p:nvSpPr>
        <p:spPr>
          <a:xfrm>
            <a:off x="6084888" y="2205038"/>
            <a:ext cx="504825" cy="360362"/>
          </a:xfrm>
          <a:prstGeom prst="actionButtonForwardNext">
            <a:avLst/>
          </a:prstGeom>
          <a:solidFill>
            <a:srgbClr val="99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1" name="动作按钮: 前进或下一项 19460">
            <a:hlinkClick r:id="rId1" action="ppaction://hlinksldjump"/>
          </p:cNvPr>
          <p:cNvSpPr/>
          <p:nvPr/>
        </p:nvSpPr>
        <p:spPr>
          <a:xfrm>
            <a:off x="8567738" y="4365625"/>
            <a:ext cx="576262" cy="358775"/>
          </a:xfrm>
          <a:prstGeom prst="actionButtonForwardNext">
            <a:avLst/>
          </a:prstGeom>
          <a:solidFill>
            <a:srgbClr val="99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2" name="动作按钮: 前进或下一项 19461">
            <a:hlinkClick r:id="rId2" action="ppaction://hlinksldjump"/>
          </p:cNvPr>
          <p:cNvSpPr/>
          <p:nvPr/>
        </p:nvSpPr>
        <p:spPr>
          <a:xfrm>
            <a:off x="4572000" y="3644900"/>
            <a:ext cx="504825" cy="360363"/>
          </a:xfrm>
          <a:prstGeom prst="actionButtonForwardNext">
            <a:avLst/>
          </a:prstGeom>
          <a:solidFill>
            <a:srgbClr val="99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3" name="矩形 19462"/>
          <p:cNvSpPr/>
          <p:nvPr/>
        </p:nvSpPr>
        <p:spPr>
          <a:xfrm>
            <a:off x="7451725" y="5516563"/>
            <a:ext cx="1692275" cy="134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gifmb200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684213" y="1484313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600" b="1" dirty="0">
              <a:solidFill>
                <a:srgbClr val="FF6600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838200" y="1628775"/>
            <a:ext cx="8283575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165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课文先写了老木匠做了一个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6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并在它的脸上添上了（            ）的表情。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6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接着写了小木偶在生活中遇到了一系列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6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   ），最后在（             ）的帮助下，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6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有了（                             ）。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6659563" y="1916113"/>
            <a:ext cx="20145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小木偶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4859338" y="2636838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笑嘻嘻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1331913" y="4292600"/>
            <a:ext cx="1439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遭遇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5003800" y="422116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小女巫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1979613" y="5013325"/>
            <a:ext cx="36004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人类所有的表情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矩形 20489">
            <a:hlinkClick r:id="rId1" action="ppaction://hlinksldjump"/>
          </p:cNvPr>
          <p:cNvSpPr/>
          <p:nvPr/>
        </p:nvSpPr>
        <p:spPr>
          <a:xfrm>
            <a:off x="539750" y="765175"/>
            <a:ext cx="3240088" cy="81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57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课文概要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86" grpId="0"/>
      <p:bldP spid="20487" grpId="0"/>
      <p:bldP spid="2048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矩形 21505"/>
          <p:cNvSpPr>
            <a:spLocks noGrp="1"/>
          </p:cNvSpPr>
          <p:nvPr/>
        </p:nvSpPr>
        <p:spPr>
          <a:xfrm>
            <a:off x="1331913" y="2276475"/>
            <a:ext cx="5688012" cy="4527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>
              <a:defRPr sz="2400" kern="1200"/>
            </a:lvl2pPr>
            <a:lvl3pPr marL="1143000" lvl="2" indent="-228600" algn="l">
              <a:defRPr sz="2000" kern="1200"/>
            </a:lvl3pPr>
            <a:lvl4pPr marL="1600200" lvl="3" indent="-228600" algn="l">
              <a:defRPr sz="1800" kern="1200"/>
            </a:lvl4pPr>
            <a:lvl5pPr marL="2057400" lvl="4" indent="-228600" algn="l">
              <a:defRPr sz="1800" kern="1200"/>
            </a:lvl5pPr>
          </a:lstStyle>
          <a:p>
            <a:pPr lvl="0">
              <a:buNone/>
            </a:pPr>
            <a:r>
              <a:rPr lang="zh-CN" altLang="en-US" sz="4000" b="1">
                <a:ea typeface="黑体" panose="02010609060101010101" pitchFamily="2" charset="-122"/>
              </a:rPr>
              <a:t>用直线画出描写小木偶“笑嘻嘻”表情的句子，并有感情地读一读。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99"/>
                </a:solidFill>
              </a:rPr>
              <a:t>你能说出多少个描写人物神情的词语呢？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290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例如：</a:t>
            </a:r>
            <a:r>
              <a:rPr lang="zh-CN" altLang="en-US" b="1" dirty="0">
                <a:solidFill>
                  <a:srgbClr val="FF0066"/>
                </a:solidFill>
              </a:rPr>
              <a:t>面如土色、喜上眉梢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9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9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9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900113" y="908050"/>
            <a:ext cx="7200900" cy="547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◆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老木匠拿起他的神奇雕刻刀，在小木偶的脸上添了一个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笑嘻嘻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的表情。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◆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穿警服的熊看看小红狐，小红狐满脸的愤怒；再看看小木偶，小木偶一副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笑嘻嘻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的表情。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◆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“脑袋疼。”小木偶抬起头，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笑嘻嘻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地回答。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◆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“脑袋很疼。”小木偶还是一副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笑嘻嘻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的表情。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  <a:ln/>
        </p:spPr>
        <p:txBody>
          <a:bodyPr/>
          <a:p>
            <a:pPr>
              <a:buNone/>
            </a:pPr>
            <a:r>
              <a:rPr lang="en-US" altLang="zh-CN" sz="4400" b="1">
                <a:solidFill>
                  <a:srgbClr val="996600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4400" b="1">
                <a:solidFill>
                  <a:srgbClr val="996600"/>
                </a:solidFill>
                <a:ea typeface="黑体" panose="02010609060101010101" pitchFamily="2" charset="-122"/>
              </a:rPr>
              <a:t>小木偶委屈极了！ </a:t>
            </a:r>
            <a:endParaRPr lang="zh-CN" altLang="en-US" sz="4400" b="1">
              <a:solidFill>
                <a:srgbClr val="9966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996600"/>
                </a:solidFill>
                <a:ea typeface="黑体" panose="02010609060101010101" pitchFamily="2" charset="-122"/>
              </a:rPr>
              <a:t>       小木偶突然觉得脑袋很疼。</a:t>
            </a:r>
            <a:endParaRPr lang="zh-CN" altLang="en-US" sz="4400" b="1">
              <a:solidFill>
                <a:srgbClr val="9966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996600"/>
                </a:solidFill>
                <a:ea typeface="黑体" panose="02010609060101010101" pitchFamily="2" charset="-122"/>
              </a:rPr>
              <a:t>       小木偶的头疼的越来越厉害了。现在，他真希望自己还是一段没有脑袋的木头！</a:t>
            </a:r>
            <a:br>
              <a:rPr lang="zh-CN" altLang="en-US" sz="4400" b="1">
                <a:solidFill>
                  <a:srgbClr val="996600"/>
                </a:solidFill>
                <a:ea typeface="黑体" panose="02010609060101010101" pitchFamily="2" charset="-122"/>
              </a:rPr>
            </a:br>
            <a:r>
              <a:rPr lang="zh-CN" altLang="en-US" sz="4400" b="1">
                <a:solidFill>
                  <a:srgbClr val="996600"/>
                </a:solidFill>
                <a:ea typeface="黑体" panose="02010609060101010101" pitchFamily="2" charset="-122"/>
              </a:rPr>
              <a:t> </a:t>
            </a:r>
            <a:endParaRPr lang="zh-CN" altLang="en-US" sz="4400" b="1">
              <a:solidFill>
                <a:srgbClr val="9966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charRg st="3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charRg st="3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monster_000019a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565400"/>
            <a:ext cx="2808288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24578" descr="20081012149223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1052513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02" name="Picture 4" descr="pic_114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605"/>
            <a:ext cx="9144000" cy="6872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1403350" y="213360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2" charset="-122"/>
              </a:rPr>
              <a:t>吵什么？</a:t>
            </a:r>
            <a:endParaRPr lang="zh-CN" altLang="en-US" sz="2800" b="1" dirty="0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4978400" y="1268413"/>
            <a:ext cx="1465263" cy="23764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Verdana" panose="020B060403050404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2" charset="-122"/>
              </a:rPr>
              <a:t>报告警官，他抢我的包！</a:t>
            </a:r>
            <a:endParaRPr lang="zh-CN" altLang="en-US" sz="2800" b="1" dirty="0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4787900" y="1484313"/>
            <a:ext cx="334803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那是我的，我的，我的！小木偶尖叫。</a:t>
            </a:r>
            <a:endParaRPr lang="zh-CN" altLang="en-US" sz="2800" b="1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250825" y="836613"/>
            <a:ext cx="70580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Verdana" panose="020B060403050404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dirty="0">
                <a:latin typeface="Verdana" panose="020B0604030504040204" pitchFamily="34" charset="0"/>
                <a:ea typeface="黑体" panose="02010609060101010101" pitchFamily="2" charset="-122"/>
              </a:rPr>
              <a:t>穿警服的熊看看小红狐，小红狐满脸的愤怒；再看看小木偶，小木偶一副笑嘻嘻的表情。</a:t>
            </a:r>
            <a:endParaRPr lang="zh-CN" altLang="en-US" sz="3200" b="1" dirty="0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107" name="Text Box 11"/>
          <p:cNvSpPr txBox="1"/>
          <p:nvPr/>
        </p:nvSpPr>
        <p:spPr>
          <a:xfrm>
            <a:off x="4572000" y="2565400"/>
            <a:ext cx="2376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2" charset="-122"/>
              </a:rPr>
              <a:t>放开！放开！</a:t>
            </a:r>
            <a:endParaRPr lang="zh-CN" altLang="en-US" sz="2800" b="1" dirty="0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10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10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10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6" grpId="0"/>
      <p:bldP spid="41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QQ截图201510071616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085262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26626"/>
          <p:cNvSpPr/>
          <p:nvPr/>
        </p:nvSpPr>
        <p:spPr>
          <a:xfrm>
            <a:off x="1547813" y="1701800"/>
            <a:ext cx="6192837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403350" y="620713"/>
            <a:ext cx="5815013" cy="192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小木偶的心情怎么样？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QQ截图201510071619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-26987"/>
            <a:ext cx="9144000" cy="690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2008101214922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908050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29698" descr="b5a77e137ae6fb494b90a7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341438"/>
            <a:ext cx="3419475" cy="334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椭圆形标注 29699"/>
          <p:cNvSpPr/>
          <p:nvPr/>
        </p:nvSpPr>
        <p:spPr>
          <a:xfrm>
            <a:off x="2916238" y="692150"/>
            <a:ext cx="2808287" cy="1036638"/>
          </a:xfrm>
          <a:prstGeom prst="wedgeEllipseCallout">
            <a:avLst>
              <a:gd name="adj1" fmla="val -36319"/>
              <a:gd name="adj2" fmla="val 168991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你怎么啦？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椭圆形标注 29700"/>
          <p:cNvSpPr/>
          <p:nvPr/>
        </p:nvSpPr>
        <p:spPr>
          <a:xfrm>
            <a:off x="6588125" y="333375"/>
            <a:ext cx="2555875" cy="968375"/>
          </a:xfrm>
          <a:prstGeom prst="wedgeEllipseCallout">
            <a:avLst>
              <a:gd name="adj1" fmla="val -19565"/>
              <a:gd name="adj2" fmla="val 107375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脑袋疼。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2008101214922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908050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722" descr="b5a77e137ae6fb494b90a7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773238"/>
            <a:ext cx="3419475" cy="334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椭圆形标注 30723"/>
          <p:cNvSpPr/>
          <p:nvPr/>
        </p:nvSpPr>
        <p:spPr>
          <a:xfrm>
            <a:off x="2482850" y="549275"/>
            <a:ext cx="3384550" cy="1366838"/>
          </a:xfrm>
          <a:prstGeom prst="wedgeEllipseCallout">
            <a:avLst>
              <a:gd name="adj1" fmla="val -18009"/>
              <a:gd name="adj2" fmla="val 118759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嘻嘻。装得一点儿都不像！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椭圆形标注 30724"/>
          <p:cNvSpPr/>
          <p:nvPr/>
        </p:nvSpPr>
        <p:spPr>
          <a:xfrm>
            <a:off x="6588125" y="333375"/>
            <a:ext cx="2555875" cy="968375"/>
          </a:xfrm>
          <a:prstGeom prst="wedgeEllipseCallout">
            <a:avLst>
              <a:gd name="adj1" fmla="val -19565"/>
              <a:gd name="adj2" fmla="val 107375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脑袋疼。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2008101214922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908050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31746" descr="b5a77e137ae6fb494b90a7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773238"/>
            <a:ext cx="3563938" cy="348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椭圆形标注 31747"/>
          <p:cNvSpPr/>
          <p:nvPr/>
        </p:nvSpPr>
        <p:spPr>
          <a:xfrm>
            <a:off x="2339975" y="549275"/>
            <a:ext cx="3529013" cy="1511300"/>
          </a:xfrm>
          <a:prstGeom prst="wedgeEllipseCallout">
            <a:avLst>
              <a:gd name="adj1" fmla="val -14102"/>
              <a:gd name="adj2" fmla="val 104833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你瞧，应该像我这样。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Rectangle 2"/>
          <p:cNvSpPr/>
          <p:nvPr/>
        </p:nvSpPr>
        <p:spPr>
          <a:xfrm>
            <a:off x="539750" y="179388"/>
            <a:ext cx="8135938" cy="52149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得意洋洋、  眉开眼笑、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垂头丧气 、 火冒三丈、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大吃一惊、  目瞪口呆、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愁眉苦脸、　面红耳赤、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从容镇定、　冷若冰霜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惊惶失措、　满面春风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00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00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00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0050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0050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0050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0050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0050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0050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30050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30050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30050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005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005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005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6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30050">
                                            <p:txEl>
                                              <p:charRg st="6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30050">
                                            <p:txEl>
                                              <p:charRg st="6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30050">
                                            <p:txEl>
                                              <p:charRg st="6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2008101214922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341438"/>
            <a:ext cx="3311525" cy="331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32770" descr="9c8f4545e2fe60c1b3b7dc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908050"/>
            <a:ext cx="3455987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椭圆形标注 32771"/>
          <p:cNvSpPr/>
          <p:nvPr/>
        </p:nvSpPr>
        <p:spPr>
          <a:xfrm>
            <a:off x="2771775" y="333375"/>
            <a:ext cx="3095625" cy="1582738"/>
          </a:xfrm>
          <a:prstGeom prst="wedgeEllipseCallout">
            <a:avLst>
              <a:gd name="adj1" fmla="val -40565"/>
              <a:gd name="adj2" fmla="val 68856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小木头人，你病了吗？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椭圆形标注 32772"/>
          <p:cNvSpPr/>
          <p:nvPr/>
        </p:nvSpPr>
        <p:spPr>
          <a:xfrm>
            <a:off x="6156325" y="333375"/>
            <a:ext cx="2808288" cy="1439863"/>
          </a:xfrm>
          <a:prstGeom prst="wedgeEllipseCallout">
            <a:avLst>
              <a:gd name="adj1" fmla="val -16250"/>
              <a:gd name="adj2" fmla="val 75907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脑袋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  很疼。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9c8f4545e2fe60c1b3b7dc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908050"/>
            <a:ext cx="3455988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椭圆形标注 33794"/>
          <p:cNvSpPr/>
          <p:nvPr/>
        </p:nvSpPr>
        <p:spPr>
          <a:xfrm>
            <a:off x="4284663" y="0"/>
            <a:ext cx="4248150" cy="2565400"/>
          </a:xfrm>
          <a:prstGeom prst="wedgeEllipseCallout">
            <a:avLst>
              <a:gd name="adj1" fmla="val -42787"/>
              <a:gd name="adj2" fmla="val 56125"/>
            </a:avLst>
          </a:prstGeom>
          <a:solidFill>
            <a:srgbClr val="FFFF99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真不像话，连小木头人都学着撒谎！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4817" descr="QQ截图20151007162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-26987"/>
            <a:ext cx="9217025" cy="699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34818"/>
          <p:cNvSpPr/>
          <p:nvPr/>
        </p:nvSpPr>
        <p:spPr>
          <a:xfrm>
            <a:off x="755650" y="4292600"/>
            <a:ext cx="7345363" cy="649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0827dffea351027ad7887d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5842" descr="12d1bb110bf77e51b8127b4a"/>
          <p:cNvPicPr>
            <a:picLocks noChangeAspect="1"/>
          </p:cNvPicPr>
          <p:nvPr/>
        </p:nvPicPr>
        <p:blipFill>
          <a:blip r:embed="rId2"/>
          <a:srcRect l="19328" r="8253" b="8974"/>
          <a:stretch>
            <a:fillRect/>
          </a:stretch>
        </p:blipFill>
        <p:spPr>
          <a:xfrm>
            <a:off x="1547813" y="1557338"/>
            <a:ext cx="215900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5843" descr="2008101214922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2852738"/>
            <a:ext cx="3348038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椭圆形标注 35844"/>
          <p:cNvSpPr/>
          <p:nvPr/>
        </p:nvSpPr>
        <p:spPr>
          <a:xfrm>
            <a:off x="2916238" y="476250"/>
            <a:ext cx="3095625" cy="1617663"/>
          </a:xfrm>
          <a:prstGeom prst="wedgeEllipseCallout">
            <a:avLst>
              <a:gd name="adj1" fmla="val -30255"/>
              <a:gd name="adj2" fmla="val 91611"/>
            </a:avLst>
          </a:prstGeom>
          <a:solidFill>
            <a:srgbClr val="CCFF99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你头疼，是吗？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椭圆形标注 35845"/>
          <p:cNvSpPr/>
          <p:nvPr/>
        </p:nvSpPr>
        <p:spPr>
          <a:xfrm>
            <a:off x="6372225" y="620713"/>
            <a:ext cx="2520950" cy="2952750"/>
          </a:xfrm>
          <a:prstGeom prst="wedgeEllipseCallout">
            <a:avLst>
              <a:gd name="adj1" fmla="val -25565"/>
              <a:gd name="adj2" fmla="val 67310"/>
            </a:avLst>
          </a:prstGeom>
          <a:solidFill>
            <a:srgbClr val="CCFF99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是，而且越来越疼了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  <p:bldP spid="3584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0827dffea351027ad7887d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36866" descr="12d1bb110bf77e51b8127b4a"/>
          <p:cNvPicPr>
            <a:picLocks noChangeAspect="1"/>
          </p:cNvPicPr>
          <p:nvPr/>
        </p:nvPicPr>
        <p:blipFill>
          <a:blip r:embed="rId2"/>
          <a:srcRect l="19328" r="8253" b="8974"/>
          <a:stretch>
            <a:fillRect/>
          </a:stretch>
        </p:blipFill>
        <p:spPr>
          <a:xfrm>
            <a:off x="1547813" y="1557338"/>
            <a:ext cx="3495675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椭圆形标注 36867"/>
          <p:cNvSpPr/>
          <p:nvPr/>
        </p:nvSpPr>
        <p:spPr>
          <a:xfrm>
            <a:off x="4500563" y="188913"/>
            <a:ext cx="3960812" cy="2736850"/>
          </a:xfrm>
          <a:prstGeom prst="wedgeEllipseCallout">
            <a:avLst>
              <a:gd name="adj1" fmla="val -43745"/>
              <a:gd name="adj2" fmla="val 66185"/>
            </a:avLst>
          </a:prstGeom>
          <a:solidFill>
            <a:srgbClr val="CCFF99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那是因为你很伤心，却不会哭。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179388" y="549275"/>
            <a:ext cx="8686800" cy="3441700"/>
          </a:xfrm>
          <a:ln/>
        </p:spPr>
        <p:txBody>
          <a:bodyPr anchor="ctr"/>
          <a:p>
            <a:pPr algn="l"/>
            <a:r>
              <a:rPr lang="zh-CN" altLang="en-US" sz="5400" b="1" dirty="0">
                <a:solidFill>
                  <a:srgbClr val="99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现在，小木偶会哭，会笑，会生气，会着急，也会向别人表示同情和关心了。</a:t>
            </a:r>
            <a:endParaRPr lang="zh-CN" altLang="en-US" sz="5400" b="1" dirty="0">
              <a:solidFill>
                <a:srgbClr val="99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1" name="动作按钮: 后退或前一项 37890">
            <a:hlinkClick r:id="rId1" action="ppaction://hlinksldjump"/>
          </p:cNvPr>
          <p:cNvSpPr/>
          <p:nvPr/>
        </p:nvSpPr>
        <p:spPr>
          <a:xfrm>
            <a:off x="6659563" y="6021388"/>
            <a:ext cx="647700" cy="433387"/>
          </a:xfrm>
          <a:prstGeom prst="actionButtonBackPrevious">
            <a:avLst/>
          </a:prstGeom>
          <a:solidFill>
            <a:srgbClr val="99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250825" y="188913"/>
            <a:ext cx="8569325" cy="6559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请在括号里给小木偶填上体现他真实的表情或心情的词语。</a:t>
            </a:r>
            <a:endParaRPr lang="zh-CN" altLang="en-US" sz="36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“那是我的，我的，我的！”小木偶（       ）地尖叫。</a:t>
            </a:r>
            <a:b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“脑袋疼。”小木偶抬起头,（        ）地回答。</a:t>
            </a:r>
            <a:endParaRPr lang="en-US" altLang="x-none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“脑袋很疼。”小木偶是一副（        ）的表情。</a:t>
            </a:r>
            <a:b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“是，而且越来越疼了。”小木偶（                   ）地说。</a:t>
            </a:r>
            <a:b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1114743" y="1773238"/>
            <a:ext cx="1219200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拼命</a:t>
            </a:r>
            <a:endParaRPr lang="zh-CN" altLang="en-US" sz="4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07390" y="2923540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痛苦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683260" y="4005263"/>
            <a:ext cx="23034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委屈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1330643" y="5084763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可怜巴巴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QQ截图20151007162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6987"/>
            <a:ext cx="9277350" cy="688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占位符 40961"/>
          <p:cNvSpPr>
            <a:spLocks noGrp="1"/>
          </p:cNvSpPr>
          <p:nvPr>
            <p:ph type="body" idx="1"/>
          </p:nvPr>
        </p:nvSpPr>
        <p:spPr>
          <a:xfrm>
            <a:off x="468313" y="836613"/>
            <a:ext cx="8229600" cy="4525962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00FF"/>
                </a:solidFill>
                <a:ea typeface="体坛超黑简体" charset="-122"/>
              </a:rPr>
              <a:t>我明白了：</a:t>
            </a:r>
            <a:endParaRPr lang="zh-CN" altLang="en-US" sz="3600" b="1" dirty="0">
              <a:solidFill>
                <a:srgbClr val="FF00FF"/>
              </a:solidFill>
              <a:ea typeface="体坛超黑简体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F00FF"/>
              </a:solidFill>
              <a:ea typeface="体坛超黑简体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        </a:t>
            </a:r>
            <a:r>
              <a:rPr lang="zh-CN" altLang="en-US" sz="3600" dirty="0">
                <a:solidFill>
                  <a:srgbClr val="0000FF"/>
                </a:solidFill>
                <a:latin typeface="长城美黑体" charset="0"/>
                <a:ea typeface="黑体" panose="02010609060101010101" pitchFamily="2" charset="-122"/>
              </a:rPr>
              <a:t>在生活中，笑是很重要的，是非常美好的，但生活是复杂的，除了一些高兴的事之外，还有一些伤心的事，不同的事情会引起我们不同的情感态度，要用我们的真情、用不同的方式去体验生活，面对生活，学会关心别人，这才是真正的人生。</a:t>
            </a:r>
            <a:endParaRPr lang="zh-CN" altLang="en-US" sz="3600" dirty="0">
              <a:solidFill>
                <a:srgbClr val="0000FF"/>
              </a:solidFill>
              <a:latin typeface="长城美黑体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1619250" y="2997200"/>
            <a:ext cx="60483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         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老木匠说得没错，笑是很重要的。不过，要是只会笑，那可是远远不够的。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476375" y="1517650"/>
            <a:ext cx="6613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从这篇课文中，你明白了感受到了什么？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88" name="图片 41987" descr="ben1500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3860800"/>
            <a:ext cx="1727200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41988"/>
          <p:cNvSpPr txBox="1"/>
          <p:nvPr/>
        </p:nvSpPr>
        <p:spPr>
          <a:xfrm>
            <a:off x="1547813" y="2060575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中心思想：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547813" y="6092825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40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79" name="Rectangle 3"/>
          <p:cNvSpPr/>
          <p:nvPr/>
        </p:nvSpPr>
        <p:spPr>
          <a:xfrm>
            <a:off x="684213" y="2205038"/>
            <a:ext cx="8023225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得意洋洋   眉开眼笑    垂头丧气   火冒三丈   大吃一惊    目瞪口呆    愁眉苦脸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WordArt 4"/>
          <p:cNvSpPr>
            <a:spLocks noTextEdit="1"/>
          </p:cNvSpPr>
          <p:nvPr/>
        </p:nvSpPr>
        <p:spPr>
          <a:xfrm>
            <a:off x="3779838" y="188913"/>
            <a:ext cx="1511300" cy="5048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44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我来演</a:t>
            </a:r>
            <a:endParaRPr lang="zh-CN" altLang="en-US" sz="44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1" name="Rectangle 5"/>
          <p:cNvSpPr/>
          <p:nvPr/>
        </p:nvSpPr>
        <p:spPr>
          <a:xfrm>
            <a:off x="827088" y="765175"/>
            <a:ext cx="77755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今天我请大家当一回演员，看看谁能表演出这些词语表示的表情。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2" name="Text Box 6"/>
          <p:cNvSpPr txBox="1"/>
          <p:nvPr/>
        </p:nvSpPr>
        <p:spPr>
          <a:xfrm>
            <a:off x="468313" y="4005263"/>
            <a:ext cx="83534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同桌合作：一个读词语，一个做出相应的表情，反过来再做一次。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3" name="Text Box 7"/>
          <p:cNvSpPr txBox="1"/>
          <p:nvPr/>
        </p:nvSpPr>
        <p:spPr>
          <a:xfrm>
            <a:off x="611188" y="5229225"/>
            <a:ext cx="83534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你怎么看待这些表情，你喜欢哪种表情？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698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69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  <p:bldP spid="12698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13"/>
          <p:cNvSpPr txBox="1"/>
          <p:nvPr/>
        </p:nvSpPr>
        <p:spPr>
          <a:xfrm>
            <a:off x="357188" y="39290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en-US" altLang="x-none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395288" y="619125"/>
            <a:ext cx="8208962" cy="3444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4400" b="1" dirty="0">
                <a:latin typeface="楷体_GB2312" pitchFamily="1" charset="-122"/>
                <a:ea typeface="黑体" panose="02010609060101010101" pitchFamily="2" charset="-122"/>
              </a:rPr>
              <a:t>我会填：</a:t>
            </a:r>
            <a:endParaRPr lang="zh-CN" altLang="en-US" sz="4400" b="1" dirty="0">
              <a:latin typeface="楷体_GB2312" pitchFamily="1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    </a:t>
            </a:r>
            <a:endParaRPr lang="zh-CN" altLang="en-US" sz="4400" dirty="0">
              <a:latin typeface="楷体_GB2312" pitchFamily="1" charset="-122"/>
              <a:ea typeface="楷体_GB2312" pitchFamily="1" charset="-122"/>
            </a:endParaRPr>
          </a:p>
          <a:p>
            <a:pPr lvl="0"/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    因为我们的生活不仅有快乐的日子，还有（　　）的日子，所以只会笑，那可是远远不够的。</a:t>
            </a:r>
            <a:r>
              <a:rPr lang="zh-CN" altLang="en-US" sz="3600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4356100" y="2708275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FF"/>
                </a:solidFill>
                <a:latin typeface="楷体_GB2312" pitchFamily="1" charset="-122"/>
                <a:ea typeface="楷体_GB2312" pitchFamily="1" charset="-122"/>
              </a:rPr>
              <a:t>伤心</a:t>
            </a:r>
            <a:endParaRPr lang="zh-CN" altLang="en-US" sz="4000" b="1" dirty="0">
              <a:solidFill>
                <a:srgbClr val="FF00FF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301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301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占位符 44033"/>
          <p:cNvSpPr>
            <a:spLocks noGrp="1"/>
          </p:cNvSpPr>
          <p:nvPr>
            <p:ph type="body" idx="1"/>
          </p:nvPr>
        </p:nvSpPr>
        <p:spPr>
          <a:xfrm>
            <a:off x="611188" y="1557338"/>
            <a:ext cx="8424862" cy="4525962"/>
          </a:xfrm>
          <a:ln/>
        </p:spPr>
        <p:txBody>
          <a:bodyPr/>
          <a:p>
            <a:pPr>
              <a:buNone/>
            </a:pPr>
            <a:endParaRPr lang="zh-CN" altLang="en-US" sz="2800" dirty="0">
              <a:solidFill>
                <a:srgbClr val="FF0066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en-US" altLang="x-none" b="1" dirty="0"/>
              <a:t>1</a:t>
            </a:r>
            <a:r>
              <a:rPr lang="zh-CN" altLang="en-US" b="1" dirty="0"/>
              <a:t>、小木偶拥有了所有的表情</a:t>
            </a:r>
            <a:r>
              <a:rPr lang="en-US" altLang="x-none" b="1" dirty="0"/>
              <a:t>,</a:t>
            </a:r>
            <a:r>
              <a:rPr lang="zh-CN" altLang="en-US" b="1" dirty="0"/>
              <a:t>他向警察局走去</a:t>
            </a:r>
            <a:r>
              <a:rPr lang="en-US" altLang="x-none" b="1" dirty="0"/>
              <a:t>……</a:t>
            </a:r>
            <a:endParaRPr lang="en-US" altLang="x-none" b="1" dirty="0"/>
          </a:p>
          <a:p>
            <a:pPr>
              <a:buNone/>
            </a:pPr>
            <a:r>
              <a:rPr lang="en-US" altLang="x-none" b="1" dirty="0"/>
              <a:t>2</a:t>
            </a:r>
            <a:r>
              <a:rPr lang="zh-CN" altLang="en-US" b="1" dirty="0"/>
              <a:t>、假如课文中的人物与小木偶再次相遇又会发生什么故事？</a:t>
            </a:r>
            <a:endParaRPr lang="zh-CN" altLang="en-US" b="1" dirty="0"/>
          </a:p>
          <a:p>
            <a:pPr>
              <a:buNone/>
            </a:pPr>
            <a:r>
              <a:rPr lang="en-US" altLang="x-none" b="1" dirty="0"/>
              <a:t>3</a:t>
            </a:r>
            <a:r>
              <a:rPr lang="zh-CN" altLang="en-US" b="1" dirty="0"/>
              <a:t>、小木偶拥有了人类所有的表情后，他会为什么事、为什么人哭（笑、生气、着急）？他会同情谁？关心谁？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44035" name="矩形 44034"/>
          <p:cNvSpPr/>
          <p:nvPr/>
        </p:nvSpPr>
        <p:spPr>
          <a:xfrm>
            <a:off x="3060700" y="477838"/>
            <a:ext cx="3240088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想一想？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QQ截图201510071626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0"/>
            <a:ext cx="9132887" cy="681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QQ截图201510071626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0"/>
            <a:ext cx="9240837" cy="6958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card00_wq55eGTPTFc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矩形 47106"/>
          <p:cNvSpPr/>
          <p:nvPr/>
        </p:nvSpPr>
        <p:spPr>
          <a:xfrm>
            <a:off x="323850" y="476250"/>
            <a:ext cx="5111750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254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彩云" panose="02010800040101010101" charset="-122"/>
                <a:ea typeface="华文彩云" panose="02010800040101010101" charset="-122"/>
              </a:rPr>
              <a:t>拥有了人类所有表情的小木偶,</a:t>
            </a:r>
            <a:endParaRPr lang="zh-CN" altLang="en-US" sz="6000" b="1"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彩云" panose="02010800040101010101" charset="-122"/>
              <a:ea typeface="华文彩云" panose="02010800040101010101" charset="-122"/>
            </a:endParaRPr>
          </a:p>
          <a:p>
            <a:pPr algn="ctr"/>
            <a:r>
              <a:rPr lang="zh-CN" altLang="en-US" sz="6000" b="1">
                <a:ln w="254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彩云" panose="02010800040101010101" charset="-122"/>
                <a:ea typeface="华文彩云" panose="02010800040101010101" charset="-122"/>
              </a:rPr>
              <a:t>后来又会发生什么事呢？</a:t>
            </a:r>
            <a:endParaRPr lang="zh-CN" altLang="en-US" sz="6000" b="1"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827088" y="3573463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续写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小木偶的故事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x-none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7109" name="Picture 4" descr="1841222557846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3187" y="-22225"/>
            <a:ext cx="9139237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0" name="WordArt 5"/>
          <p:cNvSpPr>
            <a:spLocks noTextEdit="1"/>
          </p:cNvSpPr>
          <p:nvPr/>
        </p:nvSpPr>
        <p:spPr>
          <a:xfrm>
            <a:off x="684213" y="4940300"/>
            <a:ext cx="338455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推荐你阅读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111" name="Picture 6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60000">
            <a:off x="466725" y="620713"/>
            <a:ext cx="2806700" cy="340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图片 47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0000">
            <a:off x="5003800" y="2997200"/>
            <a:ext cx="2593975" cy="350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3" name="图片 47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0000">
            <a:off x="3708400" y="333375"/>
            <a:ext cx="3240088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7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QQ截图2015100716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0"/>
            <a:ext cx="9178925" cy="691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QQ截图20151007163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0"/>
            <a:ext cx="9258300" cy="6958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QQ截图20151007163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0"/>
            <a:ext cx="9293225" cy="681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QQ截图201510071630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10663" cy="688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QQ截图20151007163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-26987"/>
            <a:ext cx="9304337" cy="698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内容占位符 8193" descr="1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9388" y="1557338"/>
            <a:ext cx="2892425" cy="2159000"/>
          </a:xfrm>
          <a:ln/>
        </p:spPr>
      </p:pic>
      <p:pic>
        <p:nvPicPr>
          <p:cNvPr id="8195" name="内容占位符 8194"/>
          <p:cNvPicPr>
            <a:picLocks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3203575" y="1989138"/>
            <a:ext cx="2387600" cy="1797050"/>
          </a:xfrm>
          <a:ln/>
        </p:spPr>
      </p:pic>
      <p:pic>
        <p:nvPicPr>
          <p:cNvPr id="8196" name="内容占位符 8195"/>
          <p:cNvPicPr>
            <a:picLocks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5724525" y="1628775"/>
            <a:ext cx="3317875" cy="2185988"/>
          </a:xfrm>
          <a:ln/>
        </p:spPr>
      </p:pic>
      <p:sp>
        <p:nvSpPr>
          <p:cNvPr id="8197" name="文本框 8196"/>
          <p:cNvSpPr txBox="1"/>
          <p:nvPr/>
        </p:nvSpPr>
        <p:spPr>
          <a:xfrm>
            <a:off x="7308850" y="3429000"/>
            <a:ext cx="1460500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319338" y="3860800"/>
            <a:ext cx="92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2319338" y="3879850"/>
            <a:ext cx="184150" cy="8842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CC33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/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971550" y="981075"/>
            <a:ext cx="1403350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板着脸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01" name="矩形 8200"/>
          <p:cNvSpPr/>
          <p:nvPr/>
        </p:nvSpPr>
        <p:spPr>
          <a:xfrm>
            <a:off x="2700338" y="117475"/>
            <a:ext cx="3455987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7944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表情大挑战</a:t>
            </a:r>
            <a:endParaRPr lang="zh-CN" altLang="en-US" sz="3600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3779838" y="1339850"/>
            <a:ext cx="9953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愤怒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6516688" y="981075"/>
            <a:ext cx="180816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龇牙咧嘴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684213" y="3933825"/>
            <a:ext cx="180816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可怜巴巴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3348038" y="3933825"/>
            <a:ext cx="180816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放声大哭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06" name="内容占位符 8205" descr="2"/>
          <p:cNvPicPr>
            <a:picLocks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611188" y="4508500"/>
            <a:ext cx="1865312" cy="2187575"/>
          </a:xfrm>
          <a:ln/>
        </p:spPr>
      </p:pic>
      <p:pic>
        <p:nvPicPr>
          <p:cNvPr id="8207" name="图片 82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7675" y="4508500"/>
            <a:ext cx="2324100" cy="227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8" name="文本框 8207"/>
          <p:cNvSpPr txBox="1"/>
          <p:nvPr/>
        </p:nvSpPr>
        <p:spPr>
          <a:xfrm>
            <a:off x="6732588" y="3789363"/>
            <a:ext cx="14017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笑嘻嘻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09" name="图片 82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963" y="4365625"/>
            <a:ext cx="3189287" cy="239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/>
      <p:bldP spid="8202" grpId="0" bldLvl="0"/>
      <p:bldP spid="8203" grpId="0" bldLvl="0"/>
      <p:bldP spid="8204" grpId="0" bldLvl="0"/>
      <p:bldP spid="8205" grpId="0" bldLvl="0"/>
      <p:bldP spid="8208" grpId="0" bldLvl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QQ截图201510071632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QQ截图20151007163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0"/>
            <a:ext cx="9285287" cy="6958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55297" descr="QQ截图201510071633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-26987"/>
            <a:ext cx="9217025" cy="683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QQ截图201510071633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9075" cy="689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QQ截图201510071634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66238" cy="702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QQ截图20151007163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0"/>
            <a:ext cx="91789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图片 59393" descr="QQ截图20151007163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6987"/>
            <a:ext cx="9259887" cy="688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60417" descr="QQ截图201510071634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09075" cy="689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42" name="图片 61441" descr="再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1844675"/>
            <a:ext cx="3598862" cy="269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QQ截图201510071556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0"/>
            <a:ext cx="91519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10241" descr="小木偶的故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0"/>
            <a:ext cx="5148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 rot="5400000">
            <a:off x="-576262" y="2455863"/>
            <a:ext cx="5256212" cy="17287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563972" dir="14049740" sx="125000" sy="125000" algn="tl" rotWithShape="0">
                    <a:srgbClr val="C7DFD3">
                      <a:alpha val="75999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小木偶的故事</a:t>
            </a:r>
            <a:endParaRPr lang="zh-CN" altLang="en-US" sz="3600" b="1">
              <a:ln w="19050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563972" dir="14049740" sx="125000" sy="125000" algn="tl" rotWithShape="0">
                  <a:srgbClr val="C7DFD3">
                    <a:alpha val="75999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11267" name="图片 11266" descr="18412225578466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11267"/>
          <p:cNvSpPr/>
          <p:nvPr/>
        </p:nvSpPr>
        <p:spPr>
          <a:xfrm>
            <a:off x="250825" y="117475"/>
            <a:ext cx="338455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作者简介：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900113" y="1268413"/>
            <a:ext cx="698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吕丽娜：中国儿童文学作家。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971550" y="4076700"/>
            <a:ext cx="6985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主要作品：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《小木偶山米》、《故事点心》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《再见老蓬》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1271" name="内容占位符 1127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917700"/>
            <a:ext cx="3833813" cy="2879725"/>
          </a:xfrm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116013" y="1339850"/>
            <a:ext cx="6985000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小木偶的故事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发表于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2002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年，原题为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木偶的眼泪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外二篇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，后来入选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《2002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中国年度最佳童话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，改名为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小木偶的故事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，里面包含三篇童话故事：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只有笑是远远不够的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我不是一段普通的木头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我喜欢做我自己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。课文是根据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只有笑是远远不够的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改编的。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4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5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2224</Words>
  <Application>WPS 演示</Application>
  <PresentationFormat>在屏幕上显示</PresentationFormat>
  <Paragraphs>284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58</vt:i4>
      </vt:variant>
    </vt:vector>
  </HeadingPairs>
  <TitlesOfParts>
    <vt:vector size="84" baseType="lpstr">
      <vt:lpstr>Arial</vt:lpstr>
      <vt:lpstr>宋体</vt:lpstr>
      <vt:lpstr>Wingdings</vt:lpstr>
      <vt:lpstr>华文琥珀</vt:lpstr>
      <vt:lpstr>楷体_GB2312</vt:lpstr>
      <vt:lpstr>Times New Roman</vt:lpstr>
      <vt:lpstr>华文行楷</vt:lpstr>
      <vt:lpstr>华文中宋</vt:lpstr>
      <vt:lpstr>Impact</vt:lpstr>
      <vt:lpstr>黑体</vt:lpstr>
      <vt:lpstr>长城勘亭流繁</vt:lpstr>
      <vt:lpstr>体坛超黑简体</vt:lpstr>
      <vt:lpstr>汉仪秀英体简</vt:lpstr>
      <vt:lpstr>长城美黑体</vt:lpstr>
      <vt:lpstr>新宋体</vt:lpstr>
      <vt:lpstr>Segoe Print</vt:lpstr>
      <vt:lpstr>华文彩云</vt:lpstr>
      <vt:lpstr>微软雅黑</vt:lpstr>
      <vt:lpstr>华文新魏</vt:lpstr>
      <vt:lpstr>Verdana</vt:lpstr>
      <vt:lpstr>1_默认设计模板</vt:lpstr>
      <vt:lpstr>默认设计模板_3</vt:lpstr>
      <vt:lpstr>默认设计模板_4</vt:lpstr>
      <vt:lpstr>默认设计模板_5</vt:lpstr>
      <vt:lpstr>默认设计模板_2</vt:lpstr>
      <vt:lpstr>2_默认设计模板</vt:lpstr>
      <vt:lpstr>PowerPoint 演示文稿</vt:lpstr>
      <vt:lpstr>你能说出多少个描写人物神情的词语呢？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ZZHXX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ZZHXX</dc:creator>
  <cp:lastModifiedBy>cw151</cp:lastModifiedBy>
  <cp:revision>64</cp:revision>
  <dcterms:created xsi:type="dcterms:W3CDTF">2005-09-20T09:01:22Z</dcterms:created>
  <dcterms:modified xsi:type="dcterms:W3CDTF">2016-10-21T08:38:43Z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