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62" r:id="rId1"/>
  </p:sldMasterIdLst>
  <p:notesMasterIdLst>
    <p:notesMasterId r:id="rId21"/>
  </p:notesMasterIdLst>
  <p:sldIdLst>
    <p:sldId id="256" r:id="rId2"/>
    <p:sldId id="257" r:id="rId3"/>
    <p:sldId id="258" r:id="rId4"/>
    <p:sldId id="260" r:id="rId5"/>
    <p:sldId id="261" r:id="rId6"/>
    <p:sldId id="274" r:id="rId7"/>
    <p:sldId id="259" r:id="rId8"/>
    <p:sldId id="264" r:id="rId9"/>
    <p:sldId id="266" r:id="rId10"/>
    <p:sldId id="279" r:id="rId11"/>
    <p:sldId id="278" r:id="rId12"/>
    <p:sldId id="268" r:id="rId13"/>
    <p:sldId id="269" r:id="rId14"/>
    <p:sldId id="270" r:id="rId15"/>
    <p:sldId id="272" r:id="rId16"/>
    <p:sldId id="276" r:id="rId17"/>
    <p:sldId id="277" r:id="rId18"/>
    <p:sldId id="281" r:id="rId19"/>
    <p:sldId id="280" r:id="rId20"/>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4FCE4"/>
    <a:srgbClr val="E3BFD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00" d="100"/>
          <a:sy n="100" d="100"/>
        </p:scale>
        <p:origin x="-702" y="-294"/>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2B06CCD-10AF-4ED5-8CA8-2287CE8C0D2C}" type="datetimeFigureOut">
              <a:rPr lang="zh-CN" altLang="en-US" smtClean="0"/>
              <a:pPr/>
              <a:t>2020/7/18</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296B0E6-661E-4CD1-8243-23CE9CB8F6A4}" type="slidenum">
              <a:rPr lang="zh-CN" altLang="en-US" smtClean="0"/>
              <a:pPr/>
              <a:t>‹#›</a:t>
            </a:fld>
            <a:endParaRPr lang="zh-CN" altLang="en-US"/>
          </a:p>
        </p:txBody>
      </p:sp>
    </p:spTree>
    <p:extLst>
      <p:ext uri="{BB962C8B-B14F-4D97-AF65-F5344CB8AC3E}">
        <p14:creationId xmlns:p14="http://schemas.microsoft.com/office/powerpoint/2010/main" val="14768027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lIns="68580" tIns="34290" rIns="68580" bIns="34290"/>
          <a:lstStyle/>
          <a:p>
            <a:r>
              <a:rPr lang="zh-CN" altLang="en-US"/>
              <a:t>单击此处编辑母版标题样式</a:t>
            </a:r>
          </a:p>
        </p:txBody>
      </p:sp>
      <p:sp>
        <p:nvSpPr>
          <p:cNvPr id="3" name="内容占位符 2"/>
          <p:cNvSpPr>
            <a:spLocks noGrp="1"/>
          </p:cNvSpPr>
          <p:nvPr>
            <p:ph idx="1"/>
          </p:nvPr>
        </p:nvSpPr>
        <p:spPr>
          <a:xfrm>
            <a:off x="457200" y="1200151"/>
            <a:ext cx="8229600" cy="3394472"/>
          </a:xfrm>
          <a:prstGeom prst="rect">
            <a:avLst/>
          </a:prstGeom>
        </p:spPr>
        <p:txBody>
          <a:bodyPr lIns="68580" tIns="34290" rIns="68580" bIns="3429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457200" y="4767263"/>
            <a:ext cx="2133600" cy="273844"/>
          </a:xfrm>
          <a:prstGeom prst="rect">
            <a:avLst/>
          </a:prstGeom>
        </p:spPr>
        <p:txBody>
          <a:bodyPr lIns="68580" tIns="34290" rIns="68580" bIns="34290"/>
          <a:lstStyle>
            <a:lvl1pPr defTabSz="914378" eaLnBrk="1" hangingPunct="1">
              <a:defRPr sz="1200">
                <a:solidFill>
                  <a:srgbClr val="898989"/>
                </a:solidFill>
                <a:latin typeface="+mn-lt"/>
              </a:defRPr>
            </a:lvl1pPr>
          </a:lstStyle>
          <a:p>
            <a:pPr fontAlgn="base">
              <a:spcBef>
                <a:spcPct val="0"/>
              </a:spcBef>
              <a:spcAft>
                <a:spcPct val="0"/>
              </a:spcAft>
              <a:defRPr/>
            </a:pPr>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lIns="68580" tIns="34290" rIns="68580" bIns="34290"/>
          <a:lstStyle>
            <a:lvl1pPr algn="ctr" defTabSz="914378" eaLnBrk="1" hangingPunct="1">
              <a:defRPr sz="1200">
                <a:solidFill>
                  <a:srgbClr val="898989"/>
                </a:solidFill>
                <a:latin typeface="+mn-lt"/>
              </a:defRPr>
            </a:lvl1pPr>
          </a:lstStyle>
          <a:p>
            <a:pPr fontAlgn="base">
              <a:spcBef>
                <a:spcPct val="0"/>
              </a:spcBef>
              <a:spcAft>
                <a:spcPct val="0"/>
              </a:spcAft>
              <a:defRPr/>
            </a:pPr>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vert="horz" wrap="square" lIns="68580" tIns="34290" rIns="68580" bIns="34290" numCol="1" anchor="t" anchorCtr="0" compatLnSpc="1">
            <a:prstTxWarp prst="textNoShape">
              <a:avLst/>
            </a:prstTxWarp>
          </a:bodyPr>
          <a:lstStyle>
            <a:lvl1pPr algn="r" eaLnBrk="1" hangingPunct="1">
              <a:defRPr sz="1200">
                <a:solidFill>
                  <a:srgbClr val="898989"/>
                </a:solidFill>
              </a:defRPr>
            </a:lvl1pPr>
          </a:lstStyle>
          <a:p>
            <a:pPr defTabSz="342900" fontAlgn="base">
              <a:spcBef>
                <a:spcPct val="0"/>
              </a:spcBef>
              <a:spcAft>
                <a:spcPct val="0"/>
              </a:spcAft>
            </a:pPr>
            <a:fld id="{87F582B2-CD9B-4C53-A0FE-887742061275}" type="slidenum">
              <a:rPr lang="zh-CN" altLang="en-US" smtClean="0"/>
              <a:pPr defTabSz="342900" fontAlgn="base">
                <a:spcBef>
                  <a:spcPct val="0"/>
                </a:spcBef>
                <a:spcAft>
                  <a:spcPct val="0"/>
                </a:spcAft>
              </a:pPr>
              <a:t>‹#›</a:t>
            </a:fld>
            <a:endParaRPr lang="zh-CN" altLang="en-US" smtClean="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4767263"/>
            <a:ext cx="2133600" cy="273844"/>
          </a:xfrm>
          <a:prstGeom prst="rect">
            <a:avLst/>
          </a:prstGeom>
        </p:spPr>
        <p:txBody>
          <a:bodyPr lIns="68580" tIns="34290" rIns="68580" bIns="34290"/>
          <a:lstStyle>
            <a:lvl1pPr defTabSz="914378" eaLnBrk="1" hangingPunct="1">
              <a:defRPr sz="1200">
                <a:solidFill>
                  <a:srgbClr val="898989"/>
                </a:solidFill>
                <a:latin typeface="+mn-lt"/>
              </a:defRPr>
            </a:lvl1pPr>
          </a:lstStyle>
          <a:p>
            <a:pPr fontAlgn="base">
              <a:spcBef>
                <a:spcPct val="0"/>
              </a:spcBef>
              <a:spcAft>
                <a:spcPct val="0"/>
              </a:spcAft>
              <a:defRPr/>
            </a:pPr>
            <a:endParaRPr lang="zh-CN" altLang="en-US"/>
          </a:p>
        </p:txBody>
      </p:sp>
      <p:sp>
        <p:nvSpPr>
          <p:cNvPr id="3" name="页脚占位符 2"/>
          <p:cNvSpPr>
            <a:spLocks noGrp="1"/>
          </p:cNvSpPr>
          <p:nvPr>
            <p:ph type="ftr" sz="quarter" idx="11"/>
          </p:nvPr>
        </p:nvSpPr>
        <p:spPr>
          <a:xfrm>
            <a:off x="3124200" y="4767263"/>
            <a:ext cx="2895600" cy="273844"/>
          </a:xfrm>
          <a:prstGeom prst="rect">
            <a:avLst/>
          </a:prstGeom>
        </p:spPr>
        <p:txBody>
          <a:bodyPr lIns="68580" tIns="34290" rIns="68580" bIns="34290"/>
          <a:lstStyle>
            <a:lvl1pPr algn="ctr" defTabSz="914378" eaLnBrk="1" hangingPunct="1">
              <a:defRPr sz="1200">
                <a:solidFill>
                  <a:srgbClr val="898989"/>
                </a:solidFill>
                <a:latin typeface="+mn-lt"/>
              </a:defRPr>
            </a:lvl1pPr>
          </a:lstStyle>
          <a:p>
            <a:pPr fontAlgn="base">
              <a:spcBef>
                <a:spcPct val="0"/>
              </a:spcBef>
              <a:spcAft>
                <a:spcPct val="0"/>
              </a:spcAft>
              <a:defRPr/>
            </a:pPr>
            <a:endParaRPr lang="zh-CN" altLang="en-US"/>
          </a:p>
        </p:txBody>
      </p:sp>
      <p:sp>
        <p:nvSpPr>
          <p:cNvPr id="4" name="灯片编号占位符 3"/>
          <p:cNvSpPr>
            <a:spLocks noGrp="1"/>
          </p:cNvSpPr>
          <p:nvPr>
            <p:ph type="sldNum" sz="quarter" idx="12"/>
          </p:nvPr>
        </p:nvSpPr>
        <p:spPr>
          <a:xfrm>
            <a:off x="6553200" y="4767263"/>
            <a:ext cx="2133600" cy="273844"/>
          </a:xfrm>
          <a:prstGeom prst="rect">
            <a:avLst/>
          </a:prstGeom>
        </p:spPr>
        <p:txBody>
          <a:bodyPr vert="horz" wrap="square" lIns="68580" tIns="34290" rIns="68580" bIns="34290" numCol="1" anchor="t" anchorCtr="0" compatLnSpc="1">
            <a:prstTxWarp prst="textNoShape">
              <a:avLst/>
            </a:prstTxWarp>
          </a:bodyPr>
          <a:lstStyle>
            <a:lvl1pPr algn="r" eaLnBrk="1" hangingPunct="1">
              <a:defRPr sz="1200">
                <a:solidFill>
                  <a:srgbClr val="898989"/>
                </a:solidFill>
              </a:defRPr>
            </a:lvl1pPr>
          </a:lstStyle>
          <a:p>
            <a:pPr defTabSz="342900" fontAlgn="base">
              <a:spcBef>
                <a:spcPct val="0"/>
              </a:spcBef>
              <a:spcAft>
                <a:spcPct val="0"/>
              </a:spcAft>
            </a:pPr>
            <a:fld id="{9F55E2C3-3C8E-4A1E-89E0-0303C10EE65C}" type="slidenum">
              <a:rPr lang="zh-CN" altLang="en-US" smtClean="0"/>
              <a:pPr defTabSz="342900" fontAlgn="base">
                <a:spcBef>
                  <a:spcPct val="0"/>
                </a:spcBef>
                <a:spcAft>
                  <a:spcPct val="0"/>
                </a:spcAft>
              </a:pPr>
              <a:t>‹#›</a:t>
            </a:fld>
            <a:endParaRPr lang="zh-CN" altLang="en-US" smtClean="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10" Type="http://schemas.openxmlformats.org/officeDocument/2006/relationships/image" Target="../media/image5.png"/><Relationship Id="rId4" Type="http://schemas.openxmlformats.org/officeDocument/2006/relationships/slideLayout" Target="../slideLayouts/slideLayout4.xml"/><Relationship Id="rId9"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a:blip r:embed="rId6" cstate="print"/>
          <a:srcRect/>
          <a:stretch>
            <a:fillRect/>
          </a:stretch>
        </p:blipFill>
        <p:spPr bwMode="auto">
          <a:xfrm>
            <a:off x="179785" y="0"/>
            <a:ext cx="3914775" cy="666750"/>
          </a:xfrm>
          <a:prstGeom prst="rect">
            <a:avLst/>
          </a:prstGeom>
          <a:noFill/>
          <a:ln w="9525">
            <a:noFill/>
            <a:miter lim="800000"/>
            <a:headEnd/>
            <a:tailEnd/>
          </a:ln>
          <a:effectLst/>
        </p:spPr>
      </p:pic>
      <p:grpSp>
        <p:nvGrpSpPr>
          <p:cNvPr id="3" name="组合 7"/>
          <p:cNvGrpSpPr>
            <a:grpSpLocks/>
          </p:cNvGrpSpPr>
          <p:nvPr userDrawn="1"/>
        </p:nvGrpSpPr>
        <p:grpSpPr bwMode="auto">
          <a:xfrm>
            <a:off x="4762" y="4686300"/>
            <a:ext cx="9158288" cy="476250"/>
            <a:chOff x="4192" y="4686300"/>
            <a:chExt cx="9159221" cy="476250"/>
          </a:xfrm>
        </p:grpSpPr>
        <p:pic>
          <p:nvPicPr>
            <p:cNvPr id="1034" name="Picture 4"/>
            <p:cNvPicPr>
              <a:picLocks noChangeAspect="1" noChangeArrowheads="1"/>
            </p:cNvPicPr>
            <p:nvPr/>
          </p:nvPicPr>
          <p:blipFill>
            <a:blip r:embed="rId7" cstate="print"/>
            <a:srcRect/>
            <a:stretch>
              <a:fillRect/>
            </a:stretch>
          </p:blipFill>
          <p:spPr bwMode="auto">
            <a:xfrm>
              <a:off x="944926" y="4686300"/>
              <a:ext cx="8218487" cy="457200"/>
            </a:xfrm>
            <a:prstGeom prst="rect">
              <a:avLst/>
            </a:prstGeom>
            <a:noFill/>
            <a:ln w="9525">
              <a:noFill/>
              <a:miter lim="800000"/>
              <a:headEnd/>
              <a:tailEnd/>
            </a:ln>
            <a:effectLst/>
          </p:spPr>
        </p:pic>
        <p:pic>
          <p:nvPicPr>
            <p:cNvPr id="1035" name="Picture 7"/>
            <p:cNvPicPr>
              <a:picLocks noChangeAspect="1" noChangeArrowheads="1"/>
            </p:cNvPicPr>
            <p:nvPr/>
          </p:nvPicPr>
          <p:blipFill>
            <a:blip r:embed="rId8" cstate="print"/>
            <a:srcRect r="64880"/>
            <a:stretch>
              <a:fillRect/>
            </a:stretch>
          </p:blipFill>
          <p:spPr bwMode="auto">
            <a:xfrm>
              <a:off x="4192" y="4686300"/>
              <a:ext cx="1020275" cy="476250"/>
            </a:xfrm>
            <a:prstGeom prst="rect">
              <a:avLst/>
            </a:prstGeom>
            <a:noFill/>
            <a:ln w="9525">
              <a:noFill/>
              <a:miter lim="800000"/>
              <a:headEnd/>
              <a:tailEnd/>
            </a:ln>
            <a:effectLst/>
          </p:spPr>
        </p:pic>
      </p:grpSp>
      <p:grpSp>
        <p:nvGrpSpPr>
          <p:cNvPr id="4" name="组合 10"/>
          <p:cNvGrpSpPr>
            <a:grpSpLocks/>
          </p:cNvGrpSpPr>
          <p:nvPr userDrawn="1"/>
        </p:nvGrpSpPr>
        <p:grpSpPr bwMode="auto">
          <a:xfrm>
            <a:off x="204787" y="634604"/>
            <a:ext cx="8748713" cy="161925"/>
            <a:chOff x="213047" y="699542"/>
            <a:chExt cx="8748068" cy="161925"/>
          </a:xfrm>
        </p:grpSpPr>
        <p:pic>
          <p:nvPicPr>
            <p:cNvPr id="1032" name="Picture 10"/>
            <p:cNvPicPr>
              <a:picLocks noChangeAspect="1" noChangeArrowheads="1"/>
            </p:cNvPicPr>
            <p:nvPr/>
          </p:nvPicPr>
          <p:blipFill>
            <a:blip r:embed="rId9" cstate="print"/>
            <a:srcRect/>
            <a:stretch>
              <a:fillRect/>
            </a:stretch>
          </p:blipFill>
          <p:spPr bwMode="auto">
            <a:xfrm>
              <a:off x="213047" y="699542"/>
              <a:ext cx="4972050" cy="152400"/>
            </a:xfrm>
            <a:prstGeom prst="rect">
              <a:avLst/>
            </a:prstGeom>
            <a:noFill/>
            <a:ln w="9525">
              <a:noFill/>
              <a:miter lim="800000"/>
              <a:headEnd/>
              <a:tailEnd/>
            </a:ln>
            <a:effectLst/>
          </p:spPr>
        </p:pic>
        <p:pic>
          <p:nvPicPr>
            <p:cNvPr id="1033" name="Picture 11"/>
            <p:cNvPicPr>
              <a:picLocks noChangeAspect="1" noChangeArrowheads="1"/>
            </p:cNvPicPr>
            <p:nvPr/>
          </p:nvPicPr>
          <p:blipFill>
            <a:blip r:embed="rId10" cstate="print"/>
            <a:srcRect/>
            <a:stretch>
              <a:fillRect/>
            </a:stretch>
          </p:blipFill>
          <p:spPr bwMode="auto">
            <a:xfrm>
              <a:off x="4932040" y="699542"/>
              <a:ext cx="4029075" cy="161925"/>
            </a:xfrm>
            <a:prstGeom prst="rect">
              <a:avLst/>
            </a:prstGeom>
            <a:noFill/>
            <a:ln w="9525">
              <a:noFill/>
              <a:miter lim="800000"/>
              <a:headEnd/>
              <a:tailEnd/>
            </a:ln>
            <a:effectLst/>
          </p:spPr>
        </p:pic>
      </p:grpSp>
      <p:sp>
        <p:nvSpPr>
          <p:cNvPr id="2" name="矩形 1"/>
          <p:cNvSpPr/>
          <p:nvPr userDrawn="1"/>
        </p:nvSpPr>
        <p:spPr>
          <a:xfrm>
            <a:off x="7380312" y="411510"/>
            <a:ext cx="1558900" cy="255240"/>
          </a:xfrm>
          <a:prstGeom prst="rect">
            <a:avLst/>
          </a:prstGeom>
          <a:gradFill flip="none" rotWithShape="1">
            <a:gsLst>
              <a:gs pos="0">
                <a:schemeClr val="accent6">
                  <a:lumMod val="5000"/>
                  <a:lumOff val="95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path path="circle">
              <a:fillToRect l="100000" t="100000"/>
            </a:path>
            <a:tileRect r="-100000" b="-100000"/>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342900" eaLnBrk="0" fontAlgn="base" hangingPunct="0">
              <a:spcBef>
                <a:spcPct val="0"/>
              </a:spcBef>
              <a:spcAft>
                <a:spcPct val="0"/>
              </a:spcAft>
              <a:defRPr/>
            </a:pPr>
            <a:r>
              <a:rPr lang="en-US" altLang="zh-CN" dirty="0" smtClean="0">
                <a:solidFill>
                  <a:prstClr val="black"/>
                </a:solidFill>
                <a:latin typeface="宋体"/>
              </a:rPr>
              <a:t>18</a:t>
            </a:r>
            <a:r>
              <a:rPr lang="en-US" altLang="zh-CN" baseline="0" dirty="0" smtClean="0">
                <a:solidFill>
                  <a:prstClr val="black"/>
                </a:solidFill>
                <a:latin typeface="宋体"/>
              </a:rPr>
              <a:t> </a:t>
            </a:r>
            <a:r>
              <a:rPr lang="zh-CN" altLang="en-US" baseline="0" dirty="0" smtClean="0">
                <a:solidFill>
                  <a:prstClr val="black"/>
                </a:solidFill>
                <a:latin typeface="宋体"/>
              </a:rPr>
              <a:t>慈母情深</a:t>
            </a:r>
            <a:endParaRPr lang="zh-CN" altLang="en-US" dirty="0">
              <a:solidFill>
                <a:prstClr val="black"/>
              </a:solidFill>
              <a:latin typeface="宋体"/>
            </a:endParaRPr>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Lst>
  <p:timing>
    <p:tnLst>
      <p:par>
        <p:cTn id="1" dur="indefinite" restart="never" nodeType="tmRoot"/>
      </p:par>
    </p:tnLst>
  </p:timing>
  <p:txStyles>
    <p:titleStyle>
      <a:lvl1pPr algn="ctr" defTabSz="913210" rtl="0" eaLnBrk="0" fontAlgn="base" hangingPunct="0">
        <a:spcBef>
          <a:spcPct val="0"/>
        </a:spcBef>
        <a:spcAft>
          <a:spcPct val="0"/>
        </a:spcAft>
        <a:defRPr sz="4400" kern="1200">
          <a:solidFill>
            <a:schemeClr val="tx1"/>
          </a:solidFill>
          <a:latin typeface="+mj-lt"/>
          <a:ea typeface="+mj-ea"/>
          <a:cs typeface="+mj-cs"/>
        </a:defRPr>
      </a:lvl1pPr>
      <a:lvl2pPr algn="ctr" defTabSz="913210" rtl="0" eaLnBrk="0" fontAlgn="base" hangingPunct="0">
        <a:spcBef>
          <a:spcPct val="0"/>
        </a:spcBef>
        <a:spcAft>
          <a:spcPct val="0"/>
        </a:spcAft>
        <a:defRPr sz="4400">
          <a:solidFill>
            <a:schemeClr val="tx1"/>
          </a:solidFill>
          <a:latin typeface="Calibri" panose="020F0502020204030204" pitchFamily="34" charset="0"/>
        </a:defRPr>
      </a:lvl2pPr>
      <a:lvl3pPr algn="ctr" defTabSz="913210" rtl="0" eaLnBrk="0" fontAlgn="base" hangingPunct="0">
        <a:spcBef>
          <a:spcPct val="0"/>
        </a:spcBef>
        <a:spcAft>
          <a:spcPct val="0"/>
        </a:spcAft>
        <a:defRPr sz="4400">
          <a:solidFill>
            <a:schemeClr val="tx1"/>
          </a:solidFill>
          <a:latin typeface="Calibri" panose="020F0502020204030204" pitchFamily="34" charset="0"/>
        </a:defRPr>
      </a:lvl3pPr>
      <a:lvl4pPr algn="ctr" defTabSz="913210" rtl="0" eaLnBrk="0" fontAlgn="base" hangingPunct="0">
        <a:spcBef>
          <a:spcPct val="0"/>
        </a:spcBef>
        <a:spcAft>
          <a:spcPct val="0"/>
        </a:spcAft>
        <a:defRPr sz="4400">
          <a:solidFill>
            <a:schemeClr val="tx1"/>
          </a:solidFill>
          <a:latin typeface="Calibri" panose="020F0502020204030204" pitchFamily="34" charset="0"/>
        </a:defRPr>
      </a:lvl4pPr>
      <a:lvl5pPr algn="ctr" defTabSz="913210" rtl="0" eaLnBrk="0" fontAlgn="base" hangingPunct="0">
        <a:spcBef>
          <a:spcPct val="0"/>
        </a:spcBef>
        <a:spcAft>
          <a:spcPct val="0"/>
        </a:spcAft>
        <a:defRPr sz="4400">
          <a:solidFill>
            <a:schemeClr val="tx1"/>
          </a:solidFill>
          <a:latin typeface="Calibri" panose="020F0502020204030204" pitchFamily="34" charset="0"/>
        </a:defRPr>
      </a:lvl5pPr>
      <a:lvl6pPr marL="342900" algn="ctr" defTabSz="913210" rtl="0" fontAlgn="base">
        <a:spcBef>
          <a:spcPct val="0"/>
        </a:spcBef>
        <a:spcAft>
          <a:spcPct val="0"/>
        </a:spcAft>
        <a:defRPr sz="4400">
          <a:solidFill>
            <a:schemeClr val="tx1"/>
          </a:solidFill>
          <a:latin typeface="Calibri" panose="020F0502020204030204" pitchFamily="34" charset="0"/>
        </a:defRPr>
      </a:lvl6pPr>
      <a:lvl7pPr marL="685800" algn="ctr" defTabSz="913210" rtl="0" fontAlgn="base">
        <a:spcBef>
          <a:spcPct val="0"/>
        </a:spcBef>
        <a:spcAft>
          <a:spcPct val="0"/>
        </a:spcAft>
        <a:defRPr sz="4400">
          <a:solidFill>
            <a:schemeClr val="tx1"/>
          </a:solidFill>
          <a:latin typeface="Calibri" panose="020F0502020204030204" pitchFamily="34" charset="0"/>
        </a:defRPr>
      </a:lvl7pPr>
      <a:lvl8pPr marL="1028700" algn="ctr" defTabSz="913210" rtl="0" fontAlgn="base">
        <a:spcBef>
          <a:spcPct val="0"/>
        </a:spcBef>
        <a:spcAft>
          <a:spcPct val="0"/>
        </a:spcAft>
        <a:defRPr sz="4400">
          <a:solidFill>
            <a:schemeClr val="tx1"/>
          </a:solidFill>
          <a:latin typeface="Calibri" panose="020F0502020204030204" pitchFamily="34" charset="0"/>
        </a:defRPr>
      </a:lvl8pPr>
      <a:lvl9pPr marL="1371600" algn="ctr" defTabSz="913210" rtl="0" fontAlgn="base">
        <a:spcBef>
          <a:spcPct val="0"/>
        </a:spcBef>
        <a:spcAft>
          <a:spcPct val="0"/>
        </a:spcAft>
        <a:defRPr sz="4400">
          <a:solidFill>
            <a:schemeClr val="tx1"/>
          </a:solidFill>
          <a:latin typeface="Calibri" panose="020F0502020204030204" pitchFamily="34" charset="0"/>
        </a:defRPr>
      </a:lvl9pPr>
    </p:titleStyle>
    <p:bodyStyle>
      <a:lvl1pPr marL="341710" indent="-341710" algn="l" defTabSz="913210"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1760" indent="-284560" algn="l" defTabSz="913210"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1810" indent="-227410" algn="l" defTabSz="913210"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599010" indent="-227410" algn="l" defTabSz="913210"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6210" indent="-227410" algn="l" defTabSz="913210"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537"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726"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915"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103"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378" rtl="0" eaLnBrk="1" latinLnBrk="0" hangingPunct="1">
        <a:defRPr sz="1800" kern="1200">
          <a:solidFill>
            <a:schemeClr val="tx1"/>
          </a:solidFill>
          <a:latin typeface="+mn-lt"/>
          <a:ea typeface="+mn-ea"/>
          <a:cs typeface="+mn-cs"/>
        </a:defRPr>
      </a:lvl1pPr>
      <a:lvl2pPr marL="457189" algn="l" defTabSz="914378" rtl="0" eaLnBrk="1" latinLnBrk="0" hangingPunct="1">
        <a:defRPr sz="1800" kern="1200">
          <a:solidFill>
            <a:schemeClr val="tx1"/>
          </a:solidFill>
          <a:latin typeface="+mn-lt"/>
          <a:ea typeface="+mn-ea"/>
          <a:cs typeface="+mn-cs"/>
        </a:defRPr>
      </a:lvl2pPr>
      <a:lvl3pPr marL="914378" algn="l" defTabSz="914378" rtl="0" eaLnBrk="1" latinLnBrk="0" hangingPunct="1">
        <a:defRPr sz="1800" kern="1200">
          <a:solidFill>
            <a:schemeClr val="tx1"/>
          </a:solidFill>
          <a:latin typeface="+mn-lt"/>
          <a:ea typeface="+mn-ea"/>
          <a:cs typeface="+mn-cs"/>
        </a:defRPr>
      </a:lvl3pPr>
      <a:lvl4pPr marL="1371566" algn="l" defTabSz="914378" rtl="0" eaLnBrk="1" latinLnBrk="0" hangingPunct="1">
        <a:defRPr sz="1800" kern="1200">
          <a:solidFill>
            <a:schemeClr val="tx1"/>
          </a:solidFill>
          <a:latin typeface="+mn-lt"/>
          <a:ea typeface="+mn-ea"/>
          <a:cs typeface="+mn-cs"/>
        </a:defRPr>
      </a:lvl4pPr>
      <a:lvl5pPr marL="1828754" algn="l" defTabSz="914378" rtl="0" eaLnBrk="1" latinLnBrk="0" hangingPunct="1">
        <a:defRPr sz="1800" kern="1200">
          <a:solidFill>
            <a:schemeClr val="tx1"/>
          </a:solidFill>
          <a:latin typeface="+mn-lt"/>
          <a:ea typeface="+mn-ea"/>
          <a:cs typeface="+mn-cs"/>
        </a:defRPr>
      </a:lvl5pPr>
      <a:lvl6pPr marL="2285943" algn="l" defTabSz="914378" rtl="0" eaLnBrk="1" latinLnBrk="0" hangingPunct="1">
        <a:defRPr sz="1800" kern="1200">
          <a:solidFill>
            <a:schemeClr val="tx1"/>
          </a:solidFill>
          <a:latin typeface="+mn-lt"/>
          <a:ea typeface="+mn-ea"/>
          <a:cs typeface="+mn-cs"/>
        </a:defRPr>
      </a:lvl6pPr>
      <a:lvl7pPr marL="2743132" algn="l" defTabSz="914378" rtl="0" eaLnBrk="1" latinLnBrk="0" hangingPunct="1">
        <a:defRPr sz="1800" kern="1200">
          <a:solidFill>
            <a:schemeClr val="tx1"/>
          </a:solidFill>
          <a:latin typeface="+mn-lt"/>
          <a:ea typeface="+mn-ea"/>
          <a:cs typeface="+mn-cs"/>
        </a:defRPr>
      </a:lvl7pPr>
      <a:lvl8pPr marL="3200320" algn="l" defTabSz="914378" rtl="0" eaLnBrk="1" latinLnBrk="0" hangingPunct="1">
        <a:defRPr sz="1800" kern="1200">
          <a:solidFill>
            <a:schemeClr val="tx1"/>
          </a:solidFill>
          <a:latin typeface="+mn-lt"/>
          <a:ea typeface="+mn-ea"/>
          <a:cs typeface="+mn-cs"/>
        </a:defRPr>
      </a:lvl8pPr>
      <a:lvl9pPr marL="3657509" algn="l" defTabSz="914378"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alpha val="22000"/>
          </a:schemeClr>
        </a:solidFill>
        <a:effectLst/>
      </p:bgPr>
    </p:bg>
    <p:spTree>
      <p:nvGrpSpPr>
        <p:cNvPr id="1" name=""/>
        <p:cNvGrpSpPr/>
        <p:nvPr/>
      </p:nvGrpSpPr>
      <p:grpSpPr>
        <a:xfrm>
          <a:off x="0" y="0"/>
          <a:ext cx="0" cy="0"/>
          <a:chOff x="0" y="0"/>
          <a:chExt cx="0" cy="0"/>
        </a:xfrm>
      </p:grpSpPr>
      <p:sp>
        <p:nvSpPr>
          <p:cNvPr id="8" name="TextBox 7"/>
          <p:cNvSpPr txBox="1"/>
          <p:nvPr/>
        </p:nvSpPr>
        <p:spPr>
          <a:xfrm>
            <a:off x="2071370" y="785495"/>
            <a:ext cx="3973195" cy="1014730"/>
          </a:xfrm>
          <a:prstGeom prst="rect">
            <a:avLst/>
          </a:prstGeom>
          <a:solidFill>
            <a:schemeClr val="accent3">
              <a:lumMod val="20000"/>
              <a:lumOff val="80000"/>
            </a:schemeClr>
          </a:solidFill>
        </p:spPr>
        <p:txBody>
          <a:bodyPr wrap="square" rtlCol="0">
            <a:spAutoFit/>
          </a:bodyPr>
          <a:lstStyle/>
          <a:p>
            <a:pPr algn="ctr"/>
            <a:r>
              <a:rPr lang="zh-CN" altLang="en-US" sz="6000" dirty="0" smtClean="0">
                <a:latin typeface="微软雅黑" panose="020B0503020204020204" pitchFamily="34" charset="-122"/>
                <a:ea typeface="微软雅黑" panose="020B0503020204020204" pitchFamily="34" charset="-122"/>
              </a:rPr>
              <a:t>慈母情深</a:t>
            </a:r>
            <a:endParaRPr lang="zh-CN" altLang="en-US" sz="6000" dirty="0">
              <a:latin typeface="微软雅黑" panose="020B0503020204020204" pitchFamily="34" charset="-122"/>
              <a:ea typeface="微软雅黑" panose="020B0503020204020204" pitchFamily="34" charset="-122"/>
            </a:endParaRPr>
          </a:p>
        </p:txBody>
      </p:sp>
      <p:pic>
        <p:nvPicPr>
          <p:cNvPr id="24578" name="Picture 2" descr="https://ss1.bdstatic.com/70cFvXSh_Q1YnxGkpoWK1HF6hhy/it/u=2212966901,1887668348&amp;fm=26&amp;gp=0.jpg"/>
          <p:cNvPicPr>
            <a:picLocks noChangeAspect="1" noChangeArrowheads="1"/>
          </p:cNvPicPr>
          <p:nvPr/>
        </p:nvPicPr>
        <p:blipFill>
          <a:blip r:embed="rId2" cstate="print"/>
          <a:srcRect t="34000"/>
          <a:stretch>
            <a:fillRect/>
          </a:stretch>
        </p:blipFill>
        <p:spPr bwMode="auto">
          <a:xfrm>
            <a:off x="1142976" y="1785932"/>
            <a:ext cx="6205729" cy="3071834"/>
          </a:xfrm>
          <a:prstGeom prst="rect">
            <a:avLst/>
          </a:prstGeom>
          <a:noFill/>
        </p:spPr>
      </p:pic>
      <p:sp>
        <p:nvSpPr>
          <p:cNvPr id="6" name="TextBox 5"/>
          <p:cNvSpPr txBox="1"/>
          <p:nvPr/>
        </p:nvSpPr>
        <p:spPr>
          <a:xfrm>
            <a:off x="3500430" y="1785932"/>
            <a:ext cx="1620957" cy="523220"/>
          </a:xfrm>
          <a:prstGeom prst="rect">
            <a:avLst/>
          </a:prstGeom>
          <a:noFill/>
        </p:spPr>
        <p:txBody>
          <a:bodyPr wrap="none" rtlCol="0">
            <a:spAutoFit/>
          </a:bodyPr>
          <a:lstStyle/>
          <a:p>
            <a:r>
              <a:rPr lang="zh-CN" altLang="en-US" sz="2800" dirty="0" smtClean="0">
                <a:latin typeface="微软雅黑" panose="020B0503020204020204" pitchFamily="34" charset="-122"/>
                <a:ea typeface="微软雅黑" panose="020B0503020204020204" pitchFamily="34" charset="-122"/>
              </a:rPr>
              <a:t>第一课时</a:t>
            </a:r>
            <a:endParaRPr lang="zh-CN" altLang="en-US" sz="28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695875" y="771195"/>
            <a:ext cx="3230880" cy="1014730"/>
          </a:xfrm>
          <a:prstGeom prst="rect">
            <a:avLst/>
          </a:prstGeom>
          <a:solidFill>
            <a:schemeClr val="accent3">
              <a:lumMod val="20000"/>
              <a:lumOff val="80000"/>
            </a:schemeClr>
          </a:solidFill>
        </p:spPr>
        <p:txBody>
          <a:bodyPr wrap="none" rtlCol="0">
            <a:spAutoFit/>
          </a:bodyPr>
          <a:lstStyle/>
          <a:p>
            <a:r>
              <a:rPr lang="zh-CN" altLang="en-US" sz="6000" dirty="0" smtClean="0">
                <a:latin typeface="微软雅黑" panose="020B0503020204020204" pitchFamily="34" charset="-122"/>
                <a:ea typeface="微软雅黑" panose="020B0503020204020204" pitchFamily="34" charset="-122"/>
              </a:rPr>
              <a:t>慈母情深</a:t>
            </a:r>
            <a:endParaRPr lang="zh-CN" altLang="en-US" sz="6000" dirty="0">
              <a:latin typeface="微软雅黑" panose="020B0503020204020204" pitchFamily="34" charset="-122"/>
              <a:ea typeface="微软雅黑" panose="020B0503020204020204" pitchFamily="34" charset="-122"/>
            </a:endParaRPr>
          </a:p>
        </p:txBody>
      </p:sp>
      <p:pic>
        <p:nvPicPr>
          <p:cNvPr id="4" name="Picture 2" descr="https://ss1.bdstatic.com/70cFvXSh_Q1YnxGkpoWK1HF6hhy/it/u=2212966901,1887668348&amp;fm=26&amp;gp=0.jpg"/>
          <p:cNvPicPr>
            <a:picLocks noChangeAspect="1" noChangeArrowheads="1"/>
          </p:cNvPicPr>
          <p:nvPr/>
        </p:nvPicPr>
        <p:blipFill>
          <a:blip r:embed="rId2" cstate="print"/>
          <a:srcRect t="34000"/>
          <a:stretch>
            <a:fillRect/>
          </a:stretch>
        </p:blipFill>
        <p:spPr bwMode="auto">
          <a:xfrm>
            <a:off x="1142976" y="1785932"/>
            <a:ext cx="6205729" cy="3071834"/>
          </a:xfrm>
          <a:prstGeom prst="rect">
            <a:avLst/>
          </a:prstGeom>
          <a:noFill/>
        </p:spPr>
      </p:pic>
      <p:sp>
        <p:nvSpPr>
          <p:cNvPr id="5" name="TextBox 4"/>
          <p:cNvSpPr txBox="1"/>
          <p:nvPr/>
        </p:nvSpPr>
        <p:spPr>
          <a:xfrm>
            <a:off x="3500430" y="1785932"/>
            <a:ext cx="1620957" cy="523220"/>
          </a:xfrm>
          <a:prstGeom prst="rect">
            <a:avLst/>
          </a:prstGeom>
          <a:noFill/>
        </p:spPr>
        <p:txBody>
          <a:bodyPr wrap="none" rtlCol="0">
            <a:spAutoFit/>
          </a:bodyPr>
          <a:lstStyle/>
          <a:p>
            <a:r>
              <a:rPr lang="zh-CN" altLang="en-US" sz="2800" dirty="0" smtClean="0">
                <a:latin typeface="微软雅黑" panose="020B0503020204020204" pitchFamily="34" charset="-122"/>
                <a:ea typeface="微软雅黑" panose="020B0503020204020204" pitchFamily="34" charset="-122"/>
              </a:rPr>
              <a:t>第二课时</a:t>
            </a:r>
            <a:endParaRPr lang="zh-CN" altLang="en-US" sz="28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
          <p:cNvSpPr>
            <a:spLocks noChangeArrowheads="1"/>
          </p:cNvSpPr>
          <p:nvPr/>
        </p:nvSpPr>
        <p:spPr bwMode="auto">
          <a:xfrm>
            <a:off x="571472" y="1857370"/>
            <a:ext cx="7858180" cy="1384995"/>
          </a:xfrm>
          <a:prstGeom prst="rect">
            <a:avLst/>
          </a:prstGeom>
          <a:noFill/>
          <a:ln w="9525">
            <a:noFill/>
            <a:miter lim="800000"/>
          </a:ln>
          <a:effectLst/>
        </p:spPr>
        <p:txBody>
          <a:bodyPr vert="horz" wrap="square" lIns="91440" tIns="45720" rIns="91440" bIns="45720" numCol="1" anchor="ctr" anchorCtr="0" compatLnSpc="1">
            <a:spAutoFit/>
          </a:bodyPr>
          <a:lstStyle/>
          <a:p>
            <a:r>
              <a:rPr lang="zh-CN" altLang="en-US" sz="2800" dirty="0" smtClean="0"/>
              <a:t>         通过上堂课的学习我们知道了对书的渴望与贫困的家境让作者失魂落魄。也就在这一天，作者走进了母亲那个他从未靠近的世界。</a:t>
            </a:r>
            <a:endParaRPr lang="zh-CN" altLang="en-US" sz="2800" dirty="0"/>
          </a:p>
        </p:txBody>
      </p:sp>
      <p:sp>
        <p:nvSpPr>
          <p:cNvPr id="6" name="TextBox 5"/>
          <p:cNvSpPr txBox="1"/>
          <p:nvPr/>
        </p:nvSpPr>
        <p:spPr>
          <a:xfrm>
            <a:off x="0" y="428610"/>
            <a:ext cx="1857388" cy="523220"/>
          </a:xfrm>
          <a:prstGeom prst="rect">
            <a:avLst/>
          </a:prstGeom>
          <a:solidFill>
            <a:schemeClr val="accent2">
              <a:lumMod val="40000"/>
              <a:lumOff val="60000"/>
            </a:schemeClr>
          </a:solidFill>
        </p:spPr>
        <p:txBody>
          <a:bodyPr wrap="square" rtlCol="0">
            <a:spAutoFit/>
          </a:bodyPr>
          <a:lstStyle/>
          <a:p>
            <a:r>
              <a:rPr lang="zh-CN" altLang="en-US" sz="2800" b="1" dirty="0" smtClean="0">
                <a:latin typeface="黑体" panose="02010609060101010101" pitchFamily="49" charset="-122"/>
                <a:ea typeface="黑体" panose="02010609060101010101" pitchFamily="49" charset="-122"/>
              </a:rPr>
              <a:t>导入新课</a:t>
            </a:r>
            <a:endParaRPr lang="zh-CN" altLang="en-US" sz="2800" b="1" dirty="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1"/>
          <p:cNvSpPr>
            <a:spLocks noChangeArrowheads="1"/>
          </p:cNvSpPr>
          <p:nvPr/>
        </p:nvSpPr>
        <p:spPr bwMode="auto">
          <a:xfrm>
            <a:off x="2143105" y="962020"/>
            <a:ext cx="6000792" cy="954107"/>
          </a:xfrm>
          <a:prstGeom prst="wedgeRectCallout">
            <a:avLst>
              <a:gd name="adj1" fmla="val -44792"/>
              <a:gd name="adj2" fmla="val 113481"/>
            </a:avLst>
          </a:prstGeom>
          <a:noFill/>
          <a:ln w="9525">
            <a:solidFill>
              <a:schemeClr val="accent1"/>
            </a:solidFill>
            <a:miter lim="800000"/>
          </a:ln>
          <a:effectLst/>
        </p:spPr>
        <p:txBody>
          <a:bodyPr vert="horz" wrap="square" lIns="91440" tIns="45720" rIns="91440" bIns="45720" numCol="1" anchor="ctr" anchorCtr="0" compatLnSpc="1">
            <a:spAutoFit/>
          </a:bodyPr>
          <a:lstStyle/>
          <a:p>
            <a:r>
              <a:rPr lang="zh-CN" altLang="en-US" sz="2800" dirty="0" smtClean="0"/>
              <a:t>请同学们自由读５～２９自然段边读边想，你看到了一个怎样的母亲？</a:t>
            </a:r>
            <a:endParaRPr lang="zh-CN" altLang="en-US" sz="2800" dirty="0"/>
          </a:p>
        </p:txBody>
      </p:sp>
      <p:pic>
        <p:nvPicPr>
          <p:cNvPr id="7" name="Picture 3" descr="http://pic1.16pic.com/00/04/35/16pic_435789_b.jpg"/>
          <p:cNvPicPr>
            <a:picLocks noChangeAspect="1" noChangeArrowheads="1"/>
          </p:cNvPicPr>
          <p:nvPr/>
        </p:nvPicPr>
        <p:blipFill>
          <a:blip r:embed="rId2" cstate="print"/>
          <a:srcRect l="48462"/>
          <a:stretch>
            <a:fillRect/>
          </a:stretch>
        </p:blipFill>
        <p:spPr bwMode="auto">
          <a:xfrm>
            <a:off x="471805" y="2244736"/>
            <a:ext cx="1671390" cy="1885939"/>
          </a:xfrm>
          <a:prstGeom prst="rect">
            <a:avLst/>
          </a:prstGeom>
          <a:noFill/>
        </p:spPr>
      </p:pic>
      <p:sp>
        <p:nvSpPr>
          <p:cNvPr id="13313" name="Rectangle 1"/>
          <p:cNvSpPr>
            <a:spLocks noChangeArrowheads="1"/>
          </p:cNvSpPr>
          <p:nvPr/>
        </p:nvSpPr>
        <p:spPr bwMode="auto">
          <a:xfrm>
            <a:off x="2143108" y="3857634"/>
            <a:ext cx="6000760" cy="523220"/>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2800" b="0" i="0" u="none" strike="noStrike" cap="none" normalizeH="0" baseline="0" dirty="0" smtClean="0">
                <a:ln>
                  <a:noFill/>
                </a:ln>
                <a:solidFill>
                  <a:srgbClr val="FF0000"/>
                </a:solidFill>
                <a:effectLst/>
                <a:latin typeface="Calibri" panose="020F0502020204030204" pitchFamily="34" charset="0"/>
                <a:ea typeface="宋体" panose="02010600030101010101" pitchFamily="2" charset="-122"/>
                <a:cs typeface="宋体" panose="02010600030101010101" pitchFamily="2" charset="-122"/>
              </a:rPr>
              <a:t>瘦弱 疲惫 贫穷 辛苦 善良</a:t>
            </a:r>
            <a:r>
              <a:rPr kumimoji="0" lang="zh-CN" altLang="zh-CN" sz="2800" b="0" i="0" u="none" strike="noStrike" cap="none" normalizeH="0" baseline="0" dirty="0" smtClean="0">
                <a:ln>
                  <a:noFill/>
                </a:ln>
                <a:solidFill>
                  <a:srgbClr val="FF0000"/>
                </a:solidFill>
                <a:effectLst/>
                <a:latin typeface="Arial" panose="020B0604020202020204"/>
                <a:ea typeface="宋体" panose="02010600030101010101" pitchFamily="2" charset="-122"/>
                <a:cs typeface="宋体" panose="02010600030101010101" pitchFamily="2" charset="-122"/>
              </a:rPr>
              <a:t>……</a:t>
            </a:r>
            <a:endParaRPr kumimoji="0" lang="zh-CN" altLang="zh-CN"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13313"/>
                                        </p:tgtEl>
                                        <p:attrNameLst>
                                          <p:attrName>style.visibility</p:attrName>
                                        </p:attrNameLst>
                                      </p:cBhvr>
                                      <p:to>
                                        <p:strVal val="visible"/>
                                      </p:to>
                                    </p:set>
                                    <p:animEffect transition="in" filter="fade">
                                      <p:cBhvr>
                                        <p:cTn id="14" dur="1000"/>
                                        <p:tgtEl>
                                          <p:spTgt spid="13313"/>
                                        </p:tgtEl>
                                      </p:cBhvr>
                                    </p:animEffect>
                                    <p:anim calcmode="lin" valueType="num">
                                      <p:cBhvr>
                                        <p:cTn id="15" dur="1000" fill="hold"/>
                                        <p:tgtEl>
                                          <p:spTgt spid="13313"/>
                                        </p:tgtEl>
                                        <p:attrNameLst>
                                          <p:attrName>ppt_x</p:attrName>
                                        </p:attrNameLst>
                                      </p:cBhvr>
                                      <p:tavLst>
                                        <p:tav tm="0">
                                          <p:val>
                                            <p:strVal val="#ppt_x"/>
                                          </p:val>
                                        </p:tav>
                                        <p:tav tm="100000">
                                          <p:val>
                                            <p:strVal val="#ppt_x"/>
                                          </p:val>
                                        </p:tav>
                                      </p:tavLst>
                                    </p:anim>
                                    <p:anim calcmode="lin" valueType="num">
                                      <p:cBhvr>
                                        <p:cTn id="16" dur="1000" fill="hold"/>
                                        <p:tgtEl>
                                          <p:spTgt spid="133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1331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500034" y="642924"/>
            <a:ext cx="1826141" cy="584775"/>
          </a:xfrm>
          <a:prstGeom prst="rect">
            <a:avLst/>
          </a:prstGeom>
        </p:spPr>
        <p:txBody>
          <a:bodyPr wrap="none">
            <a:spAutoFit/>
          </a:bodyPr>
          <a:lstStyle/>
          <a:p>
            <a:r>
              <a:rPr lang="zh-CN" altLang="en-US" sz="3200" dirty="0" smtClean="0"/>
              <a:t>对比感悟</a:t>
            </a:r>
            <a:endParaRPr lang="zh-CN" altLang="en-US" sz="3200" dirty="0"/>
          </a:p>
        </p:txBody>
      </p:sp>
      <p:sp>
        <p:nvSpPr>
          <p:cNvPr id="12289" name="Rectangle 1"/>
          <p:cNvSpPr>
            <a:spLocks noChangeArrowheads="1"/>
          </p:cNvSpPr>
          <p:nvPr/>
        </p:nvSpPr>
        <p:spPr bwMode="auto">
          <a:xfrm>
            <a:off x="500034" y="1214428"/>
            <a:ext cx="7572396" cy="954107"/>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800" b="0"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rPr>
              <a:t>     </a:t>
            </a:r>
            <a:r>
              <a:rPr kumimoji="0" lang="zh-CN" altLang="zh-CN" sz="2800" b="0"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rPr>
              <a:t>“</a:t>
            </a:r>
            <a:r>
              <a:rPr kumimoji="0" lang="zh-CN" sz="2800" b="0"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rPr>
              <a:t>我穿过一排排缝纫机，走到那个角落，看见一个极其瘦弱的脊背弯曲着</a:t>
            </a:r>
            <a:r>
              <a:rPr kumimoji="0" lang="zh-CN" altLang="zh-CN" sz="2800" b="0"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rPr>
              <a:t>……”</a:t>
            </a:r>
            <a:endParaRPr kumimoji="0" lang="zh-CN" altLang="zh-CN" sz="3600" b="0"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p:txBody>
      </p:sp>
      <p:sp>
        <p:nvSpPr>
          <p:cNvPr id="14" name="Rectangle 1"/>
          <p:cNvSpPr>
            <a:spLocks noChangeArrowheads="1"/>
          </p:cNvSpPr>
          <p:nvPr/>
        </p:nvSpPr>
        <p:spPr bwMode="auto">
          <a:xfrm>
            <a:off x="571472" y="2285998"/>
            <a:ext cx="7572396" cy="1384995"/>
          </a:xfrm>
          <a:prstGeom prst="rect">
            <a:avLst/>
          </a:prstGeom>
          <a:noFill/>
          <a:ln w="9525">
            <a:noFill/>
            <a:miter lim="800000"/>
          </a:ln>
          <a:effectLst/>
        </p:spPr>
        <p:txBody>
          <a:bodyPr vert="horz" wrap="square" lIns="91440" tIns="45720" rIns="91440" bIns="45720" numCol="1" anchor="ctr" anchorCtr="0" compatLnSpc="1">
            <a:spAutoFit/>
          </a:bodyPr>
          <a:lstStyle/>
          <a:p>
            <a:pPr lvl="0" fontAlgn="base">
              <a:spcBef>
                <a:spcPct val="0"/>
              </a:spcBef>
              <a:spcAft>
                <a:spcPct val="0"/>
              </a:spcAft>
            </a:pPr>
            <a:r>
              <a:rPr kumimoji="0" lang="en-US" altLang="zh-CN" sz="2800" b="0"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rPr>
              <a:t>     </a:t>
            </a:r>
            <a:r>
              <a:rPr lang="zh-CN" altLang="en-US" sz="2800" dirty="0" smtClean="0">
                <a:latin typeface="楷体" panose="02010609060101010101" pitchFamily="49" charset="-122"/>
                <a:ea typeface="楷体" panose="02010609060101010101" pitchFamily="49" charset="-122"/>
                <a:cs typeface="宋体" panose="02010600030101010101" pitchFamily="2" charset="-122"/>
              </a:rPr>
              <a:t>“母亲说完，立刻又坐下去，立刻又弯曲了背，立刻又将头伏在缝纫机板上了，立刻又陷入了忙碌</a:t>
            </a:r>
            <a:r>
              <a:rPr lang="en-US" altLang="zh-CN" sz="2800" dirty="0" smtClean="0">
                <a:latin typeface="楷体" panose="02010609060101010101" pitchFamily="49" charset="-122"/>
                <a:ea typeface="楷体" panose="02010609060101010101" pitchFamily="49" charset="-122"/>
                <a:cs typeface="宋体" panose="02010600030101010101" pitchFamily="2" charset="-122"/>
              </a:rPr>
              <a:t>……”</a:t>
            </a:r>
          </a:p>
        </p:txBody>
      </p:sp>
      <p:sp>
        <p:nvSpPr>
          <p:cNvPr id="16" name="Rectangle 2"/>
          <p:cNvSpPr>
            <a:spLocks noChangeArrowheads="1"/>
          </p:cNvSpPr>
          <p:nvPr/>
        </p:nvSpPr>
        <p:spPr bwMode="auto">
          <a:xfrm>
            <a:off x="642910" y="3643846"/>
            <a:ext cx="8215370" cy="82994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24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宋体" panose="02010600030101010101" pitchFamily="2" charset="-122"/>
              </a:rPr>
              <a:t>哪个词让你的这种感受最深？</a:t>
            </a:r>
            <a:endParaRPr kumimoji="0" lang="zh-CN"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sz="24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宋体" panose="02010600030101010101" pitchFamily="2" charset="-122"/>
              </a:rPr>
              <a:t>母亲为什么要</a:t>
            </a:r>
            <a:r>
              <a:rPr kumimoji="0" lang="zh-CN" sz="2400" b="0" i="0" u="none" strike="noStrike" cap="none" normalizeH="0" baseline="0" dirty="0" smtClean="0">
                <a:ln>
                  <a:noFill/>
                </a:ln>
                <a:solidFill>
                  <a:schemeClr val="tx1"/>
                </a:solidFill>
                <a:effectLst/>
                <a:latin typeface="Arial" panose="020B0604020202020204"/>
                <a:ea typeface="宋体" panose="02010600030101010101" pitchFamily="2" charset="-122"/>
                <a:cs typeface="宋体" panose="02010600030101010101" pitchFamily="2" charset="-122"/>
              </a:rPr>
              <a:t>“</a:t>
            </a:r>
            <a:r>
              <a:rPr kumimoji="0" lang="zh-CN" sz="24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宋体" panose="02010600030101010101" pitchFamily="2" charset="-122"/>
              </a:rPr>
              <a:t>立刻</a:t>
            </a:r>
            <a:r>
              <a:rPr kumimoji="0" lang="zh-CN" sz="2400" b="0" i="0" u="none" strike="noStrike" cap="none" normalizeH="0" baseline="0" dirty="0" smtClean="0">
                <a:ln>
                  <a:noFill/>
                </a:ln>
                <a:solidFill>
                  <a:schemeClr val="tx1"/>
                </a:solidFill>
                <a:effectLst/>
                <a:latin typeface="Arial" panose="020B0604020202020204"/>
                <a:ea typeface="宋体" panose="02010600030101010101" pitchFamily="2" charset="-122"/>
                <a:cs typeface="宋体" panose="02010600030101010101" pitchFamily="2" charset="-122"/>
              </a:rPr>
              <a:t>”</a:t>
            </a:r>
            <a:r>
              <a:rPr kumimoji="0" lang="zh-CN" sz="24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宋体" panose="02010600030101010101" pitchFamily="2" charset="-122"/>
              </a:rPr>
              <a:t>？</a:t>
            </a:r>
            <a:r>
              <a:rPr kumimoji="0" lang="zh-CN" sz="2400" b="0" i="0" u="none" strike="noStrike" cap="none" normalizeH="0" baseline="0" dirty="0" smtClean="0">
                <a:ln>
                  <a:noFill/>
                </a:ln>
                <a:solidFill>
                  <a:schemeClr val="tx1"/>
                </a:solidFill>
                <a:effectLst/>
                <a:latin typeface="Arial" panose="020B0604020202020204"/>
                <a:ea typeface="宋体" panose="02010600030101010101" pitchFamily="2" charset="-122"/>
                <a:cs typeface="宋体" panose="02010600030101010101" pitchFamily="2" charset="-122"/>
              </a:rPr>
              <a:t>“</a:t>
            </a:r>
            <a:r>
              <a:rPr kumimoji="0" lang="zh-CN" sz="24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宋体" panose="02010600030101010101" pitchFamily="2" charset="-122"/>
              </a:rPr>
              <a:t>立刻</a:t>
            </a:r>
            <a:r>
              <a:rPr kumimoji="0" lang="zh-CN" sz="2400" b="0" i="0" u="none" strike="noStrike" cap="none" normalizeH="0" baseline="0" dirty="0" smtClean="0">
                <a:ln>
                  <a:noFill/>
                </a:ln>
                <a:solidFill>
                  <a:schemeClr val="tx1"/>
                </a:solidFill>
                <a:effectLst/>
                <a:latin typeface="Arial" panose="020B0604020202020204"/>
                <a:ea typeface="宋体" panose="02010600030101010101" pitchFamily="2" charset="-122"/>
                <a:cs typeface="宋体" panose="02010600030101010101" pitchFamily="2" charset="-122"/>
              </a:rPr>
              <a:t>”</a:t>
            </a:r>
            <a:r>
              <a:rPr kumimoji="0" lang="zh-CN" sz="24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宋体" panose="02010600030101010101" pitchFamily="2" charset="-122"/>
              </a:rPr>
              <a:t>带给作者的又是什么？</a:t>
            </a:r>
            <a:endParaRPr kumimoji="0" lang="zh-CN"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7" name="矩形 16"/>
          <p:cNvSpPr/>
          <p:nvPr/>
        </p:nvSpPr>
        <p:spPr>
          <a:xfrm>
            <a:off x="785786" y="4429138"/>
            <a:ext cx="1475084" cy="400110"/>
          </a:xfrm>
          <a:prstGeom prst="rect">
            <a:avLst/>
          </a:prstGeom>
        </p:spPr>
        <p:txBody>
          <a:bodyPr wrap="none">
            <a:spAutoFit/>
          </a:bodyPr>
          <a:lstStyle/>
          <a:p>
            <a:r>
              <a:rPr lang="zh-CN" altLang="en-US" sz="2000" b="1" dirty="0" smtClean="0">
                <a:solidFill>
                  <a:srgbClr val="FF0000"/>
                </a:solidFill>
              </a:rPr>
              <a:t>瘦弱但坚强</a:t>
            </a:r>
            <a:endParaRPr lang="zh-CN" altLang="en-US" sz="20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12289"/>
                                        </p:tgtEl>
                                        <p:attrNameLst>
                                          <p:attrName>style.visibility</p:attrName>
                                        </p:attrNameLst>
                                      </p:cBhvr>
                                      <p:to>
                                        <p:strVal val="visible"/>
                                      </p:to>
                                    </p:set>
                                    <p:animEffect transition="in" filter="fade">
                                      <p:cBhvr>
                                        <p:cTn id="7" dur="1000"/>
                                        <p:tgtEl>
                                          <p:spTgt spid="12289"/>
                                        </p:tgtEl>
                                      </p:cBhvr>
                                    </p:animEffect>
                                    <p:anim calcmode="lin" valueType="num">
                                      <p:cBhvr>
                                        <p:cTn id="8" dur="1000" fill="hold"/>
                                        <p:tgtEl>
                                          <p:spTgt spid="12289"/>
                                        </p:tgtEl>
                                        <p:attrNameLst>
                                          <p:attrName>ppt_x</p:attrName>
                                        </p:attrNameLst>
                                      </p:cBhvr>
                                      <p:tavLst>
                                        <p:tav tm="0">
                                          <p:val>
                                            <p:strVal val="#ppt_x"/>
                                          </p:val>
                                        </p:tav>
                                        <p:tav tm="100000">
                                          <p:val>
                                            <p:strVal val="#ppt_x"/>
                                          </p:val>
                                        </p:tav>
                                      </p:tavLst>
                                    </p:anim>
                                    <p:anim calcmode="lin" valueType="num">
                                      <p:cBhvr>
                                        <p:cTn id="9" dur="1000" fill="hold"/>
                                        <p:tgtEl>
                                          <p:spTgt spid="1228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1000"/>
                                        <p:tgtEl>
                                          <p:spTgt spid="14"/>
                                        </p:tgtEl>
                                      </p:cBhvr>
                                    </p:animEffect>
                                    <p:anim calcmode="lin" valueType="num">
                                      <p:cBhvr>
                                        <p:cTn id="15" dur="1000" fill="hold"/>
                                        <p:tgtEl>
                                          <p:spTgt spid="14"/>
                                        </p:tgtEl>
                                        <p:attrNameLst>
                                          <p:attrName>ppt_x</p:attrName>
                                        </p:attrNameLst>
                                      </p:cBhvr>
                                      <p:tavLst>
                                        <p:tav tm="0">
                                          <p:val>
                                            <p:strVal val="#ppt_x"/>
                                          </p:val>
                                        </p:tav>
                                        <p:tav tm="100000">
                                          <p:val>
                                            <p:strVal val="#ppt_x"/>
                                          </p:val>
                                        </p:tav>
                                      </p:tavLst>
                                    </p:anim>
                                    <p:anim calcmode="lin" valueType="num">
                                      <p:cBhvr>
                                        <p:cTn id="1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1000"/>
                                        <p:tgtEl>
                                          <p:spTgt spid="16"/>
                                        </p:tgtEl>
                                      </p:cBhvr>
                                    </p:animEffect>
                                    <p:anim calcmode="lin" valueType="num">
                                      <p:cBhvr>
                                        <p:cTn id="22" dur="1000" fill="hold"/>
                                        <p:tgtEl>
                                          <p:spTgt spid="16"/>
                                        </p:tgtEl>
                                        <p:attrNameLst>
                                          <p:attrName>ppt_x</p:attrName>
                                        </p:attrNameLst>
                                      </p:cBhvr>
                                      <p:tavLst>
                                        <p:tav tm="0">
                                          <p:val>
                                            <p:strVal val="#ppt_x"/>
                                          </p:val>
                                        </p:tav>
                                        <p:tav tm="100000">
                                          <p:val>
                                            <p:strVal val="#ppt_x"/>
                                          </p:val>
                                        </p:tav>
                                      </p:tavLst>
                                    </p:anim>
                                    <p:anim calcmode="lin" valueType="num">
                                      <p:cBhvr>
                                        <p:cTn id="23"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7" presetClass="entr" presetSubtype="0" fill="hold" grpId="0" nodeType="click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1000"/>
                                        <p:tgtEl>
                                          <p:spTgt spid="17"/>
                                        </p:tgtEl>
                                      </p:cBhvr>
                                    </p:animEffect>
                                    <p:anim calcmode="lin" valueType="num">
                                      <p:cBhvr>
                                        <p:cTn id="29" dur="1000" fill="hold"/>
                                        <p:tgtEl>
                                          <p:spTgt spid="17"/>
                                        </p:tgtEl>
                                        <p:attrNameLst>
                                          <p:attrName>ppt_x</p:attrName>
                                        </p:attrNameLst>
                                      </p:cBhvr>
                                      <p:tavLst>
                                        <p:tav tm="0">
                                          <p:val>
                                            <p:strVal val="#ppt_x"/>
                                          </p:val>
                                        </p:tav>
                                        <p:tav tm="100000">
                                          <p:val>
                                            <p:strVal val="#ppt_x"/>
                                          </p:val>
                                        </p:tav>
                                      </p:tavLst>
                                    </p:anim>
                                    <p:anim calcmode="lin" valueType="num">
                                      <p:cBhvr>
                                        <p:cTn id="30"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89" grpId="0"/>
      <p:bldP spid="14" grpId="0"/>
      <p:bldP spid="16" grpId="0" bldLvl="0" animBg="1"/>
      <p:bldP spid="1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
          <p:cNvSpPr>
            <a:spLocks noChangeArrowheads="1"/>
          </p:cNvSpPr>
          <p:nvPr/>
        </p:nvSpPr>
        <p:spPr bwMode="auto">
          <a:xfrm>
            <a:off x="500034" y="1214428"/>
            <a:ext cx="7572396" cy="1384995"/>
          </a:xfrm>
          <a:prstGeom prst="rect">
            <a:avLst/>
          </a:prstGeom>
          <a:noFill/>
          <a:ln w="9525">
            <a:noFill/>
            <a:miter lim="800000"/>
          </a:ln>
          <a:effectLst/>
        </p:spPr>
        <p:txBody>
          <a:bodyPr vert="horz" wrap="square" lIns="91440" tIns="45720" rIns="91440" bIns="45720" numCol="1" anchor="ctr" anchorCtr="0" compatLnSpc="1">
            <a:spAutoFit/>
          </a:bodyPr>
          <a:lstStyle/>
          <a:p>
            <a:pPr fontAlgn="base">
              <a:spcBef>
                <a:spcPct val="0"/>
              </a:spcBef>
              <a:spcAft>
                <a:spcPct val="0"/>
              </a:spcAft>
            </a:pPr>
            <a:r>
              <a:rPr kumimoji="0" lang="en-US" altLang="zh-CN" sz="2800" b="0"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rPr>
              <a:t>     </a:t>
            </a:r>
            <a:r>
              <a:rPr lang="zh-CN" altLang="en-US" sz="2800" dirty="0" smtClean="0">
                <a:latin typeface="楷体" panose="02010609060101010101" pitchFamily="49" charset="-122"/>
                <a:ea typeface="楷体" panose="02010609060101010101" pitchFamily="49" charset="-122"/>
                <a:cs typeface="宋体" panose="02010600030101010101" pitchFamily="2" charset="-122"/>
              </a:rPr>
              <a:t>“背直起来了，我的母亲转过身来了，我的母亲。褐色的口罩上方</a:t>
            </a:r>
            <a:r>
              <a:rPr lang="zh-CN" altLang="en-US" sz="2800" dirty="0" smtClean="0">
                <a:latin typeface="楷体" panose="02010609060101010101" pitchFamily="49" charset="-122"/>
                <a:ea typeface="楷体" panose="02010609060101010101" pitchFamily="49" charset="-122"/>
                <a:cs typeface="宋体" panose="02010600030101010101" pitchFamily="2" charset="-122"/>
              </a:rPr>
              <a:t>，一双眼神疲惫</a:t>
            </a:r>
            <a:r>
              <a:rPr lang="zh-CN" altLang="en-US" sz="2800" dirty="0" smtClean="0">
                <a:latin typeface="楷体" panose="02010609060101010101" pitchFamily="49" charset="-122"/>
                <a:ea typeface="楷体" panose="02010609060101010101" pitchFamily="49" charset="-122"/>
                <a:cs typeface="宋体" panose="02010600030101010101" pitchFamily="2" charset="-122"/>
              </a:rPr>
              <a:t>的眼睛吃惊地望着我，我的母亲</a:t>
            </a:r>
            <a:r>
              <a:rPr lang="en-US" altLang="zh-CN" sz="2800" dirty="0" smtClean="0">
                <a:latin typeface="楷体" panose="02010609060101010101" pitchFamily="49" charset="-122"/>
                <a:ea typeface="楷体" panose="02010609060101010101" pitchFamily="49" charset="-122"/>
                <a:cs typeface="宋体" panose="02010600030101010101" pitchFamily="2" charset="-122"/>
              </a:rPr>
              <a:t>……”</a:t>
            </a:r>
            <a:endParaRPr kumimoji="0" lang="zh-CN" altLang="zh-CN" sz="3600" b="0"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p:txBody>
      </p:sp>
      <p:sp>
        <p:nvSpPr>
          <p:cNvPr id="8" name="Rectangle 1"/>
          <p:cNvSpPr>
            <a:spLocks noChangeArrowheads="1"/>
          </p:cNvSpPr>
          <p:nvPr/>
        </p:nvSpPr>
        <p:spPr bwMode="auto">
          <a:xfrm>
            <a:off x="571472" y="2857502"/>
            <a:ext cx="7572396" cy="954107"/>
          </a:xfrm>
          <a:prstGeom prst="rect">
            <a:avLst/>
          </a:prstGeom>
          <a:noFill/>
          <a:ln w="9525">
            <a:noFill/>
            <a:miter lim="800000"/>
          </a:ln>
          <a:effectLst/>
        </p:spPr>
        <p:txBody>
          <a:bodyPr vert="horz" wrap="square" lIns="91440" tIns="45720" rIns="91440" bIns="45720" numCol="1" anchor="ctr" anchorCtr="0" compatLnSpc="1">
            <a:spAutoFit/>
          </a:bodyPr>
          <a:lstStyle/>
          <a:p>
            <a:r>
              <a:rPr lang="zh-CN" altLang="en-US" sz="2800" dirty="0" smtClean="0"/>
              <a:t>        如果你是梁晓声，面对这样一位眼神疲惫的母亲，你读懂些什么？</a:t>
            </a:r>
            <a:endParaRPr lang="zh-CN" altLang="en-US" sz="2800" dirty="0"/>
          </a:p>
        </p:txBody>
      </p:sp>
      <p:sp>
        <p:nvSpPr>
          <p:cNvPr id="9" name="矩形 8"/>
          <p:cNvSpPr/>
          <p:nvPr/>
        </p:nvSpPr>
        <p:spPr>
          <a:xfrm>
            <a:off x="785786" y="3795886"/>
            <a:ext cx="6858048" cy="954107"/>
          </a:xfrm>
          <a:prstGeom prst="rect">
            <a:avLst/>
          </a:prstGeom>
        </p:spPr>
        <p:txBody>
          <a:bodyPr wrap="square">
            <a:spAutoFit/>
          </a:bodyPr>
          <a:lstStyle/>
          <a:p>
            <a:r>
              <a:rPr lang="zh-CN" altLang="en-US" sz="2800" dirty="0" smtClean="0">
                <a:solidFill>
                  <a:srgbClr val="FF0000"/>
                </a:solidFill>
              </a:rPr>
              <a:t>         这样一位极度需要休息的母亲却一刻也不肯休息。</a:t>
            </a:r>
            <a:endParaRPr lang="zh-CN" altLang="en-US" sz="2800"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1"/>
          <p:cNvSpPr>
            <a:spLocks noChangeArrowheads="1"/>
          </p:cNvSpPr>
          <p:nvPr/>
        </p:nvSpPr>
        <p:spPr bwMode="auto">
          <a:xfrm>
            <a:off x="357158" y="1000114"/>
            <a:ext cx="7572396" cy="1938992"/>
          </a:xfrm>
          <a:prstGeom prst="rect">
            <a:avLst/>
          </a:prstGeom>
          <a:noFill/>
          <a:ln w="9525">
            <a:noFill/>
            <a:miter lim="800000"/>
          </a:ln>
          <a:effectLst/>
        </p:spPr>
        <p:txBody>
          <a:bodyPr vert="horz" wrap="square" lIns="91440" tIns="45720" rIns="91440" bIns="45720" numCol="1" anchor="ctr" anchorCtr="0" compatLnSpc="1">
            <a:spAutoFit/>
          </a:bodyPr>
          <a:lstStyle/>
          <a:p>
            <a:pPr fontAlgn="base">
              <a:spcBef>
                <a:spcPct val="0"/>
              </a:spcBef>
              <a:spcAft>
                <a:spcPct val="0"/>
              </a:spcAft>
            </a:pPr>
            <a:r>
              <a:rPr kumimoji="0" lang="en-US" altLang="zh-CN" sz="2800" b="0"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rPr>
              <a:t>   </a:t>
            </a:r>
            <a:r>
              <a:rPr lang="zh-CN" altLang="en-US" sz="2800" dirty="0" smtClean="0">
                <a:latin typeface="楷体" panose="02010609060101010101" pitchFamily="49" charset="-122"/>
                <a:ea typeface="楷体" panose="02010609060101010101" pitchFamily="49" charset="-122"/>
                <a:cs typeface="宋体" panose="02010600030101010101" pitchFamily="2" charset="-122"/>
              </a:rPr>
              <a:t>“母亲说完，立刻又坐下去，立刻又弯曲了背，立刻又将头伏在缝纫机板上了，立刻又陷入了忙碌</a:t>
            </a:r>
            <a:r>
              <a:rPr lang="en-US" altLang="zh-CN" sz="2800" dirty="0" smtClean="0">
                <a:latin typeface="楷体" panose="02010609060101010101" pitchFamily="49" charset="-122"/>
                <a:ea typeface="楷体" panose="02010609060101010101" pitchFamily="49" charset="-122"/>
                <a:cs typeface="宋体" panose="02010600030101010101" pitchFamily="2" charset="-122"/>
              </a:rPr>
              <a:t>……”</a:t>
            </a:r>
          </a:p>
          <a:p>
            <a:pPr fontAlgn="base">
              <a:spcBef>
                <a:spcPct val="0"/>
              </a:spcBef>
              <a:spcAft>
                <a:spcPct val="0"/>
              </a:spcAft>
            </a:pPr>
            <a:endParaRPr kumimoji="0" lang="zh-CN" altLang="zh-CN" sz="3600" b="0"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p:txBody>
      </p:sp>
      <p:sp>
        <p:nvSpPr>
          <p:cNvPr id="9217" name="Rectangle 1"/>
          <p:cNvSpPr>
            <a:spLocks noChangeArrowheads="1"/>
          </p:cNvSpPr>
          <p:nvPr/>
        </p:nvSpPr>
        <p:spPr bwMode="auto">
          <a:xfrm>
            <a:off x="1142976" y="3071816"/>
            <a:ext cx="7500990" cy="523220"/>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28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宋体" panose="02010600030101010101" pitchFamily="2" charset="-122"/>
              </a:rPr>
              <a:t>母亲这样的</a:t>
            </a:r>
            <a:r>
              <a:rPr kumimoji="0" lang="zh-CN" sz="2800" b="0" i="0" u="none" strike="noStrike" cap="none" normalizeH="0" baseline="0" dirty="0" smtClean="0">
                <a:ln>
                  <a:noFill/>
                </a:ln>
                <a:solidFill>
                  <a:schemeClr val="tx1"/>
                </a:solidFill>
                <a:effectLst/>
                <a:latin typeface="Arial" panose="020B0604020202020204"/>
                <a:ea typeface="宋体" panose="02010600030101010101" pitchFamily="2" charset="-122"/>
                <a:cs typeface="宋体" panose="02010600030101010101" pitchFamily="2" charset="-122"/>
              </a:rPr>
              <a:t>“</a:t>
            </a:r>
            <a:r>
              <a:rPr kumimoji="0" lang="zh-CN" sz="28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宋体" panose="02010600030101010101" pitchFamily="2" charset="-122"/>
              </a:rPr>
              <a:t>立刻</a:t>
            </a:r>
            <a:r>
              <a:rPr kumimoji="0" lang="zh-CN" sz="2800" b="0" i="0" u="none" strike="noStrike" cap="none" normalizeH="0" baseline="0" dirty="0" smtClean="0">
                <a:ln>
                  <a:noFill/>
                </a:ln>
                <a:solidFill>
                  <a:schemeClr val="tx1"/>
                </a:solidFill>
                <a:effectLst/>
                <a:latin typeface="Arial" panose="020B0604020202020204"/>
                <a:ea typeface="宋体" panose="02010600030101010101" pitchFamily="2" charset="-122"/>
                <a:cs typeface="宋体" panose="02010600030101010101" pitchFamily="2" charset="-122"/>
              </a:rPr>
              <a:t>”</a:t>
            </a:r>
            <a:r>
              <a:rPr kumimoji="0" lang="zh-CN" sz="28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宋体" panose="02010600030101010101" pitchFamily="2" charset="-122"/>
              </a:rPr>
              <a:t>是一天吗？是一个月吗？</a:t>
            </a:r>
            <a:endParaRPr kumimoji="0" lang="zh-CN"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9217"/>
                                        </p:tgtEl>
                                        <p:attrNameLst>
                                          <p:attrName>style.visibility</p:attrName>
                                        </p:attrNameLst>
                                      </p:cBhvr>
                                      <p:to>
                                        <p:strVal val="visible"/>
                                      </p:to>
                                    </p:set>
                                    <p:animEffect transition="in" filter="fade">
                                      <p:cBhvr>
                                        <p:cTn id="14" dur="1000"/>
                                        <p:tgtEl>
                                          <p:spTgt spid="9217"/>
                                        </p:tgtEl>
                                      </p:cBhvr>
                                    </p:animEffect>
                                    <p:anim calcmode="lin" valueType="num">
                                      <p:cBhvr>
                                        <p:cTn id="15" dur="1000" fill="hold"/>
                                        <p:tgtEl>
                                          <p:spTgt spid="9217"/>
                                        </p:tgtEl>
                                        <p:attrNameLst>
                                          <p:attrName>ppt_x</p:attrName>
                                        </p:attrNameLst>
                                      </p:cBhvr>
                                      <p:tavLst>
                                        <p:tav tm="0">
                                          <p:val>
                                            <p:strVal val="#ppt_x"/>
                                          </p:val>
                                        </p:tav>
                                        <p:tav tm="100000">
                                          <p:val>
                                            <p:strVal val="#ppt_x"/>
                                          </p:val>
                                        </p:tav>
                                      </p:tavLst>
                                    </p:anim>
                                    <p:anim calcmode="lin" valueType="num">
                                      <p:cBhvr>
                                        <p:cTn id="16" dur="1000" fill="hold"/>
                                        <p:tgtEl>
                                          <p:spTgt spid="92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21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28596" y="681539"/>
            <a:ext cx="6858000" cy="954107"/>
          </a:xfrm>
          <a:prstGeom prst="rect">
            <a:avLst/>
          </a:prstGeom>
        </p:spPr>
        <p:txBody>
          <a:bodyPr wrap="square">
            <a:spAutoFit/>
          </a:bodyPr>
          <a:lstStyle/>
          <a:p>
            <a:r>
              <a:rPr lang="zh-CN" altLang="en-US" sz="2800" dirty="0" smtClean="0">
                <a:latin typeface="楷体" panose="02010609060101010101" pitchFamily="49" charset="-122"/>
                <a:ea typeface="楷体" panose="02010609060101010101" pitchFamily="49" charset="-122"/>
              </a:rPr>
              <a:t>    “母亲掏衣兜，掏出一卷揉得皱皱的的毛票，用龟裂的手指数着。”</a:t>
            </a:r>
            <a:endParaRPr lang="zh-CN" altLang="en-US" sz="2800" dirty="0">
              <a:latin typeface="楷体" panose="02010609060101010101" pitchFamily="49" charset="-122"/>
              <a:ea typeface="楷体" panose="02010609060101010101" pitchFamily="49" charset="-122"/>
            </a:endParaRPr>
          </a:p>
        </p:txBody>
      </p:sp>
      <p:sp>
        <p:nvSpPr>
          <p:cNvPr id="8193" name="Rectangle 1"/>
          <p:cNvSpPr>
            <a:spLocks noChangeArrowheads="1"/>
          </p:cNvSpPr>
          <p:nvPr/>
        </p:nvSpPr>
        <p:spPr bwMode="auto">
          <a:xfrm>
            <a:off x="285720" y="2000246"/>
            <a:ext cx="8572528" cy="1938992"/>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24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宋体" panose="02010600030101010101" pitchFamily="2" charset="-122"/>
              </a:rPr>
              <a:t>①</a:t>
            </a:r>
            <a:r>
              <a:rPr kumimoji="0" lang="zh-CN" sz="24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宋体" panose="02010600030101010101" pitchFamily="2" charset="-122"/>
              </a:rPr>
              <a:t>从那个词最能体会母亲的辛苦？（龟裂）</a:t>
            </a:r>
            <a:endParaRPr kumimoji="0" lang="zh-CN"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sz="24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宋体" panose="02010600030101010101" pitchFamily="2" charset="-122"/>
              </a:rPr>
              <a:t>②怎样的手才叫</a:t>
            </a:r>
            <a:r>
              <a:rPr kumimoji="0" lang="zh-CN" sz="2400" b="0" i="0" u="none" strike="noStrike" cap="none" normalizeH="0" baseline="0" dirty="0" smtClean="0">
                <a:ln>
                  <a:noFill/>
                </a:ln>
                <a:solidFill>
                  <a:schemeClr val="tx1"/>
                </a:solidFill>
                <a:effectLst/>
                <a:latin typeface="Arial" panose="020B0604020202020204"/>
                <a:ea typeface="宋体" panose="02010600030101010101" pitchFamily="2" charset="-122"/>
                <a:cs typeface="宋体" panose="02010600030101010101" pitchFamily="2" charset="-122"/>
              </a:rPr>
              <a:t>“</a:t>
            </a:r>
            <a:r>
              <a:rPr kumimoji="0" lang="zh-CN" sz="24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宋体" panose="02010600030101010101" pitchFamily="2" charset="-122"/>
              </a:rPr>
              <a:t>龟裂</a:t>
            </a:r>
            <a:r>
              <a:rPr kumimoji="0" lang="zh-CN" sz="2400" b="0" i="0" u="none" strike="noStrike" cap="none" normalizeH="0" baseline="0" dirty="0" smtClean="0">
                <a:ln>
                  <a:noFill/>
                </a:ln>
                <a:solidFill>
                  <a:schemeClr val="tx1"/>
                </a:solidFill>
                <a:effectLst/>
                <a:latin typeface="Arial" panose="020B0604020202020204"/>
                <a:ea typeface="宋体" panose="02010600030101010101" pitchFamily="2" charset="-122"/>
                <a:cs typeface="宋体" panose="02010600030101010101" pitchFamily="2" charset="-122"/>
              </a:rPr>
              <a:t>”</a:t>
            </a:r>
            <a:r>
              <a:rPr kumimoji="0" lang="zh-CN" sz="24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宋体" panose="02010600030101010101" pitchFamily="2" charset="-122"/>
              </a:rPr>
              <a:t>的手？母亲的手为什么龟裂？</a:t>
            </a:r>
            <a:endParaRPr kumimoji="0" lang="zh-CN"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sz="24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宋体" panose="02010600030101010101" pitchFamily="2" charset="-122"/>
              </a:rPr>
              <a:t>③尽管手已龟裂，但母亲还在任劳任怨，争分夺秒地忙碌着：</a:t>
            </a:r>
            <a:endParaRPr kumimoji="0" lang="zh-CN"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sz="24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宋体" panose="02010600030101010101" pitchFamily="2" charset="-122"/>
              </a:rPr>
              <a:t>三次引读</a:t>
            </a:r>
            <a:r>
              <a:rPr kumimoji="0" lang="zh-CN" sz="2400" b="0" i="0" u="none" strike="noStrike" cap="none" normalizeH="0" baseline="0" dirty="0" smtClean="0">
                <a:ln>
                  <a:noFill/>
                </a:ln>
                <a:solidFill>
                  <a:schemeClr val="tx1"/>
                </a:solidFill>
                <a:effectLst/>
                <a:latin typeface="Arial" panose="020B0604020202020204"/>
                <a:ea typeface="宋体" panose="02010600030101010101" pitchFamily="2" charset="-122"/>
                <a:cs typeface="宋体" panose="02010600030101010101" pitchFamily="2" charset="-122"/>
              </a:rPr>
              <a:t>“</a:t>
            </a:r>
            <a:r>
              <a:rPr kumimoji="0" lang="zh-CN" sz="24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宋体" panose="02010600030101010101" pitchFamily="2" charset="-122"/>
              </a:rPr>
              <a:t>母亲说完，立刻又坐下去，立刻又弯曲了背，立刻又将头伏在缝纫机板上了，立刻又陷入了忙碌</a:t>
            </a:r>
            <a:r>
              <a:rPr kumimoji="0" lang="zh-CN" altLang="zh-CN" sz="2400" b="0" i="0" u="none" strike="noStrike" cap="none" normalizeH="0" baseline="0" dirty="0" smtClean="0">
                <a:ln>
                  <a:noFill/>
                </a:ln>
                <a:solidFill>
                  <a:schemeClr val="tx1"/>
                </a:solidFill>
                <a:effectLst/>
                <a:latin typeface="Arial" panose="020B0604020202020204"/>
                <a:ea typeface="宋体" panose="02010600030101010101" pitchFamily="2" charset="-122"/>
                <a:cs typeface="宋体" panose="02010600030101010101" pitchFamily="2" charset="-122"/>
              </a:rPr>
              <a:t>……”</a:t>
            </a:r>
            <a:endParaRPr kumimoji="0" lang="zh-CN" altLang="zh-CN"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8193"/>
                                        </p:tgtEl>
                                        <p:attrNameLst>
                                          <p:attrName>style.visibility</p:attrName>
                                        </p:attrNameLst>
                                      </p:cBhvr>
                                      <p:to>
                                        <p:strVal val="visible"/>
                                      </p:to>
                                    </p:set>
                                    <p:animEffect transition="in" filter="fade">
                                      <p:cBhvr>
                                        <p:cTn id="12" dur="1000"/>
                                        <p:tgtEl>
                                          <p:spTgt spid="8193"/>
                                        </p:tgtEl>
                                      </p:cBhvr>
                                    </p:animEffect>
                                    <p:anim calcmode="lin" valueType="num">
                                      <p:cBhvr>
                                        <p:cTn id="13" dur="1000" fill="hold"/>
                                        <p:tgtEl>
                                          <p:spTgt spid="8193"/>
                                        </p:tgtEl>
                                        <p:attrNameLst>
                                          <p:attrName>ppt_x</p:attrName>
                                        </p:attrNameLst>
                                      </p:cBhvr>
                                      <p:tavLst>
                                        <p:tav tm="0">
                                          <p:val>
                                            <p:strVal val="#ppt_x"/>
                                          </p:val>
                                        </p:tav>
                                        <p:tav tm="100000">
                                          <p:val>
                                            <p:strVal val="#ppt_x"/>
                                          </p:val>
                                        </p:tav>
                                      </p:tavLst>
                                    </p:anim>
                                    <p:anim calcmode="lin" valueType="num">
                                      <p:cBhvr>
                                        <p:cTn id="14" dur="1000" fill="hold"/>
                                        <p:tgtEl>
                                          <p:spTgt spid="819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19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1"/>
          <p:cNvSpPr>
            <a:spLocks noChangeArrowheads="1"/>
          </p:cNvSpPr>
          <p:nvPr/>
        </p:nvSpPr>
        <p:spPr bwMode="auto">
          <a:xfrm>
            <a:off x="571472" y="1785932"/>
            <a:ext cx="7929618" cy="1754326"/>
          </a:xfrm>
          <a:prstGeom prst="rect">
            <a:avLst/>
          </a:prstGeom>
          <a:noFill/>
          <a:ln w="9525">
            <a:noFill/>
            <a:miter lim="800000"/>
          </a:ln>
          <a:effectLst/>
        </p:spPr>
        <p:txBody>
          <a:bodyPr vert="horz" wrap="square" lIns="91440" tIns="45720" rIns="91440" bIns="45720" numCol="1" anchor="ctr" anchorCtr="0" compatLnSpc="1">
            <a:spAutoFit/>
          </a:bodyPr>
          <a:lstStyle/>
          <a:p>
            <a:pPr lvl="0" indent="304800" eaLnBrk="0" fontAlgn="base" hangingPunct="0">
              <a:spcBef>
                <a:spcPct val="0"/>
              </a:spcBef>
              <a:spcAft>
                <a:spcPct val="0"/>
              </a:spcAft>
            </a:pPr>
            <a:r>
              <a:rPr lang="zh-CN" altLang="en-US" sz="3600" dirty="0" smtClean="0">
                <a:solidFill>
                  <a:srgbClr val="FF0000"/>
                </a:solidFill>
                <a:latin typeface="黑体" panose="02010609060101010101" pitchFamily="49" charset="-122"/>
                <a:ea typeface="黑体" panose="02010609060101010101" pitchFamily="49" charset="-122"/>
                <a:cs typeface="Calibri" panose="020F0502020204030204" pitchFamily="34" charset="0"/>
              </a:rPr>
              <a:t>   母亲的希望是什么？你觉得那个劝她的女人说的话有没有道理？相互说一说，写一写。</a:t>
            </a:r>
          </a:p>
        </p:txBody>
      </p:sp>
      <p:sp>
        <p:nvSpPr>
          <p:cNvPr id="7" name="TextBox 6"/>
          <p:cNvSpPr txBox="1"/>
          <p:nvPr/>
        </p:nvSpPr>
        <p:spPr>
          <a:xfrm>
            <a:off x="0" y="395272"/>
            <a:ext cx="1857388" cy="523220"/>
          </a:xfrm>
          <a:prstGeom prst="rect">
            <a:avLst/>
          </a:prstGeom>
          <a:solidFill>
            <a:schemeClr val="accent2">
              <a:lumMod val="40000"/>
              <a:lumOff val="60000"/>
            </a:schemeClr>
          </a:solidFill>
        </p:spPr>
        <p:txBody>
          <a:bodyPr wrap="square" rtlCol="0">
            <a:spAutoFit/>
          </a:bodyPr>
          <a:lstStyle/>
          <a:p>
            <a:r>
              <a:rPr lang="zh-CN" altLang="en-US" sz="2800" b="1" dirty="0" smtClean="0">
                <a:latin typeface="黑体" panose="02010609060101010101" pitchFamily="49" charset="-122"/>
                <a:ea typeface="黑体" panose="02010609060101010101" pitchFamily="49" charset="-122"/>
              </a:rPr>
              <a:t>触景写情</a:t>
            </a:r>
            <a:endParaRPr lang="zh-CN" altLang="en-US" sz="2800" b="1" dirty="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dissolve">
                                      <p:cBhvr>
                                        <p:cTn id="7" dur="10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442898"/>
            <a:ext cx="1857388" cy="523220"/>
          </a:xfrm>
          <a:prstGeom prst="rect">
            <a:avLst/>
          </a:prstGeom>
          <a:solidFill>
            <a:schemeClr val="accent2">
              <a:lumMod val="40000"/>
              <a:lumOff val="60000"/>
            </a:schemeClr>
          </a:solidFill>
        </p:spPr>
        <p:txBody>
          <a:bodyPr wrap="square" rtlCol="0">
            <a:spAutoFit/>
          </a:bodyPr>
          <a:lstStyle/>
          <a:p>
            <a:r>
              <a:rPr lang="zh-CN" altLang="en-US" sz="2800" b="1" dirty="0" smtClean="0">
                <a:latin typeface="黑体" panose="02010609060101010101" pitchFamily="49" charset="-122"/>
                <a:ea typeface="黑体" panose="02010609060101010101" pitchFamily="49" charset="-122"/>
              </a:rPr>
              <a:t>课堂作业</a:t>
            </a:r>
            <a:endParaRPr lang="zh-CN" altLang="en-US" sz="2800" b="1" dirty="0">
              <a:latin typeface="黑体" panose="02010609060101010101" pitchFamily="49" charset="-122"/>
              <a:ea typeface="黑体" panose="02010609060101010101" pitchFamily="49" charset="-122"/>
            </a:endParaRPr>
          </a:p>
        </p:txBody>
      </p:sp>
      <p:sp>
        <p:nvSpPr>
          <p:cNvPr id="4097" name="Rectangle 1"/>
          <p:cNvSpPr>
            <a:spLocks noChangeArrowheads="1"/>
          </p:cNvSpPr>
          <p:nvPr/>
        </p:nvSpPr>
        <p:spPr bwMode="auto">
          <a:xfrm>
            <a:off x="714348" y="1857370"/>
            <a:ext cx="7715272" cy="954107"/>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28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1.</a:t>
            </a:r>
            <a:r>
              <a:rPr kumimoji="0" lang="zh-CN" altLang="en-US" sz="28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搜集表现</a:t>
            </a:r>
            <a:r>
              <a:rPr kumimoji="0" lang="zh-CN" altLang="en-US" sz="2800" b="0" i="0" u="none" strike="noStrike" cap="none" normalizeH="0" baseline="0" smtClean="0">
                <a:ln>
                  <a:noFill/>
                </a:ln>
                <a:solidFill>
                  <a:schemeClr val="tx1"/>
                </a:solidFill>
                <a:effectLst/>
                <a:latin typeface="Arial" panose="020B0604020202020204"/>
                <a:ea typeface="宋体" panose="02010600030101010101" pitchFamily="2" charset="-122"/>
                <a:cs typeface="Times New Roman" panose="02020603050405020304" pitchFamily="18" charset="0"/>
              </a:rPr>
              <a:t>“</a:t>
            </a:r>
            <a:r>
              <a:rPr kumimoji="0" lang="zh-CN" altLang="en-US" sz="28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母爱</a:t>
            </a:r>
            <a:r>
              <a:rPr kumimoji="0" lang="zh-CN" altLang="en-US" sz="2800" b="0" i="0" u="none" strike="noStrike" cap="none" normalizeH="0" baseline="0" smtClean="0">
                <a:ln>
                  <a:noFill/>
                </a:ln>
                <a:solidFill>
                  <a:schemeClr val="tx1"/>
                </a:solidFill>
                <a:effectLst/>
                <a:latin typeface="Arial" panose="020B0604020202020204"/>
                <a:ea typeface="宋体" panose="02010600030101010101" pitchFamily="2" charset="-122"/>
                <a:cs typeface="Times New Roman" panose="02020603050405020304" pitchFamily="18" charset="0"/>
              </a:rPr>
              <a:t>”</a:t>
            </a:r>
            <a:r>
              <a:rPr kumimoji="0" lang="zh-CN" altLang="en-US" sz="28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的古诗句。</a:t>
            </a:r>
            <a:endPar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en-US" altLang="zh-CN" sz="28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2.</a:t>
            </a:r>
            <a:r>
              <a:rPr kumimoji="0" lang="zh-CN" altLang="en-US" sz="28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用充满感情的文字来写一写自己的母亲。</a:t>
            </a:r>
            <a:endPar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4097"/>
                                        </p:tgtEl>
                                        <p:attrNameLst>
                                          <p:attrName>style.visibility</p:attrName>
                                        </p:attrNameLst>
                                      </p:cBhvr>
                                      <p:to>
                                        <p:strVal val="visible"/>
                                      </p:to>
                                    </p:set>
                                    <p:animEffect transition="in" filter="fade">
                                      <p:cBhvr>
                                        <p:cTn id="7" dur="1000"/>
                                        <p:tgtEl>
                                          <p:spTgt spid="4097"/>
                                        </p:tgtEl>
                                      </p:cBhvr>
                                    </p:animEffect>
                                    <p:anim calcmode="lin" valueType="num">
                                      <p:cBhvr>
                                        <p:cTn id="8" dur="1000" fill="hold"/>
                                        <p:tgtEl>
                                          <p:spTgt spid="4097"/>
                                        </p:tgtEl>
                                        <p:attrNameLst>
                                          <p:attrName>ppt_x</p:attrName>
                                        </p:attrNameLst>
                                      </p:cBhvr>
                                      <p:tavLst>
                                        <p:tav tm="0">
                                          <p:val>
                                            <p:strVal val="#ppt_x"/>
                                          </p:val>
                                        </p:tav>
                                        <p:tav tm="100000">
                                          <p:val>
                                            <p:strVal val="#ppt_x"/>
                                          </p:val>
                                        </p:tav>
                                      </p:tavLst>
                                    </p:anim>
                                    <p:anim calcmode="lin" valueType="num">
                                      <p:cBhvr>
                                        <p:cTn id="9" dur="1000" fill="hold"/>
                                        <p:tgtEl>
                                          <p:spTgt spid="409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28596" y="2000246"/>
            <a:ext cx="1826141" cy="584775"/>
          </a:xfrm>
          <a:prstGeom prst="rect">
            <a:avLst/>
          </a:prstGeom>
        </p:spPr>
        <p:txBody>
          <a:bodyPr wrap="none">
            <a:spAutoFit/>
          </a:bodyPr>
          <a:lstStyle/>
          <a:p>
            <a:r>
              <a:rPr lang="zh-CN" altLang="en-US" sz="3200" dirty="0" smtClean="0"/>
              <a:t>慈母情深</a:t>
            </a:r>
            <a:endParaRPr lang="zh-CN" altLang="en-US" sz="3200" dirty="0"/>
          </a:p>
        </p:txBody>
      </p:sp>
      <p:sp>
        <p:nvSpPr>
          <p:cNvPr id="4" name="左大括号 3"/>
          <p:cNvSpPr/>
          <p:nvPr/>
        </p:nvSpPr>
        <p:spPr>
          <a:xfrm>
            <a:off x="2143108" y="1142990"/>
            <a:ext cx="285752" cy="2428892"/>
          </a:xfrm>
          <a:prstGeom prst="leftBrace">
            <a:avLst/>
          </a:prstGeom>
          <a:ln w="28575">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 name="矩形 4"/>
          <p:cNvSpPr/>
          <p:nvPr/>
        </p:nvSpPr>
        <p:spPr>
          <a:xfrm>
            <a:off x="2428860" y="1214428"/>
            <a:ext cx="595035" cy="584775"/>
          </a:xfrm>
          <a:prstGeom prst="rect">
            <a:avLst/>
          </a:prstGeom>
        </p:spPr>
        <p:txBody>
          <a:bodyPr wrap="none">
            <a:spAutoFit/>
          </a:bodyPr>
          <a:lstStyle/>
          <a:p>
            <a:r>
              <a:rPr lang="zh-CN" altLang="en-US" sz="3200" dirty="0" smtClean="0"/>
              <a:t>穷</a:t>
            </a:r>
            <a:endParaRPr lang="zh-CN" altLang="en-US" sz="3200" dirty="0"/>
          </a:p>
        </p:txBody>
      </p:sp>
      <p:sp>
        <p:nvSpPr>
          <p:cNvPr id="7" name="矩形 6"/>
          <p:cNvSpPr/>
          <p:nvPr/>
        </p:nvSpPr>
        <p:spPr>
          <a:xfrm>
            <a:off x="2428860" y="3071816"/>
            <a:ext cx="1005403" cy="584775"/>
          </a:xfrm>
          <a:prstGeom prst="rect">
            <a:avLst/>
          </a:prstGeom>
        </p:spPr>
        <p:txBody>
          <a:bodyPr wrap="none">
            <a:spAutoFit/>
          </a:bodyPr>
          <a:lstStyle/>
          <a:p>
            <a:r>
              <a:rPr lang="zh-CN" altLang="en-US" sz="3200" dirty="0" smtClean="0"/>
              <a:t>母亲</a:t>
            </a:r>
            <a:endParaRPr lang="zh-CN" altLang="en-US" sz="3200" dirty="0"/>
          </a:p>
        </p:txBody>
      </p:sp>
      <p:sp>
        <p:nvSpPr>
          <p:cNvPr id="9" name="左大括号 8"/>
          <p:cNvSpPr/>
          <p:nvPr/>
        </p:nvSpPr>
        <p:spPr>
          <a:xfrm>
            <a:off x="3786182" y="1071552"/>
            <a:ext cx="285752" cy="1000132"/>
          </a:xfrm>
          <a:prstGeom prst="leftBrace">
            <a:avLst/>
          </a:prstGeom>
          <a:ln w="28575">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矩形 9"/>
          <p:cNvSpPr/>
          <p:nvPr/>
        </p:nvSpPr>
        <p:spPr>
          <a:xfrm>
            <a:off x="4000496" y="785800"/>
            <a:ext cx="1790875" cy="584775"/>
          </a:xfrm>
          <a:prstGeom prst="rect">
            <a:avLst/>
          </a:prstGeom>
        </p:spPr>
        <p:txBody>
          <a:bodyPr wrap="none">
            <a:spAutoFit/>
          </a:bodyPr>
          <a:lstStyle/>
          <a:p>
            <a:r>
              <a:rPr lang="zh-CN" altLang="en-US" sz="3200" dirty="0" smtClean="0"/>
              <a:t>买书</a:t>
            </a:r>
            <a:r>
              <a:rPr lang="en-US" altLang="zh-CN" sz="3200" dirty="0" smtClean="0"/>
              <a:t>---</a:t>
            </a:r>
            <a:r>
              <a:rPr lang="zh-CN" altLang="en-US" sz="3200" dirty="0" smtClean="0"/>
              <a:t>贵</a:t>
            </a:r>
            <a:endParaRPr lang="zh-CN" altLang="en-US" sz="3200" dirty="0"/>
          </a:p>
        </p:txBody>
      </p:sp>
      <p:sp>
        <p:nvSpPr>
          <p:cNvPr id="11" name="矩形 10"/>
          <p:cNvSpPr/>
          <p:nvPr/>
        </p:nvSpPr>
        <p:spPr>
          <a:xfrm>
            <a:off x="4000496" y="1285866"/>
            <a:ext cx="3057247" cy="584775"/>
          </a:xfrm>
          <a:prstGeom prst="rect">
            <a:avLst/>
          </a:prstGeom>
        </p:spPr>
        <p:txBody>
          <a:bodyPr wrap="none">
            <a:spAutoFit/>
          </a:bodyPr>
          <a:lstStyle/>
          <a:p>
            <a:r>
              <a:rPr lang="zh-CN" altLang="en-US" sz="3200" dirty="0" smtClean="0"/>
              <a:t>两个“从没有”</a:t>
            </a:r>
            <a:endParaRPr lang="zh-CN" altLang="en-US" sz="3200" dirty="0"/>
          </a:p>
        </p:txBody>
      </p:sp>
      <p:sp>
        <p:nvSpPr>
          <p:cNvPr id="12" name="左大括号 11"/>
          <p:cNvSpPr/>
          <p:nvPr/>
        </p:nvSpPr>
        <p:spPr>
          <a:xfrm flipH="1">
            <a:off x="7072330" y="1214428"/>
            <a:ext cx="285752" cy="2428892"/>
          </a:xfrm>
          <a:prstGeom prst="leftBrace">
            <a:avLst/>
          </a:prstGeom>
          <a:ln w="28575">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矩形 12"/>
          <p:cNvSpPr/>
          <p:nvPr/>
        </p:nvSpPr>
        <p:spPr>
          <a:xfrm>
            <a:off x="7317859" y="2143122"/>
            <a:ext cx="1826141" cy="584775"/>
          </a:xfrm>
          <a:prstGeom prst="rect">
            <a:avLst/>
          </a:prstGeom>
        </p:spPr>
        <p:txBody>
          <a:bodyPr wrap="none">
            <a:spAutoFit/>
          </a:bodyPr>
          <a:lstStyle/>
          <a:p>
            <a:r>
              <a:rPr lang="zh-CN" altLang="en-US" sz="3200" dirty="0" smtClean="0"/>
              <a:t>伟大母爱</a:t>
            </a:r>
            <a:endParaRPr lang="zh-CN" altLang="en-US" sz="3200" dirty="0"/>
          </a:p>
        </p:txBody>
      </p:sp>
      <p:sp>
        <p:nvSpPr>
          <p:cNvPr id="20" name="矩形 19"/>
          <p:cNvSpPr/>
          <p:nvPr/>
        </p:nvSpPr>
        <p:spPr>
          <a:xfrm>
            <a:off x="4000496" y="1857370"/>
            <a:ext cx="1415772" cy="584775"/>
          </a:xfrm>
          <a:prstGeom prst="rect">
            <a:avLst/>
          </a:prstGeom>
        </p:spPr>
        <p:txBody>
          <a:bodyPr wrap="none">
            <a:spAutoFit/>
          </a:bodyPr>
          <a:lstStyle/>
          <a:p>
            <a:r>
              <a:rPr lang="zh-CN" altLang="en-US" sz="3200" dirty="0" smtClean="0"/>
              <a:t>录音机</a:t>
            </a:r>
            <a:endParaRPr lang="zh-CN" altLang="en-US" sz="3200" dirty="0"/>
          </a:p>
        </p:txBody>
      </p:sp>
      <p:sp>
        <p:nvSpPr>
          <p:cNvPr id="21" name="左大括号 20"/>
          <p:cNvSpPr/>
          <p:nvPr/>
        </p:nvSpPr>
        <p:spPr>
          <a:xfrm>
            <a:off x="3714744" y="2786064"/>
            <a:ext cx="285752" cy="1000132"/>
          </a:xfrm>
          <a:prstGeom prst="leftBrace">
            <a:avLst/>
          </a:prstGeom>
          <a:ln w="28575">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2" name="矩形 21"/>
          <p:cNvSpPr/>
          <p:nvPr/>
        </p:nvSpPr>
        <p:spPr>
          <a:xfrm>
            <a:off x="3929058" y="2500312"/>
            <a:ext cx="1826141" cy="584775"/>
          </a:xfrm>
          <a:prstGeom prst="rect">
            <a:avLst/>
          </a:prstGeom>
        </p:spPr>
        <p:txBody>
          <a:bodyPr wrap="none">
            <a:spAutoFit/>
          </a:bodyPr>
          <a:lstStyle/>
          <a:p>
            <a:r>
              <a:rPr lang="zh-CN" altLang="en-US" sz="3200" dirty="0" smtClean="0"/>
              <a:t>工作环境</a:t>
            </a:r>
            <a:endParaRPr lang="zh-CN" altLang="en-US" sz="3200" dirty="0"/>
          </a:p>
        </p:txBody>
      </p:sp>
      <p:sp>
        <p:nvSpPr>
          <p:cNvPr id="23" name="矩形 22"/>
          <p:cNvSpPr/>
          <p:nvPr/>
        </p:nvSpPr>
        <p:spPr>
          <a:xfrm>
            <a:off x="3929058" y="3000378"/>
            <a:ext cx="3467616" cy="584775"/>
          </a:xfrm>
          <a:prstGeom prst="rect">
            <a:avLst/>
          </a:prstGeom>
        </p:spPr>
        <p:txBody>
          <a:bodyPr wrap="none">
            <a:spAutoFit/>
          </a:bodyPr>
          <a:lstStyle/>
          <a:p>
            <a:r>
              <a:rPr lang="zh-CN" altLang="en-US" sz="3200" dirty="0" smtClean="0"/>
              <a:t>动作、神态、语言</a:t>
            </a:r>
            <a:endParaRPr lang="zh-CN" altLang="en-US" sz="3200" dirty="0"/>
          </a:p>
        </p:txBody>
      </p:sp>
      <p:sp>
        <p:nvSpPr>
          <p:cNvPr id="24" name="矩形 23"/>
          <p:cNvSpPr/>
          <p:nvPr/>
        </p:nvSpPr>
        <p:spPr>
          <a:xfrm>
            <a:off x="3929058" y="3571882"/>
            <a:ext cx="2646878" cy="584775"/>
          </a:xfrm>
          <a:prstGeom prst="rect">
            <a:avLst/>
          </a:prstGeom>
        </p:spPr>
        <p:txBody>
          <a:bodyPr wrap="none">
            <a:spAutoFit/>
          </a:bodyPr>
          <a:lstStyle/>
          <a:p>
            <a:r>
              <a:rPr lang="zh-CN" altLang="en-US" sz="3200" dirty="0" smtClean="0"/>
              <a:t>“我”的心理</a:t>
            </a:r>
            <a:endParaRPr lang="zh-CN" altLang="en-US"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left)">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wipe(left)">
                                      <p:cBhvr>
                                        <p:cTn id="37" dur="500"/>
                                        <p:tgtEl>
                                          <p:spTgt spid="20"/>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wipe(left)">
                                      <p:cBhvr>
                                        <p:cTn id="42" dur="500"/>
                                        <p:tgtEl>
                                          <p:spTgt spid="7"/>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wipe(left)">
                                      <p:cBhvr>
                                        <p:cTn id="47" dur="500"/>
                                        <p:tgtEl>
                                          <p:spTgt spid="21"/>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22"/>
                                        </p:tgtEl>
                                        <p:attrNameLst>
                                          <p:attrName>style.visibility</p:attrName>
                                        </p:attrNameLst>
                                      </p:cBhvr>
                                      <p:to>
                                        <p:strVal val="visible"/>
                                      </p:to>
                                    </p:set>
                                    <p:animEffect transition="in" filter="wipe(left)">
                                      <p:cBhvr>
                                        <p:cTn id="52" dur="500"/>
                                        <p:tgtEl>
                                          <p:spTgt spid="22"/>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23"/>
                                        </p:tgtEl>
                                        <p:attrNameLst>
                                          <p:attrName>style.visibility</p:attrName>
                                        </p:attrNameLst>
                                      </p:cBhvr>
                                      <p:to>
                                        <p:strVal val="visible"/>
                                      </p:to>
                                    </p:set>
                                    <p:animEffect transition="in" filter="wipe(left)">
                                      <p:cBhvr>
                                        <p:cTn id="57" dur="500"/>
                                        <p:tgtEl>
                                          <p:spTgt spid="23"/>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24"/>
                                        </p:tgtEl>
                                        <p:attrNameLst>
                                          <p:attrName>style.visibility</p:attrName>
                                        </p:attrNameLst>
                                      </p:cBhvr>
                                      <p:to>
                                        <p:strVal val="visible"/>
                                      </p:to>
                                    </p:set>
                                    <p:animEffect transition="in" filter="wipe(left)">
                                      <p:cBhvr>
                                        <p:cTn id="62" dur="500"/>
                                        <p:tgtEl>
                                          <p:spTgt spid="24"/>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12"/>
                                        </p:tgtEl>
                                        <p:attrNameLst>
                                          <p:attrName>style.visibility</p:attrName>
                                        </p:attrNameLst>
                                      </p:cBhvr>
                                      <p:to>
                                        <p:strVal val="visible"/>
                                      </p:to>
                                    </p:set>
                                    <p:animEffect transition="in" filter="wipe(left)">
                                      <p:cBhvr>
                                        <p:cTn id="67" dur="500"/>
                                        <p:tgtEl>
                                          <p:spTgt spid="12"/>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13"/>
                                        </p:tgtEl>
                                        <p:attrNameLst>
                                          <p:attrName>style.visibility</p:attrName>
                                        </p:attrNameLst>
                                      </p:cBhvr>
                                      <p:to>
                                        <p:strVal val="visible"/>
                                      </p:to>
                                    </p:set>
                                    <p:animEffect transition="in" filter="wipe(left)">
                                      <p:cBhvr>
                                        <p:cTn id="7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p:bldP spid="7" grpId="0"/>
      <p:bldP spid="9" grpId="0" animBg="1"/>
      <p:bldP spid="10" grpId="0"/>
      <p:bldP spid="11" grpId="0"/>
      <p:bldP spid="12" grpId="0" animBg="1"/>
      <p:bldP spid="13" grpId="0"/>
      <p:bldP spid="20" grpId="0"/>
      <p:bldP spid="21" grpId="0" animBg="1"/>
      <p:bldP spid="22" grpId="0"/>
      <p:bldP spid="23" grpId="0"/>
      <p:bldP spid="2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9153"/>
          <p:cNvSpPr txBox="1"/>
          <p:nvPr/>
        </p:nvSpPr>
        <p:spPr>
          <a:xfrm>
            <a:off x="785786" y="1643056"/>
            <a:ext cx="7572428" cy="1569660"/>
          </a:xfrm>
          <a:prstGeom prst="rect">
            <a:avLst/>
          </a:prstGeom>
          <a:noFill/>
          <a:ln w="9525">
            <a:noFill/>
          </a:ln>
        </p:spPr>
        <p:txBody>
          <a:bodyPr wrap="square" anchor="t">
            <a:sp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8035" algn="l" defTabSz="685800" rtl="0" eaLnBrk="1" latinLnBrk="0" hangingPunct="1">
              <a:defRPr sz="1400" kern="1200">
                <a:solidFill>
                  <a:schemeClr val="tx1"/>
                </a:solidFill>
                <a:latin typeface="+mn-lt"/>
                <a:ea typeface="+mn-ea"/>
                <a:cs typeface="+mn-cs"/>
              </a:defRPr>
            </a:lvl7pPr>
            <a:lvl8pPr marL="2400935" algn="l" defTabSz="685800" rtl="0" eaLnBrk="1" latinLnBrk="0" hangingPunct="1">
              <a:defRPr sz="1400" kern="1200">
                <a:solidFill>
                  <a:schemeClr val="tx1"/>
                </a:solidFill>
                <a:latin typeface="+mn-lt"/>
                <a:ea typeface="+mn-ea"/>
                <a:cs typeface="+mn-cs"/>
              </a:defRPr>
            </a:lvl8pPr>
            <a:lvl9pPr marL="2744470" algn="l" defTabSz="685800" rtl="0" eaLnBrk="1" latinLnBrk="0" hangingPunct="1">
              <a:defRPr sz="1400" kern="1200">
                <a:solidFill>
                  <a:schemeClr val="tx1"/>
                </a:solidFill>
                <a:latin typeface="+mn-lt"/>
                <a:ea typeface="+mn-ea"/>
                <a:cs typeface="+mn-cs"/>
              </a:defRPr>
            </a:lvl9pPr>
          </a:lstStyle>
          <a:p>
            <a:r>
              <a:rPr lang="en-US" sz="3200" dirty="0" smtClean="0"/>
              <a:t>1.</a:t>
            </a:r>
            <a:r>
              <a:rPr lang="zh-CN" altLang="en-US" sz="3200" dirty="0" smtClean="0"/>
              <a:t>自读课文，解决课后的生字词，会读，并借助工具书，理解词语的意思。</a:t>
            </a:r>
          </a:p>
          <a:p>
            <a:r>
              <a:rPr lang="en-US" sz="3200" dirty="0" smtClean="0"/>
              <a:t>2.</a:t>
            </a:r>
            <a:r>
              <a:rPr lang="zh-CN" altLang="en-US" sz="3200" dirty="0" smtClean="0"/>
              <a:t>阅读课文，用简单的话概括文章的内容。</a:t>
            </a:r>
            <a:endParaRPr lang="zh-CN" altLang="en-US" sz="3200" dirty="0"/>
          </a:p>
        </p:txBody>
      </p:sp>
      <p:sp>
        <p:nvSpPr>
          <p:cNvPr id="8" name="TextBox 7"/>
          <p:cNvSpPr txBox="1"/>
          <p:nvPr/>
        </p:nvSpPr>
        <p:spPr>
          <a:xfrm>
            <a:off x="0" y="428610"/>
            <a:ext cx="1857388" cy="523220"/>
          </a:xfrm>
          <a:prstGeom prst="rect">
            <a:avLst/>
          </a:prstGeom>
          <a:solidFill>
            <a:schemeClr val="accent2">
              <a:lumMod val="40000"/>
              <a:lumOff val="60000"/>
            </a:schemeClr>
          </a:solidFill>
        </p:spPr>
        <p:txBody>
          <a:bodyPr wrap="square" rtlCol="0">
            <a:spAutoFit/>
          </a:bodyPr>
          <a:lstStyle/>
          <a:p>
            <a:r>
              <a:rPr lang="zh-CN" altLang="en-US" sz="2800" b="1" dirty="0" smtClean="0">
                <a:latin typeface="黑体" panose="02010609060101010101" pitchFamily="49" charset="-122"/>
                <a:ea typeface="黑体" panose="02010609060101010101" pitchFamily="49" charset="-122"/>
              </a:rPr>
              <a:t>初读课文</a:t>
            </a:r>
            <a:endParaRPr lang="zh-CN" altLang="en-US" sz="2800" b="1" dirty="0">
              <a:latin typeface="黑体" panose="02010609060101010101" pitchFamily="49" charset="-122"/>
              <a:ea typeface="黑体" panose="02010609060101010101" pitchFamily="49" charset="-122"/>
            </a:endParaRPr>
          </a:p>
        </p:txBody>
      </p:sp>
      <p:sp>
        <p:nvSpPr>
          <p:cNvPr id="7" name="圆角矩形 6"/>
          <p:cNvSpPr/>
          <p:nvPr/>
        </p:nvSpPr>
        <p:spPr>
          <a:xfrm>
            <a:off x="571472" y="1214428"/>
            <a:ext cx="8072494" cy="285752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642910" y="1500180"/>
            <a:ext cx="7500990" cy="1754326"/>
          </a:xfrm>
          <a:prstGeom prst="rect">
            <a:avLst/>
          </a:prstGeom>
        </p:spPr>
        <p:txBody>
          <a:bodyPr wrap="square">
            <a:spAutoFit/>
          </a:bodyPr>
          <a:lstStyle/>
          <a:p>
            <a:r>
              <a:rPr lang="zh-CN" altLang="en-US" sz="3600" dirty="0" smtClean="0"/>
              <a:t>         这篇课文讲述的是贫穷辛劳的母亲不顾同事的劝阻，毫不犹豫地给钱让“我”买</a:t>
            </a:r>
            <a:r>
              <a:rPr lang="en-US" altLang="zh-CN" sz="3600" dirty="0" smtClean="0"/>
              <a:t>《</a:t>
            </a:r>
            <a:r>
              <a:rPr lang="zh-CN" altLang="en-US" sz="3600" dirty="0" smtClean="0"/>
              <a:t>青年近卫军</a:t>
            </a:r>
            <a:r>
              <a:rPr lang="en-US" altLang="zh-CN" sz="3600" dirty="0" smtClean="0"/>
              <a:t>》</a:t>
            </a:r>
            <a:r>
              <a:rPr lang="zh-CN" altLang="en-US" sz="3600" dirty="0" smtClean="0"/>
              <a:t>的事。</a:t>
            </a:r>
            <a:endParaRPr lang="zh-CN" altLang="en-US" sz="3600" dirty="0"/>
          </a:p>
        </p:txBody>
      </p:sp>
      <p:sp>
        <p:nvSpPr>
          <p:cNvPr id="4" name="TextBox 3"/>
          <p:cNvSpPr txBox="1"/>
          <p:nvPr/>
        </p:nvSpPr>
        <p:spPr>
          <a:xfrm>
            <a:off x="0" y="428610"/>
            <a:ext cx="1857388" cy="523220"/>
          </a:xfrm>
          <a:prstGeom prst="rect">
            <a:avLst/>
          </a:prstGeom>
          <a:solidFill>
            <a:schemeClr val="accent2">
              <a:lumMod val="40000"/>
              <a:lumOff val="60000"/>
            </a:schemeClr>
          </a:solidFill>
        </p:spPr>
        <p:txBody>
          <a:bodyPr wrap="square" rtlCol="0">
            <a:spAutoFit/>
          </a:bodyPr>
          <a:lstStyle/>
          <a:p>
            <a:r>
              <a:rPr lang="zh-CN" altLang="en-US" sz="2800" b="1" dirty="0" smtClean="0">
                <a:latin typeface="黑体" panose="02010609060101010101" pitchFamily="49" charset="-122"/>
                <a:ea typeface="黑体" panose="02010609060101010101" pitchFamily="49" charset="-122"/>
              </a:rPr>
              <a:t>初步感知</a:t>
            </a:r>
            <a:endParaRPr lang="zh-CN" altLang="en-US" sz="2800" b="1" dirty="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wipe(up)">
                                      <p:cBhvr>
                                        <p:cTn id="7"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0" y="428610"/>
            <a:ext cx="1857388" cy="523220"/>
          </a:xfrm>
          <a:prstGeom prst="rect">
            <a:avLst/>
          </a:prstGeom>
          <a:solidFill>
            <a:schemeClr val="accent2">
              <a:lumMod val="40000"/>
              <a:lumOff val="60000"/>
            </a:schemeClr>
          </a:solidFill>
        </p:spPr>
        <p:txBody>
          <a:bodyPr wrap="square" rtlCol="0">
            <a:spAutoFit/>
          </a:bodyPr>
          <a:lstStyle/>
          <a:p>
            <a:r>
              <a:rPr lang="zh-CN" altLang="en-US" sz="2800" b="1" dirty="0" smtClean="0">
                <a:latin typeface="黑体" panose="02010609060101010101" pitchFamily="49" charset="-122"/>
                <a:ea typeface="黑体" panose="02010609060101010101" pitchFamily="49" charset="-122"/>
              </a:rPr>
              <a:t>精读课文</a:t>
            </a:r>
            <a:endParaRPr lang="zh-CN" altLang="en-US" sz="2800" b="1" dirty="0">
              <a:latin typeface="黑体" panose="02010609060101010101" pitchFamily="49" charset="-122"/>
              <a:ea typeface="黑体" panose="02010609060101010101" pitchFamily="49" charset="-122"/>
            </a:endParaRPr>
          </a:p>
        </p:txBody>
      </p:sp>
      <p:sp>
        <p:nvSpPr>
          <p:cNvPr id="21505" name="Rectangle 1"/>
          <p:cNvSpPr>
            <a:spLocks noChangeArrowheads="1"/>
          </p:cNvSpPr>
          <p:nvPr/>
        </p:nvSpPr>
        <p:spPr bwMode="auto">
          <a:xfrm>
            <a:off x="642910" y="1285866"/>
            <a:ext cx="7143800" cy="1569660"/>
          </a:xfrm>
          <a:prstGeom prst="wedgeRectCallout">
            <a:avLst>
              <a:gd name="adj1" fmla="val -35500"/>
              <a:gd name="adj2" fmla="val 80705"/>
            </a:avLst>
          </a:prstGeom>
          <a:noFill/>
          <a:ln w="9525">
            <a:solidFill>
              <a:schemeClr val="accent1"/>
            </a:solidFill>
            <a:miter lim="800000"/>
          </a:ln>
          <a:effectLst/>
        </p:spPr>
        <p:txBody>
          <a:bodyPr vert="horz" wrap="square" lIns="91440" tIns="45720" rIns="91440" bIns="45720" numCol="1" anchor="ctr" anchorCtr="0" compatLnSpc="1">
            <a:spAutoFit/>
          </a:bodyPr>
          <a:lstStyle/>
          <a:p>
            <a:pPr marL="0" marR="0" lvl="0" indent="88900" algn="l" defTabSz="914400" rtl="0" eaLnBrk="1" fontAlgn="base" latinLnBrk="0" hangingPunct="1">
              <a:lnSpc>
                <a:spcPct val="100000"/>
              </a:lnSpc>
              <a:spcBef>
                <a:spcPct val="0"/>
              </a:spcBef>
              <a:spcAft>
                <a:spcPct val="0"/>
              </a:spcAft>
              <a:buClrTx/>
              <a:buSzTx/>
              <a:buFontTx/>
              <a:buNone/>
            </a:pPr>
            <a:r>
              <a:rPr kumimoji="0" lang="en-US" altLang="zh-CN" sz="3200" b="0" i="0" u="none" strike="noStrike" cap="none" normalizeH="0" baseline="0" dirty="0" smtClean="0">
                <a:ln>
                  <a:noFill/>
                </a:ln>
                <a:effectLst/>
                <a:latin typeface="宋体" panose="02010600030101010101" pitchFamily="2" charset="-122"/>
                <a:ea typeface="宋体" panose="02010600030101010101" pitchFamily="2" charset="-122"/>
                <a:cs typeface="宋体" panose="02010600030101010101" pitchFamily="2" charset="-122"/>
              </a:rPr>
              <a:t>    </a:t>
            </a:r>
            <a:r>
              <a:rPr kumimoji="0" lang="zh-CN" sz="3200" b="0" i="0" u="none" strike="noStrike" cap="none" normalizeH="0" baseline="0" dirty="0" smtClean="0">
                <a:ln>
                  <a:noFill/>
                </a:ln>
                <a:effectLst/>
                <a:latin typeface="宋体" panose="02010600030101010101" pitchFamily="2" charset="-122"/>
                <a:ea typeface="宋体" panose="02010600030101010101" pitchFamily="2" charset="-122"/>
                <a:cs typeface="宋体" panose="02010600030101010101" pitchFamily="2" charset="-122"/>
              </a:rPr>
              <a:t>同学们，我们知道事情的起因是买一本书。同学们，你们觉得买一本书容易吗？请大家读</a:t>
            </a:r>
            <a:r>
              <a:rPr kumimoji="0" lang="en-US" altLang="zh-CN" sz="3200" b="0" i="0" u="none" strike="noStrike" cap="none" normalizeH="0" baseline="0" dirty="0" smtClean="0">
                <a:ln>
                  <a:noFill/>
                </a:ln>
                <a:effectLst/>
                <a:latin typeface="宋体" panose="02010600030101010101" pitchFamily="2" charset="-122"/>
                <a:ea typeface="宋体" panose="02010600030101010101" pitchFamily="2" charset="-122"/>
                <a:cs typeface="宋体" panose="02010600030101010101" pitchFamily="2" charset="-122"/>
              </a:rPr>
              <a:t>1---4</a:t>
            </a:r>
            <a:r>
              <a:rPr kumimoji="0" lang="zh-CN" altLang="en-US" sz="3200" b="0" i="0" u="none" strike="noStrike" cap="none" normalizeH="0" baseline="0" dirty="0" smtClean="0">
                <a:ln>
                  <a:noFill/>
                </a:ln>
                <a:effectLst/>
                <a:latin typeface="宋体" panose="02010600030101010101" pitchFamily="2" charset="-122"/>
                <a:ea typeface="宋体" panose="02010600030101010101" pitchFamily="2" charset="-122"/>
                <a:cs typeface="宋体" panose="02010600030101010101" pitchFamily="2" charset="-122"/>
              </a:rPr>
              <a:t>自然段。</a:t>
            </a:r>
            <a:endParaRPr kumimoji="0" lang="zh-CN" altLang="en-US" sz="3200" b="0" i="0" u="none" strike="noStrike" cap="none" normalizeH="0" baseline="0" dirty="0" smtClean="0">
              <a:ln>
                <a:noFill/>
              </a:ln>
              <a:effectLst/>
              <a:latin typeface="Arial" panose="020B0604020202020204" pitchFamily="34" charset="0"/>
              <a:ea typeface="宋体" panose="02010600030101010101" pitchFamily="2" charset="-122"/>
              <a:cs typeface="宋体" panose="02010600030101010101" pitchFamily="2" charset="-122"/>
            </a:endParaRPr>
          </a:p>
        </p:txBody>
      </p:sp>
      <p:pic>
        <p:nvPicPr>
          <p:cNvPr id="21507" name="Picture 3" descr="http://pic1.16pic.com/00/04/35/16pic_435789_b.jpg"/>
          <p:cNvPicPr>
            <a:picLocks noChangeAspect="1" noChangeArrowheads="1"/>
          </p:cNvPicPr>
          <p:nvPr/>
        </p:nvPicPr>
        <p:blipFill>
          <a:blip r:embed="rId2" cstate="print"/>
          <a:srcRect l="48462"/>
          <a:stretch>
            <a:fillRect/>
          </a:stretch>
        </p:blipFill>
        <p:spPr bwMode="auto">
          <a:xfrm>
            <a:off x="0" y="3257561"/>
            <a:ext cx="1671390" cy="1885939"/>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1505"/>
                                        </p:tgtEl>
                                        <p:attrNameLst>
                                          <p:attrName>style.visibility</p:attrName>
                                        </p:attrNameLst>
                                      </p:cBhvr>
                                      <p:to>
                                        <p:strVal val="visible"/>
                                      </p:to>
                                    </p:set>
                                    <p:animEffect transition="in" filter="wipe(down)">
                                      <p:cBhvr>
                                        <p:cTn id="7" dur="500"/>
                                        <p:tgtEl>
                                          <p:spTgt spid="215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1"/>
          <p:cNvSpPr>
            <a:spLocks noChangeArrowheads="1"/>
          </p:cNvSpPr>
          <p:nvPr/>
        </p:nvSpPr>
        <p:spPr bwMode="auto">
          <a:xfrm>
            <a:off x="500034" y="1142990"/>
            <a:ext cx="8358246" cy="1077218"/>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88900" algn="l" defTabSz="914400" rtl="0" eaLnBrk="1" fontAlgn="base" latinLnBrk="0" hangingPunct="1">
              <a:lnSpc>
                <a:spcPct val="100000"/>
              </a:lnSpc>
              <a:spcBef>
                <a:spcPct val="0"/>
              </a:spcBef>
              <a:spcAft>
                <a:spcPct val="0"/>
              </a:spcAft>
              <a:buClrTx/>
              <a:buSzTx/>
              <a:buFontTx/>
              <a:buNone/>
            </a:pPr>
            <a:r>
              <a:rPr kumimoji="0" lang="en-US" altLang="zh-CN" sz="3200" b="0" i="0" u="none" strike="noStrike" cap="none" normalizeH="0" baseline="0" dirty="0" smtClean="0">
                <a:ln>
                  <a:noFill/>
                </a:ln>
                <a:effectLst/>
                <a:latin typeface="宋体" panose="02010600030101010101" pitchFamily="2" charset="-122"/>
                <a:ea typeface="宋体" panose="02010600030101010101" pitchFamily="2" charset="-122"/>
                <a:cs typeface="宋体" panose="02010600030101010101" pitchFamily="2" charset="-122"/>
              </a:rPr>
              <a:t>  </a:t>
            </a:r>
            <a:r>
              <a:rPr kumimoji="0" lang="zh-CN" altLang="zh-CN" sz="3200" b="0" i="0" u="none" strike="noStrike" cap="none" normalizeH="0" baseline="0" dirty="0" smtClean="0">
                <a:ln>
                  <a:noFill/>
                </a:ln>
                <a:effectLst/>
                <a:latin typeface="宋体" panose="02010600030101010101" pitchFamily="2" charset="-122"/>
                <a:ea typeface="宋体" panose="02010600030101010101" pitchFamily="2" charset="-122"/>
                <a:cs typeface="宋体" panose="02010600030101010101" pitchFamily="2" charset="-122"/>
              </a:rPr>
              <a:t>“</a:t>
            </a:r>
            <a:r>
              <a:rPr kumimoji="0" lang="zh-CN" sz="3200" b="0" i="0" u="none" strike="noStrike" cap="none" normalizeH="0" baseline="0" dirty="0" smtClean="0">
                <a:ln>
                  <a:noFill/>
                </a:ln>
                <a:effectLst/>
                <a:latin typeface="宋体" panose="02010600030101010101" pitchFamily="2" charset="-122"/>
                <a:ea typeface="宋体" panose="02010600030101010101" pitchFamily="2" charset="-122"/>
                <a:cs typeface="宋体" panose="02010600030101010101" pitchFamily="2" charset="-122"/>
              </a:rPr>
              <a:t>书价一元多”从这句话中，我们了解到什么信息？</a:t>
            </a:r>
            <a:endParaRPr kumimoji="0" lang="zh-CN" sz="4000" b="0" i="0" u="none" strike="noStrike" cap="none" normalizeH="0" baseline="0" dirty="0" smtClean="0">
              <a:ln>
                <a:noFill/>
              </a:ln>
              <a:effectLst/>
              <a:latin typeface="Arial" panose="020B0604020202020204" pitchFamily="34" charset="0"/>
              <a:ea typeface="宋体" panose="02010600030101010101" pitchFamily="2" charset="-122"/>
              <a:cs typeface="宋体" panose="02010600030101010101" pitchFamily="2" charset="-122"/>
            </a:endParaRPr>
          </a:p>
        </p:txBody>
      </p:sp>
      <p:sp>
        <p:nvSpPr>
          <p:cNvPr id="9" name="矩形 8"/>
          <p:cNvSpPr/>
          <p:nvPr/>
        </p:nvSpPr>
        <p:spPr>
          <a:xfrm>
            <a:off x="1214414" y="2786064"/>
            <a:ext cx="1826141" cy="584775"/>
          </a:xfrm>
          <a:prstGeom prst="rect">
            <a:avLst/>
          </a:prstGeom>
        </p:spPr>
        <p:txBody>
          <a:bodyPr wrap="none">
            <a:spAutoFit/>
          </a:bodyPr>
          <a:lstStyle/>
          <a:p>
            <a:r>
              <a:rPr lang="zh-CN" altLang="en-US" sz="3200" dirty="0" smtClean="0"/>
              <a:t>书很贵。</a:t>
            </a:r>
            <a:endParaRPr lang="zh-CN" altLang="en-US"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20481"/>
                                        </p:tgtEl>
                                        <p:attrNameLst>
                                          <p:attrName>style.visibility</p:attrName>
                                        </p:attrNameLst>
                                      </p:cBhvr>
                                      <p:to>
                                        <p:strVal val="visible"/>
                                      </p:to>
                                    </p:set>
                                    <p:animEffect transition="in" filter="fade">
                                      <p:cBhvr>
                                        <p:cTn id="7" dur="1000"/>
                                        <p:tgtEl>
                                          <p:spTgt spid="20481"/>
                                        </p:tgtEl>
                                      </p:cBhvr>
                                    </p:animEffect>
                                    <p:anim calcmode="lin" valueType="num">
                                      <p:cBhvr>
                                        <p:cTn id="8" dur="1000" fill="hold"/>
                                        <p:tgtEl>
                                          <p:spTgt spid="20481"/>
                                        </p:tgtEl>
                                        <p:attrNameLst>
                                          <p:attrName>ppt_x</p:attrName>
                                        </p:attrNameLst>
                                      </p:cBhvr>
                                      <p:tavLst>
                                        <p:tav tm="0">
                                          <p:val>
                                            <p:strVal val="#ppt_x"/>
                                          </p:val>
                                        </p:tav>
                                        <p:tav tm="100000">
                                          <p:val>
                                            <p:strVal val="#ppt_x"/>
                                          </p:val>
                                        </p:tav>
                                      </p:tavLst>
                                    </p:anim>
                                    <p:anim calcmode="lin" valueType="num">
                                      <p:cBhvr>
                                        <p:cTn id="9" dur="1000" fill="hold"/>
                                        <p:tgtEl>
                                          <p:spTgt spid="2048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1" grpId="0"/>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1"/>
          <p:cNvSpPr>
            <a:spLocks noChangeArrowheads="1"/>
          </p:cNvSpPr>
          <p:nvPr/>
        </p:nvSpPr>
        <p:spPr bwMode="auto">
          <a:xfrm>
            <a:off x="357158" y="928676"/>
            <a:ext cx="8143932" cy="1815882"/>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88900" algn="l" defTabSz="914400" rtl="0" eaLnBrk="1" fontAlgn="base" latinLnBrk="0" hangingPunct="1">
              <a:lnSpc>
                <a:spcPct val="100000"/>
              </a:lnSpc>
              <a:spcBef>
                <a:spcPct val="0"/>
              </a:spcBef>
              <a:spcAft>
                <a:spcPct val="0"/>
              </a:spcAft>
              <a:buClrTx/>
              <a:buSzTx/>
              <a:buFontTx/>
              <a:buNone/>
            </a:pPr>
            <a:r>
              <a:rPr kumimoji="0" lang="zh-CN" altLang="zh-CN" sz="2800" b="0" i="0" u="none" strike="noStrike" cap="none" normalizeH="0" baseline="0" dirty="0" smtClean="0">
                <a:ln>
                  <a:noFill/>
                </a:ln>
                <a:effectLst/>
                <a:latin typeface="宋体" panose="02010600030101010101" pitchFamily="2" charset="-122"/>
                <a:ea typeface="宋体" panose="02010600030101010101" pitchFamily="2" charset="-122"/>
                <a:cs typeface="宋体" panose="02010600030101010101" pitchFamily="2" charset="-122"/>
              </a:rPr>
              <a:t>“</a:t>
            </a:r>
            <a:r>
              <a:rPr kumimoji="0" lang="zh-CN" sz="2800" b="0" i="0" u="none" strike="noStrike" cap="none" normalizeH="0" baseline="0" dirty="0" smtClean="0">
                <a:ln>
                  <a:noFill/>
                </a:ln>
                <a:effectLst/>
                <a:latin typeface="楷体" panose="02010609060101010101" pitchFamily="49" charset="-122"/>
                <a:ea typeface="楷体" panose="02010609060101010101" pitchFamily="49" charset="-122"/>
                <a:cs typeface="宋体" panose="02010600030101010101" pitchFamily="2" charset="-122"/>
              </a:rPr>
              <a:t>母亲还从来没有</a:t>
            </a:r>
            <a:r>
              <a:rPr kumimoji="0" lang="zh-CN" altLang="zh-CN" sz="2800" b="0" i="0" u="none" strike="noStrike" cap="none" normalizeH="0" baseline="0" dirty="0" smtClean="0">
                <a:ln>
                  <a:noFill/>
                </a:ln>
                <a:effectLst/>
                <a:latin typeface="楷体" panose="02010609060101010101" pitchFamily="49" charset="-122"/>
                <a:ea typeface="楷体" panose="02010609060101010101" pitchFamily="49" charset="-122"/>
                <a:cs typeface="宋体" panose="02010600030101010101" pitchFamily="2" charset="-122"/>
              </a:rPr>
              <a:t>……</a:t>
            </a:r>
            <a:r>
              <a:rPr kumimoji="0" lang="zh-CN" sz="2800" b="0" i="0" u="none" strike="noStrike" cap="none" normalizeH="0" baseline="0" dirty="0" smtClean="0">
                <a:ln>
                  <a:noFill/>
                </a:ln>
                <a:effectLst/>
                <a:latin typeface="楷体" panose="02010609060101010101" pitchFamily="49" charset="-122"/>
                <a:ea typeface="楷体" panose="02010609060101010101" pitchFamily="49" charset="-122"/>
                <a:cs typeface="宋体" panose="02010600030101010101" pitchFamily="2" charset="-122"/>
              </a:rPr>
              <a:t>要过这么多钱。</a:t>
            </a:r>
            <a:r>
              <a:rPr kumimoji="0" lang="zh-CN" sz="2800" b="0" i="0" u="none" strike="noStrike" cap="none" normalizeH="0" baseline="0" dirty="0" smtClean="0">
                <a:ln>
                  <a:noFill/>
                </a:ln>
                <a:effectLst/>
                <a:latin typeface="宋体" panose="02010600030101010101" pitchFamily="2" charset="-122"/>
                <a:ea typeface="宋体" panose="02010600030101010101" pitchFamily="2" charset="-122"/>
                <a:cs typeface="宋体" panose="02010600030101010101" pitchFamily="2" charset="-122"/>
              </a:rPr>
              <a:t>”</a:t>
            </a:r>
            <a:endParaRPr kumimoji="0" lang="en-US" altLang="zh-CN" sz="2800" b="0" i="0" u="none" strike="noStrike" cap="none" normalizeH="0" baseline="0" dirty="0" smtClean="0">
              <a:ln>
                <a:noFill/>
              </a:ln>
              <a:effectLst/>
              <a:latin typeface="宋体" panose="02010600030101010101" pitchFamily="2" charset="-122"/>
              <a:ea typeface="宋体" panose="02010600030101010101" pitchFamily="2" charset="-122"/>
              <a:cs typeface="宋体" panose="02010600030101010101" pitchFamily="2" charset="-122"/>
            </a:endParaRPr>
          </a:p>
          <a:p>
            <a:pPr marL="0" marR="0" lvl="0" indent="88900" algn="l" defTabSz="914400" rtl="0" eaLnBrk="1" fontAlgn="base" latinLnBrk="0" hangingPunct="1">
              <a:lnSpc>
                <a:spcPct val="100000"/>
              </a:lnSpc>
              <a:spcBef>
                <a:spcPct val="0"/>
              </a:spcBef>
              <a:spcAft>
                <a:spcPct val="0"/>
              </a:spcAft>
              <a:buClrTx/>
              <a:buSzTx/>
              <a:buFontTx/>
              <a:buNone/>
            </a:pPr>
            <a:r>
              <a:rPr kumimoji="0" lang="zh-CN" sz="2800" b="0" i="0" u="none" strike="noStrike" cap="none" normalizeH="0" baseline="0" dirty="0" smtClean="0">
                <a:ln>
                  <a:noFill/>
                </a:ln>
                <a:effectLst/>
                <a:latin typeface="宋体" panose="02010600030101010101" pitchFamily="2" charset="-122"/>
                <a:ea typeface="宋体" panose="02010600030101010101" pitchFamily="2" charset="-122"/>
                <a:cs typeface="宋体" panose="02010600030101010101" pitchFamily="2" charset="-122"/>
              </a:rPr>
              <a:t>从这句话中，我们了解到了什么信息？</a:t>
            </a:r>
            <a:endParaRPr kumimoji="0" lang="zh-CN" sz="2800" b="0" i="0" u="none" strike="noStrike" cap="none" normalizeH="0" baseline="0" dirty="0" smtClean="0">
              <a:ln>
                <a:noFill/>
              </a:ln>
              <a:effectLst/>
              <a:latin typeface="Arial" panose="020B0604020202020204" pitchFamily="34" charset="0"/>
              <a:ea typeface="宋体" panose="02010600030101010101" pitchFamily="2" charset="-122"/>
              <a:cs typeface="宋体" panose="02010600030101010101" pitchFamily="2" charset="-122"/>
            </a:endParaRPr>
          </a:p>
          <a:p>
            <a:pPr marL="0" marR="0" lvl="0" indent="88900" algn="l" defTabSz="914400" rtl="0" eaLnBrk="0" fontAlgn="base" latinLnBrk="0" hangingPunct="0">
              <a:lnSpc>
                <a:spcPct val="100000"/>
              </a:lnSpc>
              <a:spcBef>
                <a:spcPct val="0"/>
              </a:spcBef>
              <a:spcAft>
                <a:spcPct val="0"/>
              </a:spcAft>
              <a:buClrTx/>
              <a:buSzTx/>
              <a:buFontTx/>
              <a:buNone/>
            </a:pPr>
            <a:r>
              <a:rPr kumimoji="0" lang="zh-CN" sz="2800" b="0" i="0" u="none" strike="noStrike" cap="none" normalizeH="0" baseline="0" dirty="0" smtClean="0">
                <a:ln>
                  <a:noFill/>
                </a:ln>
                <a:effectLst/>
                <a:latin typeface="宋体" panose="02010600030101010101" pitchFamily="2" charset="-122"/>
                <a:ea typeface="宋体" panose="02010600030101010101" pitchFamily="2" charset="-122"/>
                <a:cs typeface="宋体" panose="02010600030101010101" pitchFamily="2" charset="-122"/>
              </a:rPr>
              <a:t>这句话暗示了家里很穷。“从来</a:t>
            </a:r>
            <a:r>
              <a:rPr kumimoji="0" lang="zh-CN" sz="2800" b="0" i="0" u="none" strike="noStrike" cap="none" normalizeH="0" baseline="0" smtClean="0">
                <a:ln>
                  <a:noFill/>
                </a:ln>
                <a:effectLst/>
                <a:latin typeface="宋体" panose="02010600030101010101" pitchFamily="2" charset="-122"/>
                <a:ea typeface="宋体" panose="02010600030101010101" pitchFamily="2" charset="-122"/>
                <a:cs typeface="宋体" panose="02010600030101010101" pitchFamily="2" charset="-122"/>
              </a:rPr>
              <a:t>没有</a:t>
            </a:r>
            <a:r>
              <a:rPr kumimoji="0" lang="zh-CN" altLang="en-US" sz="2800" b="0" i="0" u="none" strike="noStrike" cap="none" normalizeH="0" baseline="0" smtClean="0">
                <a:ln>
                  <a:noFill/>
                </a:ln>
                <a:effectLst/>
                <a:latin typeface="宋体" panose="02010600030101010101" pitchFamily="2" charset="-122"/>
                <a:ea typeface="宋体" panose="02010600030101010101" pitchFamily="2" charset="-122"/>
                <a:cs typeface="宋体" panose="02010600030101010101" pitchFamily="2" charset="-122"/>
              </a:rPr>
              <a:t>”“也</a:t>
            </a:r>
            <a:r>
              <a:rPr kumimoji="0" lang="zh-CN" altLang="en-US" sz="2800" b="0" i="0" u="none" strike="noStrike" cap="none" normalizeH="0" baseline="0" dirty="0" smtClean="0">
                <a:ln>
                  <a:noFill/>
                </a:ln>
                <a:effectLst/>
                <a:latin typeface="宋体" panose="02010600030101010101" pitchFamily="2" charset="-122"/>
                <a:ea typeface="宋体" panose="02010600030101010101" pitchFamily="2" charset="-122"/>
                <a:cs typeface="宋体" panose="02010600030101010101" pitchFamily="2" charset="-122"/>
              </a:rPr>
              <a:t>从来没有”这两个词表明</a:t>
            </a:r>
            <a:endParaRPr kumimoji="0" lang="zh-CN" altLang="en-US" sz="2800" b="0" i="0" u="none" strike="noStrike" cap="none" normalizeH="0" baseline="0" dirty="0" smtClean="0">
              <a:ln>
                <a:noFill/>
              </a:ln>
              <a:effectLst/>
              <a:latin typeface="Arial" panose="020B0604020202020204" pitchFamily="34" charset="0"/>
              <a:ea typeface="宋体" panose="02010600030101010101" pitchFamily="2" charset="-122"/>
              <a:cs typeface="宋体" panose="02010600030101010101" pitchFamily="2" charset="-122"/>
            </a:endParaRPr>
          </a:p>
        </p:txBody>
      </p:sp>
      <p:sp>
        <p:nvSpPr>
          <p:cNvPr id="19458" name="Rectangle 2"/>
          <p:cNvSpPr>
            <a:spLocks noChangeArrowheads="1"/>
          </p:cNvSpPr>
          <p:nvPr/>
        </p:nvSpPr>
        <p:spPr bwMode="auto">
          <a:xfrm>
            <a:off x="500034" y="3071816"/>
            <a:ext cx="6286512" cy="138499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88900" algn="l" defTabSz="914400" rtl="0" eaLnBrk="1" fontAlgn="base" latinLnBrk="0" hangingPunct="1">
              <a:lnSpc>
                <a:spcPct val="100000"/>
              </a:lnSpc>
              <a:spcBef>
                <a:spcPct val="0"/>
              </a:spcBef>
              <a:spcAft>
                <a:spcPct val="0"/>
              </a:spcAft>
              <a:buClrTx/>
              <a:buSzTx/>
              <a:buFontTx/>
              <a:buNone/>
            </a:pPr>
            <a:r>
              <a:rPr kumimoji="0" lang="en-US" altLang="zh-CN" sz="2800" b="0" i="0"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cs typeface="宋体" panose="02010600030101010101" pitchFamily="2" charset="-122"/>
              </a:rPr>
              <a:t>A</a:t>
            </a:r>
            <a:r>
              <a:rPr kumimoji="0" lang="zh-CN" altLang="en-US" sz="2800" b="0" i="0"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cs typeface="宋体" panose="02010600030101010101" pitchFamily="2" charset="-122"/>
              </a:rPr>
              <a:t>家里很穷。</a:t>
            </a:r>
            <a:endParaRPr kumimoji="0" lang="zh-CN" altLang="en-US"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a:p>
            <a:pPr marL="0" marR="0" lvl="0" indent="88900" algn="l" defTabSz="914400" rtl="0" eaLnBrk="0" fontAlgn="base" latinLnBrk="0" hangingPunct="0">
              <a:lnSpc>
                <a:spcPct val="100000"/>
              </a:lnSpc>
              <a:spcBef>
                <a:spcPct val="0"/>
              </a:spcBef>
              <a:spcAft>
                <a:spcPct val="0"/>
              </a:spcAft>
              <a:buClrTx/>
              <a:buSzTx/>
              <a:buFontTx/>
              <a:buNone/>
            </a:pPr>
            <a:r>
              <a:rPr kumimoji="0" lang="en-US" altLang="zh-CN" sz="2800" b="0" i="0"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cs typeface="宋体" panose="02010600030101010101" pitchFamily="2" charset="-122"/>
              </a:rPr>
              <a:t>B“</a:t>
            </a:r>
            <a:r>
              <a:rPr kumimoji="0" lang="zh-CN" altLang="en-US" sz="2800" b="0" i="0"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cs typeface="宋体" panose="02010600030101010101" pitchFamily="2" charset="-122"/>
              </a:rPr>
              <a:t>我知道家里穷，因此很懂事，不给家里增添负担。”</a:t>
            </a:r>
            <a:endParaRPr kumimoji="0" lang="zh-CN" altLang="en-US"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19457"/>
                                        </p:tgtEl>
                                        <p:attrNameLst>
                                          <p:attrName>style.visibility</p:attrName>
                                        </p:attrNameLst>
                                      </p:cBhvr>
                                      <p:to>
                                        <p:strVal val="visible"/>
                                      </p:to>
                                    </p:set>
                                    <p:animEffect transition="in" filter="fade">
                                      <p:cBhvr>
                                        <p:cTn id="7" dur="1000"/>
                                        <p:tgtEl>
                                          <p:spTgt spid="19457"/>
                                        </p:tgtEl>
                                      </p:cBhvr>
                                    </p:animEffect>
                                    <p:anim calcmode="lin" valueType="num">
                                      <p:cBhvr>
                                        <p:cTn id="8" dur="1000" fill="hold"/>
                                        <p:tgtEl>
                                          <p:spTgt spid="19457"/>
                                        </p:tgtEl>
                                        <p:attrNameLst>
                                          <p:attrName>ppt_x</p:attrName>
                                        </p:attrNameLst>
                                      </p:cBhvr>
                                      <p:tavLst>
                                        <p:tav tm="0">
                                          <p:val>
                                            <p:strVal val="#ppt_x"/>
                                          </p:val>
                                        </p:tav>
                                        <p:tav tm="100000">
                                          <p:val>
                                            <p:strVal val="#ppt_x"/>
                                          </p:val>
                                        </p:tav>
                                      </p:tavLst>
                                    </p:anim>
                                    <p:anim calcmode="lin" valueType="num">
                                      <p:cBhvr>
                                        <p:cTn id="9" dur="1000" fill="hold"/>
                                        <p:tgtEl>
                                          <p:spTgt spid="1945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19458"/>
                                        </p:tgtEl>
                                        <p:attrNameLst>
                                          <p:attrName>style.visibility</p:attrName>
                                        </p:attrNameLst>
                                      </p:cBhvr>
                                      <p:to>
                                        <p:strVal val="visible"/>
                                      </p:to>
                                    </p:set>
                                    <p:animEffect transition="in" filter="fade">
                                      <p:cBhvr>
                                        <p:cTn id="14" dur="1000"/>
                                        <p:tgtEl>
                                          <p:spTgt spid="19458"/>
                                        </p:tgtEl>
                                      </p:cBhvr>
                                    </p:animEffect>
                                    <p:anim calcmode="lin" valueType="num">
                                      <p:cBhvr>
                                        <p:cTn id="15" dur="1000" fill="hold"/>
                                        <p:tgtEl>
                                          <p:spTgt spid="19458"/>
                                        </p:tgtEl>
                                        <p:attrNameLst>
                                          <p:attrName>ppt_x</p:attrName>
                                        </p:attrNameLst>
                                      </p:cBhvr>
                                      <p:tavLst>
                                        <p:tav tm="0">
                                          <p:val>
                                            <p:strVal val="#ppt_x"/>
                                          </p:val>
                                        </p:tav>
                                        <p:tav tm="100000">
                                          <p:val>
                                            <p:strVal val="#ppt_x"/>
                                          </p:val>
                                        </p:tav>
                                      </p:tavLst>
                                    </p:anim>
                                    <p:anim calcmode="lin" valueType="num">
                                      <p:cBhvr>
                                        <p:cTn id="16" dur="1000" fill="hold"/>
                                        <p:tgtEl>
                                          <p:spTgt spid="194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7" grpId="0"/>
      <p:bldP spid="1945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1"/>
          <p:cNvSpPr>
            <a:spLocks noChangeArrowheads="1"/>
          </p:cNvSpPr>
          <p:nvPr/>
        </p:nvSpPr>
        <p:spPr bwMode="auto">
          <a:xfrm>
            <a:off x="559723" y="693440"/>
            <a:ext cx="8501122" cy="953134"/>
          </a:xfrm>
          <a:prstGeom prst="wedgeRectCallout">
            <a:avLst>
              <a:gd name="adj1" fmla="val -31141"/>
              <a:gd name="adj2" fmla="val 95511"/>
            </a:avLst>
          </a:prstGeom>
          <a:noFill/>
          <a:ln w="9525">
            <a:solidFill>
              <a:schemeClr val="accent1"/>
            </a:solidFill>
            <a:miter lim="800000"/>
          </a:ln>
          <a:effectLst/>
        </p:spPr>
        <p:txBody>
          <a:bodyPr vert="horz" wrap="square" lIns="91440" tIns="45720" rIns="91440" bIns="45720" numCol="1" anchor="ctr" anchorCtr="0" compatLnSpc="1">
            <a:spAutoFit/>
          </a:bodyPr>
          <a:lstStyle/>
          <a:p>
            <a:pPr marL="0" marR="0" lvl="0" indent="88900" algn="l" defTabSz="914400" rtl="0" eaLnBrk="1" fontAlgn="base" latinLnBrk="0" hangingPunct="1">
              <a:lnSpc>
                <a:spcPct val="100000"/>
              </a:lnSpc>
              <a:spcBef>
                <a:spcPct val="0"/>
              </a:spcBef>
              <a:spcAft>
                <a:spcPct val="0"/>
              </a:spcAft>
              <a:buClrTx/>
              <a:buSzTx/>
              <a:buFontTx/>
              <a:buNone/>
            </a:pPr>
            <a:r>
              <a:rPr kumimoji="0" lang="en-US" altLang="zh-CN" sz="2800" b="0" i="0" u="none" strike="noStrike" cap="none" normalizeH="0" baseline="0" dirty="0" smtClean="0">
                <a:ln>
                  <a:noFill/>
                </a:ln>
                <a:effectLst/>
                <a:latin typeface="宋体" panose="02010600030101010101" pitchFamily="2" charset="-122"/>
                <a:ea typeface="宋体" panose="02010600030101010101" pitchFamily="2" charset="-122"/>
                <a:cs typeface="宋体" panose="02010600030101010101" pitchFamily="2" charset="-122"/>
              </a:rPr>
              <a:t>   </a:t>
            </a:r>
            <a:r>
              <a:rPr kumimoji="0" lang="zh-CN" sz="2800" b="0" i="0" u="none" strike="noStrike" cap="none" normalizeH="0" baseline="0" dirty="0" smtClean="0">
                <a:ln>
                  <a:noFill/>
                </a:ln>
                <a:effectLst/>
                <a:latin typeface="宋体" panose="02010600030101010101" pitchFamily="2" charset="-122"/>
                <a:ea typeface="宋体" panose="02010600030101010101" pitchFamily="2" charset="-122"/>
                <a:cs typeface="宋体" panose="02010600030101010101" pitchFamily="2" charset="-122"/>
              </a:rPr>
              <a:t>读第</a:t>
            </a:r>
            <a:r>
              <a:rPr kumimoji="0" lang="en-US" altLang="zh-CN" sz="2800" b="0" i="0" u="none" strike="noStrike" cap="none" normalizeH="0" baseline="0" dirty="0" smtClean="0">
                <a:ln>
                  <a:noFill/>
                </a:ln>
                <a:effectLst/>
                <a:latin typeface="宋体" panose="02010600030101010101" pitchFamily="2" charset="-122"/>
                <a:ea typeface="宋体" panose="02010600030101010101" pitchFamily="2" charset="-122"/>
                <a:cs typeface="宋体" panose="02010600030101010101" pitchFamily="2" charset="-122"/>
              </a:rPr>
              <a:t>4</a:t>
            </a:r>
            <a:r>
              <a:rPr kumimoji="0" lang="zh-CN" altLang="en-US" sz="2800" b="0" i="0" u="none" strike="noStrike" cap="none" normalizeH="0" baseline="0" dirty="0" smtClean="0">
                <a:ln>
                  <a:noFill/>
                </a:ln>
                <a:effectLst/>
                <a:latin typeface="宋体" panose="02010600030101010101" pitchFamily="2" charset="-122"/>
                <a:ea typeface="宋体" panose="02010600030101010101" pitchFamily="2" charset="-122"/>
                <a:cs typeface="宋体" panose="02010600030101010101" pitchFamily="2" charset="-122"/>
              </a:rPr>
              <a:t>自然段，你从中获得了什么信息？</a:t>
            </a:r>
            <a:endParaRPr kumimoji="0" lang="zh-CN" altLang="en-US" sz="2800" b="0" i="0" u="none" strike="noStrike" cap="none" normalizeH="0" baseline="0" dirty="0" smtClean="0">
              <a:ln>
                <a:noFill/>
              </a:ln>
              <a:effectLst/>
              <a:latin typeface="Arial" panose="020B0604020202020204" pitchFamily="34" charset="0"/>
              <a:ea typeface="宋体" panose="02010600030101010101" pitchFamily="2" charset="-122"/>
              <a:cs typeface="宋体" panose="02010600030101010101" pitchFamily="2" charset="-122"/>
            </a:endParaRPr>
          </a:p>
          <a:p>
            <a:pPr marL="0" marR="0" lvl="0" indent="88900" algn="l" defTabSz="914400" rtl="0" eaLnBrk="0" fontAlgn="base" latinLnBrk="0" hangingPunct="0">
              <a:lnSpc>
                <a:spcPct val="100000"/>
              </a:lnSpc>
              <a:spcBef>
                <a:spcPct val="0"/>
              </a:spcBef>
              <a:spcAft>
                <a:spcPct val="0"/>
              </a:spcAft>
              <a:buClrTx/>
              <a:buSzTx/>
              <a:buFontTx/>
              <a:buNone/>
            </a:pPr>
            <a:r>
              <a:rPr kumimoji="0" lang="zh-CN" altLang="en-US" sz="2800" b="0" i="0" u="none" strike="noStrike" cap="none" normalizeH="0" baseline="0" dirty="0" smtClean="0">
                <a:ln>
                  <a:noFill/>
                </a:ln>
                <a:effectLst/>
                <a:latin typeface="宋体" panose="02010600030101010101" pitchFamily="2" charset="-122"/>
                <a:ea typeface="宋体" panose="02010600030101010101" pitchFamily="2" charset="-122"/>
                <a:cs typeface="宋体" panose="02010600030101010101" pitchFamily="2" charset="-122"/>
              </a:rPr>
              <a:t>  </a:t>
            </a:r>
            <a:endParaRPr kumimoji="0" lang="zh-CN" altLang="en-US" sz="2800" b="0" i="0" u="none" strike="noStrike" cap="none" normalizeH="0" baseline="0" dirty="0" smtClean="0">
              <a:ln>
                <a:noFill/>
              </a:ln>
              <a:effectLst/>
              <a:latin typeface="Arial" panose="020B0604020202020204" pitchFamily="34" charset="0"/>
              <a:ea typeface="宋体" panose="02010600030101010101" pitchFamily="2" charset="-122"/>
              <a:cs typeface="宋体" panose="02010600030101010101" pitchFamily="2" charset="-122"/>
            </a:endParaRPr>
          </a:p>
        </p:txBody>
      </p:sp>
      <p:pic>
        <p:nvPicPr>
          <p:cNvPr id="5" name="Picture 3" descr="http://pic1.16pic.com/00/04/35/16pic_435789_b.jpg"/>
          <p:cNvPicPr>
            <a:picLocks noChangeAspect="1" noChangeArrowheads="1"/>
          </p:cNvPicPr>
          <p:nvPr/>
        </p:nvPicPr>
        <p:blipFill>
          <a:blip r:embed="rId2" cstate="print"/>
          <a:srcRect l="48462"/>
          <a:stretch>
            <a:fillRect/>
          </a:stretch>
        </p:blipFill>
        <p:spPr bwMode="auto">
          <a:xfrm>
            <a:off x="0" y="3257561"/>
            <a:ext cx="1671390" cy="1885939"/>
          </a:xfrm>
          <a:prstGeom prst="rect">
            <a:avLst/>
          </a:prstGeom>
          <a:noFill/>
        </p:spPr>
      </p:pic>
      <p:sp>
        <p:nvSpPr>
          <p:cNvPr id="18434" name="Rectangle 2"/>
          <p:cNvSpPr>
            <a:spLocks noChangeArrowheads="1"/>
          </p:cNvSpPr>
          <p:nvPr/>
        </p:nvSpPr>
        <p:spPr bwMode="auto">
          <a:xfrm>
            <a:off x="2830498" y="2226305"/>
            <a:ext cx="4643438" cy="521970"/>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88900" algn="l" defTabSz="914400" rtl="0" eaLnBrk="1" fontAlgn="base" latinLnBrk="0" hangingPunct="1">
              <a:lnSpc>
                <a:spcPct val="100000"/>
              </a:lnSpc>
              <a:spcBef>
                <a:spcPct val="0"/>
              </a:spcBef>
              <a:spcAft>
                <a:spcPct val="0"/>
              </a:spcAft>
              <a:buClrTx/>
              <a:buSzTx/>
              <a:buFontTx/>
              <a:buNone/>
            </a:pPr>
            <a:r>
              <a:rPr kumimoji="0" lang="zh-CN" sz="2800" b="0" i="0"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cs typeface="宋体" panose="02010600030101010101" pitchFamily="2" charset="-122"/>
              </a:rPr>
              <a:t>破收音机  吃进了肚子里</a:t>
            </a:r>
            <a:r>
              <a:rPr kumimoji="0" lang="zh-CN" altLang="en-US" sz="2800" b="0" i="0"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kumimoji="0" lang="zh-CN" sz="2800" b="0" i="0"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cs typeface="宋体" panose="02010600030101010101" pitchFamily="2" charset="-122"/>
              </a:rPr>
              <a:t> </a:t>
            </a:r>
            <a:endParaRPr kumimoji="0" lang="zh-CN" altLang="en-US" sz="28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2" name="文本框 1"/>
          <p:cNvSpPr txBox="1"/>
          <p:nvPr/>
        </p:nvSpPr>
        <p:spPr>
          <a:xfrm>
            <a:off x="2322195" y="3360420"/>
            <a:ext cx="6738620" cy="521970"/>
          </a:xfrm>
          <a:prstGeom prst="rect">
            <a:avLst/>
          </a:prstGeom>
          <a:noFill/>
        </p:spPr>
        <p:txBody>
          <a:bodyPr wrap="square" rtlCol="0">
            <a:spAutoFit/>
          </a:bodyPr>
          <a:lstStyle/>
          <a:p>
            <a:pPr algn="l"/>
            <a:r>
              <a:rPr lang="zh-CN" altLang="en-US" sz="2800" dirty="0" smtClean="0">
                <a:ln>
                  <a:noFill/>
                </a:ln>
                <a:effectLst/>
                <a:latin typeface="宋体" panose="02010600030101010101" pitchFamily="2" charset="-122"/>
                <a:ea typeface="宋体" panose="02010600030101010101" pitchFamily="2" charset="-122"/>
                <a:cs typeface="宋体" panose="02010600030101010101" pitchFamily="2" charset="-122"/>
                <a:sym typeface="+mn-ea"/>
              </a:rPr>
              <a:t> 这个自然段是直接描写自己家“穷”。</a:t>
            </a:r>
            <a:endParaRPr kumimoji="0" lang="zh-CN" altLang="en-US" sz="28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18433"/>
                                        </p:tgtEl>
                                        <p:attrNameLst>
                                          <p:attrName>style.visibility</p:attrName>
                                        </p:attrNameLst>
                                      </p:cBhvr>
                                      <p:to>
                                        <p:strVal val="visible"/>
                                      </p:to>
                                    </p:set>
                                    <p:animEffect transition="in" filter="fade">
                                      <p:cBhvr>
                                        <p:cTn id="7" dur="1000"/>
                                        <p:tgtEl>
                                          <p:spTgt spid="18433"/>
                                        </p:tgtEl>
                                      </p:cBhvr>
                                    </p:animEffect>
                                    <p:anim calcmode="lin" valueType="num">
                                      <p:cBhvr>
                                        <p:cTn id="8" dur="1000" fill="hold"/>
                                        <p:tgtEl>
                                          <p:spTgt spid="18433"/>
                                        </p:tgtEl>
                                        <p:attrNameLst>
                                          <p:attrName>ppt_x</p:attrName>
                                        </p:attrNameLst>
                                      </p:cBhvr>
                                      <p:tavLst>
                                        <p:tav tm="0">
                                          <p:val>
                                            <p:strVal val="#ppt_x"/>
                                          </p:val>
                                        </p:tav>
                                        <p:tav tm="100000">
                                          <p:val>
                                            <p:strVal val="#ppt_x"/>
                                          </p:val>
                                        </p:tav>
                                      </p:tavLst>
                                    </p:anim>
                                    <p:anim calcmode="lin" valueType="num">
                                      <p:cBhvr>
                                        <p:cTn id="9" dur="1000" fill="hold"/>
                                        <p:tgtEl>
                                          <p:spTgt spid="1843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18434"/>
                                        </p:tgtEl>
                                        <p:attrNameLst>
                                          <p:attrName>style.visibility</p:attrName>
                                        </p:attrNameLst>
                                      </p:cBhvr>
                                      <p:to>
                                        <p:strVal val="visible"/>
                                      </p:to>
                                    </p:set>
                                    <p:animEffect transition="in" filter="fade">
                                      <p:cBhvr>
                                        <p:cTn id="14" dur="1000"/>
                                        <p:tgtEl>
                                          <p:spTgt spid="18434"/>
                                        </p:tgtEl>
                                      </p:cBhvr>
                                    </p:animEffect>
                                    <p:anim calcmode="lin" valueType="num">
                                      <p:cBhvr>
                                        <p:cTn id="15" dur="1000" fill="hold"/>
                                        <p:tgtEl>
                                          <p:spTgt spid="18434"/>
                                        </p:tgtEl>
                                        <p:attrNameLst>
                                          <p:attrName>ppt_x</p:attrName>
                                        </p:attrNameLst>
                                      </p:cBhvr>
                                      <p:tavLst>
                                        <p:tav tm="0">
                                          <p:val>
                                            <p:strVal val="#ppt_x"/>
                                          </p:val>
                                        </p:tav>
                                        <p:tav tm="100000">
                                          <p:val>
                                            <p:strVal val="#ppt_x"/>
                                          </p:val>
                                        </p:tav>
                                      </p:tavLst>
                                    </p:anim>
                                    <p:anim calcmode="lin" valueType="num">
                                      <p:cBhvr>
                                        <p:cTn id="16" dur="1000" fill="hold"/>
                                        <p:tgtEl>
                                          <p:spTgt spid="1843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randombar(horizontal)">
                                      <p:cBhvr>
                                        <p:cTn id="2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3" grpId="0" bldLvl="0" animBg="1"/>
      <p:bldP spid="18434" grpId="0" bldLvl="0" animBg="1"/>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
          <p:cNvSpPr>
            <a:spLocks noChangeArrowheads="1"/>
          </p:cNvSpPr>
          <p:nvPr/>
        </p:nvSpPr>
        <p:spPr bwMode="auto">
          <a:xfrm>
            <a:off x="357158" y="928676"/>
            <a:ext cx="8143932" cy="954107"/>
          </a:xfrm>
          <a:prstGeom prst="rect">
            <a:avLst/>
          </a:prstGeom>
          <a:noFill/>
          <a:ln w="9525">
            <a:noFill/>
            <a:miter lim="800000"/>
          </a:ln>
          <a:effectLst/>
        </p:spPr>
        <p:txBody>
          <a:bodyPr vert="horz" wrap="square" lIns="91440" tIns="45720" rIns="91440" bIns="45720" numCol="1" anchor="ctr" anchorCtr="0" compatLnSpc="1">
            <a:spAutoFit/>
          </a:bodyPr>
          <a:lstStyle/>
          <a:p>
            <a:r>
              <a:rPr lang="zh-CN" altLang="en-US" sz="2800" dirty="0" smtClean="0"/>
              <a:t>          同学们，请大家思考一下，作者为什么反复交代家里很“穷”呢？里面的用意是什么？</a:t>
            </a:r>
            <a:endParaRPr lang="zh-CN" altLang="en-US" sz="2800" dirty="0"/>
          </a:p>
        </p:txBody>
      </p:sp>
      <p:sp>
        <p:nvSpPr>
          <p:cNvPr id="17410" name="Rectangle 2"/>
          <p:cNvSpPr>
            <a:spLocks noChangeArrowheads="1"/>
          </p:cNvSpPr>
          <p:nvPr/>
        </p:nvSpPr>
        <p:spPr bwMode="auto">
          <a:xfrm>
            <a:off x="428596" y="2357436"/>
            <a:ext cx="8215370" cy="2308324"/>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8890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dirty="0" smtClean="0">
                <a:ln>
                  <a:noFill/>
                </a:ln>
                <a:effectLst/>
                <a:latin typeface="宋体" panose="02010600030101010101" pitchFamily="2" charset="-122"/>
                <a:ea typeface="宋体" panose="02010600030101010101" pitchFamily="2" charset="-122"/>
                <a:cs typeface="宋体" panose="02010600030101010101" pitchFamily="2" charset="-122"/>
              </a:rPr>
              <a:t>    </a:t>
            </a:r>
            <a:r>
              <a:rPr kumimoji="0" lang="zh-CN" sz="2400" b="0" i="0" u="none" strike="noStrike" cap="none" normalizeH="0" baseline="0" dirty="0" smtClean="0">
                <a:ln>
                  <a:noFill/>
                </a:ln>
                <a:effectLst/>
                <a:latin typeface="宋体" panose="02010600030101010101" pitchFamily="2" charset="-122"/>
                <a:ea typeface="宋体" panose="02010600030101010101" pitchFamily="2" charset="-122"/>
                <a:cs typeface="宋体" panose="02010600030101010101" pitchFamily="2" charset="-122"/>
              </a:rPr>
              <a:t>文章一开头先介绍书价（一元多），然后反复强调“从来没有”，暗示读者这一元多对“我”家来说已经是一笔不小的财富了。紧接着作者又写出“卖破录音机”和“吃进肚子里”，这是直接描写自己家穷。作者反复介绍“穷”是为了下文母亲毫不犹豫地掏钱让“我”买书做铺垫，从而衬托出母亲对“我”的爱。</a:t>
            </a:r>
            <a:endParaRPr kumimoji="0" lang="zh-CN" sz="2400" b="0" i="0" u="none" strike="noStrike" cap="none" normalizeH="0" baseline="0" dirty="0" smtClean="0">
              <a:ln>
                <a:noFill/>
              </a:ln>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17410"/>
                                        </p:tgtEl>
                                        <p:attrNameLst>
                                          <p:attrName>style.visibility</p:attrName>
                                        </p:attrNameLst>
                                      </p:cBhvr>
                                      <p:to>
                                        <p:strVal val="visible"/>
                                      </p:to>
                                    </p:set>
                                    <p:animEffect transition="in" filter="fade">
                                      <p:cBhvr>
                                        <p:cTn id="14" dur="1000"/>
                                        <p:tgtEl>
                                          <p:spTgt spid="17410"/>
                                        </p:tgtEl>
                                      </p:cBhvr>
                                    </p:animEffect>
                                    <p:anim calcmode="lin" valueType="num">
                                      <p:cBhvr>
                                        <p:cTn id="15" dur="1000" fill="hold"/>
                                        <p:tgtEl>
                                          <p:spTgt spid="17410"/>
                                        </p:tgtEl>
                                        <p:attrNameLst>
                                          <p:attrName>ppt_x</p:attrName>
                                        </p:attrNameLst>
                                      </p:cBhvr>
                                      <p:tavLst>
                                        <p:tav tm="0">
                                          <p:val>
                                            <p:strVal val="#ppt_x"/>
                                          </p:val>
                                        </p:tav>
                                        <p:tav tm="100000">
                                          <p:val>
                                            <p:strVal val="#ppt_x"/>
                                          </p:val>
                                        </p:tav>
                                      </p:tavLst>
                                    </p:anim>
                                    <p:anim calcmode="lin" valueType="num">
                                      <p:cBhvr>
                                        <p:cTn id="16" dur="1000" fill="hold"/>
                                        <p:tgtEl>
                                          <p:spTgt spid="174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74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1"/>
          <p:cNvSpPr>
            <a:spLocks noChangeArrowheads="1"/>
          </p:cNvSpPr>
          <p:nvPr/>
        </p:nvSpPr>
        <p:spPr bwMode="auto">
          <a:xfrm>
            <a:off x="1000100" y="1714494"/>
            <a:ext cx="7215238" cy="138499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88900" algn="l" defTabSz="914400" rtl="0" eaLnBrk="1" fontAlgn="base" latinLnBrk="0" hangingPunct="1">
              <a:lnSpc>
                <a:spcPct val="100000"/>
              </a:lnSpc>
              <a:spcBef>
                <a:spcPct val="0"/>
              </a:spcBef>
              <a:spcAft>
                <a:spcPct val="0"/>
              </a:spcAft>
              <a:buClrTx/>
              <a:buSzTx/>
              <a:buFontTx/>
              <a:buNone/>
            </a:pPr>
            <a:r>
              <a:rPr kumimoji="0" lang="en-US" altLang="zh-CN" sz="2800" b="0" i="0" u="none" strike="noStrike" cap="none" normalizeH="0" baseline="0" dirty="0" smtClean="0">
                <a:ln>
                  <a:noFill/>
                </a:ln>
                <a:effectLst/>
                <a:latin typeface="宋体" panose="02010600030101010101" pitchFamily="2" charset="-122"/>
                <a:ea typeface="宋体" panose="02010600030101010101" pitchFamily="2" charset="-122"/>
                <a:cs typeface="宋体" panose="02010600030101010101" pitchFamily="2" charset="-122"/>
              </a:rPr>
              <a:t>1.</a:t>
            </a:r>
            <a:r>
              <a:rPr kumimoji="0" lang="zh-CN" altLang="en-US" sz="2800" b="0" i="0" u="none" strike="noStrike" cap="none" normalizeH="0" baseline="0" dirty="0" smtClean="0">
                <a:ln>
                  <a:noFill/>
                </a:ln>
                <a:effectLst/>
                <a:latin typeface="宋体" panose="02010600030101010101" pitchFamily="2" charset="-122"/>
                <a:ea typeface="宋体" panose="02010600030101010101" pitchFamily="2" charset="-122"/>
                <a:cs typeface="宋体" panose="02010600030101010101" pitchFamily="2" charset="-122"/>
              </a:rPr>
              <a:t>背写课后生字词。</a:t>
            </a:r>
            <a:endParaRPr kumimoji="0" lang="zh-CN" altLang="en-US" sz="2800" b="0" i="0" u="none" strike="noStrike" cap="none" normalizeH="0" baseline="0" dirty="0" smtClean="0">
              <a:ln>
                <a:noFill/>
              </a:ln>
              <a:effectLst/>
              <a:latin typeface="Arial" panose="020B0604020202020204" pitchFamily="34" charset="0"/>
              <a:ea typeface="宋体" panose="02010600030101010101" pitchFamily="2" charset="-122"/>
              <a:cs typeface="宋体" panose="02010600030101010101" pitchFamily="2" charset="-122"/>
            </a:endParaRPr>
          </a:p>
          <a:p>
            <a:pPr marL="0" marR="0" lvl="0" indent="88900" algn="l" defTabSz="914400" rtl="0" eaLnBrk="0" fontAlgn="base" latinLnBrk="0" hangingPunct="0">
              <a:lnSpc>
                <a:spcPct val="100000"/>
              </a:lnSpc>
              <a:spcBef>
                <a:spcPct val="0"/>
              </a:spcBef>
              <a:spcAft>
                <a:spcPct val="0"/>
              </a:spcAft>
              <a:buClrTx/>
              <a:buSzTx/>
              <a:buFontTx/>
              <a:buNone/>
            </a:pPr>
            <a:r>
              <a:rPr kumimoji="0" lang="en-US" altLang="zh-CN" sz="2800" b="0" i="0" u="none" strike="noStrike" cap="none" normalizeH="0" baseline="0" dirty="0" smtClean="0">
                <a:ln>
                  <a:noFill/>
                </a:ln>
                <a:effectLst/>
                <a:latin typeface="宋体" panose="02010600030101010101" pitchFamily="2" charset="-122"/>
                <a:ea typeface="宋体" panose="02010600030101010101" pitchFamily="2" charset="-122"/>
                <a:cs typeface="宋体" panose="02010600030101010101" pitchFamily="2" charset="-122"/>
              </a:rPr>
              <a:t>2.</a:t>
            </a:r>
            <a:r>
              <a:rPr kumimoji="0" lang="zh-CN" altLang="en-US" sz="2800" b="0" i="0" u="none" strike="noStrike" cap="none" normalizeH="0" baseline="0" dirty="0" smtClean="0">
                <a:ln>
                  <a:noFill/>
                </a:ln>
                <a:effectLst/>
                <a:latin typeface="宋体" panose="02010600030101010101" pitchFamily="2" charset="-122"/>
                <a:ea typeface="宋体" panose="02010600030101010101" pitchFamily="2" charset="-122"/>
                <a:cs typeface="宋体" panose="02010600030101010101" pitchFamily="2" charset="-122"/>
              </a:rPr>
              <a:t>继续读课文，在读的过程中体会文章的写作方法。</a:t>
            </a:r>
            <a:endParaRPr kumimoji="0" lang="zh-CN" altLang="en-US" sz="2800" b="0" i="0" u="none" strike="noStrike" cap="none" normalizeH="0" baseline="0" dirty="0" smtClean="0">
              <a:ln>
                <a:noFill/>
              </a:ln>
              <a:effectLst/>
              <a:latin typeface="Arial" panose="020B0604020202020204" pitchFamily="34" charset="0"/>
              <a:ea typeface="宋体" panose="02010600030101010101" pitchFamily="2" charset="-122"/>
              <a:cs typeface="宋体" panose="02010600030101010101" pitchFamily="2" charset="-122"/>
            </a:endParaRPr>
          </a:p>
        </p:txBody>
      </p:sp>
      <p:sp>
        <p:nvSpPr>
          <p:cNvPr id="6" name="TextBox 5"/>
          <p:cNvSpPr txBox="1"/>
          <p:nvPr/>
        </p:nvSpPr>
        <p:spPr>
          <a:xfrm>
            <a:off x="0" y="428610"/>
            <a:ext cx="1857388" cy="523220"/>
          </a:xfrm>
          <a:prstGeom prst="rect">
            <a:avLst/>
          </a:prstGeom>
          <a:solidFill>
            <a:schemeClr val="accent2">
              <a:lumMod val="40000"/>
              <a:lumOff val="60000"/>
            </a:schemeClr>
          </a:solidFill>
        </p:spPr>
        <p:txBody>
          <a:bodyPr wrap="square" rtlCol="0">
            <a:spAutoFit/>
          </a:bodyPr>
          <a:lstStyle/>
          <a:p>
            <a:r>
              <a:rPr lang="zh-CN" altLang="en-US" sz="2800" b="1" dirty="0" smtClean="0">
                <a:latin typeface="黑体" panose="02010609060101010101" pitchFamily="49" charset="-122"/>
                <a:ea typeface="黑体" panose="02010609060101010101" pitchFamily="49" charset="-122"/>
              </a:rPr>
              <a:t>布置作业</a:t>
            </a:r>
            <a:endParaRPr lang="zh-CN" altLang="en-US" sz="2800" b="1" dirty="0">
              <a:latin typeface="黑体" panose="02010609060101010101" pitchFamily="49" charset="-122"/>
              <a:ea typeface="黑体" panose="02010609060101010101" pitchFamily="49" charset="-122"/>
            </a:endParaRPr>
          </a:p>
        </p:txBody>
      </p:sp>
      <p:sp>
        <p:nvSpPr>
          <p:cNvPr id="7" name="圆角矩形 6"/>
          <p:cNvSpPr/>
          <p:nvPr/>
        </p:nvSpPr>
        <p:spPr>
          <a:xfrm>
            <a:off x="500034" y="1285866"/>
            <a:ext cx="8429684" cy="2357454"/>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16385"/>
                                        </p:tgtEl>
                                        <p:attrNameLst>
                                          <p:attrName>style.visibility</p:attrName>
                                        </p:attrNameLst>
                                      </p:cBhvr>
                                      <p:to>
                                        <p:strVal val="visible"/>
                                      </p:to>
                                    </p:set>
                                    <p:animEffect transition="in" filter="fade">
                                      <p:cBhvr>
                                        <p:cTn id="7" dur="1000"/>
                                        <p:tgtEl>
                                          <p:spTgt spid="16385"/>
                                        </p:tgtEl>
                                      </p:cBhvr>
                                    </p:animEffect>
                                    <p:anim calcmode="lin" valueType="num">
                                      <p:cBhvr>
                                        <p:cTn id="8" dur="1000" fill="hold"/>
                                        <p:tgtEl>
                                          <p:spTgt spid="16385"/>
                                        </p:tgtEl>
                                        <p:attrNameLst>
                                          <p:attrName>ppt_x</p:attrName>
                                        </p:attrNameLst>
                                      </p:cBhvr>
                                      <p:tavLst>
                                        <p:tav tm="0">
                                          <p:val>
                                            <p:strVal val="#ppt_x"/>
                                          </p:val>
                                        </p:tav>
                                        <p:tav tm="100000">
                                          <p:val>
                                            <p:strVal val="#ppt_x"/>
                                          </p:val>
                                        </p:tav>
                                      </p:tavLst>
                                    </p:anim>
                                    <p:anim calcmode="lin" valueType="num">
                                      <p:cBhvr>
                                        <p:cTn id="9" dur="1000" fill="hold"/>
                                        <p:tgtEl>
                                          <p:spTgt spid="1638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5" grpId="0"/>
    </p:bldLst>
  </p:timing>
</p:sld>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6</TotalTime>
  <Words>828</Words>
  <Application>Microsoft Office PowerPoint</Application>
  <PresentationFormat>全屏显示(16:9)</PresentationFormat>
  <Paragraphs>62</Paragraphs>
  <Slides>19</Slides>
  <Notes>0</Notes>
  <HiddenSlides>0</HiddenSlides>
  <MMClips>0</MMClips>
  <ScaleCrop>false</ScaleCrop>
  <HeadingPairs>
    <vt:vector size="4" baseType="variant">
      <vt:variant>
        <vt:lpstr>主题</vt:lpstr>
      </vt:variant>
      <vt:variant>
        <vt:i4>1</vt:i4>
      </vt:variant>
      <vt:variant>
        <vt:lpstr>幻灯片标题</vt:lpstr>
      </vt:variant>
      <vt:variant>
        <vt:i4>19</vt:i4>
      </vt:variant>
    </vt:vector>
  </HeadingPairs>
  <TitlesOfParts>
    <vt:vector size="20" baseType="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AutoBVT</dc:creator>
  <cp:lastModifiedBy>zhangye</cp:lastModifiedBy>
  <cp:revision>73</cp:revision>
  <dcterms:created xsi:type="dcterms:W3CDTF">2019-03-30T01:30:00Z</dcterms:created>
  <dcterms:modified xsi:type="dcterms:W3CDTF">2020-07-18T02:58:01Z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2052-10.8.2.6543</vt:lpwstr>
  </property>
</Properties>
</file>