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8" r:id="rId3"/>
    <p:sldId id="262" r:id="rId4"/>
    <p:sldId id="264" r:id="rId5"/>
    <p:sldId id="281" r:id="rId6"/>
    <p:sldId id="265" r:id="rId7"/>
    <p:sldId id="271" r:id="rId8"/>
    <p:sldId id="272" r:id="rId9"/>
    <p:sldId id="286" r:id="rId10"/>
    <p:sldId id="273" r:id="rId11"/>
    <p:sldId id="287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00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FC15D3-C4E5-4036-88C6-0D4BABB7499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169C7-8739-4959-BC29-1BA57DF7DF32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9685A-BA8F-4CF6-8EB1-30F6D237272B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767938-4767-45E9-86BE-0652F5D14049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A02B92-8CC2-476E-8B78-A805CDE531D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CACC4-D437-4D59-8820-0CF81CD49CF7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5DD40E-46AC-4019-B110-B23590DD8DF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AACEBB-A399-4F03-B8DA-91EAC2B6642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47006-F22F-463C-AD79-CA0F256961B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F55BE2-557B-49F6-969E-EC8ABEEFB06D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D53CFF-078A-4896-8A46-814E8B0271B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F7653E-8005-4369-8E71-6B6BBD3433C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32_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331913" y="2492375"/>
            <a:ext cx="67818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zh-CN" sz="7200" b="1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sz="7200" b="1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、动手做做看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23850" y="260350"/>
            <a:ext cx="66246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>
                <a:ea typeface="华文新魏" pitchFamily="2" charset="-122"/>
              </a:rPr>
              <a:t>人教新课标二年级语文下册</a:t>
            </a:r>
          </a:p>
        </p:txBody>
      </p:sp>
      <p:pic>
        <p:nvPicPr>
          <p:cNvPr id="3077" name="Picture 5" descr="AG00370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4221163"/>
            <a:ext cx="20875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图像-11"/>
          <p:cNvPicPr>
            <a:picLocks noChangeAspect="1" noChangeArrowheads="1"/>
          </p:cNvPicPr>
          <p:nvPr/>
        </p:nvPicPr>
        <p:blipFill>
          <a:blip r:embed="rId3" cstate="print"/>
          <a:srcRect l="24809"/>
          <a:stretch>
            <a:fillRect/>
          </a:stretch>
        </p:blipFill>
        <p:spPr bwMode="auto">
          <a:xfrm>
            <a:off x="0" y="1700213"/>
            <a:ext cx="14773275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11188" y="0"/>
            <a:ext cx="40322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000" b="1">
                <a:solidFill>
                  <a:schemeClr val="accent2"/>
                </a:solidFill>
              </a:rPr>
              <a:t>想一想</a:t>
            </a:r>
            <a:r>
              <a:rPr lang="zh-CN" altLang="zh-CN" sz="6000" b="1">
                <a:solidFill>
                  <a:schemeClr val="accent2"/>
                </a:solidFill>
              </a:rPr>
              <a:t>: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152525" y="1557338"/>
            <a:ext cx="79914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/>
              <a:t>       </a:t>
            </a:r>
            <a:r>
              <a:rPr lang="zh-CN" sz="4800"/>
              <a:t>听了朗志万的话，伊琳娜为什么笑了？</a:t>
            </a:r>
          </a:p>
        </p:txBody>
      </p:sp>
      <p:pic>
        <p:nvPicPr>
          <p:cNvPr id="22533" name="Picture 5" descr="图片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052513"/>
            <a:ext cx="13017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4191000" y="1066800"/>
            <a:ext cx="4648200" cy="3276600"/>
          </a:xfrm>
          <a:prstGeom prst="cloudCallout">
            <a:avLst>
              <a:gd name="adj1" fmla="val -59051"/>
              <a:gd name="adj2" fmla="val 39000"/>
            </a:avLst>
          </a:prstGeom>
          <a:solidFill>
            <a:schemeClr val="bg1"/>
          </a:solidFill>
          <a:ln w="9525" cmpd="sng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724400" y="1752600"/>
            <a:ext cx="38862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4000">
                <a:latin typeface="Times New Roman" pitchFamily="18" charset="0"/>
              </a:rPr>
              <a:t>        </a:t>
            </a:r>
            <a:r>
              <a:rPr lang="zh-CN" sz="4000" b="1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伊琳娜听了朗志万的话，可能会说</a:t>
            </a:r>
            <a:r>
              <a:rPr lang="zh-CN" altLang="zh-CN" sz="4000" b="1">
                <a:solidFill>
                  <a:srgbClr val="0066FF"/>
                </a:solidFill>
                <a:latin typeface="宋体" pitchFamily="2" charset="-122"/>
              </a:rPr>
              <a:t>……</a:t>
            </a:r>
            <a:r>
              <a:rPr lang="zh-CN" altLang="zh-CN" sz="4000" b="1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y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4652963"/>
            <a:ext cx="18383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y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1341438"/>
            <a:ext cx="1827212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y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4652963"/>
            <a:ext cx="18383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y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1268413"/>
            <a:ext cx="18383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y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4652963"/>
            <a:ext cx="211613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y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4648200"/>
            <a:ext cx="18383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y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412875"/>
            <a:ext cx="18383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 descr="y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3141663"/>
            <a:ext cx="18383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 descr="y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3141663"/>
            <a:ext cx="18383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 descr="y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141663"/>
            <a:ext cx="18383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4140200" y="1412875"/>
            <a:ext cx="1295896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l</a:t>
            </a:r>
            <a:r>
              <a:rPr lang="en-US" sz="3200" b="1" dirty="0">
                <a:latin typeface="Times New Roman" pitchFamily="18" charset="0"/>
              </a:rPr>
              <a:t>ǎ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ng</a:t>
            </a:r>
          </a:p>
          <a:p>
            <a:r>
              <a:rPr lang="zh-CN" altLang="en-US" sz="5400" b="1" dirty="0">
                <a:latin typeface="楷体_GB2312" pitchFamily="1" charset="-122"/>
                <a:ea typeface="楷体_GB2312" pitchFamily="1" charset="-122"/>
              </a:rPr>
              <a:t>朗</a:t>
            </a: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6300788" y="1268413"/>
            <a:ext cx="873125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3200" b="1">
                <a:latin typeface="楷体_GB2312" pitchFamily="1" charset="-122"/>
                <a:ea typeface="楷体_GB2312" pitchFamily="1" charset="-122"/>
              </a:rPr>
              <a:t>zh</a:t>
            </a:r>
            <a:r>
              <a:rPr lang="zh-CN" altLang="zh-CN" sz="3200" b="1">
                <a:latin typeface="Times New Roman" pitchFamily="18" charset="0"/>
              </a:rPr>
              <a:t>ì</a:t>
            </a:r>
          </a:p>
          <a:p>
            <a:r>
              <a:rPr lang="zh-CN" sz="5400" b="1">
                <a:latin typeface="楷体_GB2312" pitchFamily="1" charset="-122"/>
                <a:ea typeface="楷体_GB2312" pitchFamily="1" charset="-122"/>
              </a:rPr>
              <a:t>志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1835150" y="1484313"/>
            <a:ext cx="122468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楷体_GB2312" pitchFamily="1" charset="-122"/>
                <a:ea typeface="楷体_GB2312" pitchFamily="1" charset="-122"/>
              </a:rPr>
              <a:t>m</a:t>
            </a:r>
            <a:r>
              <a:rPr lang="zh-CN" altLang="zh-CN" sz="3200" b="1" dirty="0">
                <a:latin typeface="Times New Roman" pitchFamily="18" charset="0"/>
              </a:rPr>
              <a:t>à</a:t>
            </a:r>
            <a:r>
              <a:rPr lang="zh-CN" altLang="zh-CN" sz="3200" b="1" dirty="0">
                <a:latin typeface="宋体" pitchFamily="2" charset="-122"/>
              </a:rPr>
              <a:t>n</a:t>
            </a:r>
            <a:r>
              <a:rPr lang="zh-CN" sz="5400" b="1" dirty="0">
                <a:latin typeface="楷体_GB2312" pitchFamily="1" charset="-122"/>
                <a:ea typeface="楷体_GB2312" pitchFamily="1" charset="-122"/>
              </a:rPr>
              <a:t>漫</a:t>
            </a: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5410200" y="4797425"/>
            <a:ext cx="873125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 pitchFamily="1" charset="-122"/>
                <a:ea typeface="楷体_GB2312" pitchFamily="1" charset="-122"/>
              </a:rPr>
              <a:t>l</a:t>
            </a:r>
            <a:r>
              <a:rPr lang="en-US" sz="3200" b="1">
                <a:latin typeface="Times New Roman" pitchFamily="18" charset="0"/>
              </a:rPr>
              <a:t>í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</a:rPr>
              <a:t>n</a:t>
            </a:r>
          </a:p>
          <a:p>
            <a:r>
              <a:rPr lang="zh-CN" altLang="en-US" sz="5400" b="1">
                <a:latin typeface="楷体_GB2312" pitchFamily="1" charset="-122"/>
                <a:ea typeface="楷体_GB2312" pitchFamily="1" charset="-122"/>
              </a:rPr>
              <a:t>鳞</a:t>
            </a: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1979613" y="3284538"/>
            <a:ext cx="1081087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 pitchFamily="1" charset="-122"/>
                <a:ea typeface="楷体_GB2312" pitchFamily="1" charset="-122"/>
              </a:rPr>
              <a:t> y</a:t>
            </a:r>
            <a:r>
              <a:rPr lang="zh-CN" altLang="en-US" sz="3200" b="1">
                <a:latin typeface="Times New Roman" pitchFamily="18" charset="0"/>
              </a:rPr>
              <a:t>ī</a:t>
            </a:r>
          </a:p>
          <a:p>
            <a:r>
              <a:rPr lang="zh-CN" altLang="en-US" sz="5400" b="1">
                <a:latin typeface="楷体_GB2312" pitchFamily="1" charset="-122"/>
                <a:ea typeface="楷体_GB2312" pitchFamily="1" charset="-122"/>
              </a:rPr>
              <a:t>伊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4211638" y="3141663"/>
            <a:ext cx="874712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>
                <a:latin typeface="宋体" pitchFamily="2" charset="-122"/>
              </a:rPr>
              <a:t>l</a:t>
            </a:r>
            <a:r>
              <a:rPr lang="en-US" sz="3200" b="1">
                <a:latin typeface="Times New Roman" pitchFamily="18" charset="0"/>
              </a:rPr>
              <a:t>í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</a:rPr>
              <a:t>n</a:t>
            </a:r>
            <a:r>
              <a:rPr lang="zh-CN" altLang="en-US" sz="5400" b="1">
                <a:latin typeface="楷体_GB2312" pitchFamily="1" charset="-122"/>
                <a:ea typeface="楷体_GB2312" pitchFamily="1" charset="-122"/>
              </a:rPr>
              <a:t>琳</a:t>
            </a:r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7164388" y="4797425"/>
            <a:ext cx="8636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400" b="1">
                <a:latin typeface="Times New Roman" pitchFamily="18" charset="0"/>
              </a:rPr>
              <a:t>  </a:t>
            </a:r>
            <a:r>
              <a:rPr lang="zh-CN" altLang="zh-CN" sz="3600" b="1">
                <a:latin typeface="Times New Roman" pitchFamily="18" charset="0"/>
              </a:rPr>
              <a:t>ā</a:t>
            </a:r>
            <a:r>
              <a:rPr lang="zh-CN" altLang="zh-CN" sz="3600" b="1">
                <a:latin typeface="宋体" pitchFamily="2" charset="-122"/>
              </a:rPr>
              <a:t>i</a:t>
            </a:r>
            <a:r>
              <a:rPr lang="zh-CN" sz="5400" b="1">
                <a:latin typeface="楷体_GB2312" pitchFamily="1" charset="-122"/>
                <a:ea typeface="楷体_GB2312" pitchFamily="1" charset="-122"/>
              </a:rPr>
              <a:t>哎</a:t>
            </a: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1187450" y="4797425"/>
            <a:ext cx="1076325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3200" b="1">
                <a:latin typeface="楷体_GB2312" pitchFamily="1" charset="-122"/>
                <a:ea typeface="楷体_GB2312" pitchFamily="1" charset="-122"/>
              </a:rPr>
              <a:t>h</a:t>
            </a:r>
            <a:r>
              <a:rPr lang="zh-CN" altLang="zh-CN" sz="3200" b="1">
                <a:latin typeface="Times New Roman" pitchFamily="18" charset="0"/>
              </a:rPr>
              <a:t>ǒ</a:t>
            </a:r>
            <a:r>
              <a:rPr lang="zh-CN" altLang="zh-CN" sz="3200" b="1">
                <a:latin typeface="宋体" pitchFamily="2" charset="-122"/>
              </a:rPr>
              <a:t>ng</a:t>
            </a:r>
            <a:r>
              <a:rPr lang="zh-CN" sz="5400" b="1">
                <a:latin typeface="楷体_GB2312" pitchFamily="1" charset="-122"/>
                <a:ea typeface="楷体_GB2312" pitchFamily="1" charset="-122"/>
              </a:rPr>
              <a:t>哄</a:t>
            </a:r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3419475" y="4868863"/>
            <a:ext cx="1440557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pi</a:t>
            </a:r>
            <a:r>
              <a:rPr lang="en-US" sz="3200" b="1" dirty="0">
                <a:latin typeface="Times New Roman" pitchFamily="18" charset="0"/>
              </a:rPr>
              <a:t>à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n</a:t>
            </a:r>
          </a:p>
          <a:p>
            <a:r>
              <a:rPr lang="zh-CN" altLang="en-US" sz="5400" b="1" dirty="0">
                <a:latin typeface="楷体_GB2312" pitchFamily="1" charset="-122"/>
                <a:ea typeface="楷体_GB2312" pitchFamily="1" charset="-122"/>
              </a:rPr>
              <a:t>骗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6227763" y="3141663"/>
            <a:ext cx="873125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3200" b="1">
                <a:latin typeface="楷体_GB2312" pitchFamily="1" charset="-122"/>
                <a:ea typeface="楷体_GB2312" pitchFamily="1" charset="-122"/>
              </a:rPr>
              <a:t> n</a:t>
            </a:r>
            <a:r>
              <a:rPr lang="zh-CN" altLang="zh-CN" sz="3200" b="1">
                <a:latin typeface="Times New Roman" pitchFamily="18" charset="0"/>
              </a:rPr>
              <a:t>à</a:t>
            </a:r>
          </a:p>
          <a:p>
            <a:r>
              <a:rPr lang="zh-CN" sz="5400" b="1">
                <a:latin typeface="Times New Roman" pitchFamily="18" charset="0"/>
                <a:ea typeface="楷体_GB2312" pitchFamily="1" charset="-122"/>
              </a:rPr>
              <a:t>娜</a:t>
            </a:r>
          </a:p>
        </p:txBody>
      </p:sp>
      <p:sp>
        <p:nvSpPr>
          <p:cNvPr id="5142" name="WordArt 22"/>
          <p:cNvSpPr>
            <a:spLocks noChangeArrowheads="1" noChangeShapeType="1"/>
          </p:cNvSpPr>
          <p:nvPr/>
        </p:nvSpPr>
        <p:spPr bwMode="auto">
          <a:xfrm>
            <a:off x="457200" y="609600"/>
            <a:ext cx="3276600" cy="381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83094"/>
              </a:avLst>
            </a:prstTxWarp>
          </a:bodyPr>
          <a:lstStyle/>
          <a:p>
            <a:pPr algn="ctr"/>
            <a:r>
              <a:rPr lang="zh-CN" altLang="en-US" sz="3600" kern="10">
                <a:ln w="9525" cmpd="sng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隶书"/>
              </a:rPr>
              <a:t>我会认</a:t>
            </a: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autoUpdateAnimBg="0"/>
      <p:bldP spid="5133" grpId="0" autoUpdateAnimBg="0"/>
      <p:bldP spid="5134" grpId="0" autoUpdateAnimBg="0"/>
      <p:bldP spid="5135" grpId="0" autoUpdateAnimBg="0"/>
      <p:bldP spid="5136" grpId="0" autoUpdateAnimBg="0"/>
      <p:bldP spid="5137" grpId="0" autoUpdateAnimBg="0"/>
      <p:bldP spid="5138" grpId="0" autoUpdateAnimBg="0"/>
      <p:bldP spid="5139" grpId="0" autoUpdateAnimBg="0"/>
      <p:bldP spid="5140" grpId="0" autoUpdateAnimBg="0"/>
      <p:bldP spid="514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r60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042988" y="1125538"/>
            <a:ext cx="7620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/>
              <a:t>妈妈说：“不能    想</a:t>
            </a:r>
            <a:r>
              <a:rPr lang="zh-CN" altLang="zh-CN" sz="4800" b="1"/>
              <a:t>,</a:t>
            </a:r>
            <a:r>
              <a:rPr lang="zh-CN" sz="4800" b="1"/>
              <a:t>你动手做做看</a:t>
            </a:r>
            <a:r>
              <a:rPr lang="zh-CN" altLang="zh-CN" sz="4800" b="1"/>
              <a:t>!”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364088" y="1124744"/>
            <a:ext cx="8651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 dirty="0"/>
              <a:t>光 </a:t>
            </a:r>
          </a:p>
        </p:txBody>
      </p:sp>
      <p:grpSp>
        <p:nvGrpSpPr>
          <p:cNvPr id="14341" name="Group 5"/>
          <p:cNvGrpSpPr>
            <a:grpSpLocks/>
          </p:cNvGrpSpPr>
          <p:nvPr/>
        </p:nvGrpSpPr>
        <p:grpSpPr bwMode="auto">
          <a:xfrm>
            <a:off x="971550" y="3500438"/>
            <a:ext cx="7620000" cy="1555750"/>
            <a:chOff x="0" y="0"/>
            <a:chExt cx="4800" cy="980"/>
          </a:xfrm>
        </p:grpSpPr>
        <p:sp>
          <p:nvSpPr>
            <p:cNvPr id="14342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4800" cy="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4800" b="1"/>
                <a:t>妈妈说：“不能        想</a:t>
              </a:r>
              <a:r>
                <a:rPr lang="zh-CN" altLang="zh-CN" sz="4800" b="1"/>
                <a:t>,</a:t>
              </a:r>
              <a:r>
                <a:rPr lang="zh-CN" sz="4800" b="1"/>
                <a:t>你动手做做看</a:t>
              </a:r>
              <a:r>
                <a:rPr lang="zh-CN" altLang="zh-CN" sz="4800" b="1"/>
                <a:t>!”</a:t>
              </a:r>
            </a:p>
          </p:txBody>
        </p:sp>
        <p:sp>
          <p:nvSpPr>
            <p:cNvPr id="14343" name="Line 7"/>
            <p:cNvSpPr>
              <a:spLocks noChangeShapeType="1"/>
            </p:cNvSpPr>
            <p:nvPr/>
          </p:nvSpPr>
          <p:spPr bwMode="auto">
            <a:xfrm>
              <a:off x="2631" y="409"/>
              <a:ext cx="726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508104" y="3356992"/>
            <a:ext cx="11525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 dirty="0">
                <a:solidFill>
                  <a:srgbClr val="F00638"/>
                </a:solidFill>
              </a:rPr>
              <a:t>只</a:t>
            </a:r>
          </a:p>
        </p:txBody>
      </p:sp>
    </p:spTree>
  </p:cSld>
  <p:clrMapOvr>
    <a:masterClrMapping/>
  </p:clrMapOvr>
  <p:transition spd="med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06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06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4" grpId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ic_2542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5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伊琳娜为什么生气了？</a:t>
            </a:r>
          </a:p>
        </p:txBody>
      </p:sp>
      <p:pic>
        <p:nvPicPr>
          <p:cNvPr id="10243" name="Picture 3" descr="u=3771366783,1916742664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1700213"/>
            <a:ext cx="315436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219200" y="1295400"/>
            <a:ext cx="5257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5400"/>
          </a:p>
        </p:txBody>
      </p:sp>
      <p:pic>
        <p:nvPicPr>
          <p:cNvPr id="17411" name="Picture 3" descr="Fr60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258888" y="1557338"/>
            <a:ext cx="6858000" cy="302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>
                <a:solidFill>
                  <a:srgbClr val="A50021"/>
                </a:solidFill>
              </a:rPr>
              <a:t>       </a:t>
            </a:r>
            <a:r>
              <a:rPr lang="zh-CN" altLang="zh-CN" sz="4800" b="1">
                <a:solidFill>
                  <a:srgbClr val="000099"/>
                </a:solidFill>
              </a:rPr>
              <a:t>“     </a:t>
            </a:r>
            <a:r>
              <a:rPr lang="zh-CN" sz="4800" b="1">
                <a:solidFill>
                  <a:srgbClr val="000099"/>
                </a:solidFill>
              </a:rPr>
              <a:t>怎么可以提这样</a:t>
            </a:r>
          </a:p>
          <a:p>
            <a:pPr>
              <a:spcBef>
                <a:spcPct val="50000"/>
              </a:spcBef>
            </a:pPr>
            <a:r>
              <a:rPr lang="zh-CN" sz="4800" b="1">
                <a:solidFill>
                  <a:srgbClr val="000099"/>
                </a:solidFill>
              </a:rPr>
              <a:t>的问题</a:t>
            </a:r>
            <a:r>
              <a:rPr lang="zh-CN" altLang="zh-CN" sz="4800" b="1">
                <a:solidFill>
                  <a:srgbClr val="000099"/>
                </a:solidFill>
              </a:rPr>
              <a:t>,</a:t>
            </a:r>
            <a:r>
              <a:rPr lang="zh-CN" sz="4800" b="1">
                <a:solidFill>
                  <a:srgbClr val="000099"/>
                </a:solidFill>
              </a:rPr>
              <a:t>来       我们小朋</a:t>
            </a:r>
          </a:p>
          <a:p>
            <a:pPr>
              <a:spcBef>
                <a:spcPct val="50000"/>
              </a:spcBef>
            </a:pPr>
            <a:r>
              <a:rPr lang="zh-CN" sz="4800" b="1">
                <a:solidFill>
                  <a:srgbClr val="000099"/>
                </a:solidFill>
              </a:rPr>
              <a:t>友呢</a:t>
            </a:r>
            <a:r>
              <a:rPr lang="zh-CN" altLang="zh-CN" sz="4800" b="1">
                <a:solidFill>
                  <a:srgbClr val="000099"/>
                </a:solidFill>
              </a:rPr>
              <a:t>?”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851275" y="2636838"/>
            <a:ext cx="16557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>
                <a:solidFill>
                  <a:srgbClr val="FF3399"/>
                </a:solidFill>
              </a:rPr>
              <a:t>哄骗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916238" y="1557338"/>
            <a:ext cx="7921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>
                <a:solidFill>
                  <a:schemeClr val="accent2"/>
                </a:solidFill>
              </a:rPr>
              <a:t>您</a:t>
            </a:r>
          </a:p>
        </p:txBody>
      </p:sp>
    </p:spTree>
  </p:cSld>
  <p:clrMapOvr>
    <a:masterClrMapping/>
  </p:clrMapOvr>
  <p:transition spd="med">
    <p:plu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06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06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06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06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</p:childTnLst>
        </p:cTn>
      </p:par>
    </p:tnLst>
    <p:bldLst>
      <p:bldP spid="17413" grpId="0" autoUpdateAnimBg="0"/>
      <p:bldP spid="1741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219200" y="1295400"/>
            <a:ext cx="5257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5400"/>
          </a:p>
        </p:txBody>
      </p:sp>
      <p:pic>
        <p:nvPicPr>
          <p:cNvPr id="16387" name="Picture 3" descr="Fr60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187450" y="2349500"/>
            <a:ext cx="7345363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>
                <a:solidFill>
                  <a:srgbClr val="A50021"/>
                </a:solidFill>
              </a:rPr>
              <a:t>       </a:t>
            </a:r>
            <a:r>
              <a:rPr lang="zh-CN" sz="4800" b="1">
                <a:solidFill>
                  <a:srgbClr val="A50021"/>
                </a:solidFill>
              </a:rPr>
              <a:t>想一想，伊琳娜为什么生气？现在又为什么笑了？</a:t>
            </a:r>
            <a:endParaRPr lang="zh-CN" sz="4800" b="1">
              <a:solidFill>
                <a:srgbClr val="000099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187450" y="1268413"/>
            <a:ext cx="424973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>
                <a:solidFill>
                  <a:schemeClr val="accent2"/>
                </a:solidFill>
              </a:rPr>
              <a:t>自学要求：</a:t>
            </a:r>
          </a:p>
        </p:txBody>
      </p:sp>
    </p:spTree>
  </p:cSld>
  <p:clrMapOvr>
    <a:masterClrMapping/>
  </p:clrMapOvr>
  <p:transition spd="med">
    <p:plu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06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06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9"/>
                  </p:tgtEl>
                </p:cond>
              </p:nextCondLst>
            </p:seq>
          </p:childTnLst>
        </p:cTn>
      </p:par>
    </p:tnLst>
    <p:bldLst>
      <p:bldP spid="1638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876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4572000" y="0"/>
            <a:ext cx="4824413" cy="3662363"/>
            <a:chOff x="0" y="0"/>
            <a:chExt cx="3039" cy="2307"/>
          </a:xfrm>
        </p:grpSpPr>
        <p:sp>
          <p:nvSpPr>
            <p:cNvPr id="18436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3039" cy="1825"/>
            </a:xfrm>
            <a:prstGeom prst="wedgeRectCallout">
              <a:avLst>
                <a:gd name="adj1" fmla="val -57866"/>
                <a:gd name="adj2" fmla="val 38875"/>
              </a:avLst>
            </a:prstGeom>
            <a:solidFill>
              <a:schemeClr val="bg1"/>
            </a:solidFill>
            <a:ln w="9525" cmpd="sng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zh-CN" altLang="zh-CN"/>
            </a:p>
          </p:txBody>
        </p:sp>
        <p:sp>
          <p:nvSpPr>
            <p:cNvPr id="18437" name="Text Box 5"/>
            <p:cNvSpPr txBox="1">
              <a:spLocks noChangeArrowheads="1"/>
            </p:cNvSpPr>
            <p:nvPr/>
          </p:nvSpPr>
          <p:spPr bwMode="auto">
            <a:xfrm>
              <a:off x="45" y="0"/>
              <a:ext cx="2835" cy="2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zh-CN" sz="3600"/>
                <a:t> </a:t>
              </a:r>
              <a:r>
                <a:rPr lang="zh-CN" altLang="zh-CN" sz="3600" b="1"/>
                <a:t>“</a:t>
              </a:r>
              <a:r>
                <a:rPr lang="zh-CN" sz="3600" b="1"/>
                <a:t>我不是哄骗你们 。我是想让你们知道，</a:t>
              </a:r>
            </a:p>
            <a:p>
              <a:r>
                <a:rPr lang="zh-CN" sz="3600" b="1"/>
                <a:t>                               </a:t>
              </a:r>
            </a:p>
            <a:p>
              <a:r>
                <a:rPr lang="zh-CN" sz="3600" b="1"/>
                <a:t>                                            。 ”</a:t>
              </a:r>
            </a:p>
            <a:p>
              <a:pPr>
                <a:spcBef>
                  <a:spcPct val="50000"/>
                </a:spcBef>
              </a:pPr>
              <a:endParaRPr lang="zh-CN" altLang="zh-CN" sz="3600"/>
            </a:p>
          </p:txBody>
        </p:sp>
      </p:grp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643438" y="1052513"/>
            <a:ext cx="431958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/>
              <a:t>科学家的话，也不一定都是对的，要动手做做看</a:t>
            </a:r>
          </a:p>
        </p:txBody>
      </p:sp>
      <p:sp>
        <p:nvSpPr>
          <p:cNvPr id="18439" name="Oval 7"/>
          <p:cNvSpPr>
            <a:spLocks noChangeArrowheads="1"/>
          </p:cNvSpPr>
          <p:nvPr/>
        </p:nvSpPr>
        <p:spPr bwMode="auto">
          <a:xfrm flipH="1" flipV="1">
            <a:off x="7740650" y="2276475"/>
            <a:ext cx="74613" cy="74613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 flipH="1" flipV="1">
            <a:off x="8172450" y="2276475"/>
            <a:ext cx="74613" cy="74613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 flipH="1" flipV="1">
            <a:off x="8604250" y="2276475"/>
            <a:ext cx="74613" cy="74613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2" name="Oval 10"/>
          <p:cNvSpPr>
            <a:spLocks noChangeArrowheads="1"/>
          </p:cNvSpPr>
          <p:nvPr/>
        </p:nvSpPr>
        <p:spPr bwMode="auto">
          <a:xfrm flipH="1" flipV="1">
            <a:off x="4932363" y="2781300"/>
            <a:ext cx="74612" cy="74613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3" name="Oval 11"/>
          <p:cNvSpPr>
            <a:spLocks noChangeArrowheads="1"/>
          </p:cNvSpPr>
          <p:nvPr/>
        </p:nvSpPr>
        <p:spPr bwMode="auto">
          <a:xfrm flipH="1" flipV="1">
            <a:off x="5435600" y="2781300"/>
            <a:ext cx="74613" cy="74613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4" name="Oval 12"/>
          <p:cNvSpPr>
            <a:spLocks noChangeArrowheads="1"/>
          </p:cNvSpPr>
          <p:nvPr/>
        </p:nvSpPr>
        <p:spPr bwMode="auto">
          <a:xfrm flipH="1" flipV="1">
            <a:off x="5867400" y="2781300"/>
            <a:ext cx="74613" cy="74613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06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063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</p:childTnLst>
        </p:cTn>
      </p:par>
    </p:tnLst>
    <p:bldLst>
      <p:bldP spid="18438" grpId="0" autoUpdateAnimBg="0"/>
      <p:bldP spid="18438" grpId="1" autoUpdateAnimBg="0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边框-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588" cy="696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524000" y="2133600"/>
            <a:ext cx="62484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3600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zh-CN" sz="4400" b="1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伊琳娜听懂了朗志万的话，高兴地笑了。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Pages>0</Pages>
  <Words>199</Words>
  <Characters>0</Characters>
  <Application>Microsoft Office PowerPoint</Application>
  <DocSecurity>0</DocSecurity>
  <PresentationFormat>全屏显示(4:3)</PresentationFormat>
  <Lines>0</Lines>
  <Paragraphs>39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伊琳娜为什么生气了？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系统大玩家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正版用户</dc:creator>
  <cp:lastModifiedBy>123</cp:lastModifiedBy>
  <cp:revision>62</cp:revision>
  <dcterms:created xsi:type="dcterms:W3CDTF">2008-03-23T14:35:17Z</dcterms:created>
  <dcterms:modified xsi:type="dcterms:W3CDTF">2016-03-31T06:26:15Z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2052-9.1.0.4517</vt:lpwstr>
  </property>
</Properties>
</file>