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90" r:id="rId4"/>
    <p:sldId id="293" r:id="rId5"/>
    <p:sldId id="277" r:id="rId6"/>
    <p:sldId id="283" r:id="rId7"/>
    <p:sldId id="276" r:id="rId8"/>
    <p:sldId id="294" r:id="rId9"/>
    <p:sldId id="295" r:id="rId10"/>
    <p:sldId id="284" r:id="rId11"/>
    <p:sldId id="297" r:id="rId12"/>
    <p:sldId id="286" r:id="rId13"/>
    <p:sldId id="298" r:id="rId14"/>
    <p:sldId id="285" r:id="rId15"/>
    <p:sldId id="269" r:id="rId16"/>
    <p:sldId id="287" r:id="rId17"/>
    <p:sldId id="267" r:id="rId18"/>
    <p:sldId id="299" r:id="rId19"/>
    <p:sldId id="300" r:id="rId20"/>
    <p:sldId id="288" r:id="rId21"/>
    <p:sldId id="303" r:id="rId22"/>
    <p:sldId id="305" r:id="rId23"/>
    <p:sldId id="301" r:id="rId24"/>
    <p:sldId id="306" r:id="rId25"/>
    <p:sldId id="30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781300" y="510639"/>
            <a:ext cx="5688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义务教育课程标准实验教科书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2543" y="1983178"/>
            <a:ext cx="2538308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338638" y="5381625"/>
            <a:ext cx="3095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686296" y="1223240"/>
            <a:ext cx="57476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人教版一年级下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9612" y="1992498"/>
            <a:ext cx="251556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044540" y="5893996"/>
            <a:ext cx="2588821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达州职业技术学院师范系2010级语文教育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余华敏</a:t>
            </a:r>
          </a:p>
          <a:p>
            <a:pPr algn="ctr"/>
            <a:endParaRPr lang="zh-CN" altLang="en-US" dirty="0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768392" y="1945843"/>
            <a:ext cx="946150" cy="3513137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78574" y="2354201"/>
            <a:ext cx="923330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古诗两首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生字认读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4663" y="107950"/>
            <a:ext cx="12498388" cy="795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786188" y="225425"/>
            <a:ext cx="1808162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3399FF"/>
                </a:solidFill>
              </a:rPr>
              <a:t>生字认读</a:t>
            </a:r>
          </a:p>
          <a:p>
            <a:endParaRPr lang="zh-CN" altLang="en-US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9700" y="-65088"/>
            <a:ext cx="4591050" cy="6999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2722563" y="2613025"/>
            <a:ext cx="1531937" cy="258763"/>
          </a:xfrm>
          <a:prstGeom prst="flowChartProcess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3667125" y="2308225"/>
            <a:ext cx="541338" cy="293688"/>
          </a:xfrm>
          <a:prstGeom prst="flowChartPunchedTape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3838575" y="2035175"/>
            <a:ext cx="400050" cy="69373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3744913" y="2046288"/>
            <a:ext cx="623887" cy="930275"/>
          </a:xfrm>
          <a:prstGeom prst="moon">
            <a:avLst>
              <a:gd name="adj" fmla="val 50000"/>
            </a:avLst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 flipH="1">
            <a:off x="3368675" y="1941513"/>
            <a:ext cx="704850" cy="752475"/>
          </a:xfrm>
          <a:prstGeom prst="lightningBol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flipV="1">
            <a:off x="2662238" y="2470150"/>
            <a:ext cx="776287" cy="23495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76313" y="2443163"/>
            <a:ext cx="3446462" cy="574675"/>
          </a:xfrm>
          <a:prstGeom prst="flowChartProcess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 flipH="1">
            <a:off x="2497138" y="2251075"/>
            <a:ext cx="720725" cy="247650"/>
          </a:xfrm>
          <a:prstGeom prst="ellipse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2698750" y="2206625"/>
            <a:ext cx="1058863" cy="315913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 flipV="1">
            <a:off x="3757613" y="1463675"/>
            <a:ext cx="495300" cy="415925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>
            <a:off x="2720975" y="2198688"/>
            <a:ext cx="835025" cy="76200"/>
          </a:xfrm>
          <a:prstGeom prst="flowChartDecision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>
            <a:off x="1322388" y="2328863"/>
            <a:ext cx="176212" cy="387350"/>
          </a:xfrm>
          <a:prstGeom prst="curvedRightArrow">
            <a:avLst>
              <a:gd name="adj1" fmla="val 43964"/>
              <a:gd name="adj2" fmla="val 87928"/>
              <a:gd name="adj3" fmla="val 33333"/>
            </a:avLst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 flipV="1">
            <a:off x="3441700" y="2105025"/>
            <a:ext cx="765175" cy="762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6" name="AutoShape 20"/>
          <p:cNvSpPr>
            <a:spLocks noChangeArrowheads="1"/>
          </p:cNvSpPr>
          <p:nvPr/>
        </p:nvSpPr>
        <p:spPr bwMode="auto">
          <a:xfrm>
            <a:off x="0" y="1428750"/>
            <a:ext cx="4378325" cy="1520825"/>
          </a:xfrm>
          <a:prstGeom prst="flowChartProcess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7" name="AutoShape 21"/>
          <p:cNvSpPr>
            <a:spLocks noChangeArrowheads="1"/>
          </p:cNvSpPr>
          <p:nvPr/>
        </p:nvSpPr>
        <p:spPr bwMode="auto">
          <a:xfrm>
            <a:off x="111125" y="282575"/>
            <a:ext cx="4064000" cy="1182688"/>
          </a:xfrm>
          <a:prstGeom prst="flowChartProcess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-157163" y="90488"/>
            <a:ext cx="4546601" cy="2834456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33CCFF"/>
          </a:solidFill>
          <a:ln w="9525" cap="flat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467544" y="404664"/>
            <a:ext cx="3577778" cy="206210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请同学们在熟悉生字后，分别给下面的生字组词，可以用原文中的词语！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4672013" y="3481388"/>
            <a:ext cx="382587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古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5053013" y="3535363"/>
            <a:ext cx="328612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/>
              <a:t>（）</a:t>
            </a:r>
          </a:p>
        </p:txBody>
      </p:sp>
      <p:pic>
        <p:nvPicPr>
          <p:cNvPr id="14362" name="Picture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1825" y="-36513"/>
            <a:ext cx="4824413" cy="696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4675188" y="3503613"/>
            <a:ext cx="352425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古</a:t>
            </a: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4926013" y="3524250"/>
            <a:ext cx="354012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5754688" y="3536950"/>
            <a:ext cx="376237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4676775" y="3857625"/>
            <a:ext cx="309563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声</a:t>
            </a: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4941888" y="3832225"/>
            <a:ext cx="35242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4962525" y="4248150"/>
            <a:ext cx="354013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4973638" y="4562475"/>
            <a:ext cx="354012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4975225" y="4935538"/>
            <a:ext cx="35242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5005388" y="5337175"/>
            <a:ext cx="354012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（</a:t>
            </a:r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5757863" y="3854450"/>
            <a:ext cx="376237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5780088" y="4216400"/>
            <a:ext cx="376237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5757863" y="4621213"/>
            <a:ext cx="376237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5746750" y="4970463"/>
            <a:ext cx="376238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5756275" y="5330825"/>
            <a:ext cx="37782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）</a:t>
            </a:r>
          </a:p>
        </p:txBody>
      </p:sp>
      <p:sp>
        <p:nvSpPr>
          <p:cNvPr id="14377" name="Text Box 41"/>
          <p:cNvSpPr txBox="1">
            <a:spLocks noChangeArrowheads="1"/>
          </p:cNvSpPr>
          <p:nvPr/>
        </p:nvSpPr>
        <p:spPr bwMode="auto">
          <a:xfrm>
            <a:off x="4699000" y="4198938"/>
            <a:ext cx="354013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多</a:t>
            </a:r>
          </a:p>
        </p:txBody>
      </p:sp>
      <p:sp>
        <p:nvSpPr>
          <p:cNvPr id="14378" name="Text Box 42"/>
          <p:cNvSpPr txBox="1">
            <a:spLocks noChangeArrowheads="1"/>
          </p:cNvSpPr>
          <p:nvPr/>
        </p:nvSpPr>
        <p:spPr bwMode="auto">
          <a:xfrm>
            <a:off x="4708525" y="4551363"/>
            <a:ext cx="422275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处</a:t>
            </a:r>
          </a:p>
        </p:txBody>
      </p:sp>
      <p:sp>
        <p:nvSpPr>
          <p:cNvPr id="14379" name="Text Box 43"/>
          <p:cNvSpPr txBox="1">
            <a:spLocks noChangeArrowheads="1"/>
          </p:cNvSpPr>
          <p:nvPr/>
        </p:nvSpPr>
        <p:spPr bwMode="auto">
          <a:xfrm>
            <a:off x="4710113" y="4926013"/>
            <a:ext cx="423862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知</a:t>
            </a:r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4724400" y="5289550"/>
            <a:ext cx="3111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朗读感悟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7412" name="Picture 4" descr="W02010122333379976754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63" y="-180975"/>
            <a:ext cx="5368926" cy="80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W020101223333799290235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5688" y="-179388"/>
            <a:ext cx="5346700" cy="806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5292725" y="4405313"/>
            <a:ext cx="3919538" cy="2947987"/>
          </a:xfrm>
          <a:prstGeom prst="irregularSeal2">
            <a:avLst/>
          </a:prstGeom>
          <a:solidFill>
            <a:srgbClr val="33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238875" y="5338763"/>
            <a:ext cx="22526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</a:rPr>
              <a:t>同学们借助拼音把课文大声的朗读两遍！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1840" y="47667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课文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翻译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2646878" cy="6408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春天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的夜晚一直甜甜地睡到天亮，</a:t>
            </a:r>
          </a:p>
          <a:p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醒来时只听见窗外一片鸟鸣啁啾。</a:t>
            </a:r>
          </a:p>
          <a:p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回想起昨夜好像下过雨又刮过风，</a:t>
            </a:r>
          </a:p>
          <a:p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庭院石阶上一定铺满缤纷的落花</a:t>
            </a:r>
            <a:r>
              <a:rPr lang="zh-CN" altLang="en-US" sz="3200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2361" y="1556792"/>
            <a:ext cx="1579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>
              <a:solidFill>
                <a:srgbClr val="3366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1988840"/>
            <a:ext cx="677108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《春晓》翻译</a:t>
            </a:r>
            <a:endParaRPr lang="zh-CN" altLang="en-US" sz="3200" b="1" dirty="0">
              <a:solidFill>
                <a:srgbClr val="3366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55752" y="188640"/>
            <a:ext cx="4616648" cy="65527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农历二月，村子前后青草渐渐发芽生长，黄莺飞来飞去。杨柳披着长长的绿枝条，随风摆动，好像在轻轻地抚摸着堤岸。在水泽和草木间蒸发的水气，烟雾般地凝聚着。杨柳似乎为这浓丽的景色所迷醉了。村里的孩子们放学以后，一路上没什么耽搁，回家挺早，赶忙趁着东风劲吹的时机，把风筝放上蓝天。 </a:t>
            </a:r>
            <a:endParaRPr lang="zh-CN" altLang="zh-CN" sz="32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4408" y="1700808"/>
            <a:ext cx="677108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《村居》翻译</a:t>
            </a:r>
            <a:endParaRPr lang="zh-CN" altLang="en-US" sz="3200" b="1" dirty="0">
              <a:solidFill>
                <a:srgbClr val="3366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课文赏析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Times New Roman" pitchFamily="18" charset="0"/>
                <a:sym typeface="Times New Roman" pitchFamily="18" charset="0"/>
              </a:rPr>
              <a:t> 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86409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Times New Roman" pitchFamily="18" charset="0"/>
                <a:sym typeface="Times New Roman" pitchFamily="18" charset="0"/>
              </a:rPr>
              <a:t>  </a:t>
            </a:r>
            <a:r>
              <a:rPr lang="zh-CN" altLang="en-US" b="1" dirty="0" smtClean="0">
                <a:solidFill>
                  <a:srgbClr val="FF00FF"/>
                </a:solidFill>
                <a:latin typeface="Times New Roman" pitchFamily="18" charset="0"/>
                <a:sym typeface="Times New Roman" pitchFamily="18" charset="0"/>
              </a:rPr>
              <a:t>      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孟浩然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《春晓》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这首诗是诗人隐居在鹿门山时所做，意境十分优美。诗人抓住春天的早晨刚刚醒来时的一瞬间展开描写和联想，生动地表达了诗人对春天的热爱和怜惜之情。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  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此诗没有采用直接叙写眼前春景的一般手法，而是通过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“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春晓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”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春天早晨）自己一觉醒来后瞬间的听觉感受和联想，捕捉典型的春天气息，表达自己喜爱春天和怜惜春光的情感。诗的前两句写诗人因春宵梦酣，天已大亮了还不知道，一觉醒来，听到的是屋外处处鸟儿的欢鸣。诗人惜墨如金，仅以一句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“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处处闻啼鸟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”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来表现充满活力的春晓景象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27584" y="1988840"/>
            <a:ext cx="71287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但人们由此可以知道就是这些鸟儿的欢鸣把懒睡中的诗人唤醒，可以想见此时屋外已是一片明媚的春光，可以体味到诗人对春天的赞美。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476672"/>
            <a:ext cx="85689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正是这可爱的春晓景象，使诗人很自然地转入诗的第三、四句的联想：昨夜我在朦胧中曾听到一阵风雨声，现在庭院里盛开的花儿到底被摇落了多少呢？联系诗的前两句，夜里这一阵风雨不是疾风暴雨，而当是轻风细雨，它把诗人送入香甜的梦乡，把清晨清洗得更加明丽，并不可恨。但是它毕竟要摇落春花，带走春光，因此一句“</a:t>
            </a:r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花落知多少</a:t>
            </a:r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”</a:t>
            </a:r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，又隐含着诗人对春光流逝的淡淡哀怨以及无限遐想。</a:t>
            </a:r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Times New Roman" pitchFamily="18" charset="0"/>
              </a:rPr>
              <a:t>  </a:t>
            </a:r>
            <a:r>
              <a:rPr lang="zh-CN" altLang="zh-CN" sz="32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这首诗之所以深受人们喜爱，除了语言明白晓畅、音调琅琅上口之外，还在于它贴近生活，情景交融，意味隽永。</a:t>
            </a:r>
            <a:endParaRPr lang="zh-CN" altLang="zh-CN" sz="32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板书设计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63500" y="1547813"/>
            <a:ext cx="7921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FF00FF"/>
                </a:solidFill>
              </a:rPr>
              <a:t>《春晓》</a:t>
            </a:r>
          </a:p>
        </p:txBody>
      </p:sp>
      <p:sp>
        <p:nvSpPr>
          <p:cNvPr id="24579" name="AutoShape 3"/>
          <p:cNvSpPr>
            <a:spLocks/>
          </p:cNvSpPr>
          <p:nvPr/>
        </p:nvSpPr>
        <p:spPr bwMode="auto">
          <a:xfrm flipH="1">
            <a:off x="673100" y="866775"/>
            <a:ext cx="946150" cy="3638550"/>
          </a:xfrm>
          <a:prstGeom prst="rightBrace">
            <a:avLst>
              <a:gd name="adj1" fmla="val 32047"/>
              <a:gd name="adj2" fmla="val 50000"/>
            </a:avLst>
          </a:pr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33CC33"/>
              </a:solidFill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608138" y="742950"/>
            <a:ext cx="26114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1598613" y="744538"/>
            <a:ext cx="2179637" cy="676275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897063" y="809625"/>
            <a:ext cx="238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111375" y="742950"/>
            <a:ext cx="2386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啼鸟</a:t>
            </a:r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50800"/>
            <a:ext cx="9144001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63500" y="1638300"/>
            <a:ext cx="763588" cy="2657475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15411" y="1766888"/>
            <a:ext cx="738664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《春晓》</a:t>
            </a:r>
          </a:p>
        </p:txBody>
      </p:sp>
      <p:sp>
        <p:nvSpPr>
          <p:cNvPr id="24587" name="AutoShape 11"/>
          <p:cNvSpPr>
            <a:spLocks/>
          </p:cNvSpPr>
          <p:nvPr/>
        </p:nvSpPr>
        <p:spPr bwMode="auto">
          <a:xfrm flipH="1">
            <a:off x="968375" y="1154113"/>
            <a:ext cx="1012825" cy="3635375"/>
          </a:xfrm>
          <a:prstGeom prst="rightBrace">
            <a:avLst>
              <a:gd name="adj1" fmla="val 29911"/>
              <a:gd name="adj2" fmla="val 50000"/>
            </a:avLst>
          </a:pr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2003425" y="947738"/>
            <a:ext cx="2293938" cy="481012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1973263" y="2943225"/>
            <a:ext cx="2325687" cy="482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2065338" y="4498975"/>
            <a:ext cx="2265362" cy="4826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2519363" y="844550"/>
            <a:ext cx="1271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啼鸟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2622550" y="2840038"/>
            <a:ext cx="1635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风雨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2643188" y="4425950"/>
            <a:ext cx="1693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花落</a:t>
            </a: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4330700" y="1108075"/>
            <a:ext cx="1309688" cy="176213"/>
          </a:xfrm>
          <a:prstGeom prst="rightArrow">
            <a:avLst>
              <a:gd name="adj1" fmla="val 50000"/>
              <a:gd name="adj2" fmla="val 185810"/>
            </a:avLst>
          </a:prstGeom>
          <a:solidFill>
            <a:schemeClr val="accent2"/>
          </a:solidFill>
          <a:ln w="28575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5708650" y="993775"/>
            <a:ext cx="3208338" cy="504825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5591175" y="879475"/>
            <a:ext cx="3429000" cy="646331"/>
          </a:xfrm>
          <a:prstGeom prst="rect">
            <a:avLst/>
          </a:prstGeom>
          <a:solidFill>
            <a:srgbClr val="33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春天的生机勃勃</a:t>
            </a:r>
          </a:p>
        </p:txBody>
      </p:sp>
      <p:sp>
        <p:nvSpPr>
          <p:cNvPr id="24597" name="AutoShape 21"/>
          <p:cNvSpPr>
            <a:spLocks/>
          </p:cNvSpPr>
          <p:nvPr/>
        </p:nvSpPr>
        <p:spPr bwMode="auto">
          <a:xfrm>
            <a:off x="4922838" y="3222625"/>
            <a:ext cx="363537" cy="1858963"/>
          </a:xfrm>
          <a:prstGeom prst="rightBrace">
            <a:avLst>
              <a:gd name="adj1" fmla="val 42613"/>
              <a:gd name="adj2" fmla="val 50000"/>
            </a:avLst>
          </a:prstGeom>
          <a:noFill/>
          <a:ln w="28575" cmpd="sng">
            <a:solidFill>
              <a:srgbClr val="33CC33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8" name="AutoShape 22"/>
          <p:cNvSpPr>
            <a:spLocks noChangeArrowheads="1"/>
          </p:cNvSpPr>
          <p:nvPr/>
        </p:nvSpPr>
        <p:spPr bwMode="auto">
          <a:xfrm>
            <a:off x="5372100" y="3844925"/>
            <a:ext cx="3692525" cy="600075"/>
          </a:xfrm>
          <a:prstGeom prst="flowChartProcess">
            <a:avLst/>
          </a:prstGeom>
          <a:solidFill>
            <a:srgbClr val="33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5364088" y="3861048"/>
            <a:ext cx="41798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作者对春天的怜惜</a:t>
            </a:r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7889875" y="3832225"/>
            <a:ext cx="76200" cy="76200"/>
          </a:xfrm>
          <a:prstGeom prst="up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33338" y="2214563"/>
            <a:ext cx="793750" cy="2633662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70974" y="2286000"/>
            <a:ext cx="738664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《村居》</a:t>
            </a:r>
          </a:p>
        </p:txBody>
      </p:sp>
      <p:sp>
        <p:nvSpPr>
          <p:cNvPr id="25605" name="AutoShape 5"/>
          <p:cNvSpPr>
            <a:spLocks/>
          </p:cNvSpPr>
          <p:nvPr/>
        </p:nvSpPr>
        <p:spPr bwMode="auto">
          <a:xfrm flipH="1">
            <a:off x="876300" y="1657350"/>
            <a:ext cx="741363" cy="3576638"/>
          </a:xfrm>
          <a:prstGeom prst="rightBrace">
            <a:avLst>
              <a:gd name="adj1" fmla="val 40203"/>
              <a:gd name="adj2" fmla="val 50000"/>
            </a:avLst>
          </a:pr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1649413" y="1235075"/>
            <a:ext cx="2200275" cy="563563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687513" y="1171575"/>
            <a:ext cx="25796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草长莺飞</a:t>
            </a: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1619250" y="2478088"/>
            <a:ext cx="2200275" cy="563562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635125" y="2398713"/>
            <a:ext cx="2035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拂提杨柳</a:t>
            </a: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1931988" y="3762375"/>
            <a:ext cx="1458912" cy="517525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1895475" y="4768850"/>
            <a:ext cx="1458913" cy="517525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905000" y="3663950"/>
            <a:ext cx="1754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归来早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027238" y="4673600"/>
            <a:ext cx="1227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忙趁</a:t>
            </a:r>
          </a:p>
        </p:txBody>
      </p:sp>
      <p:sp>
        <p:nvSpPr>
          <p:cNvPr id="25614" name="AutoShape 14"/>
          <p:cNvSpPr>
            <a:spLocks/>
          </p:cNvSpPr>
          <p:nvPr/>
        </p:nvSpPr>
        <p:spPr bwMode="auto">
          <a:xfrm>
            <a:off x="3625850" y="3998913"/>
            <a:ext cx="130175" cy="1093787"/>
          </a:xfrm>
          <a:prstGeom prst="rightBrace">
            <a:avLst>
              <a:gd name="adj1" fmla="val 70020"/>
              <a:gd name="adj2" fmla="val 50000"/>
            </a:avLst>
          </a:prstGeom>
          <a:noFill/>
          <a:ln w="38100" cmpd="sng">
            <a:solidFill>
              <a:srgbClr val="33CC33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>
            <a:off x="3881438" y="1385888"/>
            <a:ext cx="1160462" cy="169862"/>
          </a:xfrm>
          <a:prstGeom prst="rightArrow">
            <a:avLst>
              <a:gd name="adj1" fmla="val 50000"/>
              <a:gd name="adj2" fmla="val 170795"/>
            </a:avLst>
          </a:prstGeom>
          <a:solidFill>
            <a:schemeClr val="accent2"/>
          </a:solidFill>
          <a:ln w="38100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6" name="AutoShape 16"/>
          <p:cNvSpPr>
            <a:spLocks noChangeArrowheads="1"/>
          </p:cNvSpPr>
          <p:nvPr/>
        </p:nvSpPr>
        <p:spPr bwMode="auto">
          <a:xfrm>
            <a:off x="3852863" y="2740025"/>
            <a:ext cx="1203325" cy="168275"/>
          </a:xfrm>
          <a:prstGeom prst="rightArrow">
            <a:avLst>
              <a:gd name="adj1" fmla="val 50000"/>
              <a:gd name="adj2" fmla="val 178774"/>
            </a:avLst>
          </a:prstGeom>
          <a:solidFill>
            <a:schemeClr val="accent2"/>
          </a:solidFill>
          <a:ln w="38100" cap="flat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7" name="AutoShape 17"/>
          <p:cNvSpPr>
            <a:spLocks noChangeArrowheads="1"/>
          </p:cNvSpPr>
          <p:nvPr/>
        </p:nvSpPr>
        <p:spPr bwMode="auto">
          <a:xfrm>
            <a:off x="3846513" y="4487863"/>
            <a:ext cx="1187450" cy="169862"/>
          </a:xfrm>
          <a:prstGeom prst="rightArrow">
            <a:avLst>
              <a:gd name="adj1" fmla="val 50000"/>
              <a:gd name="adj2" fmla="val 174767"/>
            </a:avLst>
          </a:prstGeom>
          <a:solidFill>
            <a:schemeClr val="accent2"/>
          </a:solidFill>
          <a:ln w="38100" cap="flat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5045075" y="1185863"/>
            <a:ext cx="4087813" cy="628650"/>
          </a:xfrm>
          <a:prstGeom prst="flowChartProcess">
            <a:avLst/>
          </a:prstGeom>
          <a:solidFill>
            <a:srgbClr val="33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5004048" y="1196752"/>
            <a:ext cx="41399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万物复苏、欣欣向荣</a:t>
            </a:r>
          </a:p>
        </p:txBody>
      </p:sp>
      <p:sp>
        <p:nvSpPr>
          <p:cNvPr id="25620" name="AutoShape 20"/>
          <p:cNvSpPr>
            <a:spLocks noChangeArrowheads="1"/>
          </p:cNvSpPr>
          <p:nvPr/>
        </p:nvSpPr>
        <p:spPr bwMode="auto">
          <a:xfrm>
            <a:off x="5105400" y="2560638"/>
            <a:ext cx="4027488" cy="630237"/>
          </a:xfrm>
          <a:prstGeom prst="flowChartProcess">
            <a:avLst/>
          </a:prstGeom>
          <a:solidFill>
            <a:srgbClr val="33CCFF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5111750" y="2564904"/>
            <a:ext cx="4032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迷人的春景</a:t>
            </a:r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auto">
          <a:xfrm>
            <a:off x="5132388" y="4203700"/>
            <a:ext cx="3976687" cy="1104900"/>
          </a:xfrm>
          <a:prstGeom prst="flowChartProcess">
            <a:avLst/>
          </a:prstGeom>
          <a:solidFill>
            <a:srgbClr val="33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5436096" y="4149080"/>
            <a:ext cx="38274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急切的心情、与孩子活泼自然的天性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作业布置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作业布置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1325" y="11113"/>
            <a:ext cx="4986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0875" y="22225"/>
            <a:ext cx="4994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5368925" y="3233738"/>
            <a:ext cx="2093913" cy="1058862"/>
          </a:xfrm>
          <a:prstGeom prst="irregularSeal1">
            <a:avLst/>
          </a:prstGeom>
          <a:solidFill>
            <a:srgbClr val="33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784850" y="3524250"/>
            <a:ext cx="1282700" cy="3968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3366FF"/>
                </a:solidFill>
              </a:rPr>
              <a:t>背诵课文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" pitchFamily="49" charset="-122"/>
                <a:ea typeface="楷体" pitchFamily="49" charset="-122"/>
              </a:rPr>
              <a:t>衷心感谢各位领导、专家、同仁光临</a:t>
            </a:r>
            <a:r>
              <a:rPr lang="zh-CN" altLang="en-US" sz="3600" b="1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" pitchFamily="49" charset="-122"/>
                <a:ea typeface="楷体" pitchFamily="49" charset="-122"/>
              </a:rPr>
              <a:t>指导！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5661248"/>
            <a:ext cx="2843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谢谢！</a:t>
            </a:r>
            <a:endParaRPr lang="zh-CN" altLang="en-US" sz="3200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746250" y="1812925"/>
            <a:ext cx="62579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zh-CN" altLang="en-US" sz="8000" b="1" dirty="0">
              <a:solidFill>
                <a:srgbClr val="3399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96752"/>
            <a:ext cx="720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 春天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，它是诗人笔下的精灵。在诗中，春天雨后的清晨是怎样的景象呢？古时候草长莺飞的季节有会做些什么呢？先让我们欣赏几张图片，再一起去诗中寻找答案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吧！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4114800" y="3321050"/>
          <a:ext cx="114300" cy="215900"/>
        </p:xfrm>
        <a:graphic>
          <a:graphicData uri="http://schemas.openxmlformats.org/presentationml/2006/ole">
            <p:oleObj spid="_x0000_s3074" r:id="rId3" imgW="916159" imgH="216297" progId="Equation.3">
              <p:embed/>
            </p:oleObj>
          </a:graphicData>
        </a:graphic>
      </p:graphicFrame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806" y="927801"/>
            <a:ext cx="7196138" cy="54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4211960" y="1340768"/>
            <a:ext cx="3744416" cy="223224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7042150" y="16319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716016" y="1484784"/>
            <a:ext cx="309634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同学们知道现在是什么季节吗？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971600" y="1268760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 春天</a:t>
            </a:r>
            <a:r>
              <a:rPr lang="zh-CN" altLang="en-US" sz="36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，它是诗人笔下的精灵。在诗中，春天雨后的清晨是怎样的景象呢？古时候草长莺飞的季节有会做些什么呢？先让我们欣赏几张图片，再一起去诗中寻找答案吧！</a:t>
            </a:r>
            <a:endParaRPr lang="zh-CN" altLang="en-US" sz="36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" y="3175"/>
            <a:ext cx="9215438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"/>
            <a:ext cx="4796219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7393" y="0"/>
            <a:ext cx="4796607" cy="686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35086" y="451262"/>
            <a:ext cx="2885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作者简介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0" y="711200"/>
            <a:ext cx="7678738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3" y="133350"/>
            <a:ext cx="3810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4029075"/>
            <a:ext cx="28575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297165" y="17463"/>
            <a:ext cx="4616648" cy="6738937"/>
          </a:xfrm>
          <a:prstGeom prst="rect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孟浩然（六八九－七四零），湖北襄阳人。是唐代一位不甘隐居，却以隐居终老的诗人。壮年时曾往吴越漫游，后又赴长安谋求官职，但以「当路无人」，只好还归故园。开元二十八年（七四零）因为「食鲜疾动」，终于病故，年五十二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3935413" cy="5794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868144" y="548680"/>
            <a:ext cx="2400657" cy="55848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高鼎（</a:t>
            </a:r>
            <a:r>
              <a:rPr lang="zh-CN" altLang="zh-CN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dǐnɡ</a:t>
            </a:r>
            <a:r>
              <a:rPr lang="zh-CN" sz="36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），字象一、拙吾，浙江仁和（今浙江省杭州市）人，是清代后期诗人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847</Words>
  <Application>Microsoft Office PowerPoint</Application>
  <PresentationFormat>全屏显示(4:3)</PresentationFormat>
  <Paragraphs>72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作业布置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dell</cp:lastModifiedBy>
  <cp:revision>11</cp:revision>
  <dcterms:created xsi:type="dcterms:W3CDTF">2011-05-08T03:20:38Z</dcterms:created>
  <dcterms:modified xsi:type="dcterms:W3CDTF">2011-05-08T04:23:27Z</dcterms:modified>
</cp:coreProperties>
</file>