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60" r:id="rId3"/>
    <p:sldId id="264" r:id="rId4"/>
    <p:sldId id="263" r:id="rId5"/>
    <p:sldId id="262" r:id="rId6"/>
    <p:sldId id="261" r:id="rId7"/>
    <p:sldId id="265" r:id="rId8"/>
    <p:sldId id="266" r:id="rId9"/>
    <p:sldId id="258" r:id="rId10"/>
    <p:sldId id="270" r:id="rId11"/>
    <p:sldId id="288" r:id="rId12"/>
    <p:sldId id="289" r:id="rId13"/>
    <p:sldId id="267" r:id="rId14"/>
    <p:sldId id="271" r:id="rId15"/>
    <p:sldId id="290" r:id="rId16"/>
    <p:sldId id="273" r:id="rId17"/>
    <p:sldId id="274" r:id="rId18"/>
    <p:sldId id="286" r:id="rId19"/>
    <p:sldId id="275" r:id="rId20"/>
    <p:sldId id="277" r:id="rId21"/>
    <p:sldId id="279" r:id="rId22"/>
    <p:sldId id="281" r:id="rId23"/>
    <p:sldId id="282" r:id="rId25"/>
    <p:sldId id="268" r:id="rId26"/>
    <p:sldId id="284" r:id="rId27"/>
    <p:sldId id="257" r:id="rId28"/>
    <p:sldId id="285" r:id="rId29"/>
    <p:sldId id="259" r:id="rId3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312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BFA0AB-AA77-4A51-82E7-5DB680D1EB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7750B4-7236-4C3F-AB3E-08EA3AFC67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750B4-7236-4C3F-AB3E-08EA3AFC67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750B4-7236-4C3F-AB3E-08EA3AFC67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750B4-7236-4C3F-AB3E-08EA3AFC67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6BA63-B815-4F41-AC0F-5EF6A241E2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EAE9D-EB93-4FE2-8B89-13CB339D7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6BA63-B815-4F41-AC0F-5EF6A241E2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EAE9D-EB93-4FE2-8B89-13CB339D7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6BA63-B815-4F41-AC0F-5EF6A241E2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EAE9D-EB93-4FE2-8B89-13CB339D7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6BA63-B815-4F41-AC0F-5EF6A241E2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EAE9D-EB93-4FE2-8B89-13CB339D7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6BA63-B815-4F41-AC0F-5EF6A241E2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EAE9D-EB93-4FE2-8B89-13CB339D7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6BA63-B815-4F41-AC0F-5EF6A241E2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EAE9D-EB93-4FE2-8B89-13CB339D7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6BA63-B815-4F41-AC0F-5EF6A241E2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EAE9D-EB93-4FE2-8B89-13CB339D7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6BA63-B815-4F41-AC0F-5EF6A241E2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EAE9D-EB93-4FE2-8B89-13CB339D7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6BA63-B815-4F41-AC0F-5EF6A241E2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EAE9D-EB93-4FE2-8B89-13CB339D7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6BA63-B815-4F41-AC0F-5EF6A241E2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EAE9D-EB93-4FE2-8B89-13CB339D7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6BA63-B815-4F41-AC0F-5EF6A241E2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EAE9D-EB93-4FE2-8B89-13CB339D7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F6BA63-B815-4F41-AC0F-5EF6A241E2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8EAE9D-EB93-4FE2-8B89-13CB339D76E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microsoft.com/office/2007/relationships/media" Target="file:///D:\&#29992;&#25143;\user\Desktop\&#20108;&#19979;&#26368;&#26032;&#29256;&#35838;&#20214;\&#31532;&#19968;&#21333;&#20803;\4.&#37011;&#23567;&#24179;&#29239;&#29239;&#26893;&#26641;\&#33891;&#25991;&#21326;%20-%20&#26149;&#22825;&#30340;&#25925;&#20107;.mp3" TargetMode="External"/><Relationship Id="rId2" Type="http://schemas.openxmlformats.org/officeDocument/2006/relationships/audio" Target="file:///D:\&#29992;&#25143;\user\Desktop\&#20108;&#19979;&#26368;&#26032;&#29256;&#35838;&#20214;\&#31532;&#19968;&#21333;&#20803;\4.&#37011;&#23567;&#24179;&#29239;&#29239;&#26893;&#26641;\&#33891;&#25991;&#21326;%20-%20&#26149;&#22825;&#30340;&#25925;&#20107;.mp3" TargetMode="Externa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13.jpeg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柏树.jpg"/>
          <p:cNvPicPr>
            <a:picLocks noChangeAspect="1"/>
          </p:cNvPicPr>
          <p:nvPr/>
        </p:nvPicPr>
        <p:blipFill>
          <a:blip r:embed="rId1" cstate="print"/>
          <a:srcRect r="6569" b="2097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1538" y="1142990"/>
            <a:ext cx="78581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4.</a:t>
            </a:r>
            <a:r>
              <a:rPr lang="zh-CN" altLang="en-US" sz="6600" dirty="0" smtClean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邓小平爷爷植树</a:t>
            </a:r>
            <a:endParaRPr lang="zh-CN" altLang="en-US" sz="6600" dirty="0">
              <a:solidFill>
                <a:srgbClr val="FFFF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500063" y="428625"/>
            <a:ext cx="420660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统</a:t>
            </a:r>
            <a:r>
              <a:rPr lang="zh-CN" altLang="en-US" sz="2400" b="1" dirty="0" smtClean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编教材</a:t>
            </a:r>
            <a:r>
              <a:rPr lang="zh-CN" altLang="en-US" sz="2400" b="1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二</a:t>
            </a:r>
            <a:r>
              <a:rPr lang="zh-CN" altLang="en-US" sz="2400" b="1" dirty="0" smtClean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年级下册第一单元</a:t>
            </a:r>
            <a:endParaRPr lang="zh-CN" altLang="en-US" sz="2400" b="1" dirty="0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3806900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b="3694"/>
          <a:stretch>
            <a:fillRect/>
          </a:stretch>
        </p:blipFill>
        <p:spPr>
          <a:xfrm>
            <a:off x="-71471" y="0"/>
            <a:ext cx="9215471" cy="5143500"/>
          </a:xfrm>
        </p:spPr>
      </p:pic>
      <p:sp>
        <p:nvSpPr>
          <p:cNvPr id="6" name="椭圆 5"/>
          <p:cNvSpPr/>
          <p:nvPr/>
        </p:nvSpPr>
        <p:spPr>
          <a:xfrm>
            <a:off x="714348" y="285734"/>
            <a:ext cx="2000264" cy="864096"/>
          </a:xfrm>
          <a:prstGeom prst="ellipse">
            <a:avLst/>
          </a:prstGeom>
          <a:solidFill>
            <a:srgbClr val="00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7"/>
          <p:cNvSpPr txBox="1"/>
          <p:nvPr/>
        </p:nvSpPr>
        <p:spPr>
          <a:xfrm>
            <a:off x="928662" y="415339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读一读</a:t>
            </a:r>
            <a:endParaRPr kumimoji="1" lang="zh-CN" altLang="en-US" sz="3200" b="1" dirty="0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8" name="图片 7" descr="u=2756513629,190999671&amp;fm=200&amp;gp=0.jpg"/>
          <p:cNvPicPr>
            <a:picLocks noChangeAspect="1"/>
          </p:cNvPicPr>
          <p:nvPr/>
        </p:nvPicPr>
        <p:blipFill>
          <a:blip r:embed="rId2" cstate="print"/>
          <a:srcRect l="14000" r="52250" b="9581"/>
          <a:stretch>
            <a:fillRect/>
          </a:stretch>
        </p:blipFill>
        <p:spPr>
          <a:xfrm>
            <a:off x="1857356" y="1259516"/>
            <a:ext cx="1643074" cy="2940482"/>
          </a:xfrm>
          <a:prstGeom prst="rect">
            <a:avLst/>
          </a:prstGeom>
        </p:spPr>
      </p:pic>
      <p:pic>
        <p:nvPicPr>
          <p:cNvPr id="9" name="图片 8" descr="timg9F7RTNWJ.jpg"/>
          <p:cNvPicPr>
            <a:picLocks noChangeAspect="1"/>
          </p:cNvPicPr>
          <p:nvPr/>
        </p:nvPicPr>
        <p:blipFill>
          <a:blip r:embed="rId3" cstate="print"/>
          <a:srcRect l="42750" r="2124" b="5499"/>
          <a:stretch>
            <a:fillRect/>
          </a:stretch>
        </p:blipFill>
        <p:spPr>
          <a:xfrm>
            <a:off x="4429124" y="1214428"/>
            <a:ext cx="2278078" cy="292895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00628" y="425221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茁壮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3806900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b="3694"/>
          <a:stretch>
            <a:fillRect/>
          </a:stretch>
        </p:blipFill>
        <p:spPr>
          <a:xfrm>
            <a:off x="-71471" y="0"/>
            <a:ext cx="9215471" cy="5143500"/>
          </a:xfrm>
        </p:spPr>
      </p:pic>
      <p:sp>
        <p:nvSpPr>
          <p:cNvPr id="5" name="TextBox 4"/>
          <p:cNvSpPr txBox="1"/>
          <p:nvPr/>
        </p:nvSpPr>
        <p:spPr>
          <a:xfrm>
            <a:off x="1571604" y="1418576"/>
            <a:ext cx="6786610" cy="1938992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格外　茁壮　 引人注目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兴致勃勃　   满是汗珠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14348" y="285734"/>
            <a:ext cx="2000264" cy="864096"/>
          </a:xfrm>
          <a:prstGeom prst="ellipse">
            <a:avLst/>
          </a:prstGeom>
          <a:solidFill>
            <a:srgbClr val="00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7"/>
          <p:cNvSpPr txBox="1"/>
          <p:nvPr/>
        </p:nvSpPr>
        <p:spPr>
          <a:xfrm>
            <a:off x="928662" y="415339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读一读</a:t>
            </a:r>
            <a:endParaRPr kumimoji="1" lang="zh-CN" altLang="en-US" sz="3200" b="1" dirty="0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3806900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b="3694"/>
          <a:stretch>
            <a:fillRect/>
          </a:stretch>
        </p:blipFill>
        <p:spPr>
          <a:xfrm>
            <a:off x="-71471" y="0"/>
            <a:ext cx="9215471" cy="5143500"/>
          </a:xfrm>
        </p:spPr>
      </p:pic>
      <p:sp>
        <p:nvSpPr>
          <p:cNvPr id="5" name="椭圆 4"/>
          <p:cNvSpPr/>
          <p:nvPr/>
        </p:nvSpPr>
        <p:spPr>
          <a:xfrm>
            <a:off x="714348" y="285734"/>
            <a:ext cx="2000264" cy="864096"/>
          </a:xfrm>
          <a:prstGeom prst="ellipse">
            <a:avLst/>
          </a:prstGeom>
          <a:solidFill>
            <a:srgbClr val="00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7"/>
          <p:cNvSpPr txBox="1"/>
          <p:nvPr/>
        </p:nvSpPr>
        <p:spPr>
          <a:xfrm>
            <a:off x="928662" y="415339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读句子</a:t>
            </a:r>
            <a:endParaRPr kumimoji="1" lang="zh-CN" altLang="en-US" sz="3200" b="1" dirty="0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4612" y="428610"/>
            <a:ext cx="5857916" cy="584775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这一天，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碧空如洗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万里无云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 descr="timg2.jpg"/>
          <p:cNvPicPr>
            <a:picLocks noChangeAspect="1"/>
          </p:cNvPicPr>
          <p:nvPr/>
        </p:nvPicPr>
        <p:blipFill>
          <a:blip r:embed="rId2" cstate="print"/>
          <a:srcRect l="38750" t="18327" r="2187" b="26034"/>
          <a:stretch>
            <a:fillRect/>
          </a:stretch>
        </p:blipFill>
        <p:spPr>
          <a:xfrm>
            <a:off x="2857488" y="1428742"/>
            <a:ext cx="4500594" cy="2819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3806900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b="3694"/>
          <a:stretch>
            <a:fillRect/>
          </a:stretch>
        </p:blipFill>
        <p:spPr>
          <a:xfrm>
            <a:off x="-71471" y="0"/>
            <a:ext cx="9215471" cy="5143500"/>
          </a:xfrm>
        </p:spPr>
      </p:pic>
      <p:sp>
        <p:nvSpPr>
          <p:cNvPr id="5" name="椭圆 4"/>
          <p:cNvSpPr/>
          <p:nvPr/>
        </p:nvSpPr>
        <p:spPr>
          <a:xfrm>
            <a:off x="714348" y="285734"/>
            <a:ext cx="2000264" cy="864096"/>
          </a:xfrm>
          <a:prstGeom prst="ellipse">
            <a:avLst/>
          </a:prstGeom>
          <a:solidFill>
            <a:srgbClr val="00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7"/>
          <p:cNvSpPr txBox="1"/>
          <p:nvPr/>
        </p:nvSpPr>
        <p:spPr>
          <a:xfrm>
            <a:off x="928662" y="415339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读句子</a:t>
            </a:r>
            <a:endParaRPr kumimoji="1" lang="zh-CN" altLang="en-US" sz="3200" b="1" dirty="0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662" y="1500180"/>
            <a:ext cx="7643866" cy="1569660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在北京天坛公园植树的人群里，</a:t>
            </a:r>
            <a:r>
              <a:rPr lang="en-US" altLang="zh-CN" sz="3200" dirty="0" smtClean="0">
                <a:latin typeface="MS UI Gothic" panose="020B0600070205080204" pitchFamily="34" charset="-128"/>
                <a:ea typeface="MS UI Gothic" panose="020B0600070205080204" pitchFamily="34" charset="-128"/>
              </a:rPr>
              <a:t>83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岁高龄的邓小平爷爷格外引人注目。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3806900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b="3694"/>
          <a:stretch>
            <a:fillRect/>
          </a:stretch>
        </p:blipFill>
        <p:spPr>
          <a:xfrm>
            <a:off x="-71471" y="0"/>
            <a:ext cx="9215471" cy="5143500"/>
          </a:xfrm>
        </p:spPr>
      </p:pic>
      <p:sp>
        <p:nvSpPr>
          <p:cNvPr id="5" name="椭圆 4"/>
          <p:cNvSpPr/>
          <p:nvPr/>
        </p:nvSpPr>
        <p:spPr>
          <a:xfrm>
            <a:off x="714348" y="285734"/>
            <a:ext cx="2000264" cy="864096"/>
          </a:xfrm>
          <a:prstGeom prst="ellipse">
            <a:avLst/>
          </a:prstGeom>
          <a:solidFill>
            <a:srgbClr val="00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7"/>
          <p:cNvSpPr txBox="1"/>
          <p:nvPr/>
        </p:nvSpPr>
        <p:spPr>
          <a:xfrm>
            <a:off x="928662" y="415339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读句子</a:t>
            </a:r>
            <a:endParaRPr kumimoji="1" lang="zh-CN" altLang="en-US" sz="3200" b="1" dirty="0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662" y="1500180"/>
            <a:ext cx="7643866" cy="1569660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在北京天坛公园植树的人群里，</a:t>
            </a:r>
            <a:r>
              <a:rPr lang="en-US" altLang="zh-CN" sz="3200" dirty="0" smtClean="0">
                <a:solidFill>
                  <a:srgbClr val="FF0000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83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岁高龄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的邓小平爷爷格外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引人注目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3806900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b="3694"/>
          <a:stretch>
            <a:fillRect/>
          </a:stretch>
        </p:blipFill>
        <p:spPr>
          <a:xfrm>
            <a:off x="-71471" y="0"/>
            <a:ext cx="9215471" cy="5143500"/>
          </a:xfrm>
        </p:spPr>
      </p:pic>
      <p:sp>
        <p:nvSpPr>
          <p:cNvPr id="5" name="椭圆 4"/>
          <p:cNvSpPr/>
          <p:nvPr/>
        </p:nvSpPr>
        <p:spPr>
          <a:xfrm>
            <a:off x="714348" y="285734"/>
            <a:ext cx="2000264" cy="864096"/>
          </a:xfrm>
          <a:prstGeom prst="ellipse">
            <a:avLst/>
          </a:prstGeom>
          <a:solidFill>
            <a:srgbClr val="00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7"/>
          <p:cNvSpPr txBox="1"/>
          <p:nvPr/>
        </p:nvSpPr>
        <p:spPr>
          <a:xfrm>
            <a:off x="928662" y="415339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读句子</a:t>
            </a:r>
            <a:endParaRPr kumimoji="1" lang="zh-CN" altLang="en-US" sz="3200" b="1" dirty="0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500180"/>
            <a:ext cx="7000924" cy="2308324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只见他手握铁锹，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兴致勃勃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地挖着树坑，额头已经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满是汗珠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，仍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不肯休息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3806900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b="3694"/>
          <a:stretch>
            <a:fillRect/>
          </a:stretch>
        </p:blipFill>
        <p:spPr>
          <a:xfrm>
            <a:off x="-71471" y="0"/>
            <a:ext cx="9215471" cy="5143500"/>
          </a:xfrm>
        </p:spPr>
      </p:pic>
      <p:sp>
        <p:nvSpPr>
          <p:cNvPr id="5" name="椭圆 4"/>
          <p:cNvSpPr/>
          <p:nvPr/>
        </p:nvSpPr>
        <p:spPr>
          <a:xfrm>
            <a:off x="714348" y="285734"/>
            <a:ext cx="2000264" cy="864096"/>
          </a:xfrm>
          <a:prstGeom prst="ellipse">
            <a:avLst/>
          </a:prstGeom>
          <a:solidFill>
            <a:srgbClr val="00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7"/>
          <p:cNvSpPr txBox="1"/>
          <p:nvPr/>
        </p:nvSpPr>
        <p:spPr>
          <a:xfrm>
            <a:off x="928662" y="415339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画一画</a:t>
            </a:r>
            <a:endParaRPr kumimoji="1" lang="zh-CN" altLang="en-US" sz="3200" b="1" dirty="0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500180"/>
            <a:ext cx="7000924" cy="2308324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邓小平爷爷是怎样植树的呢？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默读课文第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自然段，画出写邓小平爷爷植树的句子。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3806900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b="3694"/>
          <a:stretch>
            <a:fillRect/>
          </a:stretch>
        </p:blipFill>
        <p:spPr>
          <a:xfrm>
            <a:off x="-71471" y="0"/>
            <a:ext cx="9215471" cy="5143500"/>
          </a:xfrm>
        </p:spPr>
      </p:pic>
      <p:sp>
        <p:nvSpPr>
          <p:cNvPr id="5" name="椭圆 4"/>
          <p:cNvSpPr/>
          <p:nvPr/>
        </p:nvSpPr>
        <p:spPr>
          <a:xfrm>
            <a:off x="714348" y="285734"/>
            <a:ext cx="2000264" cy="864096"/>
          </a:xfrm>
          <a:prstGeom prst="ellipse">
            <a:avLst/>
          </a:prstGeom>
          <a:solidFill>
            <a:srgbClr val="00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7"/>
          <p:cNvSpPr txBox="1"/>
          <p:nvPr/>
        </p:nvSpPr>
        <p:spPr>
          <a:xfrm>
            <a:off x="928662" y="415339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读一读</a:t>
            </a:r>
            <a:endParaRPr kumimoji="1" lang="zh-CN" altLang="en-US" sz="3200" b="1" dirty="0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1624039"/>
            <a:ext cx="7000924" cy="2022670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一个树坑挖好了。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邓爷爷精心地挑选了一棵茁壮的柏树苗，小心地移入树坑，又挥锹填了几锹土。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3806900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b="3694"/>
          <a:stretch>
            <a:fillRect/>
          </a:stretch>
        </p:blipFill>
        <p:spPr>
          <a:xfrm>
            <a:off x="-71471" y="0"/>
            <a:ext cx="9215471" cy="5143500"/>
          </a:xfrm>
        </p:spPr>
      </p:pic>
      <p:sp>
        <p:nvSpPr>
          <p:cNvPr id="5" name="椭圆 4"/>
          <p:cNvSpPr/>
          <p:nvPr/>
        </p:nvSpPr>
        <p:spPr>
          <a:xfrm>
            <a:off x="714348" y="285734"/>
            <a:ext cx="2000264" cy="864096"/>
          </a:xfrm>
          <a:prstGeom prst="ellipse">
            <a:avLst/>
          </a:prstGeom>
          <a:solidFill>
            <a:srgbClr val="00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7"/>
          <p:cNvSpPr txBox="1"/>
          <p:nvPr/>
        </p:nvSpPr>
        <p:spPr>
          <a:xfrm>
            <a:off x="928662" y="415339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读一读</a:t>
            </a:r>
            <a:endParaRPr kumimoji="1" lang="zh-CN" altLang="en-US" sz="3200" b="1" dirty="0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1624039"/>
            <a:ext cx="7000924" cy="2123658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一个树坑挖好了。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邓爷爷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精心地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挑选了一棵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茁壮的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柏树苗，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小心地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移入树坑，又挥锹填了几锹土。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3806900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b="3694"/>
          <a:stretch>
            <a:fillRect/>
          </a:stretch>
        </p:blipFill>
        <p:spPr>
          <a:xfrm>
            <a:off x="-71471" y="0"/>
            <a:ext cx="9215471" cy="5143500"/>
          </a:xfrm>
        </p:spPr>
      </p:pic>
      <p:sp>
        <p:nvSpPr>
          <p:cNvPr id="5" name="椭圆 4"/>
          <p:cNvSpPr/>
          <p:nvPr/>
        </p:nvSpPr>
        <p:spPr>
          <a:xfrm>
            <a:off x="714348" y="285734"/>
            <a:ext cx="2000264" cy="864096"/>
          </a:xfrm>
          <a:prstGeom prst="ellipse">
            <a:avLst/>
          </a:prstGeom>
          <a:solidFill>
            <a:srgbClr val="00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7"/>
          <p:cNvSpPr txBox="1"/>
          <p:nvPr/>
        </p:nvSpPr>
        <p:spPr>
          <a:xfrm>
            <a:off x="928662" y="415339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演一演</a:t>
            </a:r>
            <a:endParaRPr kumimoji="1" lang="zh-CN" altLang="en-US" sz="3200" b="1" dirty="0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1142990"/>
            <a:ext cx="7000924" cy="2123658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他站到几步之外仔细看看，觉得不很直，连声说：“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不行，不行！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”他又走上前把树苗扶正。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timg970YTHXE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5158594"/>
          </a:xfrm>
        </p:spPr>
      </p:pic>
      <p:pic>
        <p:nvPicPr>
          <p:cNvPr id="5" name="董文华 - 春天的故事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572528" y="4519624"/>
            <a:ext cx="357190" cy="35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37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3806900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r="19380" b="3694"/>
          <a:stretch>
            <a:fillRect/>
          </a:stretch>
        </p:blipFill>
        <p:spPr>
          <a:xfrm>
            <a:off x="-71471" y="0"/>
            <a:ext cx="9215471" cy="5143500"/>
          </a:xfrm>
        </p:spPr>
      </p:pic>
      <p:sp>
        <p:nvSpPr>
          <p:cNvPr id="5" name="椭圆 4"/>
          <p:cNvSpPr/>
          <p:nvPr/>
        </p:nvSpPr>
        <p:spPr>
          <a:xfrm>
            <a:off x="714348" y="285734"/>
            <a:ext cx="2000264" cy="864096"/>
          </a:xfrm>
          <a:prstGeom prst="ellipse">
            <a:avLst/>
          </a:prstGeom>
          <a:solidFill>
            <a:srgbClr val="00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7"/>
          <p:cNvSpPr txBox="1"/>
          <p:nvPr/>
        </p:nvSpPr>
        <p:spPr>
          <a:xfrm>
            <a:off x="928662" y="415339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夸一夸</a:t>
            </a:r>
            <a:endParaRPr kumimoji="1" lang="zh-CN" altLang="en-US" sz="3200" b="1" dirty="0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1142990"/>
            <a:ext cx="7000924" cy="2308324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一棵棵绿油油的小柏树栽好了，就像战士一样笔直地站在那里。邓爷爷的脸上露出了满意的笑容。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 descr="小柏树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381" b="4762"/>
          <a:stretch>
            <a:fillRect/>
          </a:stretch>
        </p:blipFill>
        <p:spPr>
          <a:xfrm>
            <a:off x="0" y="1785932"/>
            <a:ext cx="1857388" cy="3357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3806900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r="19380" b="3694"/>
          <a:stretch>
            <a:fillRect/>
          </a:stretch>
        </p:blipFill>
        <p:spPr>
          <a:xfrm>
            <a:off x="-71471" y="0"/>
            <a:ext cx="9215471" cy="5143500"/>
          </a:xfrm>
        </p:spPr>
      </p:pic>
      <p:sp>
        <p:nvSpPr>
          <p:cNvPr id="5" name="椭圆 4"/>
          <p:cNvSpPr/>
          <p:nvPr/>
        </p:nvSpPr>
        <p:spPr>
          <a:xfrm>
            <a:off x="6786578" y="214296"/>
            <a:ext cx="2000264" cy="864096"/>
          </a:xfrm>
          <a:prstGeom prst="ellipse">
            <a:avLst/>
          </a:prstGeom>
          <a:solidFill>
            <a:srgbClr val="00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7"/>
          <p:cNvSpPr txBox="1"/>
          <p:nvPr/>
        </p:nvSpPr>
        <p:spPr>
          <a:xfrm>
            <a:off x="7072330" y="357172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讲一讲</a:t>
            </a:r>
            <a:endParaRPr kumimoji="1" lang="zh-CN" altLang="en-US" sz="3200" b="1" dirty="0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8" name="图片 7" descr="小柏树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3000378"/>
            <a:ext cx="1500186" cy="225027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855099" y="428610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43306" y="928676"/>
            <a:ext cx="63579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借助插图，说一说邓爷爷植树的情景。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4286216" y="2000246"/>
            <a:ext cx="4857784" cy="1571636"/>
          </a:xfrm>
          <a:prstGeom prst="cloudCallout">
            <a:avLst>
              <a:gd name="adj1" fmla="val 44102"/>
              <a:gd name="adj2" fmla="val 50578"/>
            </a:avLst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006600"/>
                </a:solidFill>
              </a:rPr>
              <a:t>尽量用上“兴致勃勃”“满是汗珠”“精心地”“小心地”等词语。如果能加上动作或表情来讲述就更棒了！</a:t>
            </a:r>
            <a:endParaRPr lang="zh-CN" altLang="en-US" b="1" dirty="0">
              <a:solidFill>
                <a:srgbClr val="006600"/>
              </a:solidFill>
            </a:endParaRPr>
          </a:p>
        </p:txBody>
      </p:sp>
      <p:pic>
        <p:nvPicPr>
          <p:cNvPr id="13" name="Picture 2" descr="教材插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42858"/>
            <a:ext cx="3242704" cy="4748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3806900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r="19380" b="3694"/>
          <a:stretch>
            <a:fillRect/>
          </a:stretch>
        </p:blipFill>
        <p:spPr>
          <a:xfrm>
            <a:off x="-71471" y="0"/>
            <a:ext cx="9215471" cy="5143500"/>
          </a:xfrm>
        </p:spPr>
      </p:pic>
      <p:sp>
        <p:nvSpPr>
          <p:cNvPr id="5" name="椭圆 4"/>
          <p:cNvSpPr/>
          <p:nvPr/>
        </p:nvSpPr>
        <p:spPr>
          <a:xfrm>
            <a:off x="714348" y="285734"/>
            <a:ext cx="2000264" cy="864096"/>
          </a:xfrm>
          <a:prstGeom prst="ellipse">
            <a:avLst/>
          </a:prstGeom>
          <a:solidFill>
            <a:srgbClr val="00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7"/>
          <p:cNvSpPr txBox="1"/>
          <p:nvPr/>
        </p:nvSpPr>
        <p:spPr>
          <a:xfrm>
            <a:off x="928662" y="415339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议一议</a:t>
            </a:r>
            <a:endParaRPr kumimoji="1" lang="zh-CN" altLang="en-US" sz="3200" b="1" dirty="0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8" name="图片 7" descr="小柏树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3000378"/>
            <a:ext cx="1500186" cy="225027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71538" y="1571618"/>
            <a:ext cx="7572428" cy="1384995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为什么邓小平爷爷亲手栽种的柏树成了天坛公园一处美丽的风景？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3806900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b="3694"/>
          <a:stretch>
            <a:fillRect/>
          </a:stretch>
        </p:blipFill>
        <p:spPr>
          <a:xfrm>
            <a:off x="-71471" y="0"/>
            <a:ext cx="9215471" cy="5143500"/>
          </a:xfrm>
        </p:spPr>
      </p:pic>
      <p:pic>
        <p:nvPicPr>
          <p:cNvPr id="5" name="图片 4" descr="timg9E2WMDR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1142990"/>
            <a:ext cx="4143129" cy="3143254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714348" y="285734"/>
            <a:ext cx="2000264" cy="864096"/>
          </a:xfrm>
          <a:prstGeom prst="ellipse">
            <a:avLst/>
          </a:prstGeom>
          <a:solidFill>
            <a:srgbClr val="00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7"/>
          <p:cNvSpPr txBox="1"/>
          <p:nvPr/>
        </p:nvSpPr>
        <p:spPr>
          <a:xfrm>
            <a:off x="928662" y="415339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说一说</a:t>
            </a:r>
            <a:endParaRPr kumimoji="1" lang="zh-CN" altLang="en-US" sz="3200" b="1" dirty="0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1500180"/>
            <a:ext cx="3857652" cy="2746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站在“小平树”前，我想说：      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785918" y="2786064"/>
            <a:ext cx="2286016" cy="158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8596" y="3429006"/>
            <a:ext cx="3643338" cy="158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3806900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r="19380" b="3694"/>
          <a:stretch>
            <a:fillRect/>
          </a:stretch>
        </p:blipFill>
        <p:spPr>
          <a:xfrm>
            <a:off x="-71471" y="0"/>
            <a:ext cx="9215471" cy="5143500"/>
          </a:xfrm>
        </p:spPr>
      </p:pic>
      <p:sp>
        <p:nvSpPr>
          <p:cNvPr id="5" name="椭圆 4"/>
          <p:cNvSpPr/>
          <p:nvPr/>
        </p:nvSpPr>
        <p:spPr>
          <a:xfrm>
            <a:off x="714348" y="285734"/>
            <a:ext cx="2000264" cy="864096"/>
          </a:xfrm>
          <a:prstGeom prst="ellipse">
            <a:avLst/>
          </a:prstGeom>
          <a:solidFill>
            <a:srgbClr val="00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7"/>
          <p:cNvSpPr txBox="1"/>
          <p:nvPr/>
        </p:nvSpPr>
        <p:spPr>
          <a:xfrm>
            <a:off x="928662" y="415339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读一读</a:t>
            </a:r>
            <a:endParaRPr kumimoji="1" lang="zh-CN" altLang="en-US" sz="3200" b="1" dirty="0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8" name="图片 7" descr="小柏树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3000378"/>
            <a:ext cx="1500186" cy="2250279"/>
          </a:xfrm>
          <a:prstGeom prst="rect">
            <a:avLst/>
          </a:prstGeom>
        </p:spPr>
      </p:pic>
      <p:pic>
        <p:nvPicPr>
          <p:cNvPr id="9" name="Picture 3" descr="站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0081" y="1905094"/>
            <a:ext cx="1993919" cy="3238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42844" y="1214428"/>
            <a:ext cx="707236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植树造林，绿化祖国，是建设社会主义，造福子孙后代的伟大事业，要坚持</a:t>
            </a:r>
            <a:r>
              <a:rPr lang="zh-CN" altLang="en-US" sz="2400" dirty="0" smtClean="0">
                <a:latin typeface="MS PGothic" panose="020B0600070205080204" pitchFamily="34" charset="-128"/>
                <a:ea typeface="MS PGothic" panose="020B0600070205080204" pitchFamily="34" charset="-128"/>
              </a:rPr>
              <a:t>２０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年，坚持</a:t>
            </a:r>
            <a:r>
              <a:rPr lang="zh-CN" altLang="en-US" sz="2400" dirty="0">
                <a:latin typeface="MS PGothic" panose="020B0600070205080204" pitchFamily="34" charset="-128"/>
                <a:ea typeface="MS PGothic" panose="020B0600070205080204" pitchFamily="34" charset="-128"/>
              </a:rPr>
              <a:t>１００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年，要一代一代永远传下去。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　　　　　　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邓小平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2721262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b="4455"/>
          <a:stretch>
            <a:fillRect/>
          </a:stretch>
        </p:blipFill>
        <p:spPr>
          <a:xfrm>
            <a:off x="0" y="0"/>
            <a:ext cx="9248219" cy="5143500"/>
          </a:xfrm>
        </p:spPr>
      </p:pic>
      <p:grpSp>
        <p:nvGrpSpPr>
          <p:cNvPr id="7" name="Group 2"/>
          <p:cNvGrpSpPr/>
          <p:nvPr/>
        </p:nvGrpSpPr>
        <p:grpSpPr bwMode="auto">
          <a:xfrm>
            <a:off x="1571604" y="1158521"/>
            <a:ext cx="1080000" cy="1080000"/>
            <a:chOff x="0" y="0"/>
            <a:chExt cx="2994" cy="2995"/>
          </a:xfrm>
        </p:grpSpPr>
        <p:sp>
          <p:nvSpPr>
            <p:cNvPr id="8" name="Rectangle 3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994" cy="2995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</a:pPr>
              <a:endParaRPr lang="zh-CN" altLang="en-US" sz="1800" b="0">
                <a:solidFill>
                  <a:schemeClr val="bg1"/>
                </a:solidFill>
              </a:endParaRPr>
            </a:p>
          </p:txBody>
        </p:sp>
        <p:sp>
          <p:nvSpPr>
            <p:cNvPr id="9" name="Line 4"/>
            <p:cNvSpPr>
              <a:spLocks noChangeShapeType="1"/>
            </p:cNvSpPr>
            <p:nvPr/>
          </p:nvSpPr>
          <p:spPr bwMode="auto">
            <a:xfrm>
              <a:off x="0" y="1496"/>
              <a:ext cx="2994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Line 5"/>
            <p:cNvSpPr>
              <a:spLocks noChangeShapeType="1"/>
            </p:cNvSpPr>
            <p:nvPr/>
          </p:nvSpPr>
          <p:spPr bwMode="auto">
            <a:xfrm>
              <a:off x="1497" y="0"/>
              <a:ext cx="0" cy="2993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571604" y="1142990"/>
            <a:ext cx="14287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邓</a:t>
            </a:r>
            <a:endParaRPr lang="zh-CN" altLang="en-US" sz="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Group 2"/>
          <p:cNvGrpSpPr/>
          <p:nvPr/>
        </p:nvGrpSpPr>
        <p:grpSpPr bwMode="auto">
          <a:xfrm>
            <a:off x="3500430" y="1158521"/>
            <a:ext cx="1080000" cy="1080000"/>
            <a:chOff x="0" y="0"/>
            <a:chExt cx="2994" cy="2995"/>
          </a:xfrm>
        </p:grpSpPr>
        <p:sp>
          <p:nvSpPr>
            <p:cNvPr id="13" name="Rectangle 3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994" cy="2995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</a:pPr>
              <a:endParaRPr lang="zh-CN" altLang="en-US" sz="1800" b="0">
                <a:solidFill>
                  <a:schemeClr val="bg1"/>
                </a:solidFill>
              </a:endParaRPr>
            </a:p>
          </p:txBody>
        </p:sp>
        <p:sp>
          <p:nvSpPr>
            <p:cNvPr id="14" name="Line 4"/>
            <p:cNvSpPr>
              <a:spLocks noChangeShapeType="1"/>
            </p:cNvSpPr>
            <p:nvPr/>
          </p:nvSpPr>
          <p:spPr bwMode="auto">
            <a:xfrm>
              <a:off x="0" y="1496"/>
              <a:ext cx="2994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Line 5"/>
            <p:cNvSpPr>
              <a:spLocks noChangeShapeType="1"/>
            </p:cNvSpPr>
            <p:nvPr/>
          </p:nvSpPr>
          <p:spPr bwMode="auto">
            <a:xfrm>
              <a:off x="1497" y="0"/>
              <a:ext cx="0" cy="2993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500430" y="1071552"/>
            <a:ext cx="14287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植</a:t>
            </a:r>
            <a:endParaRPr lang="zh-CN" altLang="en-US" sz="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Group 2"/>
          <p:cNvGrpSpPr/>
          <p:nvPr/>
        </p:nvGrpSpPr>
        <p:grpSpPr bwMode="auto">
          <a:xfrm>
            <a:off x="5403855" y="1158521"/>
            <a:ext cx="1080000" cy="1080000"/>
            <a:chOff x="0" y="0"/>
            <a:chExt cx="2994" cy="2995"/>
          </a:xfrm>
        </p:grpSpPr>
        <p:sp>
          <p:nvSpPr>
            <p:cNvPr id="18" name="Rectangle 3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994" cy="2995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</a:pPr>
              <a:endParaRPr lang="zh-CN" altLang="en-US" sz="1800" b="0">
                <a:solidFill>
                  <a:schemeClr val="bg1"/>
                </a:solidFill>
              </a:endParaRPr>
            </a:p>
          </p:txBody>
        </p:sp>
        <p:sp>
          <p:nvSpPr>
            <p:cNvPr id="19" name="Line 4"/>
            <p:cNvSpPr>
              <a:spLocks noChangeShapeType="1"/>
            </p:cNvSpPr>
            <p:nvPr/>
          </p:nvSpPr>
          <p:spPr bwMode="auto">
            <a:xfrm>
              <a:off x="0" y="1496"/>
              <a:ext cx="2994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Line 5"/>
            <p:cNvSpPr>
              <a:spLocks noChangeShapeType="1"/>
            </p:cNvSpPr>
            <p:nvPr/>
          </p:nvSpPr>
          <p:spPr bwMode="auto">
            <a:xfrm>
              <a:off x="1497" y="0"/>
              <a:ext cx="0" cy="2993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286644" y="2786064"/>
            <a:ext cx="14287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</a:t>
            </a:r>
            <a:endParaRPr lang="zh-CN" altLang="en-US" sz="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Group 2"/>
          <p:cNvGrpSpPr/>
          <p:nvPr/>
        </p:nvGrpSpPr>
        <p:grpSpPr bwMode="auto">
          <a:xfrm>
            <a:off x="1571604" y="2873033"/>
            <a:ext cx="1080000" cy="1080000"/>
            <a:chOff x="0" y="0"/>
            <a:chExt cx="2994" cy="2995"/>
          </a:xfrm>
        </p:grpSpPr>
        <p:sp>
          <p:nvSpPr>
            <p:cNvPr id="23" name="Rectangle 3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994" cy="2995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</a:pPr>
              <a:endParaRPr lang="zh-CN" altLang="en-US" sz="1800" b="0">
                <a:solidFill>
                  <a:schemeClr val="bg1"/>
                </a:solidFill>
              </a:endParaRPr>
            </a:p>
          </p:txBody>
        </p:sp>
        <p:sp>
          <p:nvSpPr>
            <p:cNvPr id="24" name="Line 4"/>
            <p:cNvSpPr>
              <a:spLocks noChangeShapeType="1"/>
            </p:cNvSpPr>
            <p:nvPr/>
          </p:nvSpPr>
          <p:spPr bwMode="auto">
            <a:xfrm>
              <a:off x="0" y="1496"/>
              <a:ext cx="2994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Line 5"/>
            <p:cNvSpPr>
              <a:spLocks noChangeShapeType="1"/>
            </p:cNvSpPr>
            <p:nvPr/>
          </p:nvSpPr>
          <p:spPr bwMode="auto">
            <a:xfrm>
              <a:off x="1497" y="0"/>
              <a:ext cx="0" cy="2993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1571604" y="2786064"/>
            <a:ext cx="14287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</a:t>
            </a:r>
            <a:endParaRPr lang="zh-CN" altLang="en-US" sz="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Group 2"/>
          <p:cNvGrpSpPr/>
          <p:nvPr/>
        </p:nvGrpSpPr>
        <p:grpSpPr bwMode="auto">
          <a:xfrm>
            <a:off x="3500430" y="2873033"/>
            <a:ext cx="1080000" cy="1080000"/>
            <a:chOff x="0" y="0"/>
            <a:chExt cx="2994" cy="2995"/>
          </a:xfrm>
        </p:grpSpPr>
        <p:sp>
          <p:nvSpPr>
            <p:cNvPr id="28" name="Rectangle 3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994" cy="2995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</a:pPr>
              <a:endParaRPr lang="zh-CN" altLang="en-US" sz="1800" b="0">
                <a:solidFill>
                  <a:schemeClr val="bg1"/>
                </a:solidFill>
              </a:endParaRPr>
            </a:p>
          </p:txBody>
        </p:sp>
        <p:sp>
          <p:nvSpPr>
            <p:cNvPr id="29" name="Line 4"/>
            <p:cNvSpPr>
              <a:spLocks noChangeShapeType="1"/>
            </p:cNvSpPr>
            <p:nvPr/>
          </p:nvSpPr>
          <p:spPr bwMode="auto">
            <a:xfrm>
              <a:off x="0" y="1496"/>
              <a:ext cx="2994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Line 5"/>
            <p:cNvSpPr>
              <a:spLocks noChangeShapeType="1"/>
            </p:cNvSpPr>
            <p:nvPr/>
          </p:nvSpPr>
          <p:spPr bwMode="auto">
            <a:xfrm>
              <a:off x="1497" y="0"/>
              <a:ext cx="0" cy="2993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3500430" y="2786064"/>
            <a:ext cx="14287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</a:t>
            </a:r>
            <a:endParaRPr lang="zh-CN" altLang="en-US" sz="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Group 2"/>
          <p:cNvGrpSpPr/>
          <p:nvPr/>
        </p:nvGrpSpPr>
        <p:grpSpPr bwMode="auto">
          <a:xfrm>
            <a:off x="5391686" y="2873033"/>
            <a:ext cx="1080000" cy="1080000"/>
            <a:chOff x="0" y="0"/>
            <a:chExt cx="2994" cy="2995"/>
          </a:xfrm>
        </p:grpSpPr>
        <p:sp>
          <p:nvSpPr>
            <p:cNvPr id="33" name="Rectangle 3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994" cy="2995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</a:pPr>
              <a:endParaRPr lang="zh-CN" altLang="en-US" sz="1800" b="0">
                <a:solidFill>
                  <a:schemeClr val="bg1"/>
                </a:solidFill>
              </a:endParaRPr>
            </a:p>
          </p:txBody>
        </p:sp>
        <p:sp>
          <p:nvSpPr>
            <p:cNvPr id="34" name="Line 4"/>
            <p:cNvSpPr>
              <a:spLocks noChangeShapeType="1"/>
            </p:cNvSpPr>
            <p:nvPr/>
          </p:nvSpPr>
          <p:spPr bwMode="auto">
            <a:xfrm>
              <a:off x="0" y="1496"/>
              <a:ext cx="2994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Line 5"/>
            <p:cNvSpPr>
              <a:spLocks noChangeShapeType="1"/>
            </p:cNvSpPr>
            <p:nvPr/>
          </p:nvSpPr>
          <p:spPr bwMode="auto">
            <a:xfrm>
              <a:off x="1497" y="0"/>
              <a:ext cx="0" cy="2993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5429256" y="2821076"/>
            <a:ext cx="14287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休</a:t>
            </a:r>
            <a:endParaRPr lang="zh-CN" altLang="en-US" sz="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714348" y="285734"/>
            <a:ext cx="2000264" cy="864096"/>
          </a:xfrm>
          <a:prstGeom prst="ellipse">
            <a:avLst/>
          </a:prstGeom>
          <a:solidFill>
            <a:srgbClr val="00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文本框 7"/>
          <p:cNvSpPr txBox="1"/>
          <p:nvPr/>
        </p:nvSpPr>
        <p:spPr>
          <a:xfrm>
            <a:off x="928662" y="415339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写一写</a:t>
            </a:r>
            <a:endParaRPr kumimoji="1" lang="zh-CN" altLang="en-US" sz="3200" b="1" dirty="0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grpSp>
        <p:nvGrpSpPr>
          <p:cNvPr id="39" name="Group 2"/>
          <p:cNvGrpSpPr/>
          <p:nvPr/>
        </p:nvGrpSpPr>
        <p:grpSpPr bwMode="auto">
          <a:xfrm>
            <a:off x="7286644" y="2875499"/>
            <a:ext cx="1080000" cy="1080000"/>
            <a:chOff x="0" y="0"/>
            <a:chExt cx="2994" cy="2995"/>
          </a:xfrm>
        </p:grpSpPr>
        <p:sp>
          <p:nvSpPr>
            <p:cNvPr id="40" name="Rectangle 3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994" cy="2995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</a:pPr>
              <a:endParaRPr lang="zh-CN" altLang="en-US" sz="1800" b="0">
                <a:solidFill>
                  <a:schemeClr val="bg1"/>
                </a:solidFill>
              </a:endParaRPr>
            </a:p>
          </p:txBody>
        </p:sp>
        <p:sp>
          <p:nvSpPr>
            <p:cNvPr id="41" name="Line 4"/>
            <p:cNvSpPr>
              <a:spLocks noChangeShapeType="1"/>
            </p:cNvSpPr>
            <p:nvPr/>
          </p:nvSpPr>
          <p:spPr bwMode="auto">
            <a:xfrm>
              <a:off x="0" y="1496"/>
              <a:ext cx="2994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Line 5"/>
            <p:cNvSpPr>
              <a:spLocks noChangeShapeType="1"/>
            </p:cNvSpPr>
            <p:nvPr/>
          </p:nvSpPr>
          <p:spPr bwMode="auto">
            <a:xfrm>
              <a:off x="1497" y="0"/>
              <a:ext cx="0" cy="2993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441425" y="1071552"/>
            <a:ext cx="14287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2721262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b="4455"/>
          <a:stretch>
            <a:fillRect/>
          </a:stretch>
        </p:blipFill>
        <p:spPr>
          <a:xfrm>
            <a:off x="0" y="0"/>
            <a:ext cx="9248219" cy="5143500"/>
          </a:xfrm>
        </p:spPr>
      </p:pic>
      <p:grpSp>
        <p:nvGrpSpPr>
          <p:cNvPr id="3" name="Group 2"/>
          <p:cNvGrpSpPr/>
          <p:nvPr/>
        </p:nvGrpSpPr>
        <p:grpSpPr bwMode="auto">
          <a:xfrm>
            <a:off x="4214810" y="1634626"/>
            <a:ext cx="1080000" cy="1080000"/>
            <a:chOff x="0" y="0"/>
            <a:chExt cx="2994" cy="2995"/>
          </a:xfrm>
        </p:grpSpPr>
        <p:sp>
          <p:nvSpPr>
            <p:cNvPr id="8" name="Rectangle 3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994" cy="2995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</a:pPr>
              <a:endParaRPr lang="zh-CN" altLang="en-US" sz="1800" b="0">
                <a:solidFill>
                  <a:schemeClr val="bg1"/>
                </a:solidFill>
              </a:endParaRPr>
            </a:p>
          </p:txBody>
        </p:sp>
        <p:sp>
          <p:nvSpPr>
            <p:cNvPr id="9" name="Line 4"/>
            <p:cNvSpPr>
              <a:spLocks noChangeShapeType="1"/>
            </p:cNvSpPr>
            <p:nvPr/>
          </p:nvSpPr>
          <p:spPr bwMode="auto">
            <a:xfrm>
              <a:off x="0" y="1496"/>
              <a:ext cx="2994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Line 5"/>
            <p:cNvSpPr>
              <a:spLocks noChangeShapeType="1"/>
            </p:cNvSpPr>
            <p:nvPr/>
          </p:nvSpPr>
          <p:spPr bwMode="auto">
            <a:xfrm>
              <a:off x="1497" y="0"/>
              <a:ext cx="0" cy="2993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286248" y="1606630"/>
            <a:ext cx="14287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息</a:t>
            </a:r>
            <a:endParaRPr lang="zh-CN" altLang="en-US" sz="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14348" y="285734"/>
            <a:ext cx="2000264" cy="864096"/>
          </a:xfrm>
          <a:prstGeom prst="ellipse">
            <a:avLst/>
          </a:prstGeom>
          <a:solidFill>
            <a:srgbClr val="00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7"/>
          <p:cNvSpPr txBox="1"/>
          <p:nvPr/>
        </p:nvSpPr>
        <p:spPr>
          <a:xfrm>
            <a:off x="928662" y="415339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写一写</a:t>
            </a:r>
            <a:endParaRPr kumimoji="1" lang="zh-CN" altLang="en-US" sz="3200" b="1" dirty="0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 descr="0020032967798084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b="3280"/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071538" y="1571618"/>
            <a:ext cx="7632700" cy="2031325"/>
          </a:xfrm>
          <a:prstGeom prst="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</a:pPr>
            <a:r>
              <a:rPr lang="zh-CN" altLang="en-US" sz="2800" dirty="0" smtClean="0">
                <a:solidFill>
                  <a:srgbClr val="000000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１</a:t>
            </a:r>
            <a:r>
              <a:rPr lang="en-US" altLang="zh-CN" sz="2800" dirty="0" smtClean="0">
                <a:solidFill>
                  <a:srgbClr val="000000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把邓小平爷爷植树的故事讲给家人听。</a:t>
            </a:r>
            <a:endParaRPr 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</a:pPr>
            <a:r>
              <a:rPr lang="zh-CN" altLang="en-US" sz="2800" dirty="0">
                <a:solidFill>
                  <a:srgbClr val="000000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２</a:t>
            </a:r>
            <a:r>
              <a:rPr lang="en-US" altLang="zh-CN" sz="2800" dirty="0" smtClean="0">
                <a:solidFill>
                  <a:srgbClr val="000000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条件的和爸爸妈妈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一起植树，并把植树的过程写下来，和大家分享。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6300" y="188640"/>
            <a:ext cx="2556874" cy="864096"/>
          </a:xfrm>
          <a:prstGeom prst="ellipse">
            <a:avLst/>
          </a:prstGeom>
          <a:solidFill>
            <a:srgbClr val="00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4"/>
          <p:cNvSpPr txBox="1"/>
          <p:nvPr/>
        </p:nvSpPr>
        <p:spPr>
          <a:xfrm>
            <a:off x="216024" y="272842"/>
            <a:ext cx="36031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en-US" sz="3600" b="1" dirty="0" err="1" smtClean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拓展</a:t>
            </a:r>
            <a:r>
              <a:rPr kumimoji="1" lang="zh-CN" altLang="en-US" sz="3600" b="1" dirty="0" smtClean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实践</a:t>
            </a:r>
            <a:endParaRPr kumimoji="1" lang="zh-CN" altLang="en-US" sz="3600" b="1" dirty="0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3806900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b="3694"/>
          <a:stretch>
            <a:fillRect/>
          </a:stretch>
        </p:blipFill>
        <p:spPr>
          <a:xfrm>
            <a:off x="-71471" y="0"/>
            <a:ext cx="9215471" cy="5143500"/>
          </a:xfrm>
        </p:spPr>
      </p:pic>
      <p:pic>
        <p:nvPicPr>
          <p:cNvPr id="5" name="Picture 3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642924"/>
            <a:ext cx="2634776" cy="366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3643306" y="714362"/>
            <a:ext cx="4964118" cy="33851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ClrTx/>
              <a:buSzTx/>
            </a:pPr>
            <a:r>
              <a:rPr lang="zh-CN" altLang="en-US" sz="2400" dirty="0" smtClean="0">
                <a:solidFill>
                  <a:srgbClr val="0656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邓小平</a:t>
            </a:r>
            <a:r>
              <a:rPr lang="zh-CN" altLang="en-US" sz="2400" dirty="0">
                <a:solidFill>
                  <a:srgbClr val="0656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sz="2400" dirty="0">
                <a:solidFill>
                  <a:srgbClr val="0656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1904</a:t>
            </a:r>
            <a:r>
              <a:rPr lang="zh-CN" altLang="en-US" sz="2400" dirty="0">
                <a:solidFill>
                  <a:srgbClr val="0656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～</a:t>
            </a:r>
            <a:r>
              <a:rPr lang="en-US" sz="2400" dirty="0">
                <a:solidFill>
                  <a:srgbClr val="0656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1997</a:t>
            </a:r>
            <a:r>
              <a:rPr lang="zh-CN" altLang="en-US" sz="2400" dirty="0">
                <a:solidFill>
                  <a:srgbClr val="0656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　中华人民共和国的主要领导人之一，中国社会主义改革开放和现代化建设的总设计师。因为有了他，中国才</a:t>
            </a:r>
            <a:r>
              <a:rPr lang="zh-CN" altLang="en-US" sz="2400" dirty="0" smtClean="0">
                <a:solidFill>
                  <a:srgbClr val="0656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变得更加富强。</a:t>
            </a:r>
            <a:r>
              <a:rPr lang="zh-CN" altLang="en-US" sz="2400" dirty="0">
                <a:solidFill>
                  <a:srgbClr val="0656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作为一名国家最高领导人，邓爷爷总是自己带头，不管大事，还是小事</a:t>
            </a:r>
            <a:r>
              <a:rPr lang="zh-CN" altLang="en-US" sz="2400" dirty="0" smtClean="0">
                <a:solidFill>
                  <a:srgbClr val="0656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都十分认真</a:t>
            </a:r>
            <a:r>
              <a:rPr lang="zh-CN" altLang="en-US" sz="2400" dirty="0">
                <a:solidFill>
                  <a:srgbClr val="06561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400" dirty="0">
              <a:solidFill>
                <a:srgbClr val="33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3806900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b="3694"/>
          <a:stretch>
            <a:fillRect/>
          </a:stretch>
        </p:blipFill>
        <p:spPr>
          <a:xfrm>
            <a:off x="-71471" y="0"/>
            <a:ext cx="9215471" cy="5143500"/>
          </a:xfrm>
        </p:spPr>
      </p:pic>
      <p:pic>
        <p:nvPicPr>
          <p:cNvPr id="5" name="Picture 5" descr="20071010155584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643056"/>
            <a:ext cx="2837776" cy="25717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785786" y="331759"/>
            <a:ext cx="16430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FF00"/>
                </a:solidFill>
                <a:latin typeface="Gadugi" panose="020B0502040204020203" pitchFamily="34" charset="0"/>
              </a:rPr>
              <a:t>dèng</a:t>
            </a:r>
            <a:endParaRPr lang="en-US" altLang="zh-CN" sz="2400" dirty="0" smtClean="0">
              <a:solidFill>
                <a:srgbClr val="FFFF00"/>
              </a:solidFill>
              <a:latin typeface="Gadugi" panose="020B0502040204020203" pitchFamily="34" charset="0"/>
            </a:endParaRPr>
          </a:p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邓小平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331759"/>
            <a:ext cx="16430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FF00"/>
                </a:solidFill>
                <a:latin typeface="Gadugi" panose="020B0502040204020203" pitchFamily="34" charset="0"/>
              </a:rPr>
              <a:t>     </a:t>
            </a:r>
            <a:r>
              <a:rPr lang="en-US" altLang="zh-CN" sz="2400" dirty="0" err="1" smtClean="0">
                <a:solidFill>
                  <a:srgbClr val="FFFF00"/>
                </a:solidFill>
                <a:latin typeface="Gadugi" panose="020B0502040204020203" pitchFamily="34" charset="0"/>
              </a:rPr>
              <a:t>líng</a:t>
            </a:r>
            <a:endParaRPr lang="en-US" altLang="zh-CN" sz="2400" dirty="0">
              <a:solidFill>
                <a:srgbClr val="FFFF00"/>
              </a:solidFill>
              <a:latin typeface="Gadugi" panose="020B0502040204020203" pitchFamily="34" charset="0"/>
            </a:endParaRPr>
          </a:p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高龄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 descr="天坛公园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1" y="1643056"/>
            <a:ext cx="3857653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6858016" y="331759"/>
            <a:ext cx="16430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FF00"/>
                </a:solidFill>
                <a:latin typeface="Gadugi" panose="020B0502040204020203" pitchFamily="34" charset="0"/>
              </a:rPr>
              <a:t>zhí</a:t>
            </a:r>
            <a:endParaRPr lang="en-US" altLang="zh-CN" sz="2400" dirty="0" smtClean="0">
              <a:solidFill>
                <a:srgbClr val="FFFF00"/>
              </a:solidFill>
              <a:latin typeface="Gadugi" panose="020B0502040204020203" pitchFamily="34" charset="0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植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29190" y="331759"/>
            <a:ext cx="16430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FF00"/>
                </a:solidFill>
                <a:latin typeface="Gadugi" panose="020B0502040204020203" pitchFamily="34" charset="0"/>
              </a:rPr>
              <a:t>     </a:t>
            </a:r>
            <a:r>
              <a:rPr lang="en-US" altLang="zh-CN" sz="2400" dirty="0" err="1" smtClean="0">
                <a:solidFill>
                  <a:srgbClr val="FFFF00"/>
                </a:solidFill>
                <a:latin typeface="Gadugi" panose="020B0502040204020203" pitchFamily="34" charset="0"/>
              </a:rPr>
              <a:t>t</a:t>
            </a:r>
            <a:r>
              <a:rPr lang="en-US" altLang="zh-CN" sz="2400" dirty="0" err="1" smtClean="0">
                <a:solidFill>
                  <a:srgbClr val="FFFF00"/>
                </a:solidFill>
                <a:latin typeface="+mn-ea"/>
              </a:rPr>
              <a:t>á</a:t>
            </a:r>
            <a:r>
              <a:rPr lang="en-US" altLang="zh-CN" sz="2400" dirty="0" err="1" smtClean="0">
                <a:solidFill>
                  <a:srgbClr val="FFFF00"/>
                </a:solidFill>
                <a:latin typeface="Gadugi" panose="020B0502040204020203" pitchFamily="34" charset="0"/>
              </a:rPr>
              <a:t>n</a:t>
            </a:r>
            <a:endParaRPr lang="en-US" altLang="zh-CN" sz="2400" dirty="0" smtClean="0">
              <a:solidFill>
                <a:srgbClr val="FFFF00"/>
              </a:solidFill>
              <a:latin typeface="Gadugi" panose="020B0502040204020203" pitchFamily="34" charset="0"/>
            </a:endParaRPr>
          </a:p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天坛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3806900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b="3694"/>
          <a:stretch>
            <a:fillRect/>
          </a:stretch>
        </p:blipFill>
        <p:spPr>
          <a:xfrm>
            <a:off x="-71471" y="0"/>
            <a:ext cx="9215471" cy="5143500"/>
          </a:xfrm>
        </p:spPr>
      </p:pic>
      <p:sp>
        <p:nvSpPr>
          <p:cNvPr id="5" name="TextBox 4"/>
          <p:cNvSpPr txBox="1"/>
          <p:nvPr/>
        </p:nvSpPr>
        <p:spPr>
          <a:xfrm>
            <a:off x="1571604" y="1285866"/>
            <a:ext cx="6429420" cy="2554545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  <a:latin typeface="Gadugi" panose="020B0502040204020203" pitchFamily="34" charset="0"/>
              </a:rPr>
              <a:t>          </a:t>
            </a:r>
            <a:r>
              <a:rPr lang="en-US" altLang="zh-CN" sz="2400" dirty="0" err="1" smtClean="0">
                <a:solidFill>
                  <a:srgbClr val="0070C0"/>
                </a:solidFill>
                <a:latin typeface="Gadugi" panose="020B0502040204020203" pitchFamily="34" charset="0"/>
              </a:rPr>
              <a:t>wò</a:t>
            </a:r>
            <a:r>
              <a:rPr lang="en-US" altLang="zh-CN" sz="2400" dirty="0" smtClean="0">
                <a:solidFill>
                  <a:srgbClr val="0070C0"/>
                </a:solidFill>
                <a:latin typeface="Gadugi" panose="020B0502040204020203" pitchFamily="34" charset="0"/>
              </a:rPr>
              <a:t>              </a:t>
            </a:r>
            <a:r>
              <a:rPr lang="en-US" altLang="zh-CN" sz="2400" dirty="0" err="1" smtClean="0">
                <a:solidFill>
                  <a:srgbClr val="0070C0"/>
                </a:solidFill>
                <a:latin typeface="Gadugi" panose="020B0502040204020203" pitchFamily="34" charset="0"/>
              </a:rPr>
              <a:t>w</a:t>
            </a:r>
            <a:r>
              <a:rPr lang="en-US" altLang="zh-CN" sz="2800" dirty="0" err="1" smtClean="0">
                <a:solidFill>
                  <a:srgbClr val="0070C0"/>
                </a:solidFill>
                <a:latin typeface="+mn-ea"/>
              </a:rPr>
              <a:t>ā</a:t>
            </a:r>
            <a:r>
              <a:rPr lang="en-US" altLang="zh-CN" sz="2400" dirty="0" smtClean="0">
                <a:solidFill>
                  <a:srgbClr val="0070C0"/>
                </a:solidFill>
                <a:latin typeface="+mn-ea"/>
              </a:rPr>
              <a:t>       </a:t>
            </a:r>
            <a:r>
              <a:rPr lang="en-US" altLang="zh-CN" sz="2400" dirty="0" err="1" smtClean="0">
                <a:solidFill>
                  <a:srgbClr val="0070C0"/>
                </a:solidFill>
                <a:latin typeface="Gadugi" panose="020B0502040204020203" pitchFamily="34" charset="0"/>
              </a:rPr>
              <a:t>fú</a:t>
            </a:r>
            <a:r>
              <a:rPr lang="en-US" altLang="zh-CN" sz="2400" dirty="0" smtClean="0">
                <a:solidFill>
                  <a:srgbClr val="0070C0"/>
                </a:solidFill>
                <a:latin typeface="Gadugi" panose="020B0502040204020203" pitchFamily="34" charset="0"/>
              </a:rPr>
              <a:t>               </a:t>
            </a:r>
            <a:r>
              <a:rPr lang="en-US" altLang="zh-CN" sz="2400" dirty="0" err="1" smtClean="0">
                <a:solidFill>
                  <a:srgbClr val="0070C0"/>
                </a:solidFill>
                <a:latin typeface="Gadugi" panose="020B0502040204020203" pitchFamily="34" charset="0"/>
              </a:rPr>
              <a:t>huī</a:t>
            </a:r>
            <a:endParaRPr lang="en-US" altLang="zh-CN" sz="2400" dirty="0">
              <a:solidFill>
                <a:srgbClr val="0070C0"/>
              </a:solidFill>
              <a:latin typeface="Gadugi" panose="020B0502040204020203" pitchFamily="34" charset="0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握    挖    扶    挥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dirty="0" smtClean="0">
              <a:solidFill>
                <a:srgbClr val="FFFF00"/>
              </a:solidFill>
              <a:latin typeface="Gadugi" panose="020B0502040204020203" pitchFamily="34" charset="0"/>
            </a:endParaRPr>
          </a:p>
          <a:p>
            <a:r>
              <a:rPr lang="en-US" altLang="zh-CN" sz="2400" dirty="0" smtClean="0">
                <a:solidFill>
                  <a:srgbClr val="0070C0"/>
                </a:solidFill>
                <a:latin typeface="Gadugi" panose="020B0502040204020203" pitchFamily="34" charset="0"/>
              </a:rPr>
              <a:t>         </a:t>
            </a:r>
            <a:r>
              <a:rPr lang="en-US" altLang="zh-CN" sz="2400" dirty="0" err="1" smtClean="0">
                <a:solidFill>
                  <a:srgbClr val="0070C0"/>
                </a:solidFill>
                <a:latin typeface="Gadugi" panose="020B0502040204020203" pitchFamily="34" charset="0"/>
              </a:rPr>
              <a:t>xu</a:t>
            </a:r>
            <a:r>
              <a:rPr lang="en-US" altLang="zh-CN" sz="2800" dirty="0" err="1" smtClean="0">
                <a:solidFill>
                  <a:srgbClr val="0070C0"/>
                </a:solidFill>
                <a:latin typeface="+mn-ea"/>
              </a:rPr>
              <a:t>ǎ</a:t>
            </a:r>
            <a:r>
              <a:rPr lang="en-US" altLang="zh-CN" sz="2400" dirty="0" err="1" smtClean="0">
                <a:solidFill>
                  <a:srgbClr val="0070C0"/>
                </a:solidFill>
                <a:latin typeface="Gadugi" panose="020B0502040204020203" pitchFamily="34" charset="0"/>
              </a:rPr>
              <a:t>n</a:t>
            </a:r>
            <a:r>
              <a:rPr lang="en-US" altLang="zh-CN" sz="2400" dirty="0" smtClean="0">
                <a:solidFill>
                  <a:srgbClr val="0070C0"/>
                </a:solidFill>
                <a:latin typeface="Gadugi" panose="020B0502040204020203" pitchFamily="34" charset="0"/>
              </a:rPr>
              <a:t>           </a:t>
            </a:r>
            <a:r>
              <a:rPr lang="en-US" altLang="zh-CN" sz="2400" dirty="0" err="1" smtClean="0">
                <a:solidFill>
                  <a:srgbClr val="0070C0"/>
                </a:solidFill>
                <a:latin typeface="Gadugi" panose="020B0502040204020203" pitchFamily="34" charset="0"/>
              </a:rPr>
              <a:t>ti</a:t>
            </a:r>
            <a:r>
              <a:rPr lang="en-US" altLang="zh-CN" sz="2800" dirty="0" err="1">
                <a:solidFill>
                  <a:srgbClr val="0070C0"/>
                </a:solidFill>
                <a:latin typeface="+mn-ea"/>
              </a:rPr>
              <a:t>á</a:t>
            </a:r>
            <a:r>
              <a:rPr lang="en-US" altLang="zh-CN" sz="2400" dirty="0" err="1" smtClean="0">
                <a:solidFill>
                  <a:srgbClr val="0070C0"/>
                </a:solidFill>
                <a:latin typeface="Gadugi" panose="020B0502040204020203" pitchFamily="34" charset="0"/>
              </a:rPr>
              <a:t>n</a:t>
            </a:r>
            <a:r>
              <a:rPr lang="en-US" altLang="zh-CN" sz="2400" dirty="0" smtClean="0">
                <a:solidFill>
                  <a:srgbClr val="0070C0"/>
                </a:solidFill>
                <a:latin typeface="Gadugi" panose="020B0502040204020203" pitchFamily="34" charset="0"/>
              </a:rPr>
              <a:t>             </a:t>
            </a:r>
            <a:r>
              <a:rPr lang="en-US" altLang="zh-CN" sz="2400" dirty="0" err="1" smtClean="0">
                <a:solidFill>
                  <a:srgbClr val="0070C0"/>
                </a:solidFill>
                <a:latin typeface="Gadugi" panose="020B0502040204020203" pitchFamily="34" charset="0"/>
              </a:rPr>
              <a:t>yí</a:t>
            </a:r>
            <a:endParaRPr lang="en-US" altLang="zh-CN" sz="2400" dirty="0">
              <a:solidFill>
                <a:srgbClr val="0070C0"/>
              </a:solidFill>
              <a:latin typeface="Gadugi" panose="020B0502040204020203" pitchFamily="34" charset="0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选    填    移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14348" y="285734"/>
            <a:ext cx="2000264" cy="864096"/>
          </a:xfrm>
          <a:prstGeom prst="ellipse">
            <a:avLst/>
          </a:prstGeom>
          <a:solidFill>
            <a:srgbClr val="00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7"/>
          <p:cNvSpPr txBox="1"/>
          <p:nvPr/>
        </p:nvSpPr>
        <p:spPr>
          <a:xfrm>
            <a:off x="928662" y="415339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读一读</a:t>
            </a:r>
            <a:endParaRPr kumimoji="1" lang="zh-CN" altLang="en-US" sz="3200" b="1" dirty="0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3806900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b="3694"/>
          <a:stretch>
            <a:fillRect/>
          </a:stretch>
        </p:blipFill>
        <p:spPr>
          <a:xfrm>
            <a:off x="-71471" y="0"/>
            <a:ext cx="9215471" cy="5143500"/>
          </a:xfrm>
        </p:spPr>
      </p:pic>
      <p:sp>
        <p:nvSpPr>
          <p:cNvPr id="5" name="TextBox 4"/>
          <p:cNvSpPr txBox="1"/>
          <p:nvPr/>
        </p:nvSpPr>
        <p:spPr>
          <a:xfrm>
            <a:off x="1428728" y="1571618"/>
            <a:ext cx="6572296" cy="206210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握    挖    扶    挥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dirty="0" smtClean="0">
              <a:solidFill>
                <a:srgbClr val="FFFF00"/>
              </a:solidFill>
              <a:latin typeface="Gadugi" panose="020B0502040204020203" pitchFamily="34" charset="0"/>
            </a:endParaRPr>
          </a:p>
          <a:p>
            <a:r>
              <a:rPr lang="en-US" altLang="zh-CN" sz="2400" dirty="0" smtClean="0">
                <a:solidFill>
                  <a:srgbClr val="0070C0"/>
                </a:solidFill>
                <a:latin typeface="Gadugi" panose="020B0502040204020203" pitchFamily="34" charset="0"/>
              </a:rPr>
              <a:t>         </a:t>
            </a:r>
            <a:endParaRPr lang="en-US" altLang="zh-CN" sz="2400" dirty="0">
              <a:solidFill>
                <a:srgbClr val="0070C0"/>
              </a:solidFill>
              <a:latin typeface="Gadugi" panose="020B0502040204020203" pitchFamily="34" charset="0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选    填    移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14348" y="285734"/>
            <a:ext cx="2000264" cy="864096"/>
          </a:xfrm>
          <a:prstGeom prst="ellipse">
            <a:avLst/>
          </a:prstGeom>
          <a:solidFill>
            <a:srgbClr val="00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7"/>
          <p:cNvSpPr txBox="1"/>
          <p:nvPr/>
        </p:nvSpPr>
        <p:spPr>
          <a:xfrm>
            <a:off x="928662" y="415339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读一读</a:t>
            </a:r>
            <a:endParaRPr kumimoji="1" lang="zh-CN" altLang="en-US" sz="3200" b="1" dirty="0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3806900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b="3694"/>
          <a:stretch>
            <a:fillRect/>
          </a:stretch>
        </p:blipFill>
        <p:spPr>
          <a:xfrm>
            <a:off x="-71471" y="0"/>
            <a:ext cx="9215471" cy="5143500"/>
          </a:xfrm>
        </p:spPr>
      </p:pic>
      <p:sp>
        <p:nvSpPr>
          <p:cNvPr id="7" name="椭圆 6"/>
          <p:cNvSpPr/>
          <p:nvPr/>
        </p:nvSpPr>
        <p:spPr>
          <a:xfrm>
            <a:off x="71406" y="285734"/>
            <a:ext cx="3604960" cy="864096"/>
          </a:xfrm>
          <a:prstGeom prst="ellipse">
            <a:avLst/>
          </a:prstGeom>
          <a:solidFill>
            <a:srgbClr val="00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7"/>
          <p:cNvSpPr txBox="1"/>
          <p:nvPr/>
        </p:nvSpPr>
        <p:spPr>
          <a:xfrm>
            <a:off x="285720" y="415339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读一读，演一演</a:t>
            </a:r>
            <a:endParaRPr kumimoji="1" lang="zh-CN" altLang="en-US" sz="3200" b="1" dirty="0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43240" y="1428742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握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1428742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移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36" y="1428742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挖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43240" y="2214560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选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0" y="2214560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43636" y="2214560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扶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85918" y="2214560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挥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  <p:bldP spid="14" grpId="0"/>
      <p:bldP spid="14" grpId="1"/>
      <p:bldP spid="14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3806900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b="3694"/>
          <a:stretch>
            <a:fillRect/>
          </a:stretch>
        </p:blipFill>
        <p:spPr>
          <a:xfrm>
            <a:off x="-71471" y="0"/>
            <a:ext cx="9215471" cy="5143500"/>
          </a:xfrm>
        </p:spPr>
      </p:pic>
      <p:sp>
        <p:nvSpPr>
          <p:cNvPr id="6" name="TextBox 5"/>
          <p:cNvSpPr txBox="1"/>
          <p:nvPr/>
        </p:nvSpPr>
        <p:spPr>
          <a:xfrm>
            <a:off x="1071538" y="2071684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休息　　　　　　　　</a:t>
            </a:r>
            <a:r>
              <a:rPr lang="zh-CN" altLang="en-US" dirty="0" smtClean="0"/>
              <a:t>　　　　　　　　　　　　　　　</a:t>
            </a:r>
            <a:endParaRPr lang="zh-CN" altLang="en-US" dirty="0"/>
          </a:p>
        </p:txBody>
      </p:sp>
      <p:pic>
        <p:nvPicPr>
          <p:cNvPr id="7" name="图片 6" descr="1012006xī.jpg"/>
          <p:cNvPicPr>
            <a:picLocks noChangeAspect="1"/>
          </p:cNvPicPr>
          <p:nvPr/>
        </p:nvPicPr>
        <p:blipFill>
          <a:blip r:embed="rId2" cstate="print"/>
          <a:srcRect l="396" t="19201" r="41733" b="43841"/>
          <a:stretch>
            <a:fillRect/>
          </a:stretch>
        </p:blipFill>
        <p:spPr>
          <a:xfrm>
            <a:off x="5643570" y="1357304"/>
            <a:ext cx="2250297" cy="1928826"/>
          </a:xfrm>
          <a:prstGeom prst="rect">
            <a:avLst/>
          </a:prstGeom>
        </p:spPr>
      </p:pic>
      <p:pic>
        <p:nvPicPr>
          <p:cNvPr id="9" name="图片 8" descr="u=2356887943,1766392822&amp;fm=214&amp;gp=0.jpg"/>
          <p:cNvPicPr>
            <a:picLocks noChangeAspect="1"/>
          </p:cNvPicPr>
          <p:nvPr/>
        </p:nvPicPr>
        <p:blipFill>
          <a:blip r:embed="rId3" cstate="print"/>
          <a:srcRect t="3750" r="31834" b="46250"/>
          <a:stretch>
            <a:fillRect/>
          </a:stretch>
        </p:blipFill>
        <p:spPr>
          <a:xfrm>
            <a:off x="3143240" y="1357304"/>
            <a:ext cx="1876429" cy="1905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571868" y="500048"/>
            <a:ext cx="15001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休</a:t>
            </a:r>
            <a:endParaRPr lang="zh-CN" altLang="en-US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388" y="526307"/>
            <a:ext cx="15001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息</a:t>
            </a:r>
            <a:endParaRPr lang="zh-CN" altLang="en-US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86116" y="3286130"/>
            <a:ext cx="18573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一人倚树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休息休息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57884" y="3286130"/>
            <a:ext cx="18573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自在心上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息息相通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020032913806900_b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b="3694"/>
          <a:stretch>
            <a:fillRect/>
          </a:stretch>
        </p:blipFill>
        <p:spPr>
          <a:xfrm>
            <a:off x="-71471" y="0"/>
            <a:ext cx="9215471" cy="5143500"/>
          </a:xfrm>
        </p:spPr>
      </p:pic>
      <p:sp>
        <p:nvSpPr>
          <p:cNvPr id="5" name="TextBox 4"/>
          <p:cNvSpPr txBox="1"/>
          <p:nvPr/>
        </p:nvSpPr>
        <p:spPr>
          <a:xfrm>
            <a:off x="1571604" y="1418576"/>
            <a:ext cx="6786610" cy="1938992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格外　茁壮　 引人注目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兴致勃勃　   满是汗珠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14348" y="285734"/>
            <a:ext cx="2000264" cy="864096"/>
          </a:xfrm>
          <a:prstGeom prst="ellipse">
            <a:avLst/>
          </a:prstGeom>
          <a:solidFill>
            <a:srgbClr val="00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7"/>
          <p:cNvSpPr txBox="1"/>
          <p:nvPr/>
        </p:nvSpPr>
        <p:spPr>
          <a:xfrm>
            <a:off x="928662" y="415339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读一读</a:t>
            </a:r>
            <a:endParaRPr kumimoji="1" lang="zh-CN" altLang="en-US" sz="3200" b="1" dirty="0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1144</Words>
  <Application>WPS 演示</Application>
  <PresentationFormat>全屏显示(16:9)</PresentationFormat>
  <Paragraphs>159</Paragraphs>
  <Slides>27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隶书</vt:lpstr>
      <vt:lpstr>华文新魏</vt:lpstr>
      <vt:lpstr>方正姚体</vt:lpstr>
      <vt:lpstr>黑体</vt:lpstr>
      <vt:lpstr>Gadugi</vt:lpstr>
      <vt:lpstr>楷体</vt:lpstr>
      <vt:lpstr>仿宋</vt:lpstr>
      <vt:lpstr>Calibri</vt:lpstr>
      <vt:lpstr>微软雅黑</vt:lpstr>
      <vt:lpstr>Arial Unicode MS</vt:lpstr>
      <vt:lpstr>MS UI Gothic</vt:lpstr>
      <vt:lpstr>MS PGothic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爽哥哥</cp:lastModifiedBy>
  <cp:revision>28</cp:revision>
  <dcterms:created xsi:type="dcterms:W3CDTF">2017-11-01T11:51:00Z</dcterms:created>
  <dcterms:modified xsi:type="dcterms:W3CDTF">2018-02-19T04:56:16Z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