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2" r:id="rId27"/>
    <p:sldId id="293" r:id="rId28"/>
    <p:sldId id="294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2022" y="-3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2020/11/18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5601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2628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1200" dirty="0"/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2588282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2412" y="2588282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808731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4511676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7" y="1296001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2" y="1296001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2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447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2020/11/18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9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10"/>
          <p:cNvSpPr>
            <a:spLocks noTextEdit="1"/>
          </p:cNvSpPr>
          <p:nvPr/>
        </p:nvSpPr>
        <p:spPr>
          <a:xfrm>
            <a:off x="827088" y="1638326"/>
            <a:ext cx="6767512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12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8" name="AutoShape 2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9940" name="AutoShape 4" descr="http://img06.tooopen.com/images/20160919/tooopen_sy_179159843226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914" name="AutoShape 2" descr="http://img3.imgtn.bdimg.com/it/u=2986901118,1052322064&amp;fm=214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916" name="AutoShape 4" descr="http://img3.imgtn.bdimg.com/it/u=2986901118,1052322064&amp;fm=214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" name="AutoShape 2" descr="http://img1.imgtn.bdimg.com/it/u=2998451834,4159946763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8919" name="AutoShape 7" descr="http://img3.imgtn.bdimg.com/it/u=357188997,2745677580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椭圆 10"/>
          <p:cNvSpPr/>
          <p:nvPr/>
        </p:nvSpPr>
        <p:spPr>
          <a:xfrm>
            <a:off x="2422524" y="2323921"/>
            <a:ext cx="717550" cy="914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4"/>
              </a:solidFill>
              <a:effectLst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563494" y="2312915"/>
            <a:ext cx="666750" cy="92540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2483768" y="2029638"/>
            <a:ext cx="472792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64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20</a:t>
            </a:r>
            <a:r>
              <a:rPr lang="en-US" altLang="zh-CN" sz="8000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7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陀 螺</a:t>
            </a:r>
          </a:p>
        </p:txBody>
      </p:sp>
      <p:sp>
        <p:nvSpPr>
          <p:cNvPr id="14" name="副标题 2"/>
          <p:cNvSpPr txBox="1"/>
          <p:nvPr/>
        </p:nvSpPr>
        <p:spPr>
          <a:xfrm>
            <a:off x="2000566" y="3739987"/>
            <a:ext cx="5381625" cy="584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 typeface="Arial" panose="020B0604020202020204" pitchFamily="34" charset="0"/>
            </a:pPr>
            <a:endParaRPr lang="zh-CN" altLang="en-US" sz="2665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TextBox 1"/>
          <p:cNvSpPr txBox="1"/>
          <p:nvPr/>
        </p:nvSpPr>
        <p:spPr>
          <a:xfrm>
            <a:off x="785787" y="1736529"/>
            <a:ext cx="7688605" cy="1816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ea typeface="黑体" panose="02010609060101010101" pitchFamily="2" charset="-122"/>
              </a:rPr>
              <a:t>       围绕着童年的陀螺，写了哪些事，“我”的心情发生了怎样的变化，从中</a:t>
            </a:r>
            <a:r>
              <a:rPr lang="en-US" altLang="zh-CN" sz="3735" b="1" dirty="0" smtClean="0">
                <a:ea typeface="黑体" panose="02010609060101010101" pitchFamily="2" charset="-122"/>
              </a:rPr>
              <a:t>“</a:t>
            </a:r>
            <a:r>
              <a:rPr lang="zh-CN" altLang="en-US" sz="3735" b="1" dirty="0" smtClean="0">
                <a:ea typeface="黑体" panose="02010609060101010101" pitchFamily="2" charset="-122"/>
              </a:rPr>
              <a:t>我</a:t>
            </a:r>
            <a:r>
              <a:rPr lang="en-US" altLang="zh-CN" sz="3735" b="1" dirty="0" smtClean="0">
                <a:ea typeface="黑体" panose="02010609060101010101" pitchFamily="2" charset="-122"/>
              </a:rPr>
              <a:t>”</a:t>
            </a:r>
            <a:r>
              <a:rPr lang="zh-CN" altLang="en-US" sz="3735" b="1" dirty="0" smtClean="0">
                <a:ea typeface="黑体" panose="02010609060101010101" pitchFamily="2" charset="-122"/>
              </a:rPr>
              <a:t>感到了什么？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7544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课文解读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5786" y="4213046"/>
            <a:ext cx="7715304" cy="1241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做冰尜儿用的是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木头</a:t>
            </a:r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，柳木、榆木、松木、枣木、梨木都可以。</a:t>
            </a:r>
            <a:endParaRPr lang="zh-CN" altLang="en-US" sz="3735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8596" y="3371850"/>
            <a:ext cx="2357454" cy="84119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陀螺的制作方法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5" name="矩形标注 104"/>
          <p:cNvSpPr/>
          <p:nvPr/>
        </p:nvSpPr>
        <p:spPr>
          <a:xfrm>
            <a:off x="4357687" y="5451305"/>
            <a:ext cx="2857520" cy="762005"/>
          </a:xfrm>
          <a:prstGeom prst="wedgeRectCallout">
            <a:avLst>
              <a:gd name="adj1" fmla="val -48876"/>
              <a:gd name="adj2" fmla="val -1249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做陀螺用的材料。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0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标注 7"/>
          <p:cNvSpPr/>
          <p:nvPr/>
        </p:nvSpPr>
        <p:spPr>
          <a:xfrm>
            <a:off x="6215391" y="2947668"/>
            <a:ext cx="2643206" cy="762005"/>
          </a:xfrm>
          <a:prstGeom prst="wedgeRectCallout">
            <a:avLst>
              <a:gd name="adj1" fmla="val -48517"/>
              <a:gd name="adj2" fmla="val -1394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铁钉增加结实度。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047734"/>
            <a:ext cx="7286676" cy="29661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好的冰尜儿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尖部嵌一颗滚珠</a:t>
            </a:r>
            <a:r>
              <a:rPr lang="zh-CN" altLang="en-US" sz="3735" b="1" dirty="0" smtClean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，转起来能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增加许多妩媚</a:t>
            </a:r>
            <a:r>
              <a:rPr lang="zh-CN" altLang="en-US" sz="3735" b="1" dirty="0" smtClean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。顶不济的，也要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钉上一枚铁钉</a:t>
            </a:r>
            <a:r>
              <a:rPr lang="zh-CN" altLang="en-US" sz="3735" b="1" dirty="0" smtClean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冰尜儿都不会裂开</a:t>
            </a:r>
            <a:r>
              <a:rPr lang="zh-CN" altLang="en-US" sz="3735" b="1" dirty="0" smtClean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，能毫无怨言地让你抽打，在冰面上旋转、舞蹈。</a:t>
            </a:r>
            <a:endParaRPr lang="zh-CN" altLang="en-US" sz="3735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643119" y="33422"/>
            <a:ext cx="2643206" cy="762005"/>
          </a:xfrm>
          <a:prstGeom prst="wedgeRectCallout">
            <a:avLst>
              <a:gd name="adj1" fmla="val -49415"/>
              <a:gd name="adj2" fmla="val 10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滚珠增加美感。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7" y="4000505"/>
            <a:ext cx="6286544" cy="124187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抽冰尜儿的小伙伴们，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都爱比个高下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5857885" y="5238764"/>
            <a:ext cx="2643206" cy="762005"/>
          </a:xfrm>
          <a:prstGeom prst="wedgeRectCallout">
            <a:avLst>
              <a:gd name="adj1" fmla="val -41328"/>
              <a:gd name="adj2" fmla="val -1145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儿童争强好胜。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630528" y="912263"/>
            <a:ext cx="357190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亲手削制陀螺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2476494"/>
            <a:ext cx="7143800" cy="181665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我从小就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不甘人后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，更不愿自己的陀螺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像金兵见到岳家军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，一战即败。</a:t>
            </a:r>
            <a:endParaRPr lang="zh-CN" altLang="en-US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4357687" y="1428737"/>
            <a:ext cx="2643206" cy="762005"/>
          </a:xfrm>
          <a:prstGeom prst="wedgeRectCallout">
            <a:avLst>
              <a:gd name="adj1" fmla="val -49415"/>
              <a:gd name="adj2" fmla="val 10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争强好胜。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1285852" y="4286256"/>
            <a:ext cx="5643602" cy="1143008"/>
          </a:xfrm>
          <a:prstGeom prst="wedgeRectCallout">
            <a:avLst>
              <a:gd name="adj1" fmla="val -39804"/>
              <a:gd name="adj2" fmla="val -993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的修辞，写出陀螺不抵别人的情形。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16544" y="4286257"/>
            <a:ext cx="100013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10" grpId="0" bldLvl="0" animBg="1"/>
      <p:bldP spid="11" grpId="0" bldLvl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7" y="1333486"/>
            <a:ext cx="7643866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楷体_GB2312" panose="02010609030101010101" charset="-122"/>
                <a:ea typeface="楷体_GB2312" panose="02010609030101010101" charset="-122"/>
              </a:rPr>
              <a:t>    然而一个孩子</a:t>
            </a:r>
            <a:r>
              <a:rPr lang="zh-CN" altLang="en-US" sz="3735" i="1" u="sng" dirty="0" smtClean="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无论如何</a:t>
            </a:r>
            <a:r>
              <a:rPr lang="zh-CN" altLang="en-US" sz="3735" dirty="0" smtClean="0">
                <a:latin typeface="楷体_GB2312" panose="02010609030101010101" charset="-122"/>
                <a:ea typeface="楷体_GB2312" panose="02010609030101010101" charset="-122"/>
              </a:rPr>
              <a:t>是削不出高质量的陀螺的，因此，曾有很长一段时间我的世界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_GB2312" panose="02010609030101010101" charset="-122"/>
                <a:ea typeface="楷体_GB2312" panose="02010609030101010101" charset="-122"/>
              </a:rPr>
              <a:t>堆满乌云，快乐像过冬的燕子一般</a:t>
            </a:r>
            <a:r>
              <a:rPr lang="zh-CN" altLang="en-US" sz="3735" dirty="0" smtClean="0">
                <a:latin typeface="楷体_GB2312" panose="02010609030101010101" charset="-122"/>
                <a:ea typeface="楷体_GB2312" panose="02010609030101010101" charset="-122"/>
              </a:rPr>
              <a:t>，飞到一个谁也看不到的地方去了。</a:t>
            </a:r>
            <a:endParaRPr lang="zh-CN" altLang="en-US" sz="3735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14348" y="4095755"/>
            <a:ext cx="8143932" cy="1143008"/>
          </a:xfrm>
          <a:prstGeom prst="wedgeRoundRectCallout">
            <a:avLst>
              <a:gd name="adj1" fmla="val 4690"/>
              <a:gd name="adj2" fmla="val -1255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的修辞写出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削不好陀螺的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37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0974" y="4301840"/>
            <a:ext cx="1000132" cy="124187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3735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786050" y="285729"/>
            <a:ext cx="2928958" cy="1042333"/>
          </a:xfrm>
          <a:prstGeom prst="wedgeRoundRectCallout">
            <a:avLst>
              <a:gd name="adj1" fmla="val 1388"/>
              <a:gd name="adj2" fmla="val 756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的无能为力。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15140" y="4317924"/>
            <a:ext cx="1146468" cy="66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懊恼</a:t>
            </a:r>
            <a:endParaRPr lang="zh-CN" altLang="en-US"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4348" y="2095492"/>
            <a:ext cx="7286676" cy="181665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这消息曾使我一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整天处于恍惚状态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735" b="1" i="1" u="sng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老想象着那只陀螺英武的风姿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73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4584700" y="1042232"/>
            <a:ext cx="3714776" cy="762005"/>
          </a:xfrm>
          <a:prstGeom prst="wedgeRectCallout">
            <a:avLst>
              <a:gd name="adj1" fmla="val -49415"/>
              <a:gd name="adj2" fmla="val 10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对新陀螺充满期待。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1928794" y="3714753"/>
            <a:ext cx="5000660" cy="762005"/>
          </a:xfrm>
          <a:prstGeom prst="wedgeRectCallout">
            <a:avLst>
              <a:gd name="adj1" fmla="val -44300"/>
              <a:gd name="adj2" fmla="val -1000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73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73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脑子想的是陀螺的英姿。</a:t>
            </a:r>
            <a:endParaRPr lang="zh-CN" altLang="en-US" sz="3735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84172" y="852149"/>
            <a:ext cx="3571900" cy="114300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期待新陀螺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3714744" y="2476494"/>
            <a:ext cx="3143272" cy="762005"/>
          </a:xfrm>
          <a:prstGeom prst="wedgeRectCallout">
            <a:avLst>
              <a:gd name="adj1" fmla="val -46538"/>
              <a:gd name="adj2" fmla="val 1451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高兴的样子。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3" y="1047734"/>
            <a:ext cx="7643866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思考：</a:t>
            </a:r>
            <a:r>
              <a:rPr lang="en-US" altLang="zh-CN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en-US" altLang="zh-CN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见到叔叔送的陀螺时，</a:t>
            </a:r>
            <a:r>
              <a:rPr lang="en-US" altLang="zh-CN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</a:t>
            </a:r>
            <a:r>
              <a:rPr lang="en-US" altLang="zh-CN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的心情怎样</a:t>
            </a:r>
            <a:r>
              <a:rPr 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357290" y="2571745"/>
          <a:ext cx="1785938" cy="1366139"/>
        </p:xfrm>
        <a:graphic>
          <a:graphicData uri="http://schemas.openxmlformats.org/drawingml/2006/table">
            <a:tbl>
              <a:tblPr/>
              <a:tblGrid>
                <a:gridCol w="1785938"/>
              </a:tblGrid>
              <a:tr h="68389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735" dirty="0" smtClean="0">
                          <a:latin typeface="楷体_GB2312" panose="02010609030101010101" charset="-122"/>
                          <a:ea typeface="楷体_GB2312" panose="02010609030101010101" charset="-122"/>
                          <a:cs typeface="宋体" panose="02010600030101010101" pitchFamily="2" charset="-122"/>
                        </a:rPr>
                        <a:t>非常高兴。</a:t>
                      </a:r>
                      <a:endParaRPr lang="zh-CN" sz="3735" dirty="0">
                        <a:latin typeface="楷体_GB2312" panose="02010609030101010101" charset="-122"/>
                        <a:ea typeface="楷体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2910" y="3238500"/>
            <a:ext cx="7786742" cy="181673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当我看到这枚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鸭蛋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的下端已嵌上一粒大滚珠时，更是</a:t>
            </a:r>
            <a:r>
              <a:rPr lang="zh-CN" altLang="en-US" sz="3735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手舞足蹈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恨不得马上在马路上一显身手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2714613" y="5143513"/>
            <a:ext cx="3286148" cy="762005"/>
          </a:xfrm>
          <a:prstGeom prst="wedgeRectCallout">
            <a:avLst>
              <a:gd name="adj1" fmla="val -69555"/>
              <a:gd name="adj2" fmla="val -854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迫不及待要向别人展示。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000241"/>
            <a:ext cx="8278812" cy="2391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在各色帅气的陀螺面前，它长得</a:t>
            </a:r>
            <a:r>
              <a:rPr lang="zh-CN" altLang="en-US" sz="3735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不伦不类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，该平的地方不平，该减得地方不尖，</a:t>
            </a:r>
            <a:r>
              <a:rPr lang="zh-CN" altLang="en-US" sz="3735" b="1" i="1" u="sng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看不出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一丝一毫与同伴相斗的能力。</a:t>
            </a:r>
            <a:endParaRPr lang="zh-CN" altLang="en-US" sz="3735" b="1" i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1750" y="799253"/>
            <a:ext cx="4540250" cy="107188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新陀螺受到嘲笑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572000" y="1047734"/>
            <a:ext cx="2071702" cy="575307"/>
          </a:xfrm>
          <a:prstGeom prst="wedgeRoundRectCallout">
            <a:avLst>
              <a:gd name="adj1" fmla="val 54095"/>
              <a:gd name="adj2" fmla="val 1534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样子不帅气。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643042" y="3810004"/>
            <a:ext cx="5357850" cy="575307"/>
          </a:xfrm>
          <a:prstGeom prst="wedgeRoundRectCallout">
            <a:avLst>
              <a:gd name="adj1" fmla="val 42081"/>
              <a:gd name="adj2" fmla="val -1452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看上去没有战斗力，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心情失落。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2910" y="1047734"/>
            <a:ext cx="7000924" cy="1816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大陀螺摇头晃脑，挺着肚皮一次次冲过来，我的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鸭蛋</a:t>
            </a:r>
            <a:r>
              <a:rPr lang="en-US" altLang="zh-CN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则不动声色地闪躲。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2476494"/>
            <a:ext cx="7215238" cy="181665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思考：写大陀螺和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鸭蛋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陀螺运用了什么手法，有什么作用？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85786" y="4572008"/>
            <a:ext cx="6858048" cy="1143008"/>
          </a:xfrm>
          <a:prstGeom prst="wedgeRoundRectCallout">
            <a:avLst>
              <a:gd name="adj1" fmla="val -39489"/>
              <a:gd name="adj2" fmla="val -1292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运用对比。写出了大陀螺的不可一世，和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鸭蛋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陀螺的沉稳镇定。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2095491"/>
            <a:ext cx="7715304" cy="20613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2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这真是个</a:t>
            </a:r>
            <a:r>
              <a:rPr lang="zh-CN" altLang="en-US" sz="4265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辉煌的时刻</a:t>
            </a:r>
            <a:r>
              <a:rPr lang="zh-CN" altLang="en-US" sz="42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！我</a:t>
            </a:r>
            <a:r>
              <a:rPr lang="zh-CN" altLang="en-US" sz="4265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尝到</a:t>
            </a:r>
            <a:r>
              <a:rPr lang="zh-CN" altLang="en-US" sz="42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了胜利的滋味，</a:t>
            </a:r>
            <a:r>
              <a:rPr lang="zh-CN" altLang="en-US" sz="4265" b="1" i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品到</a:t>
            </a:r>
            <a:r>
              <a:rPr lang="zh-CN" altLang="en-US" sz="426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了幸运的甜头。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286248" y="952483"/>
            <a:ext cx="3500462" cy="1000132"/>
          </a:xfrm>
          <a:prstGeom prst="wedgeRoundRectCallout">
            <a:avLst>
              <a:gd name="adj1" fmla="val -44762"/>
              <a:gd name="adj2" fmla="val 1203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的陀螺获胜。</a:t>
            </a:r>
          </a:p>
        </p:txBody>
      </p:sp>
      <p:sp>
        <p:nvSpPr>
          <p:cNvPr id="11" name="椭圆 10"/>
          <p:cNvSpPr/>
          <p:nvPr/>
        </p:nvSpPr>
        <p:spPr>
          <a:xfrm>
            <a:off x="231429" y="952479"/>
            <a:ext cx="3929090" cy="104775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eaLnBrk="1" hangingPunct="1"/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取得辉煌胜利</a:t>
            </a:r>
            <a:endParaRPr lang="zh-CN" altLang="en-US" sz="3735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857488" y="4000504"/>
            <a:ext cx="5357850" cy="1000132"/>
          </a:xfrm>
          <a:prstGeom prst="wedgeRoundRectCallout">
            <a:avLst>
              <a:gd name="adj1" fmla="val -45169"/>
              <a:gd name="adj2" fmla="val -1076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意外的收获让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倍感喜悦。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4"/>
          <p:cNvSpPr/>
          <p:nvPr/>
        </p:nvSpPr>
        <p:spPr>
          <a:xfrm>
            <a:off x="428596" y="2666995"/>
            <a:ext cx="4286280" cy="17018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给了我极大的欢乐和由衷的自豪。</a:t>
            </a:r>
            <a:endParaRPr lang="zh-CN" altLang="en-US" sz="3735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2" name="AutoShape 2" descr="http://t8.baidu.com/it/u=620780800,3392049997&amp;fm=191&amp;app=48&amp;wm=1,13,90,45,0,7&amp;wmo=10,10&amp;n=0&amp;g=0n&amp;f=JPEG?sec=1853310920&amp;t=eae8dd491ce0040f5902955b32de90fd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484" name="AutoShape 4" descr="http://t8.baidu.com/it/u=620780800,3392049997&amp;fm=191&amp;app=48&amp;wm=1,13,90,45,0,7&amp;wmo=10,10&amp;n=0&amp;g=0n&amp;f=JPEG?sec=1853310920&amp;t=eae8dd491ce0040f5902955b32de90fd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TextBox 7"/>
          <p:cNvSpPr txBox="1"/>
          <p:nvPr/>
        </p:nvSpPr>
        <p:spPr>
          <a:xfrm>
            <a:off x="857224" y="1397865"/>
            <a:ext cx="7215238" cy="1241878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 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鸭蛋</a:t>
            </a:r>
            <a:r>
              <a:rPr lang="en-US" altLang="zh-CN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陀螺带给我怎样的感受？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 descr="http://pic.nipic.com/2007-12-21/20071221131738915_2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72132" y="2666996"/>
            <a:ext cx="2449684" cy="32385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00035" y="761981"/>
            <a:ext cx="7572428" cy="3600986"/>
          </a:xfrm>
          <a:prstGeom prst="rect">
            <a:avLst/>
          </a:prstGeom>
          <a:solidFill>
            <a:srgbClr val="FFFFFF">
              <a:alpha val="74118"/>
            </a:srgbClr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AF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AF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首先，请大家猜个谜语：在玩具世界里，有一名倔老头，他有一条细细的腿，如果让他站着，他站不起来，可是如果你捏住他头，一转，他可以旋转半天，要是把他推倒，他还不服气哩，自己</a:t>
            </a:r>
            <a:endParaRPr lang="en-US" altLang="zh-CN" sz="3200" b="1" dirty="0" smtClean="0">
              <a:solidFill>
                <a:srgbClr val="FFAF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AF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要挺直腰，一直转到没有力气</a:t>
            </a:r>
            <a:endParaRPr lang="en-US" altLang="zh-CN" sz="3200" b="1" dirty="0" smtClean="0">
              <a:solidFill>
                <a:srgbClr val="FFAF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AF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为止。那么这个玩具是什么呢？</a:t>
            </a:r>
          </a:p>
        </p:txBody>
      </p:sp>
      <p:sp>
        <p:nvSpPr>
          <p:cNvPr id="40962" name="AutoShape 2" descr="http://img3.imgtn.bdimg.com/it/u=2317496398,346873841&amp;fm=26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" name="AutoShape 2" descr="http://img1.imgtn.bdimg.com/it/u=1896232791,1948620675&amp;fm=214&amp;gp=0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pic>
        <p:nvPicPr>
          <p:cNvPr id="39940" name="Picture 4" descr="http://img8.zol.com.cn/bbs/upload/21728/21727911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75567" y="3431925"/>
            <a:ext cx="3168433" cy="281873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071671" y="5238763"/>
            <a:ext cx="1000132" cy="140500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陀螺。</a:t>
            </a:r>
            <a:endParaRPr lang="zh-CN" altLang="en-US" sz="426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课件用\图库\各种框\野草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57159" y="1523988"/>
            <a:ext cx="7000924" cy="361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7"/>
          <p:cNvSpPr txBox="1"/>
          <p:nvPr/>
        </p:nvSpPr>
        <p:spPr>
          <a:xfrm>
            <a:off x="857224" y="2000241"/>
            <a:ext cx="5786478" cy="44031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b="1" dirty="0" smtClean="0">
                <a:latin typeface="楷体_GB2312" panose="02010609030101010101" charset="-122"/>
                <a:ea typeface="楷体_GB2312" panose="02010609030101010101" charset="-122"/>
              </a:rPr>
              <a:t>1.</a:t>
            </a:r>
            <a:r>
              <a:rPr lang="zh-CN" altLang="en-US" sz="3735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人不可貌相，海水不可斗量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en-US" altLang="zh-CN" sz="3735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b="1" dirty="0" smtClean="0"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</a:rPr>
              <a:t>尺有所短，寸有所长。</a:t>
            </a:r>
            <a:endParaRPr lang="en-US" altLang="zh-CN" sz="3735" b="1" dirty="0" smtClean="0"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735" b="1" dirty="0" smtClean="0">
                <a:latin typeface="楷体_GB2312" panose="02010609030101010101" charset="-122"/>
                <a:ea typeface="楷体_GB2312" panose="02010609030101010101" charset="-122"/>
              </a:rPr>
              <a:t>3. </a:t>
            </a:r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</a:rPr>
              <a:t>路遥知马力，日久见人心。</a:t>
            </a:r>
            <a:endParaRPr lang="en-US" altLang="zh-CN" sz="3735" b="1" dirty="0" smtClean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438" name="矩形 2"/>
          <p:cNvSpPr/>
          <p:nvPr/>
        </p:nvSpPr>
        <p:spPr>
          <a:xfrm>
            <a:off x="1000100" y="666732"/>
            <a:ext cx="4996881" cy="66710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735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你能搜集一些谚语吗</a:t>
            </a:r>
            <a:r>
              <a:rPr lang="en-US" altLang="zh-CN" sz="3735" b="1" dirty="0" smtClean="0">
                <a:solidFill>
                  <a:srgbClr val="92D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 </a:t>
            </a:r>
            <a:endParaRPr lang="zh-CN" altLang="en-US" sz="3735" b="1" dirty="0">
              <a:solidFill>
                <a:srgbClr val="92D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8596" y="2285992"/>
            <a:ext cx="7429552" cy="337400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因为前面的叙述，更能体现出</a:t>
            </a:r>
            <a:r>
              <a:rPr lang="en-US" altLang="zh-CN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265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对陀螺的渴望，当收到叔叔送的陀螺时，沮丧的心情，又与后文获得意外胜利形成鲜明的对比，突出了主题。</a:t>
            </a:r>
            <a:endParaRPr lang="zh-CN" altLang="en-US" sz="4265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9" y="952484"/>
            <a:ext cx="7429552" cy="1816651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文章中心事件是什么？为什么前面却花大量篇幅写与陀螺相关的其它事呢？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3" y="857232"/>
            <a:ext cx="7858180" cy="1799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5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学过课文，你觉得作者通过写陀螺，反映出怎样的童年生活？</a:t>
            </a:r>
          </a:p>
        </p:txBody>
      </p:sp>
      <p:sp>
        <p:nvSpPr>
          <p:cNvPr id="3" name="矩形 2"/>
          <p:cNvSpPr/>
          <p:nvPr/>
        </p:nvSpPr>
        <p:spPr>
          <a:xfrm>
            <a:off x="428596" y="2857496"/>
            <a:ext cx="7786741" cy="27176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26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反映出一种充满了雀的童年生活。无论是玩陀螺，还是削陀螺，赛陀螺，都是充满童真童趣的。</a:t>
            </a:r>
            <a:endParaRPr lang="zh-CN" altLang="en-US" sz="426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4" descr="http://dpic.tiankong.com/wx/wn/QJ6682047452.jpg?x-oss-process=style/show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72265" y="4191006"/>
            <a:ext cx="2325820" cy="2190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dpic.tiankong.com/wx/wn/QJ6682047452.jpg?x-oss-process=style/show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29388" y="857233"/>
            <a:ext cx="2325820" cy="2190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左大括号 13"/>
          <p:cNvSpPr/>
          <p:nvPr/>
        </p:nvSpPr>
        <p:spPr>
          <a:xfrm>
            <a:off x="1142976" y="1927029"/>
            <a:ext cx="314302" cy="4286280"/>
          </a:xfrm>
          <a:prstGeom prst="leftBrace">
            <a:avLst>
              <a:gd name="adj1" fmla="val 79956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0166" y="1831780"/>
            <a:ext cx="3000396" cy="1816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说陀螺、做陀螺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4643438" y="1736529"/>
            <a:ext cx="328266" cy="4381531"/>
          </a:xfrm>
          <a:prstGeom prst="leftBrace">
            <a:avLst>
              <a:gd name="adj1" fmla="val 88163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468" y="740702"/>
            <a:ext cx="2019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3043" y="2974788"/>
            <a:ext cx="1785950" cy="66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得陀螺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3479" y="3600563"/>
            <a:ext cx="1643074" cy="954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斗陀螺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66605" y="4331028"/>
            <a:ext cx="1643074" cy="9544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悟陀螺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3417157"/>
            <a:ext cx="642942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陀螺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33804" y="4768968"/>
            <a:ext cx="1071570" cy="1816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7555" y="3451041"/>
            <a:ext cx="1000132" cy="18166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欢乐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2067" y="2974787"/>
            <a:ext cx="2500330" cy="35409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人不可貌相</a:t>
            </a:r>
            <a:endParaRPr lang="en-US" altLang="zh-CN" sz="3735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海水不可斗量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2929114" y="3022036"/>
            <a:ext cx="214314" cy="2190765"/>
          </a:xfrm>
          <a:prstGeom prst="leftBrace">
            <a:avLst>
              <a:gd name="adj1" fmla="val 79956"/>
              <a:gd name="adj2" fmla="val 50000"/>
            </a:avLst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3714744" y="4213046"/>
            <a:ext cx="142876" cy="76200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3" grpId="0"/>
      <p:bldP spid="21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1"/>
          <p:cNvSpPr/>
          <p:nvPr/>
        </p:nvSpPr>
        <p:spPr>
          <a:xfrm>
            <a:off x="2256139" y="1495218"/>
            <a:ext cx="4197350" cy="181665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</a:t>
            </a:r>
            <a:r>
              <a:rPr lang="zh-CN" altLang="en-US" sz="3735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运用拟人的</a:t>
            </a:r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修辞手法</a:t>
            </a:r>
          </a:p>
        </p:txBody>
      </p:sp>
      <p:sp>
        <p:nvSpPr>
          <p:cNvPr id="6" name="矩形 5"/>
          <p:cNvSpPr/>
          <p:nvPr/>
        </p:nvSpPr>
        <p:spPr>
          <a:xfrm>
            <a:off x="214282" y="2410570"/>
            <a:ext cx="827087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536575">
              <a:lnSpc>
                <a:spcPct val="130000"/>
              </a:lnSpc>
            </a:pP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设问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】</a:t>
            </a:r>
            <a:r>
              <a:rPr lang="en-US" altLang="zh-CN" sz="32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大陀螺摇头晃脑，挺着肚皮一次次冲过来。</a:t>
            </a:r>
            <a:r>
              <a:rPr lang="en-US" altLang="zh-CN" sz="32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”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这句话用拟人的修辞手法形象地写出了大陀螺的得意洋洋，不可一势。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47343" y="648574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写作手法</a:t>
            </a:r>
          </a:p>
        </p:txBody>
      </p:sp>
      <p:sp>
        <p:nvSpPr>
          <p:cNvPr id="10" name="矩形 9"/>
          <p:cNvSpPr/>
          <p:nvPr/>
        </p:nvSpPr>
        <p:spPr>
          <a:xfrm>
            <a:off x="142845" y="4410834"/>
            <a:ext cx="8333453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624205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</a:t>
            </a: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】蝴蝶舒展着漂亮的翅膀，在花丛间穿梭盘旋</a:t>
            </a:r>
            <a:r>
              <a:rPr lang="zh-CN" altLang="en-US" sz="3200" dirty="0" smtClean="0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3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1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343" y="836713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</a:p>
        </p:txBody>
      </p:sp>
      <p:sp>
        <p:nvSpPr>
          <p:cNvPr id="27652" name="TextBox 3"/>
          <p:cNvSpPr txBox="1"/>
          <p:nvPr/>
        </p:nvSpPr>
        <p:spPr>
          <a:xfrm>
            <a:off x="357159" y="2135175"/>
            <a:ext cx="7809865" cy="40303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265" b="1" dirty="0" smtClean="0">
                <a:latin typeface="楷体_GB2312" panose="02010609030101010101" charset="-122"/>
                <a:ea typeface="楷体_GB2312" panose="02010609030101010101" charset="-122"/>
              </a:rPr>
              <a:t>陀螺的历史  </a:t>
            </a:r>
            <a:r>
              <a:rPr lang="zh-CN" altLang="en-US" sz="4265" dirty="0" smtClean="0">
                <a:latin typeface="楷体_GB2312" panose="02010609030101010101" charset="-122"/>
                <a:ea typeface="楷体_GB2312" panose="02010609030101010101" charset="-122"/>
              </a:rPr>
              <a:t>在</a:t>
            </a:r>
            <a:r>
              <a:rPr lang="en-US" altLang="zh-CN" sz="4265" dirty="0" smtClean="0">
                <a:latin typeface="楷体_GB2312" panose="02010609030101010101" charset="-122"/>
                <a:ea typeface="楷体_GB2312" panose="02010609030101010101" charset="-122"/>
              </a:rPr>
              <a:t>1700</a:t>
            </a:r>
            <a:r>
              <a:rPr lang="zh-CN" altLang="en-US" sz="4265" dirty="0" smtClean="0">
                <a:latin typeface="楷体_GB2312" panose="02010609030101010101" charset="-122"/>
                <a:ea typeface="楷体_GB2312" panose="02010609030101010101" charset="-122"/>
              </a:rPr>
              <a:t>多年前的晋代，中国还出现了另一种有趣的玩具</a:t>
            </a:r>
            <a:r>
              <a:rPr lang="en-US" altLang="zh-CN" sz="4265" dirty="0" smtClean="0"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265" dirty="0" smtClean="0">
                <a:latin typeface="楷体_GB2312" panose="02010609030101010101" charset="-122"/>
                <a:ea typeface="楷体_GB2312" panose="02010609030101010101" charset="-122"/>
              </a:rPr>
              <a:t>竹片蜻蜓。这种玩具</a:t>
            </a:r>
            <a:r>
              <a:rPr lang="en-US" altLang="zh-CN" sz="4265" dirty="0" smtClean="0">
                <a:latin typeface="楷体_GB2312" panose="02010609030101010101" charset="-122"/>
                <a:ea typeface="楷体_GB2312" panose="02010609030101010101" charset="-122"/>
              </a:rPr>
              <a:t>18</a:t>
            </a:r>
            <a:r>
              <a:rPr lang="zh-CN" altLang="en-US" sz="4265" dirty="0" smtClean="0">
                <a:latin typeface="楷体_GB2312" panose="02010609030101010101" charset="-122"/>
                <a:ea typeface="楷体_GB2312" panose="02010609030101010101" charset="-122"/>
              </a:rPr>
              <a:t>世纪传到欧洲后，被西方人称为“中国陀螺”，可见，真正的陀螺比这更早到传到了国外。</a:t>
            </a:r>
            <a:endParaRPr lang="zh-CN" altLang="en-US" sz="4265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Box 2"/>
          <p:cNvSpPr txBox="1"/>
          <p:nvPr/>
        </p:nvSpPr>
        <p:spPr>
          <a:xfrm>
            <a:off x="928662" y="2396040"/>
            <a:ext cx="7284424" cy="12418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默读课文，在你体会比较深的地方作批注。</a:t>
            </a:r>
            <a:endParaRPr lang="zh-CN" altLang="en-US" sz="37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008296"/>
            <a:ext cx="8036560" cy="27133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通读课文，在自己印象最深的地方，作批注。可以是词语的理解，也可以是句子的赏析，还可以是思想感悟。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836713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课后习题参考答案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2"/>
          <p:cNvSpPr txBox="1"/>
          <p:nvPr/>
        </p:nvSpPr>
        <p:spPr>
          <a:xfrm>
            <a:off x="428598" y="714357"/>
            <a:ext cx="7677910" cy="5932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读下面的句子，体会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我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心情变化的过程。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523987"/>
            <a:ext cx="757242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思路点拨：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在通读课文的基础上，理清文章的思路，然后分析句子，体会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心情变化的过程。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3732332"/>
            <a:ext cx="757242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参考答案：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心情变化的过程：懊恼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期待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非常高兴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失落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倍感高兴。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2"/>
          <p:cNvSpPr txBox="1"/>
          <p:nvPr/>
        </p:nvSpPr>
        <p:spPr>
          <a:xfrm>
            <a:off x="500034" y="761981"/>
            <a:ext cx="7500990" cy="1586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人不可貌相，海水不可斗量</a:t>
            </a:r>
            <a:r>
              <a:rPr lang="en-US" altLang="zh-CN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，说说你对这句话的理解。</a:t>
            </a:r>
            <a:endParaRPr lang="zh-CN" altLang="en-US" sz="3735" b="1" dirty="0">
              <a:latin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9" y="2381244"/>
            <a:ext cx="7572428" cy="2680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参考答案：</a:t>
            </a:r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这句话深刻地告诉了我们一个道理：不能只根据外貌评估一个人的才能，品质和行为。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6" name="组合 1"/>
          <p:cNvGrpSpPr/>
          <p:nvPr/>
        </p:nvGrpSpPr>
        <p:grpSpPr>
          <a:xfrm>
            <a:off x="395536" y="644692"/>
            <a:ext cx="2234565" cy="1569660"/>
            <a:chOff x="340723" y="-643091"/>
            <a:chExt cx="2234565" cy="1572750"/>
          </a:xfrm>
        </p:grpSpPr>
        <p:sp>
          <p:nvSpPr>
            <p:cNvPr id="5236" name="文本框 13"/>
            <p:cNvSpPr txBox="1"/>
            <p:nvPr/>
          </p:nvSpPr>
          <p:spPr>
            <a:xfrm>
              <a:off x="340723" y="-643091"/>
              <a:ext cx="2234565" cy="15727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助读资料</a:t>
              </a:r>
            </a:p>
          </p:txBody>
        </p:sp>
        <p:grpSp>
          <p:nvGrpSpPr>
            <p:cNvPr id="5238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" name="云形标注 3"/>
          <p:cNvSpPr/>
          <p:nvPr/>
        </p:nvSpPr>
        <p:spPr>
          <a:xfrm>
            <a:off x="4286248" y="380979"/>
            <a:ext cx="3429024" cy="173355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>
                <a:solidFill>
                  <a:srgbClr val="00B0F0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</a:t>
            </a:r>
            <a:r>
              <a:rPr lang="en-US" altLang="zh-CN" sz="32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，我们来了解一下陀螺。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3" y="2285993"/>
            <a:ext cx="8072494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endParaRPr lang="zh-CN" altLang="en-US" sz="3735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3" y="2381244"/>
            <a:ext cx="7572428" cy="296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陀螺  </a:t>
            </a:r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指的是绕一个支点高速转动的刚体。陀螺是中国民间最早的娱乐工具之一，也作陀罗，闽南语称作“干乐”，北方叫做“冰尜”或“打老牛”。</a:t>
            </a:r>
            <a:endParaRPr lang="zh-CN" altLang="en-US" sz="373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740702"/>
            <a:ext cx="2234565" cy="1569660"/>
            <a:chOff x="340723" y="-643091"/>
            <a:chExt cx="2234565" cy="1572750"/>
          </a:xfrm>
        </p:grpSpPr>
        <p:sp>
          <p:nvSpPr>
            <p:cNvPr id="5236" name="文本框 13"/>
            <p:cNvSpPr txBox="1"/>
            <p:nvPr/>
          </p:nvSpPr>
          <p:spPr>
            <a:xfrm>
              <a:off x="340723" y="-643091"/>
              <a:ext cx="2234565" cy="15727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u="dbl" dirty="0" smtClean="0">
                  <a:solidFill>
                    <a:srgbClr val="92D050"/>
                  </a:solidFill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作者简介</a:t>
              </a:r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>
            <a:xfrm>
              <a:off x="2105319" y="434013"/>
              <a:ext cx="368573" cy="220789"/>
              <a:chOff x="2511" y="1362"/>
              <a:chExt cx="539" cy="322"/>
            </a:xfrm>
          </p:grpSpPr>
          <p:sp>
            <p:nvSpPr>
              <p:cNvPr id="19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" name="云形标注 3"/>
          <p:cNvSpPr/>
          <p:nvPr/>
        </p:nvSpPr>
        <p:spPr>
          <a:xfrm>
            <a:off x="3714744" y="380979"/>
            <a:ext cx="3786214" cy="173355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r>
              <a:rPr lang="en-US" altLang="zh-CN" sz="3200" b="1" dirty="0">
                <a:solidFill>
                  <a:srgbClr val="00B0F0"/>
                </a:solidFill>
                <a:latin typeface="汉仪旗黑-55" panose="00020600040101010101" charset="-122"/>
                <a:ea typeface="汉仪旗黑-55" panose="00020600040101010101" charset="-122"/>
                <a:sym typeface="+mn-ea"/>
              </a:rPr>
              <a:t>   </a:t>
            </a:r>
            <a:r>
              <a:rPr lang="en-US" altLang="zh-CN" sz="32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同学们</a:t>
            </a:r>
            <a:r>
              <a:rPr lang="zh-CN" altLang="en-US" sz="3200" b="1" i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，让我们来认识一下作者。</a:t>
            </a:r>
            <a:endParaRPr lang="zh-CN" altLang="en-US" sz="3200" b="1" i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9" y="2240059"/>
            <a:ext cx="82153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高洪波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笔名向川，诗人、散文家。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1971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年开始发表作品。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1984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年加入中国作家协会。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1978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年转业后历任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文艺报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新闻部副主任，中国作家协会办公厅副主任，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中国作家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副主编，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诗刊</a:t>
            </a:r>
            <a:r>
              <a:rPr lang="en-US" altLang="zh-CN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dirty="0" smtClean="0">
                <a:latin typeface="黑体" panose="02010609060101010101" pitchFamily="2" charset="-122"/>
                <a:ea typeface="黑体" panose="02010609060101010101" pitchFamily="2" charset="-122"/>
              </a:rPr>
              <a:t>主编，中国作家协会创联部主任、书记处书记。中国作家协会第九届全国委员会委员。中国作协副主席。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67545" y="740702"/>
            <a:ext cx="171704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会认字</a:t>
            </a:r>
          </a:p>
        </p:txBody>
      </p:sp>
      <p:sp>
        <p:nvSpPr>
          <p:cNvPr id="5222" name="TextBox 1"/>
          <p:cNvSpPr txBox="1"/>
          <p:nvPr/>
        </p:nvSpPr>
        <p:spPr>
          <a:xfrm>
            <a:off x="833085" y="3188109"/>
            <a:ext cx="810263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妩媚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  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  金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记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帅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气 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  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败  名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陋  自</a:t>
            </a:r>
            <a:r>
              <a:rPr lang="zh-CN" alt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90088" y="2685804"/>
            <a:ext cx="1071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dīn</a:t>
            </a: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  <a:sym typeface="+mn-ea"/>
              </a:rPr>
              <a:t>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00104" y="2614366"/>
            <a:ext cx="1124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xuán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48894" y="2614366"/>
            <a:ext cx="1207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bīnɡ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49091" y="2685804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hèn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06030" y="2615001"/>
            <a:ext cx="1143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shuài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3422" y="3900673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chè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0426" y="3899402"/>
            <a:ext cx="78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kuì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17664" y="3900673"/>
            <a:ext cx="6429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yù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57126" y="3900673"/>
            <a:ext cx="1262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chǒu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07225" y="3900673"/>
            <a:ext cx="85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2800" b="1" dirty="0" err="1" smtClean="0">
                <a:solidFill>
                  <a:srgbClr val="CC00FF"/>
                </a:solidFill>
                <a:latin typeface="+mn-ea"/>
                <a:ea typeface="+mn-ea"/>
              </a:rPr>
              <a:t>háo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6409" y="2687404"/>
            <a:ext cx="17502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wǔ mèi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32" grpId="0"/>
      <p:bldP spid="32" grpId="1"/>
      <p:bldP spid="24" grpId="0"/>
      <p:bldP spid="24" grpId="1"/>
      <p:bldP spid="25" grpId="0"/>
      <p:bldP spid="25" grpId="1"/>
      <p:bldP spid="26" grpId="0"/>
      <p:bldP spid="26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0101" y="5524516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00166" y="4762510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2" y="4572009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71869" y="4095780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57422" y="3619502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57290" y="3333750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20" y="3333774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86183" y="1904990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00299" y="2095492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45404" y="2190742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57357" y="1142985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://img1.shikee.com/report/2015/08/03/11152720909243971944.jpg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7159" y="2000241"/>
            <a:ext cx="1083457" cy="1333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" name="矩形 52"/>
          <p:cNvSpPr/>
          <p:nvPr/>
        </p:nvSpPr>
        <p:spPr>
          <a:xfrm>
            <a:off x="7029450" y="3619501"/>
            <a:ext cx="1962185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shuài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472" y="2285992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旋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1845" y="1400165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23692" y="2190741"/>
            <a:ext cx="591185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帅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43042" y="2476493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兵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62650" y="666732"/>
            <a:ext cx="1252557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xuán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71975" y="639120"/>
            <a:ext cx="1557347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dīnɡ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324600" y="2190742"/>
            <a:ext cx="1176358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  <a:sym typeface="+mn-ea"/>
              </a:rPr>
              <a:t>mèi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29190" y="2000241"/>
            <a:ext cx="928694" cy="66611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 </a:t>
            </a: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yù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77250" y="548681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我会读</a:t>
            </a:r>
          </a:p>
        </p:txBody>
      </p:sp>
      <p:sp>
        <p:nvSpPr>
          <p:cNvPr id="32" name="文本框 16"/>
          <p:cNvSpPr txBox="1"/>
          <p:nvPr/>
        </p:nvSpPr>
        <p:spPr>
          <a:xfrm>
            <a:off x="500034" y="3619501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>
                <a:latin typeface="黑体" panose="02010609060101010101" pitchFamily="2" charset="-122"/>
                <a:ea typeface="黑体" panose="02010609060101010101" pitchFamily="2" charset="-122"/>
              </a:rPr>
              <a:t>妩</a:t>
            </a:r>
          </a:p>
        </p:txBody>
      </p:sp>
      <p:sp>
        <p:nvSpPr>
          <p:cNvPr id="55" name="矩形 54"/>
          <p:cNvSpPr/>
          <p:nvPr/>
        </p:nvSpPr>
        <p:spPr>
          <a:xfrm>
            <a:off x="7358082" y="666732"/>
            <a:ext cx="1328717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bīnɡ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7" name="文本框 16"/>
          <p:cNvSpPr txBox="1"/>
          <p:nvPr/>
        </p:nvSpPr>
        <p:spPr>
          <a:xfrm>
            <a:off x="2857488" y="2381243"/>
            <a:ext cx="734496" cy="74866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恨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文本框 27"/>
          <p:cNvSpPr txBox="1"/>
          <p:nvPr/>
        </p:nvSpPr>
        <p:spPr>
          <a:xfrm>
            <a:off x="7353300" y="1904989"/>
            <a:ext cx="1433543" cy="74866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26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hèn</a:t>
            </a:r>
            <a:endParaRPr lang="en-US" altLang="zh-CN" sz="4265" b="1" dirty="0">
              <a:solidFill>
                <a:srgbClr val="FFFF00"/>
              </a:solidFill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56" name="文本框 16"/>
          <p:cNvSpPr txBox="1"/>
          <p:nvPr/>
        </p:nvSpPr>
        <p:spPr>
          <a:xfrm>
            <a:off x="1643043" y="3714752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媚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文本框 16"/>
          <p:cNvSpPr txBox="1"/>
          <p:nvPr/>
        </p:nvSpPr>
        <p:spPr>
          <a:xfrm>
            <a:off x="2643174" y="3905253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彻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文本框 16"/>
          <p:cNvSpPr txBox="1"/>
          <p:nvPr/>
        </p:nvSpPr>
        <p:spPr>
          <a:xfrm>
            <a:off x="3857620" y="4381507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溃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文本框 16"/>
          <p:cNvSpPr txBox="1"/>
          <p:nvPr/>
        </p:nvSpPr>
        <p:spPr>
          <a:xfrm>
            <a:off x="500034" y="4953011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誉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文本框 16"/>
          <p:cNvSpPr txBox="1"/>
          <p:nvPr/>
        </p:nvSpPr>
        <p:spPr>
          <a:xfrm>
            <a:off x="1714480" y="5143512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丑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1285852" y="5810267"/>
            <a:ext cx="596638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265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豪</a:t>
            </a:r>
            <a:endParaRPr lang="zh-CN" altLang="en-US" sz="4265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57883" y="3047998"/>
            <a:ext cx="1352541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chè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14876" y="3493380"/>
            <a:ext cx="785818" cy="124187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 wǔ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91125" y="4541137"/>
            <a:ext cx="1095388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kuì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29387" y="4762510"/>
            <a:ext cx="1181087" cy="6671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chóu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86183" y="5429265"/>
            <a:ext cx="928694" cy="66611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735" b="1" dirty="0" err="1" smtClean="0">
                <a:solidFill>
                  <a:srgbClr val="FFFF00"/>
                </a:solidFill>
                <a:latin typeface="GB Pinyinok-B" pitchFamily="2" charset="-122"/>
                <a:ea typeface="GB Pinyinok-B" pitchFamily="2" charset="-122"/>
              </a:rPr>
              <a:t>háo</a:t>
            </a:r>
            <a:endParaRPr kumimoji="0" lang="en-US" altLang="zh-CN" sz="3735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B Pinyinok-B" pitchFamily="2" charset="-122"/>
              <a:ea typeface="GB Pinyinok-B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7 C 0.00851 -0.00185 0.0118 -0.00432 0.02031 -0.00556 C 0.02812 -0.00679 0.03802 -0.00772 0.04635 -0.00864 C 0.05382 -0.00957 0.06302 -0.01111 0.07066 -0.01173 C 0.07378 -0.01204 0.07726 -0.01204 0.08021 -0.01235 C 0.09167 -0.01327 0.10087 -0.01512 0.11267 -0.01605 C 0.12656 -0.01697 0.13958 -0.0179 0.15295 -0.01914 C 0.15642 -0.01944 0.16215 -0.01975 0.1658 -0.01975 C 0.17569 -0.02037 0.18507 -0.02099 0.19479 -0.0213 C 0.20573 -0.02191 0.21632 -0.02284 0.22691 -0.02315 C 0.2434 -0.02407 0.26042 -0.02469 0.27708 -0.025 C 0.28194 -0.02531 0.2868 -0.02531 0.29167 -0.02531 C 0.29739 -0.02531 0.30972 -0.02531 0.30972 -0.02531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1512 C 0.00521 -0.02408 0.0118 -0.02809 0.02066 -0.02994 C 0.02639 -0.03828 0.02031 -0.0318 0.03264 -0.03581 C 0.03455 -0.03643 0.03559 -0.03828 0.03715 -0.0389 C 0.04687 -0.04353 0.05816 -0.04569 0.0684 -0.04878 C 0.09462 -0.05619 0.12118 -0.06267 0.14739 -0.07039 C 0.16858 -0.07687 0.18871 -0.08119 0.21111 -0.08336 C 0.25816 -0.09478 0.30521 -0.10497 0.35382 -0.10775 C 0.38889 -0.11361 0.33368 -0.10497 0.43108 -0.11083 C 0.45052 -0.11176 0.47587 -0.1167 0.49514 -0.12102 C 0.50642 -0.12349 0.51649 -0.12812 0.52795 -0.12936 C 0.53663 -0.13244 0.54392 -0.1343 0.5533 -0.13522 C 0.57309 -0.14171 0.62066 -0.14202 0.64114 -0.14202 " pathEditMode="relative" rAng="0" ptsTypes="ffffffffffff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64 -2.56252E-7 C -0.00243 -0.00093 0.00694 -2.56252E-7 0.01632 -0.00216 C 0.021 -0.00278 0.02465 -0.00617 0.02899 -0.00741 C 0.03246 -0.00834 0.04843 -0.01081 0.05086 -0.01142 C 0.06979 -0.02254 0.05017 -0.01235 0.07291 -0.01852 C 0.08698 -0.02254 0.1 -0.03026 0.11371 -0.03489 C 0.12673 -0.03983 0.14097 -0.04261 0.15451 -0.04631 C 0.16527 -0.04971 0.17152 -0.05712 0.18281 -0.05959 C 0.19531 -0.06638 0.20955 -0.07255 0.22343 -0.07564 C 0.22656 -0.0778 0.22951 -0.07965 0.23281 -0.08151 C 0.23489 -0.08212 0.23715 -0.08212 0.23906 -0.08305 C 0.25052 -0.08922 0.25972 -0.09694 0.27222 -0.10003 C 0.27986 -0.10466 0.28871 -0.10991 0.29705 -0.11269 C 0.3033 -0.11516 0.31007 -0.11485 0.31597 -0.11855 C 0.33298 -0.12843 0.35052 -0.13368 0.36927 -0.13677 C 0.40677 -0.1519 0.47066 -0.1485 0.50416 -0.14974 C 0.51041 -0.15035 0.51666 -0.15128 0.52291 -0.1519 C 0.53923 -0.15252 0.5552 -0.15221 0.5717 -0.15313 C 0.58055 -0.15406 0.59826 -0.159 0.59826 -0.15869 C 0.60139 -0.15993 0.60468 -0.16085 0.60764 -0.1627 C 0.60989 -0.16363 0.6118 -0.16548 0.61406 -0.1661 C 0.62257 -0.16981 0.61823 -0.16579 0.6217 -0.16981 " pathEditMode="relative" rAng="0" ptsTypes="fffffffffffffffffffff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00" y="-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216 C 0.00973 -0.00062 0.0165 0.00494 0.02622 0.00803 C 0.04254 0.02192 0.06077 0.03489 0.0783 0.04415 C 0.09462 0.05249 0.11007 0.06545 0.12691 0.07101 C 0.12882 0.07255 0.13021 0.07472 0.13212 0.07564 C 0.13559 0.07749 0.14271 0.08027 0.14271 0.08058 C 0.16927 0.10559 0.21111 0.10374 0.24219 0.12072 C 0.24792 0.1238 0.25313 0.12967 0.2592 0.13214 C 0.26181 0.13276 0.26407 0.13307 0.26632 0.13399 C 0.27552 0.13862 0.28247 0.14665 0.29254 0.14974 C 0.304 0.16487 0.32674 0.17567 0.34115 0.18771 C 0.34983 0.20469 0.33785 0.18555 0.35139 0.19728 C 0.36615 0.20932 0.34202 0.19944 0.36198 0.20593 C 0.36719 0.21025 0.37223 0.21334 0.37761 0.21735 C 0.38594 0.22353 0.39098 0.23248 0.40018 0.23526 C 0.40539 0.24483 0.41355 0.24637 0.41927 0.25533 C 0.42709 0.26768 0.41927 0.25687 0.42466 0.26891 C 0.42917 0.27879 0.4342 0.28774 0.44028 0.29577 C 0.4408 0.29793 0.44271 0.30256 0.44271 0.3038 " pathEditMode="relative" rAng="0" ptsTypes="ffffffffffffffffff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0" y="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332 0.051217 C 0.022512 0.053062 0.018534 0.050766 0.023942 0.052118 C 0.024905 0.052342 0.024107 0.052611 0.025216 0.052880 C 0.025858 0.052970 0.033338 0.053331 0.033338 0.053241 C 0.040340 0.054815 0.031587 0.053241 0.042091 0.054229 C 0.043521 0.054409 0.044630 0.054725 0.046381 0.054904 C 0.048297 0.055039 0.050203 0.054952 0.052110 0.055083 C 0.061184 0.055624 0.069617 0.056075 0.079003 0.056523 C 0.085529 0.057242 0.089507 0.057379 0.096831 0.057648 C 0.105896 0.058412 0.113220 0.058505 0.122927 0.058818 C 0.135659 0.059583 0.143138 0.059717 0.157776 0.059944 C 0.165732 0.060347 0.174486 0.060347 0.182442 0.060843 C 0.185467 0.061067 0.188171 0.061380 0.191517 0.061562 C 0.197245 0.061876 0.209491 0.062237 0.209491 0.062192 C 0.223818 0.063676 0.241160 0.064351 0.256284 0.065429 C 0.262325 0.066599 0.270281 0.066330 0.277925 0.066823 C 0.290336 0.067632 0.303389 0.067994 0.315955 0.068399 C 0.331712 0.068937 0.347624 0.069478 0.363216 0.069839 C 0.372290 0.070287 0.381044 0.070287 0.390274 0.070421 C 0.400458 0.070917 0.411273 0.071185 0.421778 0.071365 C 0.435628 0.071323 0.477315 0.073705 0.477315 0.068668 " pathEditMode="relative" rAng="0" ptsTypes="ffffffffffffffffffffA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4168 C 0.0125 0.04168 0.02101 0.04168 0.02882 0.04168 C 0.03316 0.04168 0.03628 0.04137 0.0401 0.04137 C 0.04323 0.04106 0.05729 0.04106 0.0592 0.04106 C 0.07569 0.04013 0.05868 0.04075 0.07847 0.04044 C 0.09062 0.04013 0.10174 0.03952 0.11406 0.0389 C 0.12552 0.03859 0.13802 0.03828 0.14983 0.03797 C 0.15885 0.03766 0.16441 0.03705 0.1743 0.03705 C 0.18559 0.03643 0.19774 0.03581 0.20989 0.03581 C 0.21233 0.0355 0.21545 0.03519 0.21823 0.03519 C 0.21996 0.03519 0.22205 0.03519 0.22361 0.03519 C 0.23351 0.03458 0.24167 0.03396 0.2526 0.03334 C 0.25937 0.03334 0.26684 0.03272 0.27413 0.03272 C 0.27969 0.03241 0.28559 0.03241 0.2908 0.03211 C 0.30521 0.03149 0.32101 0.03087 0.3375 0.03087 C 0.36996 0.02933 0.42621 0.02964 0.45486 0.02964 C 0.46094 0.02964 0.46632 0.02933 0.47135 0.02933 C 0.48559 0.02933 0.5 0.02933 0.51424 0.02933 C 0.5217 0.02933 0.5375 0.02871 0.5375 0.02902 C 0.5401 0.02871 0.54288 0.02871 0.54531 0.0284 C 0.54757 0.0284 0.5493 0.0284 0.55121 0.0284 C 0.5592 0.02809 0.55469 0.0284 0.55781 0.02809 " pathEditMode="relative" rAng="0" ptsTypes="fffffffffffffffffffff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0" y="-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0 -0.003829 C 0.001390 -0.015247 -0.003650 -0.001357 0.003300 -0.009387 C 0.004340 -0.010617 0.003640 -0.012467 0.004860 -0.014017 C 0.005380 -0.014627 0.014580 -0.016797 0.014580 -0.016487 C 0.023430 -0.026057 0.012500 -0.016487 0.025340 -0.022347 C 0.027430 -0.023277 0.028640 -0.025747 0.030900 -0.026977 C 0.032980 -0.027597 0.035590 -0.026977 0.037670 -0.027907 C 0.048950 -0.031307 0.059370 -0.034077 0.070660 -0.036857 C 0.078990 -0.041487 0.084020 -0.042417 0.093050 -0.043657 C 0.103990 -0.048597 0.112840 -0.049207 0.125000 -0.051067 C 0.140800 -0.056007 0.149820 -0.056927 0.167700 -0.058467 C 0.177770 -0.060637 0.188360 -0.060937 0.198260 -0.063717 C 0.202080 -0.064957 0.205200 -0.066807 0.209200 -0.068347 C 0.216490 -0.069897 0.231420 -0.072367 0.231420 -0.072057 C 0.249300 -0.081627 0.270310 -0.085637 0.289410 -0.092437 C 0.296520 -0.099847 0.306250 -0.097987 0.315620 -0.101077 C 0.330730 -0.106327 0.347050 -0.108487 0.362670 -0.110957 C 0.381940 -0.114357 0.401390 -0.117747 0.420660 -0.119597 C 0.431770 -0.122687 0.442530 -0.122997 0.453990 -0.123927 C 0.466320 -0.126707 0.479860 -0.128557 0.492530 -0.129477 C 0.509720 -0.128867 0.560930 -0.144297 0.560930 -0.112807 " pathEditMode="relative" rAng="0" ptsTypes="ffffffffffffffffffffA">
                                      <p:cBhvr>
                                        <p:cTn id="3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31 C 0.00243 -0.00278 -0.00052 0.00062 0.00347 -0.00155 C 0.00399 -0.00155 0.00365 -0.00216 0.00434 -0.00216 C 0.00469 -0.00278 0.01059 -0.00278 0.01059 -0.00216 C 0.01632 -0.00463 0.00955 -0.00278 0.01754 -0.00402 C 0.0191 -0.00402 0.01962 -0.00463 0.02101 -0.00463 C 0.02257 -0.00556 0.02396 -0.00463 0.02552 -0.00556 C 0.03264 -0.00618 0.03906 -0.00679 0.04653 -0.00679 C 0.05156 -0.00741 0.05504 -0.00741 0.06077 -0.00803 C 0.06754 -0.00865 0.07327 -0.00926 0.08108 -0.00988 C 0.09115 -0.01143 0.09705 -0.01143 0.10833 -0.01143 C 0.11476 -0.01204 0.1217 -0.01204 0.12778 -0.01266 C 0.13021 -0.01266 0.13212 -0.01328 0.13472 -0.01328 C 0.13941 -0.0139 0.14913 -0.0139 0.14913 -0.01451 C 0.16042 -0.01575 0.17361 -0.01637 0.18577 -0.01791 C 0.19028 -0.01976 0.1967 -0.01976 0.20261 -0.02038 C 0.21233 -0.021 0.22274 -0.021 0.23264 -0.02161 C 0.24462 -0.02223 0.25747 -0.02316 0.26962 -0.02377 C 0.27639 -0.02439 0.28351 -0.02439 0.2908 -0.02439 C 0.29879 -0.02501 0.30729 -0.02501 0.31545 -0.02563 C 0.32639 -0.02563 0.35938 -0.0281 0.35938 -0.02161 " pathEditMode="relative" rAng="0" ptsTypes="ffffffffffffffffffffA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-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4199 C 0.00122 0.04909 -3.88889E-6 0.04199 0.00191 0.04539 C 0.00226 0.04724 0.00191 0.04724 0.00226 0.04909 C 0.00261 0.04909 0.00556 0.05095 0.00556 0.04909 C 0.00851 0.0565 0.00487 0.05095 0.00903 0.0528 C 0.0099 0.05465 0.01025 0.05465 0.01112 0.0565 C 0.01181 0.0565 0.0125 0.0565 0.0132 0.0565 C 0.01702 0.05836 0.02066 0.06021 0.02431 0.06268 C 0.02691 0.06453 0.02882 0.06638 0.0316 0.06638 C 0.03525 0.07009 0.0382 0.07009 0.04202 0.07194 C 0.04757 0.07379 0.05035 0.07379 0.05643 0.07564 C 0.05973 0.0775 0.0632 0.0775 0.0665 0.07935 C 0.06789 0.07935 0.06875 0.0812 0.07032 0.0812 C 0.07257 0.08367 0.07761 0.08367 0.07761 0.0812 C 0.08334 0.08954 0.09046 0.09139 0.09671 0.09509 C 0.09931 0.0988 0.10243 0.0988 0.10556 0.10065 C 0.11059 0.10467 0.11598 0.10467 0.12101 0.10652 C 0.12743 0.10837 0.13368 0.11022 0.14046 0.11208 C 0.14393 0.11393 0.14757 0.11393 0.15139 0.11393 C 0.15556 0.11578 0.16007 0.11578 0.16424 0.11763 C 0.16997 0.11763 0.18716 0.12628 0.18716 0.10652 " pathEditMode="relative" rAng="0" ptsTypes="ffffffffffffffffffffA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34 0.000432 C 0.007282 -0.035062 0.003100 0.000432 0.008928 -0.017753 C 0.009651 -0.025950 0.009106 -0.025950 0.010018 -0.035062 C 0.010563 -0.035062 0.018382 -0.043260 0.018382 -0.035062 C 0.026034 -0.069651 0.016747 -0.043260 0.027669 -0.061453 C 0.029671 -0.061453 0.030394 -0.061453 0.032396 -0.069651 C 0.034398 -0.069651 0.036400 -0.069651 0.038224 -0.069651 C 0.047867 -0.078762 0.056787 -0.086960 0.066609 -0.096042 C 0.073527 -0.113351 0.078076 -0.113351 0.085539 -0.122463 C 0.094815 -0.130660 0.102456 -0.130660 0.112833 -0.139742 C 0.126480 -0.157052 0.133943 -0.157052 0.149404 -0.157052 C 0.158145 -0.165249 0.167065 -0.165249 0.175430 -0.174331 C 0.178889 -0.183443 0.181258 -0.183443 0.184895 -0.191640 C 0.191079 -0.191640 0.204003 -0.200752 0.204003 -0.208949 C 0.219107 -0.226229 0.237125 -0.235341 0.253319 -0.261732 C 0.259503 -0.279041 0.267878 -0.269929 0.275876 -0.279041 C 0.288800 -0.296350 0.302814 -0.305432 0.315916 -0.313630 C 0.332477 -0.322741 0.349216 -0.330939 0.365777 -0.340021 C 0.375054 -0.340021 0.384340 -0.348219 0.393984 -0.348219 C 0.404717 -0.357330 0.416184 -0.357330 0.427106 -0.366442 C 0.442021 -0.366442 0.485877 -0.409228 0.485877 -0.313630 " pathEditMode="relative" rAng="0" ptsTypes="ffffffffffffffffffffA">
                                      <p:cBhvr>
                                        <p:cTn id="4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00" y="-1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7.90367E-7 C 0.00347 0.00247 -0.0007 7.90367E-7 0.00538 0.00123 C 0.00608 0.00185 0.00555 0.00185 0.0066 0.00247 C 0.00712 0.00247 0.01562 0.00309 0.01562 0.00247 C 0.02396 0.00494 0.01371 0.00309 0.02587 0.0037 C 0.02795 0.00432 0.02882 0.00432 0.03073 0.00494 C 0.03299 0.00494 0.03507 0.00494 0.03733 0.00494 C 0.04757 0.00587 0.05746 0.00648 0.06788 0.0071 C 0.07569 0.00772 0.08038 0.00834 0.08854 0.00834 C 0.09861 0.00957 0.10677 0.00957 0.1184 0.01019 C 0.13316 0.01081 0.14132 0.01081 0.15799 0.01173 C 0.16736 0.01235 0.17743 0.01235 0.18628 0.01297 C 0.18993 0.01297 0.19271 0.01358 0.1967 0.01358 C 0.2033 0.0142 0.21736 0.01482 0.21736 0.0142 C 0.23385 0.01667 0.25312 0.0176 0.27101 0.01883 C 0.27743 0.02007 0.28698 0.02007 0.29566 0.02068 C 0.30955 0.02192 0.32483 0.02192 0.33906 0.02254 C 0.35729 0.02346 0.37552 0.02408 0.3934 0.0247 C 0.4033 0.02532 0.41354 0.02532 0.42396 0.02532 C 0.43559 0.02593 0.44809 0.02593 0.46007 0.02655 C 0.47621 0.02655 0.52396 0.02933 0.52396 0.02254 " pathEditMode="relative" rAng="0" ptsTypes="ffffffffffffffffffff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00" y="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-0.01111 C -0.00191 -0.00617 -0.00399 -0.01204 -0.00086 -0.00864 C -0.00052 -0.00741 -0.00086 -0.00741 -0.00034 -0.00741 C -3.88889E-6 -0.00617 0.00469 -0.00617 0.00469 -0.00741 C 0.00903 -0.00216 0.00348 -0.00617 0.00973 -0.00339 C 0.01094 -0.00216 0.01129 -0.00216 0.01233 -0.00216 C 0.01355 -0.00092 0.01476 -0.00216 0.0158 -0.00092 C 0.02153 0.00031 0.02657 0.00155 0.03195 0.00155 C 0.03594 0.00432 0.03855 0.00432 0.04289 0.00556 C 0.04827 0.00679 0.05261 0.00679 0.05834 0.00803 C 0.06615 0.0105 0.07032 0.0105 0.07934 0.0105 C 0.08438 0.01204 0.08941 0.01204 0.0941 0.01328 C 0.09636 0.01328 0.09775 0.01451 0.09966 0.01451 C 0.10313 0.01575 0.11059 0.01575 0.11059 0.01451 C 0.1191 0.02069 0.12934 0.02069 0.13872 0.02439 C 0.14202 0.02686 0.14705 0.02563 0.15157 0.02686 C 0.15903 0.02964 0.16684 0.02964 0.17448 0.03088 C 0.18403 0.03211 0.19358 0.03458 0.20296 0.03458 C 0.20816 0.03612 0.21355 0.03612 0.2191 0.03612 C 0.22518 0.03736 0.23177 0.03859 0.23785 0.03859 C 0.24671 0.03859 0.27171 0.04384 0.27171 0.03211 " pathEditMode="relative" rAng="0" ptsTypes="ffffffffffffffffffffA">
                                      <p:cBhvr>
                                        <p:cTn id="5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32" grpId="0"/>
      <p:bldP spid="37" grpId="0"/>
      <p:bldP spid="56" grpId="0"/>
      <p:bldP spid="26" grpId="0"/>
      <p:bldP spid="28" grpId="0"/>
      <p:bldP spid="29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95536" y="548681"/>
            <a:ext cx="2040943" cy="83099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1" hangingPunct="1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会写字</a:t>
            </a:r>
          </a:p>
        </p:txBody>
      </p:sp>
      <p:grpSp>
        <p:nvGrpSpPr>
          <p:cNvPr id="184" name="组合 7"/>
          <p:cNvGrpSpPr/>
          <p:nvPr/>
        </p:nvGrpSpPr>
        <p:grpSpPr>
          <a:xfrm>
            <a:off x="643558" y="1784234"/>
            <a:ext cx="836613" cy="1134533"/>
            <a:chOff x="2437" y="2032"/>
            <a:chExt cx="1244" cy="1264"/>
          </a:xfrm>
        </p:grpSpPr>
        <p:sp>
          <p:nvSpPr>
            <p:cNvPr id="1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88" name="组合 7"/>
          <p:cNvGrpSpPr/>
          <p:nvPr/>
        </p:nvGrpSpPr>
        <p:grpSpPr>
          <a:xfrm>
            <a:off x="1727034" y="1784234"/>
            <a:ext cx="836613" cy="1134533"/>
            <a:chOff x="2437" y="2032"/>
            <a:chExt cx="1244" cy="1264"/>
          </a:xfrm>
        </p:grpSpPr>
        <p:sp>
          <p:nvSpPr>
            <p:cNvPr id="18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9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2" name="组合 7"/>
          <p:cNvGrpSpPr/>
          <p:nvPr/>
        </p:nvGrpSpPr>
        <p:grpSpPr>
          <a:xfrm>
            <a:off x="2810510" y="1784234"/>
            <a:ext cx="836613" cy="1134533"/>
            <a:chOff x="2437" y="2032"/>
            <a:chExt cx="1244" cy="1264"/>
          </a:xfrm>
        </p:grpSpPr>
        <p:sp>
          <p:nvSpPr>
            <p:cNvPr id="1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6" name="组合 7"/>
          <p:cNvGrpSpPr/>
          <p:nvPr/>
        </p:nvGrpSpPr>
        <p:grpSpPr>
          <a:xfrm>
            <a:off x="3893986" y="1784234"/>
            <a:ext cx="836613" cy="1134533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4977462" y="1784234"/>
            <a:ext cx="836613" cy="1134533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6060938" y="1784234"/>
            <a:ext cx="836613" cy="1134533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7072330" y="1809740"/>
            <a:ext cx="836613" cy="1134533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697263" y="3714753"/>
            <a:ext cx="836613" cy="1134533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0" name="组合 7"/>
          <p:cNvGrpSpPr/>
          <p:nvPr/>
        </p:nvGrpSpPr>
        <p:grpSpPr>
          <a:xfrm>
            <a:off x="1758628" y="3714753"/>
            <a:ext cx="836613" cy="1134533"/>
            <a:chOff x="2437" y="2032"/>
            <a:chExt cx="1244" cy="1264"/>
          </a:xfrm>
        </p:grpSpPr>
        <p:sp>
          <p:nvSpPr>
            <p:cNvPr id="2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4" name="组合 7"/>
          <p:cNvGrpSpPr/>
          <p:nvPr/>
        </p:nvGrpSpPr>
        <p:grpSpPr>
          <a:xfrm>
            <a:off x="2819993" y="3714753"/>
            <a:ext cx="836613" cy="1134533"/>
            <a:chOff x="2437" y="2032"/>
            <a:chExt cx="1244" cy="1264"/>
          </a:xfrm>
        </p:grpSpPr>
        <p:sp>
          <p:nvSpPr>
            <p:cNvPr id="22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8" name="组合 7"/>
          <p:cNvGrpSpPr/>
          <p:nvPr/>
        </p:nvGrpSpPr>
        <p:grpSpPr>
          <a:xfrm>
            <a:off x="3881358" y="3714753"/>
            <a:ext cx="836613" cy="1134533"/>
            <a:chOff x="2437" y="2032"/>
            <a:chExt cx="1244" cy="1264"/>
          </a:xfrm>
        </p:grpSpPr>
        <p:sp>
          <p:nvSpPr>
            <p:cNvPr id="2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2" name="组合 7"/>
          <p:cNvGrpSpPr/>
          <p:nvPr/>
        </p:nvGrpSpPr>
        <p:grpSpPr>
          <a:xfrm>
            <a:off x="4942723" y="3714753"/>
            <a:ext cx="836613" cy="1134533"/>
            <a:chOff x="2437" y="2032"/>
            <a:chExt cx="1244" cy="1264"/>
          </a:xfrm>
        </p:grpSpPr>
        <p:sp>
          <p:nvSpPr>
            <p:cNvPr id="2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272" name="文本框 64"/>
          <p:cNvSpPr txBox="1"/>
          <p:nvPr/>
        </p:nvSpPr>
        <p:spPr>
          <a:xfrm>
            <a:off x="642910" y="171448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4" name="文本框 92"/>
          <p:cNvSpPr txBox="1"/>
          <p:nvPr/>
        </p:nvSpPr>
        <p:spPr>
          <a:xfrm>
            <a:off x="2867670" y="176198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7" name="文本框 64"/>
          <p:cNvSpPr txBox="1"/>
          <p:nvPr/>
        </p:nvSpPr>
        <p:spPr>
          <a:xfrm>
            <a:off x="3908800" y="171448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9" name="文本框 86"/>
          <p:cNvSpPr txBox="1"/>
          <p:nvPr/>
        </p:nvSpPr>
        <p:spPr>
          <a:xfrm>
            <a:off x="4997430" y="1714489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80" name="文本框 86"/>
          <p:cNvSpPr txBox="1"/>
          <p:nvPr/>
        </p:nvSpPr>
        <p:spPr>
          <a:xfrm>
            <a:off x="1767290" y="1714489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82" name="文本框 64"/>
          <p:cNvSpPr txBox="1"/>
          <p:nvPr/>
        </p:nvSpPr>
        <p:spPr>
          <a:xfrm>
            <a:off x="6086061" y="1714489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86" name="文本框 64"/>
          <p:cNvSpPr txBox="1"/>
          <p:nvPr/>
        </p:nvSpPr>
        <p:spPr>
          <a:xfrm>
            <a:off x="7076269" y="1720197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88" name="文本框 92"/>
          <p:cNvSpPr txBox="1"/>
          <p:nvPr/>
        </p:nvSpPr>
        <p:spPr>
          <a:xfrm>
            <a:off x="1791140" y="3672710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91" name="文本框 64"/>
          <p:cNvSpPr txBox="1"/>
          <p:nvPr/>
        </p:nvSpPr>
        <p:spPr>
          <a:xfrm>
            <a:off x="2852504" y="3672710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93" name="文本框 86"/>
          <p:cNvSpPr txBox="1"/>
          <p:nvPr/>
        </p:nvSpPr>
        <p:spPr>
          <a:xfrm>
            <a:off x="3913869" y="3672710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94" name="文本框 86"/>
          <p:cNvSpPr txBox="1"/>
          <p:nvPr/>
        </p:nvSpPr>
        <p:spPr>
          <a:xfrm>
            <a:off x="729776" y="3672710"/>
            <a:ext cx="8112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96" name="文本框 64"/>
          <p:cNvSpPr txBox="1"/>
          <p:nvPr/>
        </p:nvSpPr>
        <p:spPr>
          <a:xfrm>
            <a:off x="4975233" y="3672710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7"/>
          <p:cNvGrpSpPr/>
          <p:nvPr/>
        </p:nvGrpSpPr>
        <p:grpSpPr>
          <a:xfrm>
            <a:off x="6014293" y="3714753"/>
            <a:ext cx="836613" cy="1134533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" name="文本框 64"/>
          <p:cNvSpPr txBox="1"/>
          <p:nvPr/>
        </p:nvSpPr>
        <p:spPr>
          <a:xfrm>
            <a:off x="6046803" y="3672710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7"/>
          <p:cNvGrpSpPr/>
          <p:nvPr/>
        </p:nvGrpSpPr>
        <p:grpSpPr>
          <a:xfrm>
            <a:off x="7000892" y="3714753"/>
            <a:ext cx="836613" cy="1134533"/>
            <a:chOff x="2437" y="2032"/>
            <a:chExt cx="1244" cy="1264"/>
          </a:xfrm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solidFill>
                  <a:srgbClr val="0070C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3" name="文本框 64"/>
          <p:cNvSpPr txBox="1"/>
          <p:nvPr/>
        </p:nvSpPr>
        <p:spPr>
          <a:xfrm>
            <a:off x="7033402" y="3672710"/>
            <a:ext cx="8112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6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6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" grpId="0"/>
      <p:bldP spid="7274" grpId="0"/>
      <p:bldP spid="7277" grpId="0"/>
      <p:bldP spid="7279" grpId="0"/>
      <p:bldP spid="7280" grpId="0"/>
      <p:bldP spid="7282" grpId="0"/>
      <p:bldP spid="7286" grpId="0"/>
      <p:bldP spid="7288" grpId="0"/>
      <p:bldP spid="7291" grpId="0"/>
      <p:bldP spid="7293" grpId="0"/>
      <p:bldP spid="7294" grpId="0"/>
      <p:bldP spid="7296" grpId="0"/>
      <p:bldP spid="68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5"/>
          <p:cNvSpPr txBox="1"/>
          <p:nvPr/>
        </p:nvSpPr>
        <p:spPr>
          <a:xfrm>
            <a:off x="928662" y="2068922"/>
            <a:ext cx="5234745" cy="667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kumimoji="0" lang="en-US" altLang="zh-CN" sz="3735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1</a:t>
            </a:r>
            <a:r>
              <a:rPr kumimoji="0" lang="en-US" altLang="zh-CN" sz="3735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.</a:t>
            </a:r>
            <a:r>
              <a:rPr kumimoji="0" lang="zh-CN" altLang="en-US" sz="3735" b="1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课文讲了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什么内容？</a:t>
            </a:r>
            <a:endParaRPr kumimoji="0" lang="zh-CN" altLang="en-US" sz="3735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10256" name="TextBox 3"/>
          <p:cNvSpPr txBox="1"/>
          <p:nvPr/>
        </p:nvSpPr>
        <p:spPr>
          <a:xfrm>
            <a:off x="857224" y="3021429"/>
            <a:ext cx="6643734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课文讲了一只其貌不扬的陀螺胜大陀螺的故事。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74070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初读</a:t>
            </a:r>
            <a:r>
              <a:rPr lang="zh-CN" altLang="zh-CN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感知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7224" y="4069186"/>
            <a:ext cx="6071114" cy="6671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2.</a:t>
            </a:r>
            <a:r>
              <a:rPr lang="zh-CN" altLang="en-US" sz="3735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作者得到了怎样的感悟</a:t>
            </a:r>
            <a:r>
              <a:rPr lang="zh-CN" altLang="en-US" sz="3735" b="1" dirty="0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？</a:t>
            </a:r>
            <a:r>
              <a:rPr lang="zh-CN" altLang="en-US" sz="3735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3735" b="1" u="sng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8662" y="5021693"/>
            <a:ext cx="4429156" cy="1077218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人不可貌相，海水不可斗量。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256" grpId="0" bldLvl="0" animBg="1"/>
      <p:bldP spid="4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5048" y="644692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u="dbl" dirty="0" smtClean="0">
                <a:solidFill>
                  <a:srgbClr val="92D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段落划分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4119" y="1820816"/>
            <a:ext cx="8807481" cy="2775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第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一部分（第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1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、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2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然段）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介绍“冰尜儿”陀螺的制作方法。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第二部分（第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3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、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4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“我”削制陀螺的经历。</a:t>
            </a:r>
            <a:endParaRPr lang="zh-CN" altLang="en-US" sz="2400" b="1" dirty="0" smtClean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第三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部分（第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5-7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自然段）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: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“我”过生日，叔叔送了一只陀螺。</a:t>
            </a:r>
            <a:endParaRPr lang="en-US" altLang="zh-CN" sz="2400" b="1" dirty="0" smtClean="0"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第四部分（</a:t>
            </a:r>
            <a:r>
              <a:rPr lang="en-US" altLang="zh-CN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8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、</a:t>
            </a:r>
            <a:r>
              <a:rPr lang="en-US" altLang="zh-CN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9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）胜利的陀螺让“我”自豪。</a:t>
            </a:r>
            <a:endParaRPr lang="en-US" altLang="zh-CN" sz="2400" b="1" dirty="0" smtClean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第五部分（</a:t>
            </a:r>
            <a:r>
              <a:rPr lang="en-US" altLang="zh-CN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10</a:t>
            </a:r>
            <a:r>
              <a:rPr lang="zh-CN" altLang="en-US" sz="2400" b="1" dirty="0" smtClean="0">
                <a:latin typeface="楷体_GB2312" panose="02010609030101010101" charset="-122"/>
                <a:ea typeface="楷体_GB2312" panose="02010609030101010101" charset="-122"/>
                <a:cs typeface="+mn-ea"/>
              </a:rPr>
              <a:t>）“我”获得了欢乐与感悟。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2127</Words>
  <Application>Microsoft Office PowerPoint</Application>
  <PresentationFormat>全屏显示(4:3)</PresentationFormat>
  <Paragraphs>155</Paragraphs>
  <Slides>28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第一PPT模板网-WWW.1PPT.COM​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xbany</cp:lastModifiedBy>
  <cp:revision>28</cp:revision>
  <dcterms:created xsi:type="dcterms:W3CDTF">2019-06-19T02:08:00Z</dcterms:created>
  <dcterms:modified xsi:type="dcterms:W3CDTF">2020-11-18T01:03:39Z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