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54"/>
  </p:notesMasterIdLst>
  <p:sldIdLst>
    <p:sldId id="307" r:id="rId8"/>
    <p:sldId id="464" r:id="rId9"/>
    <p:sldId id="394" r:id="rId10"/>
    <p:sldId id="396" r:id="rId11"/>
    <p:sldId id="308" r:id="rId12"/>
    <p:sldId id="284" r:id="rId13"/>
    <p:sldId id="515" r:id="rId14"/>
    <p:sldId id="321" r:id="rId15"/>
    <p:sldId id="314" r:id="rId16"/>
    <p:sldId id="319" r:id="rId17"/>
    <p:sldId id="317" r:id="rId18"/>
    <p:sldId id="316" r:id="rId19"/>
    <p:sldId id="349" r:id="rId20"/>
    <p:sldId id="286" r:id="rId21"/>
    <p:sldId id="333" r:id="rId22"/>
    <p:sldId id="322" r:id="rId23"/>
    <p:sldId id="324" r:id="rId24"/>
    <p:sldId id="516" r:id="rId25"/>
    <p:sldId id="330" r:id="rId26"/>
    <p:sldId id="326" r:id="rId27"/>
    <p:sldId id="327" r:id="rId28"/>
    <p:sldId id="563" r:id="rId29"/>
    <p:sldId id="328" r:id="rId30"/>
    <p:sldId id="329" r:id="rId31"/>
    <p:sldId id="334" r:id="rId32"/>
    <p:sldId id="590" r:id="rId33"/>
    <p:sldId id="336" r:id="rId34"/>
    <p:sldId id="337" r:id="rId35"/>
    <p:sldId id="338" r:id="rId36"/>
    <p:sldId id="339" r:id="rId37"/>
    <p:sldId id="455" r:id="rId38"/>
    <p:sldId id="354" r:id="rId39"/>
    <p:sldId id="458" r:id="rId40"/>
    <p:sldId id="456" r:id="rId41"/>
    <p:sldId id="466" r:id="rId42"/>
    <p:sldId id="465" r:id="rId43"/>
    <p:sldId id="467" r:id="rId44"/>
    <p:sldId id="463" r:id="rId45"/>
    <p:sldId id="356" r:id="rId46"/>
    <p:sldId id="346" r:id="rId47"/>
    <p:sldId id="347" r:id="rId48"/>
    <p:sldId id="391" r:id="rId49"/>
    <p:sldId id="468" r:id="rId50"/>
    <p:sldId id="518" r:id="rId51"/>
    <p:sldId id="469" r:id="rId52"/>
    <p:sldId id="297" r:id="rId5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66FF"/>
    <a:srgbClr val="FFFF00"/>
    <a:srgbClr val="FF33CC"/>
    <a:srgbClr val="FF00FF"/>
    <a:srgbClr val="CC3399"/>
    <a:srgbClr val="33CCCC"/>
    <a:srgbClr val="FF3399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5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eaLnBrk="1" hangingPunct="1"/>
            <a:r>
              <a:rPr lang="zh-CN" altLang="en-US" sz="1200" dirty="0"/>
              <a:t>绿色圃中小学教育</a:t>
            </a:r>
            <a:r>
              <a:rPr lang="en-US" altLang="zh-CN" sz="1200" dirty="0"/>
              <a:t>http://www.LSPJY.com   </a:t>
            </a:r>
            <a:endParaRPr lang="en-US" altLang="zh-CN" sz="1200" dirty="0"/>
          </a:p>
          <a:p>
            <a:pPr lvl="0" eaLnBrk="1" hangingPunct="1"/>
            <a:r>
              <a:rPr lang="en-US" altLang="zh-CN" sz="1200" dirty="0"/>
              <a:t>
</a:t>
            </a:r>
            <a:endParaRPr lang="zh-CN" altLang="en-US" sz="1200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eaLnBrk="1" hangingPunct="1"/>
            <a:r>
              <a:rPr lang="zh-CN" altLang="en-US" sz="1200" dirty="0"/>
              <a:t>绿色圃中小学教育</a:t>
            </a:r>
            <a:r>
              <a:rPr lang="en-US" altLang="zh-CN" sz="1200" dirty="0"/>
              <a:t>http://www.LSPJY.com   </a:t>
            </a:r>
            <a:endParaRPr lang="en-US" altLang="zh-CN" sz="1200" dirty="0"/>
          </a:p>
          <a:p>
            <a:pPr lvl="0" eaLnBrk="1" hangingPunct="1"/>
            <a:r>
              <a:rPr lang="en-US" altLang="zh-CN" sz="1200" dirty="0"/>
              <a:t>
</a:t>
            </a:r>
            <a:endParaRPr lang="zh-CN" altLang="en-US" sz="12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28" name="Freeform 3"/>
            <p:cNvSpPr>
              <a:spLocks noChangeArrowheads="1"/>
            </p:cNvSpPr>
            <p:nvPr/>
          </p:nvSpPr>
          <p:spPr bwMode="auto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4"/>
            <p:cNvSpPr/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" name="Freeform 5"/>
          <p:cNvSpPr>
            <a:spLocks noChangeArrowheads="1"/>
          </p:cNvSpPr>
          <p:nvPr/>
        </p:nvSpPr>
        <p:spPr bwMode="auto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2" name="Group 6"/>
          <p:cNvGrpSpPr/>
          <p:nvPr/>
        </p:nvGrpSpPr>
        <p:grpSpPr>
          <a:xfrm>
            <a:off x="-1587" y="6034088"/>
            <a:ext cx="7845425" cy="850900"/>
            <a:chOff x="0" y="3792"/>
            <a:chExt cx="4942" cy="536"/>
          </a:xfrm>
        </p:grpSpPr>
        <p:sp>
          <p:nvSpPr>
            <p:cNvPr id="32" name="Freeform 7"/>
            <p:cNvSpPr/>
            <p:nvPr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6" name="Group 8"/>
            <p:cNvGrpSpPr/>
            <p:nvPr userDrawn="1"/>
          </p:nvGrpSpPr>
          <p:grpSpPr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35" name="Freeform 9"/>
              <p:cNvSpPr>
                <a:spLocks noChangeArrowheads="1"/>
              </p:cNvSpPr>
              <p:nvPr/>
            </p:nvSpPr>
            <p:spPr bwMode="auto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Freeform 10"/>
              <p:cNvSpPr>
                <a:spLocks noChangeArrowheads="1"/>
              </p:cNvSpPr>
              <p:nvPr/>
            </p:nvSpPr>
            <p:spPr bwMode="auto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11"/>
              <p:cNvSpPr>
                <a:spLocks noChangeArrowheads="1"/>
              </p:cNvSpPr>
              <p:nvPr/>
            </p:nvSpPr>
            <p:spPr bwMode="auto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12"/>
              <p:cNvSpPr>
                <a:spLocks noChangeArrowheads="1"/>
              </p:cNvSpPr>
              <p:nvPr/>
            </p:nvSpPr>
            <p:spPr bwMode="auto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13"/>
              <p:cNvSpPr>
                <a:spLocks noChangeArrowheads="1"/>
              </p:cNvSpPr>
              <p:nvPr/>
            </p:nvSpPr>
            <p:spPr bwMode="auto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4" name="Freeform 14"/>
            <p:cNvSpPr/>
            <p:nvPr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3" name="Group 15"/>
          <p:cNvGrpSpPr/>
          <p:nvPr/>
        </p:nvGrpSpPr>
        <p:grpSpPr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1" name="Freeform 16"/>
            <p:cNvSpPr>
              <a:spLocks noChangeArrowheads="1"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7"/>
            <p:cNvSpPr>
              <a:spLocks noChangeArrowheads="1"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8"/>
            <p:cNvSpPr>
              <a:spLocks noChangeArrowheads="1"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9"/>
            <p:cNvSpPr>
              <a:spLocks noChangeArrowheads="1"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20"/>
            <p:cNvSpPr>
              <a:spLocks noChangeArrowheads="1"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21"/>
            <p:cNvSpPr>
              <a:spLocks noChangeArrowheads="1"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7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47" name="Rectangle 24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49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5121"/>
          <p:cNvGrpSpPr/>
          <p:nvPr/>
        </p:nvGrpSpPr>
        <p:grpSpPr>
          <a:xfrm>
            <a:off x="0" y="0"/>
            <a:ext cx="1828800" cy="6856413"/>
            <a:chOff x="0" y="0"/>
            <a:chExt cx="1152" cy="4319"/>
          </a:xfrm>
        </p:grpSpPr>
        <p:sp>
          <p:nvSpPr>
            <p:cNvPr id="2051" name="矩形 5122"/>
            <p:cNvSpPr/>
            <p:nvPr/>
          </p:nvSpPr>
          <p:spPr>
            <a:xfrm>
              <a:off x="0" y="0"/>
              <a:ext cx="1152" cy="10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lIns="92075" tIns="46038" rIns="92075" bIns="46038" anchor="ctr"/>
            <a:p>
              <a:pPr lvl="0" indent="0" eaLnBrk="0" hangingPunct="0">
                <a:spcBef>
                  <a:spcPct val="50000"/>
                </a:spcBef>
              </a:pPr>
              <a:endParaRPr lang="zh-CN" altLang="en-US" dirty="0"/>
            </a:p>
          </p:txBody>
        </p:sp>
        <p:sp>
          <p:nvSpPr>
            <p:cNvPr id="2052" name="矩形 5123"/>
            <p:cNvSpPr/>
            <p:nvPr/>
          </p:nvSpPr>
          <p:spPr>
            <a:xfrm>
              <a:off x="0" y="2400"/>
              <a:ext cx="1152" cy="191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lIns="92075" tIns="46038" rIns="92075" bIns="46038" anchor="ctr"/>
            <a:p>
              <a:pPr lvl="0" indent="0" eaLnBrk="0" hangingPunct="0">
                <a:spcBef>
                  <a:spcPct val="50000"/>
                </a:spcBef>
              </a:pPr>
              <a:endParaRPr lang="zh-CN" altLang="en-US" dirty="0"/>
            </a:p>
          </p:txBody>
        </p:sp>
        <p:pic>
          <p:nvPicPr>
            <p:cNvPr id="2053" name="图片 512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1028"/>
              <a:ext cx="1152" cy="14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6" name="标题 5125"/>
          <p:cNvSpPr>
            <a:spLocks noGrp="1"/>
          </p:cNvSpPr>
          <p:nvPr>
            <p:ph type="ctrTitle" sz="quarter"/>
          </p:nvPr>
        </p:nvSpPr>
        <p:spPr>
          <a:xfrm>
            <a:off x="1905000" y="1676400"/>
            <a:ext cx="6934200" cy="2116138"/>
          </a:xfrm>
          <a:prstGeom prst="rect">
            <a:avLst/>
          </a:prstGeom>
          <a:noFill/>
          <a:ln w="12700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5127" name="副标题 5126"/>
          <p:cNvSpPr>
            <a:spLocks noGrp="1"/>
          </p:cNvSpPr>
          <p:nvPr>
            <p:ph type="subTitle" sz="quarter" idx="1"/>
          </p:nvPr>
        </p:nvSpPr>
        <p:spPr>
          <a:xfrm>
            <a:off x="1911350" y="3968750"/>
            <a:ext cx="6400800" cy="17526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>
            <a:lvl1pPr marL="0" lvl="0" indent="0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5128" name="日期占位符 5127"/>
          <p:cNvSpPr>
            <a:spLocks noGrp="1"/>
          </p:cNvSpPr>
          <p:nvPr>
            <p:ph type="dt" sz="quarter" idx="2"/>
          </p:nvPr>
        </p:nvSpPr>
        <p:spPr>
          <a:xfrm>
            <a:off x="1828800" y="64008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p>
            <a:pPr fontAlgn="base"/>
            <a:endParaRPr lang="zh-CN" altLang="en-US" noProof="1" dirty="0"/>
          </a:p>
        </p:txBody>
      </p:sp>
      <p:sp>
        <p:nvSpPr>
          <p:cNvPr id="5129" name="页脚占位符 5128"/>
          <p:cNvSpPr>
            <a:spLocks noGrp="1"/>
          </p:cNvSpPr>
          <p:nvPr>
            <p:ph type="ftr" sz="quarter" idx="3"/>
          </p:nvPr>
        </p:nvSpPr>
        <p:spPr>
          <a:xfrm>
            <a:off x="3962400" y="6400800"/>
            <a:ext cx="28956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p>
            <a:pPr fontAlgn="base"/>
            <a:endParaRPr lang="zh-CN" noProof="1" dirty="0"/>
          </a:p>
        </p:txBody>
      </p:sp>
      <p:sp>
        <p:nvSpPr>
          <p:cNvPr id="5130" name="灯片编号占位符 5129"/>
          <p:cNvSpPr>
            <a:spLocks noGrp="1"/>
          </p:cNvSpPr>
          <p:nvPr>
            <p:ph type="sldNum" sz="quarter" idx="4"/>
          </p:nvPr>
        </p:nvSpPr>
        <p:spPr>
          <a:xfrm>
            <a:off x="7239000" y="64008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19200" y="1600200"/>
            <a:ext cx="3808476" cy="4495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83124" y="1600200"/>
            <a:ext cx="3808476" cy="4495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48500" y="304800"/>
            <a:ext cx="1943100" cy="5791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19200" y="304800"/>
            <a:ext cx="5716657" cy="5791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4" Type="http://schemas.openxmlformats.org/officeDocument/2006/relationships/theme" Target="../theme/theme6.xml"/><Relationship Id="rId13" Type="http://schemas.openxmlformats.org/officeDocument/2006/relationships/image" Target="../media/image3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27" name="Freeform 3"/>
            <p:cNvSpPr>
              <a:spLocks noChangeArrowheads="1"/>
            </p:cNvSpPr>
            <p:nvPr/>
          </p:nvSpPr>
          <p:spPr bwMode="auto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Freeform 4"/>
            <p:cNvSpPr/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9" name="Freeform 5"/>
          <p:cNvSpPr>
            <a:spLocks noChangeArrowheads="1"/>
          </p:cNvSpPr>
          <p:nvPr/>
        </p:nvSpPr>
        <p:spPr bwMode="auto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8" name="Group 6"/>
          <p:cNvGrpSpPr/>
          <p:nvPr/>
        </p:nvGrpSpPr>
        <p:grpSpPr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" name="Freeform 7"/>
            <p:cNvSpPr/>
            <p:nvPr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42" name="Group 8"/>
            <p:cNvGrpSpPr/>
            <p:nvPr userDrawn="1"/>
          </p:nvGrpSpPr>
          <p:grpSpPr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33" name="Freeform 9"/>
              <p:cNvSpPr>
                <a:spLocks noChangeArrowheads="1"/>
              </p:cNvSpPr>
              <p:nvPr/>
            </p:nvSpPr>
            <p:spPr bwMode="auto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4" name="Freeform 10"/>
              <p:cNvSpPr>
                <a:spLocks noChangeArrowheads="1"/>
              </p:cNvSpPr>
              <p:nvPr/>
            </p:nvSpPr>
            <p:spPr bwMode="auto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5" name="Freeform 11"/>
              <p:cNvSpPr>
                <a:spLocks noChangeArrowheads="1"/>
              </p:cNvSpPr>
              <p:nvPr/>
            </p:nvSpPr>
            <p:spPr bwMode="auto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6" name="Freeform 12"/>
              <p:cNvSpPr>
                <a:spLocks noChangeArrowheads="1"/>
              </p:cNvSpPr>
              <p:nvPr/>
            </p:nvSpPr>
            <p:spPr bwMode="auto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7" name="Freeform 13"/>
              <p:cNvSpPr>
                <a:spLocks noChangeArrowheads="1"/>
              </p:cNvSpPr>
              <p:nvPr/>
            </p:nvSpPr>
            <p:spPr bwMode="auto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Freeform 14"/>
            <p:cNvSpPr/>
            <p:nvPr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Group 15"/>
          <p:cNvGrpSpPr/>
          <p:nvPr/>
        </p:nvGrpSpPr>
        <p:grpSpPr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40" name="Freeform 16"/>
            <p:cNvSpPr>
              <a:spLocks noChangeArrowheads="1"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Freeform 17"/>
            <p:cNvSpPr>
              <a:spLocks noChangeArrowheads="1"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18"/>
            <p:cNvSpPr>
              <a:spLocks noChangeArrowheads="1"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Freeform 19"/>
            <p:cNvSpPr>
              <a:spLocks noChangeArrowheads="1"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Freeform 20"/>
            <p:cNvSpPr>
              <a:spLocks noChangeArrowheads="1"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Freeform 21"/>
            <p:cNvSpPr>
              <a:spLocks noChangeArrowheads="1"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31" name="Rectangle 2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spcBef>
                <a:spcPct val="0"/>
              </a:spcBef>
              <a:buClrTx/>
              <a:buFontTx/>
              <a:buNone/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l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914400" lvl="0" indent="-914400" algn="ctr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charset="0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99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kumimoji="1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kumimoji="1"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http://www.LSPJY.com 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sndAc>
      <p:stSnd>
        <p:snd r:embed="rId12" name="camera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4097"/>
          <p:cNvGrpSpPr/>
          <p:nvPr/>
        </p:nvGrpSpPr>
        <p:grpSpPr>
          <a:xfrm>
            <a:off x="0" y="0"/>
            <a:ext cx="1143000" cy="6856413"/>
            <a:chOff x="0" y="0"/>
            <a:chExt cx="720" cy="4319"/>
          </a:xfrm>
        </p:grpSpPr>
        <p:sp>
          <p:nvSpPr>
            <p:cNvPr id="1027" name="矩形 4098"/>
            <p:cNvSpPr/>
            <p:nvPr/>
          </p:nvSpPr>
          <p:spPr>
            <a:xfrm>
              <a:off x="0" y="0"/>
              <a:ext cx="720" cy="33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lIns="92075" tIns="46038" rIns="92075" bIns="46038" anchor="ctr"/>
            <a:p>
              <a:pPr lvl="0" indent="0" eaLnBrk="0" hangingPunct="0">
                <a:spcBef>
                  <a:spcPct val="50000"/>
                </a:spcBef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" name="矩形 4099"/>
            <p:cNvSpPr/>
            <p:nvPr/>
          </p:nvSpPr>
          <p:spPr>
            <a:xfrm>
              <a:off x="0" y="2016"/>
              <a:ext cx="720" cy="230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lIns="92075" tIns="46038" rIns="92075" bIns="46038" anchor="ctr"/>
            <a:p>
              <a:pPr lvl="0" indent="0" eaLnBrk="0" hangingPunct="0">
                <a:spcBef>
                  <a:spcPct val="50000"/>
                </a:spcBef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1029" name="图片 4100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0" y="312"/>
              <a:ext cx="720" cy="187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30" name="标题 410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772400" cy="1206500"/>
          </a:xfrm>
          <a:prstGeom prst="rect">
            <a:avLst/>
          </a:prstGeom>
          <a:noFill/>
          <a:ln w="12700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1" name="文本占位符 4102"/>
          <p:cNvSpPr>
            <a:spLocks noGrp="1"/>
          </p:cNvSpPr>
          <p:nvPr>
            <p:ph type="body"/>
          </p:nvPr>
        </p:nvSpPr>
        <p:spPr>
          <a:xfrm>
            <a:off x="1219200" y="1600200"/>
            <a:ext cx="7772400" cy="44958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4" name="日期占位符 4103"/>
          <p:cNvSpPr>
            <a:spLocks noGrp="1"/>
          </p:cNvSpPr>
          <p:nvPr>
            <p:ph type="dt" sz="half" idx="2"/>
          </p:nvPr>
        </p:nvSpPr>
        <p:spPr>
          <a:xfrm>
            <a:off x="1143000" y="64008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05" name="页脚占位符 4104"/>
          <p:cNvSpPr>
            <a:spLocks noGrp="1"/>
          </p:cNvSpPr>
          <p:nvPr>
            <p:ph type="ftr" sz="quarter" idx="3"/>
          </p:nvPr>
        </p:nvSpPr>
        <p:spPr>
          <a:xfrm>
            <a:off x="3581400" y="6400800"/>
            <a:ext cx="28956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4106" name="灯片编号占位符 4105"/>
          <p:cNvSpPr>
            <a:spLocks noGrp="1"/>
          </p:cNvSpPr>
          <p:nvPr>
            <p:ph type="sldNum" sz="quarter" idx="4"/>
          </p:nvPr>
        </p:nvSpPr>
        <p:spPr>
          <a:xfrm>
            <a:off x="7239000" y="64008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Symbol" panose="05050102010706020507" pitchFamily="18" charset="2"/>
        <a:buChar char="¨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40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audio" Target="../media/audio1.wav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0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audio" Target="../media/audio1.wav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5.xml"/><Relationship Id="rId5" Type="http://schemas.openxmlformats.org/officeDocument/2006/relationships/audio" Target="../media/audio1.wav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38.jpeg"/><Relationship Id="rId3" Type="http://schemas.openxmlformats.org/officeDocument/2006/relationships/slide" Target="slide1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5.xml"/><Relationship Id="rId4" Type="http://schemas.openxmlformats.org/officeDocument/2006/relationships/audio" Target="../media/audio1.wav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audio" Target="../media/audio1.wav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audio" Target="../media/audio1.wav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audio" Target="../media/audio1.wav"/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audio" Target="../media/audio3.wav"/><Relationship Id="rId2" Type="http://schemas.openxmlformats.org/officeDocument/2006/relationships/slide" Target="slide12.xml"/><Relationship Id="rId1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audio" Target="../media/audio1.wav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48.jpeg"/><Relationship Id="rId2" Type="http://schemas.openxmlformats.org/officeDocument/2006/relationships/slide" Target="slide19.xml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52.jpeg"/><Relationship Id="rId2" Type="http://schemas.openxmlformats.org/officeDocument/2006/relationships/slide" Target="slide19.xml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54.jpeg"/><Relationship Id="rId2" Type="http://schemas.openxmlformats.org/officeDocument/2006/relationships/slide" Target="slide19.xml"/><Relationship Id="rId1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GIF"/><Relationship Id="rId3" Type="http://schemas.openxmlformats.org/officeDocument/2006/relationships/slide" Target="slide14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9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8" Type="http://schemas.openxmlformats.org/officeDocument/2006/relationships/audio" Target="../media/audio4.wav"/><Relationship Id="rId7" Type="http://schemas.openxmlformats.org/officeDocument/2006/relationships/image" Target="../media/image69.GIF"/><Relationship Id="rId6" Type="http://schemas.openxmlformats.org/officeDocument/2006/relationships/image" Target="../media/image68.GIF"/><Relationship Id="rId5" Type="http://schemas.openxmlformats.org/officeDocument/2006/relationships/image" Target="../media/image67.GIF"/><Relationship Id="rId4" Type="http://schemas.openxmlformats.org/officeDocument/2006/relationships/image" Target="../media/image66.GIF"/><Relationship Id="rId3" Type="http://schemas.openxmlformats.org/officeDocument/2006/relationships/image" Target="../media/image65.GIF"/><Relationship Id="rId2" Type="http://schemas.openxmlformats.org/officeDocument/2006/relationships/image" Target="../media/image64.GIF"/><Relationship Id="rId13" Type="http://schemas.openxmlformats.org/officeDocument/2006/relationships/slideLayout" Target="../slideLayouts/slideLayout34.xml"/><Relationship Id="rId12" Type="http://schemas.openxmlformats.org/officeDocument/2006/relationships/audio" Target="../media/audio1.wav"/><Relationship Id="rId11" Type="http://schemas.openxmlformats.org/officeDocument/2006/relationships/image" Target="../media/image72.GIF"/><Relationship Id="rId10" Type="http://schemas.openxmlformats.org/officeDocument/2006/relationships/image" Target="../media/image71.GIF"/><Relationship Id="rId1" Type="http://schemas.openxmlformats.org/officeDocument/2006/relationships/image" Target="../media/image63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74.jpe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2.GIF"/><Relationship Id="rId8" Type="http://schemas.openxmlformats.org/officeDocument/2006/relationships/image" Target="../media/image70.png"/><Relationship Id="rId7" Type="http://schemas.openxmlformats.org/officeDocument/2006/relationships/image" Target="../media/image81.GIF"/><Relationship Id="rId6" Type="http://schemas.openxmlformats.org/officeDocument/2006/relationships/image" Target="../media/image80.GIF"/><Relationship Id="rId5" Type="http://schemas.openxmlformats.org/officeDocument/2006/relationships/image" Target="../media/image79.GIF"/><Relationship Id="rId4" Type="http://schemas.openxmlformats.org/officeDocument/2006/relationships/image" Target="../media/image78.GIF"/><Relationship Id="rId3" Type="http://schemas.openxmlformats.org/officeDocument/2006/relationships/image" Target="../media/image77.GIF"/><Relationship Id="rId2" Type="http://schemas.openxmlformats.org/officeDocument/2006/relationships/image" Target="../media/image76.GIF"/><Relationship Id="rId12" Type="http://schemas.openxmlformats.org/officeDocument/2006/relationships/slideLayout" Target="../slideLayouts/slideLayout35.xml"/><Relationship Id="rId11" Type="http://schemas.openxmlformats.org/officeDocument/2006/relationships/audio" Target="../media/audio1.wav"/><Relationship Id="rId10" Type="http://schemas.openxmlformats.org/officeDocument/2006/relationships/image" Target="../media/image83.GIF"/><Relationship Id="rId1" Type="http://schemas.openxmlformats.org/officeDocument/2006/relationships/image" Target="../media/image75.GIF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audio" Target="../media/audio1.wav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audio" Target="../media/audio1.wav"/><Relationship Id="rId3" Type="http://schemas.openxmlformats.org/officeDocument/2006/relationships/image" Target="../media/image85.jpeg"/><Relationship Id="rId2" Type="http://schemas.openxmlformats.org/officeDocument/2006/relationships/slide" Target="slide1.xml"/><Relationship Id="rId1" Type="http://schemas.openxmlformats.org/officeDocument/2006/relationships/image" Target="../media/image87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86.jpeg"/><Relationship Id="rId3" Type="http://schemas.openxmlformats.org/officeDocument/2006/relationships/image" Target="../media/image15.jpeg"/><Relationship Id="rId2" Type="http://schemas.openxmlformats.org/officeDocument/2006/relationships/image" Target="../media/image90.jpeg"/><Relationship Id="rId1" Type="http://schemas.openxmlformats.org/officeDocument/2006/relationships/image" Target="../media/image89.jpe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audio" Target="../media/audio6.wav"/><Relationship Id="rId3" Type="http://schemas.openxmlformats.org/officeDocument/2006/relationships/audio" Target="../media/audio5.wav"/><Relationship Id="rId2" Type="http://schemas.openxmlformats.org/officeDocument/2006/relationships/image" Target="../media/image92.jpeg"/><Relationship Id="rId1" Type="http://schemas.openxmlformats.org/officeDocument/2006/relationships/image" Target="../media/image9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9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slide" Target="slide6.xml"/><Relationship Id="rId3" Type="http://schemas.openxmlformats.org/officeDocument/2006/relationships/image" Target="../media/image9.jpe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hyperlink" Target="http://www.5igm.com/newbbs/index.php?showtopic=90715" TargetMode="Externa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audio" Target="../media/audio1.wav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5.xml"/><Relationship Id="rId5" Type="http://schemas.openxmlformats.org/officeDocument/2006/relationships/audio" Target="../media/audio1.wav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2049" descr="海、天、岛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9144000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2050"/>
          <p:cNvSpPr/>
          <p:nvPr/>
        </p:nvSpPr>
        <p:spPr>
          <a:xfrm>
            <a:off x="1828800" y="1295400"/>
            <a:ext cx="5715000" cy="124777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3458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富饶的西沙群岛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212" y="0"/>
            <a:ext cx="9193212" cy="6858000"/>
          </a:xfrm>
          <a:prstGeom prst="rect">
            <a:avLst/>
          </a:prstGeom>
          <a:solidFill>
            <a:srgbClr val="EDEDED"/>
          </a:solidFill>
          <a:ln w="889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9223" name="TextBox 8"/>
          <p:cNvSpPr/>
          <p:nvPr/>
        </p:nvSpPr>
        <p:spPr>
          <a:xfrm>
            <a:off x="1331913" y="404813"/>
            <a:ext cx="6480175" cy="14452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dirty="0">
                <a:solidFill>
                  <a:srgbClr val="FFFF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4400" dirty="0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rPr>
              <a:t>为什么西沙群岛的海水会有这么多的颜色？</a:t>
            </a:r>
            <a:endParaRPr lang="zh-CN" altLang="en-US" sz="4400" dirty="0">
              <a:solidFill>
                <a:srgbClr val="FFFF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10160" y="146685"/>
            <a:ext cx="8815705" cy="484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en-US" altLang="zh-CN" sz="6000" dirty="0">
                <a:latin typeface="Arial" panose="020B0604020202020204" pitchFamily="34" charset="0"/>
              </a:rPr>
              <a:t>       </a:t>
            </a:r>
            <a:r>
              <a:rPr lang="zh-CN" altLang="en-US" sz="6000" b="1" dirty="0">
                <a:solidFill>
                  <a:srgbClr val="FF66FF"/>
                </a:solidFill>
                <a:latin typeface="Arial" panose="020B0604020202020204" pitchFamily="34" charset="0"/>
              </a:rPr>
              <a:t>因为</a:t>
            </a:r>
            <a:r>
              <a:rPr lang="zh-CN" altLang="en-US" sz="6000" dirty="0">
                <a:latin typeface="Arial" panose="020B0604020202020204" pitchFamily="34" charset="0"/>
              </a:rPr>
              <a:t>海底高低不平，有山崖，有峡谷，海水有深有浅，从海面看，色彩就不同了。</a:t>
            </a:r>
            <a:endParaRPr lang="zh-CN" altLang="en-US" sz="60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zh-CN" altLang="en-US" sz="6000" dirty="0">
                <a:latin typeface="Arial" panose="020B0604020202020204" pitchFamily="34" charset="0"/>
              </a:rPr>
              <a:t>   </a:t>
            </a:r>
            <a:endParaRPr lang="en-US" altLang="zh-CN" sz="6000" i="1" dirty="0">
              <a:solidFill>
                <a:srgbClr val="66FF66"/>
              </a:solidFill>
              <a:latin typeface="Arial" panose="020B0604020202020204" pitchFamily="34" charset="0"/>
            </a:endParaRPr>
          </a:p>
        </p:txBody>
      </p:sp>
      <p:sp>
        <p:nvSpPr>
          <p:cNvPr id="3" name="灯片编号占位符 2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b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sz="1200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4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8">
                                            <p:txEl>
                                              <p:charRg st="46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607685" imgH="3741420" progId="Flash.Movie">
                  <p:embed/>
                </p:oleObj>
              </mc:Choice>
              <mc:Fallback>
                <p:oleObj name="" r:id="rId1" imgW="5607685" imgH="3741420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AutoShape 7">
            <a:hlinkClick r:id="rId3" action="ppaction://hlinksldjump"/>
          </p:cNvPr>
          <p:cNvSpPr/>
          <p:nvPr/>
        </p:nvSpPr>
        <p:spPr>
          <a:xfrm>
            <a:off x="8532813" y="6102350"/>
            <a:ext cx="611187" cy="7556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1028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sndAc>
      <p:stSnd>
        <p:snd r:embed="rId4" name="camera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边1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121" t="5902" r="3542" b="905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3"/>
          <p:cNvSpPr/>
          <p:nvPr/>
        </p:nvSpPr>
        <p:spPr>
          <a:xfrm>
            <a:off x="790575" y="836613"/>
            <a:ext cx="8353425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西沙群岛一带海水五光十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色，瑰丽无比：有深蓝的，淡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青的，浅绿的，杏黄的。一块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块，一条条，相互交错着。</a:t>
            </a:r>
            <a:r>
              <a:rPr lang="zh-CN" altLang="en-US" sz="4400" b="1" dirty="0">
                <a:latin typeface="Times New Roman" panose="02020603050405020304" pitchFamily="18" charset="0"/>
              </a:rPr>
              <a:t>因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r>
              <a:rPr lang="zh-CN" altLang="en-US" sz="4400" b="1" dirty="0">
                <a:latin typeface="Times New Roman" panose="02020603050405020304" pitchFamily="18" charset="0"/>
              </a:rPr>
              <a:t>为海底高低不平，有山崖，有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r>
              <a:rPr lang="zh-CN" altLang="en-US" sz="4400" b="1" dirty="0">
                <a:latin typeface="Times New Roman" panose="02020603050405020304" pitchFamily="18" charset="0"/>
              </a:rPr>
              <a:t>峡谷，海水有深有浅，从海面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r>
              <a:rPr lang="zh-CN" altLang="en-US" sz="4400" b="1" dirty="0">
                <a:latin typeface="Times New Roman" panose="02020603050405020304" pitchFamily="18" charset="0"/>
              </a:rPr>
              <a:t>看，色彩就不同了。</a:t>
            </a:r>
            <a:endParaRPr lang="zh-CN" altLang="en-US" sz="4400" b="1" dirty="0">
              <a:latin typeface="Times New Roman" panose="02020603050405020304" pitchFamily="18" charset="0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3" name="Picture 3" descr="d7">
            <a:hlinkClick r:id="" action="ppaction://noaction"/>
          </p:cNvPr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99275"/>
          </a:xfrm>
        </p:spPr>
      </p:pic>
      <p:sp>
        <p:nvSpPr>
          <p:cNvPr id="15364" name="Text Box 4"/>
          <p:cNvSpPr txBox="1"/>
          <p:nvPr/>
        </p:nvSpPr>
        <p:spPr>
          <a:xfrm>
            <a:off x="2916238" y="260350"/>
            <a:ext cx="30956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ctr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海底世界</a:t>
            </a:r>
            <a:endParaRPr lang="zh-CN" altLang="en-US" sz="48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b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sz="1200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珊瑚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0"/>
            <a:ext cx="44958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 descr="珊瑚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0"/>
            <a:ext cx="4648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 descr="2965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352800"/>
            <a:ext cx="44958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5" descr="珊瑚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648200" cy="335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7" descr="边1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121" t="5902" r="3542" b="905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4"/>
          <p:cNvSpPr/>
          <p:nvPr/>
        </p:nvSpPr>
        <p:spPr>
          <a:xfrm>
            <a:off x="250825" y="836613"/>
            <a:ext cx="8458200" cy="25796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　　海底的岩石上长着各种各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样的珊瑚，有的像绽开的花朵</a:t>
            </a: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有的像分枝的鹿角。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边1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121" t="5902" r="3542" b="905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4"/>
          <p:cNvSpPr/>
          <p:nvPr/>
        </p:nvSpPr>
        <p:spPr>
          <a:xfrm>
            <a:off x="250825" y="836613"/>
            <a:ext cx="8458200" cy="25796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　　海底的岩石上长着各种各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样的珊瑚，有的像绽开的花朵</a:t>
            </a: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有的像分枝的鹿角。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0" name="AutoShape 4">
            <a:hlinkClick r:id="rId2" action="ppaction://hlinksldjump"/>
          </p:cNvPr>
          <p:cNvSpPr/>
          <p:nvPr/>
        </p:nvSpPr>
        <p:spPr>
          <a:xfrm>
            <a:off x="8532813" y="6102350"/>
            <a:ext cx="611187" cy="7556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4581" name="AutoShape 5"/>
          <p:cNvSpPr/>
          <p:nvPr/>
        </p:nvSpPr>
        <p:spPr>
          <a:xfrm>
            <a:off x="4787900" y="24923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4582" name="AutoShape 6"/>
          <p:cNvSpPr/>
          <p:nvPr/>
        </p:nvSpPr>
        <p:spPr>
          <a:xfrm>
            <a:off x="1763713" y="33559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4583" name="AutoShape 7"/>
          <p:cNvSpPr/>
          <p:nvPr/>
        </p:nvSpPr>
        <p:spPr>
          <a:xfrm>
            <a:off x="4233863" y="33559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4584" name="AutoShape 8"/>
          <p:cNvSpPr/>
          <p:nvPr/>
        </p:nvSpPr>
        <p:spPr>
          <a:xfrm>
            <a:off x="7235825" y="24923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4585" name="AutoShape 9"/>
          <p:cNvSpPr/>
          <p:nvPr/>
        </p:nvSpPr>
        <p:spPr>
          <a:xfrm>
            <a:off x="4810125" y="33559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4586" name="AutoShape 10"/>
          <p:cNvSpPr/>
          <p:nvPr/>
        </p:nvSpPr>
        <p:spPr>
          <a:xfrm>
            <a:off x="7885113" y="24923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4587" name="灯片编号占位符 10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" name="文本框 1"/>
          <p:cNvSpPr txBox="1"/>
          <p:nvPr/>
        </p:nvSpPr>
        <p:spPr>
          <a:xfrm>
            <a:off x="2399030" y="3795395"/>
            <a:ext cx="539115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比喻的修辞手法，形象写出了珊瑚的特点。</a:t>
            </a:r>
            <a:endParaRPr lang="zh-CN" altLang="en-US" sz="4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　</a:t>
            </a:r>
            <a:endParaRPr lang="zh-CN" altLang="en-US" sz="2800" b="1" dirty="0">
              <a:solidFill>
                <a:schemeClr val="tx2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173" name="Picture 5" descr="cora98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16338"/>
            <a:ext cx="4191000" cy="302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Picture 8" descr="2232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913"/>
            <a:ext cx="4067175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Picture 13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810000"/>
            <a:ext cx="41910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Picture 10" descr="shanhu2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38" y="260350"/>
            <a:ext cx="3995737" cy="2662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3" name="Text Box 11"/>
          <p:cNvSpPr txBox="1"/>
          <p:nvPr/>
        </p:nvSpPr>
        <p:spPr>
          <a:xfrm>
            <a:off x="468313" y="2924175"/>
            <a:ext cx="38877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像绽开的花朵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4" name="Text Box 12"/>
          <p:cNvSpPr txBox="1"/>
          <p:nvPr/>
        </p:nvSpPr>
        <p:spPr>
          <a:xfrm>
            <a:off x="4932363" y="2924175"/>
            <a:ext cx="39608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像分枝的鹿角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7" name="灯片编号占位符 8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/>
      <p:bldP spid="184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597400" y="333375"/>
            <a:ext cx="3287713" cy="1143000"/>
          </a:xfrm>
        </p:spPr>
        <p:txBody>
          <a:bodyPr vert="horz" anchor="ctr">
            <a:normAutofit/>
          </a:bodyPr>
          <a:p>
            <a:r>
              <a:rPr lang="zh-CN" altLang="en-US" sz="6000" b="1" kern="1200">
                <a:solidFill>
                  <a:srgbClr val="FF0000"/>
                </a:solidFill>
                <a:latin typeface="Calibri" panose="020F0502020204030204" charset="0"/>
                <a:ea typeface="方正卡通简体" pitchFamily="1" charset="-122"/>
                <a:sym typeface="Calibri" panose="020F0502020204030204" charset="0"/>
              </a:rPr>
              <a:t>珊瑚</a:t>
            </a:r>
            <a:endParaRPr lang="zh-CN" altLang="en-US" sz="4400" kern="1200">
              <a:latin typeface="Calibri" panose="020F050202020403020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pic>
        <p:nvPicPr>
          <p:cNvPr id="19459" name="Picture 3" descr="199744shanhu2_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333375"/>
            <a:ext cx="3457575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5" descr="200810111547373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2205038"/>
            <a:ext cx="4392613" cy="322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AutoShape 6">
            <a:hlinkClick r:id="rId3" action="ppaction://hlinksldjump"/>
          </p:cNvPr>
          <p:cNvSpPr/>
          <p:nvPr/>
        </p:nvSpPr>
        <p:spPr>
          <a:xfrm>
            <a:off x="8172450" y="6237288"/>
            <a:ext cx="576263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0488" name="Picture 8" descr="珊瑚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50" y="3300730"/>
            <a:ext cx="3705225" cy="2633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C:\My Documents\碧海蓝天1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1775"/>
            <a:ext cx="9144000" cy="732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4"/>
          <p:cNvSpPr txBox="1"/>
          <p:nvPr/>
        </p:nvSpPr>
        <p:spPr>
          <a:xfrm>
            <a:off x="1000125" y="857250"/>
            <a:ext cx="5729288" cy="2225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buClr>
                <a:srgbClr val="000000"/>
              </a:buClr>
            </a:pP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富饶的西沙群岛</a:t>
            </a:r>
            <a:endParaRPr lang="zh-CN" altLang="en-US" sz="6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r>
              <a:rPr lang="zh-CN" altLang="en-US" sz="4000" b="1" dirty="0">
                <a:solidFill>
                  <a:srgbClr val="FDFFE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什么叫富饶？</a:t>
            </a:r>
            <a:endParaRPr lang="zh-CN" altLang="en-US" sz="4000" b="1" dirty="0">
              <a:solidFill>
                <a:srgbClr val="FDFFE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buClr>
                <a:srgbClr val="000000"/>
              </a:buClr>
            </a:pPr>
            <a:endParaRPr lang="zh-CN" altLang="en-US" sz="4000" dirty="0">
              <a:solidFill>
                <a:srgbClr val="FDFFE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750" y="2852738"/>
            <a:ext cx="6427788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en-US" altLang="zh-CN" sz="4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富饶：物产多，财富多</a:t>
            </a:r>
            <a:br>
              <a:rPr lang="zh-CN" altLang="en-US" sz="44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4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5"/>
          <p:cNvSpPr txBox="1"/>
          <p:nvPr/>
        </p:nvSpPr>
        <p:spPr>
          <a:xfrm>
            <a:off x="0" y="22860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海参到处都是，在海底懒洋洋地蠕动。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6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29697" name="图片 29697" descr="83878cadfec18a214b36d6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" y="1003300"/>
            <a:ext cx="3330575" cy="4342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17409" descr="海参海底缓慢地前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1899920"/>
            <a:ext cx="3723005" cy="389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090" y="2249170"/>
            <a:ext cx="4781550" cy="368427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5"/>
          <p:cNvSpPr txBox="1"/>
          <p:nvPr/>
        </p:nvSpPr>
        <p:spPr>
          <a:xfrm>
            <a:off x="0" y="22860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海参到处都是，在海底懒洋洋地蠕动。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31" name="AutoShape 7"/>
          <p:cNvSpPr/>
          <p:nvPr/>
        </p:nvSpPr>
        <p:spPr>
          <a:xfrm>
            <a:off x="5364163" y="9810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6632" name="AutoShape 8"/>
          <p:cNvSpPr/>
          <p:nvPr/>
        </p:nvSpPr>
        <p:spPr>
          <a:xfrm>
            <a:off x="5867400" y="9810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6633" name="AutoShape 9"/>
          <p:cNvSpPr/>
          <p:nvPr/>
        </p:nvSpPr>
        <p:spPr>
          <a:xfrm>
            <a:off x="6321425" y="9810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6634" name="AutoShape 10"/>
          <p:cNvSpPr/>
          <p:nvPr/>
        </p:nvSpPr>
        <p:spPr>
          <a:xfrm>
            <a:off x="6826250" y="9810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6635" name="AutoShape 11"/>
          <p:cNvSpPr/>
          <p:nvPr/>
        </p:nvSpPr>
        <p:spPr>
          <a:xfrm>
            <a:off x="7380288" y="9810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6636" name="AutoShape 12"/>
          <p:cNvSpPr/>
          <p:nvPr/>
        </p:nvSpPr>
        <p:spPr>
          <a:xfrm>
            <a:off x="7885113" y="9810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" y="1125855"/>
            <a:ext cx="3954780" cy="5084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88585" y="2261870"/>
            <a:ext cx="245872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拟人的修辞手法</a:t>
            </a:r>
            <a:endParaRPr lang="zh-CN" altLang="en-US" sz="4000" b="1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5" name="Picture 10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" y="518795"/>
            <a:ext cx="4376420" cy="584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12" descr="无标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815" y="502285"/>
            <a:ext cx="4557395" cy="58813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3" name="camera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13"/>
          <p:cNvSpPr/>
          <p:nvPr/>
        </p:nvSpPr>
        <p:spPr>
          <a:xfrm>
            <a:off x="0" y="188913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大龙虾全身披甲，划过来，划过去，样子挺威武。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298" name="Picture 10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700213"/>
            <a:ext cx="3384550" cy="352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11" descr="无标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205038"/>
            <a:ext cx="3048000" cy="3671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Picture 12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575" y="3284538"/>
            <a:ext cx="3527425" cy="324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13"/>
          <p:cNvSpPr/>
          <p:nvPr/>
        </p:nvSpPr>
        <p:spPr>
          <a:xfrm>
            <a:off x="0" y="188913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大龙虾全身披甲，划过来，划过去，样子挺威武。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8675" name="Picture 10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700213"/>
            <a:ext cx="3384550" cy="352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11" descr="无标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205038"/>
            <a:ext cx="3048000" cy="3671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12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575" y="3284538"/>
            <a:ext cx="3527425" cy="324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AutoShape 6">
            <a:hlinkClick r:id="rId4" action="ppaction://hlinksldjump"/>
          </p:cNvPr>
          <p:cNvSpPr/>
          <p:nvPr/>
        </p:nvSpPr>
        <p:spPr>
          <a:xfrm>
            <a:off x="8532813" y="6102350"/>
            <a:ext cx="611187" cy="7556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8679" name="AutoShape 7"/>
          <p:cNvSpPr/>
          <p:nvPr/>
        </p:nvSpPr>
        <p:spPr>
          <a:xfrm>
            <a:off x="1712913" y="836613"/>
            <a:ext cx="266700" cy="1444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8680" name="AutoShape 8"/>
          <p:cNvSpPr/>
          <p:nvPr/>
        </p:nvSpPr>
        <p:spPr>
          <a:xfrm>
            <a:off x="2268538" y="836613"/>
            <a:ext cx="266700" cy="1444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8681" name="AutoShape 9"/>
          <p:cNvSpPr/>
          <p:nvPr/>
        </p:nvSpPr>
        <p:spPr>
          <a:xfrm>
            <a:off x="2771775" y="836613"/>
            <a:ext cx="266700" cy="1444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8682" name="AutoShape 10"/>
          <p:cNvSpPr/>
          <p:nvPr/>
        </p:nvSpPr>
        <p:spPr>
          <a:xfrm>
            <a:off x="3276600" y="836613"/>
            <a:ext cx="266700" cy="1444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8683" name="AutoShape 11"/>
          <p:cNvSpPr/>
          <p:nvPr/>
        </p:nvSpPr>
        <p:spPr>
          <a:xfrm>
            <a:off x="1187450" y="14128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8684" name="AutoShape 12"/>
          <p:cNvSpPr/>
          <p:nvPr/>
        </p:nvSpPr>
        <p:spPr>
          <a:xfrm>
            <a:off x="1763713" y="1412875"/>
            <a:ext cx="266700" cy="1444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8685" name="灯片编号占位符 12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" name="文本框 1"/>
          <p:cNvSpPr txBox="1"/>
          <p:nvPr/>
        </p:nvSpPr>
        <p:spPr>
          <a:xfrm>
            <a:off x="6162040" y="1156335"/>
            <a:ext cx="243713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拟人的修辞手法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20092172073329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AutoShape 4">
            <a:hlinkClick r:id="rId2" action="ppaction://hlinksldjump"/>
          </p:cNvPr>
          <p:cNvSpPr/>
          <p:nvPr/>
        </p:nvSpPr>
        <p:spPr>
          <a:xfrm>
            <a:off x="8316913" y="6165850"/>
            <a:ext cx="503237" cy="503238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4"/>
          <p:cNvSpPr txBox="1"/>
          <p:nvPr/>
        </p:nvSpPr>
        <p:spPr>
          <a:xfrm>
            <a:off x="0" y="549275"/>
            <a:ext cx="9150350" cy="6121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鱼成群结队地在珊瑚丛中穿来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穿去，好看极了。有的全身布满彩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色的条纹；有的头上长着一簇红缨；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有的周身像插着好些扇子，游动的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时候飘飘摇摇；有的眼睛圆溜溜的，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身上长满了刺，鼓起气来像皮球一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样圆。各种各样的鱼，多得数不清。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正像人们说的那样，西沙群岛的海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里，一半是水，一半是鱼。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12" name="Line 12"/>
          <p:cNvSpPr/>
          <p:nvPr/>
        </p:nvSpPr>
        <p:spPr>
          <a:xfrm>
            <a:off x="1908175" y="1268413"/>
            <a:ext cx="20161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3" name="Line 13"/>
          <p:cNvSpPr/>
          <p:nvPr/>
        </p:nvSpPr>
        <p:spPr>
          <a:xfrm>
            <a:off x="5795963" y="5300663"/>
            <a:ext cx="25209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4" name="Line 14">
            <a:hlinkClick r:id="rId1" action="ppaction://hlinksldjump"/>
          </p:cNvPr>
          <p:cNvSpPr/>
          <p:nvPr/>
        </p:nvSpPr>
        <p:spPr>
          <a:xfrm>
            <a:off x="1258888" y="6669088"/>
            <a:ext cx="5041900" cy="730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8" name="Text Box 18">
            <a:hlinkClick r:id="rId2" action="ppaction://hlinksldjump"/>
          </p:cNvPr>
          <p:cNvSpPr txBox="1"/>
          <p:nvPr/>
        </p:nvSpPr>
        <p:spPr>
          <a:xfrm>
            <a:off x="4260850" y="1484313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9" name="Text Box 19"/>
          <p:cNvSpPr txBox="1"/>
          <p:nvPr/>
        </p:nvSpPr>
        <p:spPr>
          <a:xfrm>
            <a:off x="2627313" y="2095500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20" name="Text Box 20">
            <a:hlinkClick r:id="rId3" action="ppaction://hlinksldjump"/>
          </p:cNvPr>
          <p:cNvSpPr txBox="1"/>
          <p:nvPr/>
        </p:nvSpPr>
        <p:spPr>
          <a:xfrm>
            <a:off x="-107950" y="2887663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21" name="Text Box 21">
            <a:hlinkClick r:id="rId4" action="ppaction://hlinksldjump"/>
          </p:cNvPr>
          <p:cNvSpPr txBox="1"/>
          <p:nvPr/>
        </p:nvSpPr>
        <p:spPr>
          <a:xfrm>
            <a:off x="3708400" y="3500438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23" name="Line 23"/>
          <p:cNvSpPr/>
          <p:nvPr/>
        </p:nvSpPr>
        <p:spPr>
          <a:xfrm>
            <a:off x="1835150" y="5300663"/>
            <a:ext cx="21590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8" grpId="0"/>
      <p:bldP spid="25619" grpId="0"/>
      <p:bldP spid="25620" grpId="0"/>
      <p:bldP spid="256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6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3284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14"/>
          <p:cNvSpPr txBox="1"/>
          <p:nvPr/>
        </p:nvSpPr>
        <p:spPr>
          <a:xfrm>
            <a:off x="0" y="0"/>
            <a:ext cx="9302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　</a:t>
            </a:r>
            <a:endParaRPr lang="zh-CN" altLang="en-US" sz="28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30724" name="Rectangle 10"/>
          <p:cNvSpPr/>
          <p:nvPr/>
        </p:nvSpPr>
        <p:spPr>
          <a:xfrm>
            <a:off x="0" y="4365625"/>
            <a:ext cx="9144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Times New Roman" panose="02020603050405020304" pitchFamily="18" charset="0"/>
              </a:rPr>
              <a:t>有的全身布满彩色的条纹</a:t>
            </a:r>
            <a:endParaRPr lang="zh-CN" altLang="en-US" sz="6000" b="1" dirty="0">
              <a:latin typeface="Times New Roman" panose="02020603050405020304" pitchFamily="18" charset="0"/>
            </a:endParaRPr>
          </a:p>
        </p:txBody>
      </p:sp>
      <p:sp>
        <p:nvSpPr>
          <p:cNvPr id="30725" name="AutoShape 13">
            <a:hlinkClick r:id="rId2" action="ppaction://hlinksldjump"/>
          </p:cNvPr>
          <p:cNvSpPr/>
          <p:nvPr/>
        </p:nvSpPr>
        <p:spPr>
          <a:xfrm>
            <a:off x="8532813" y="6102350"/>
            <a:ext cx="611187" cy="7556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26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24578" name="Picture 2" descr="y2"/>
          <p:cNvPicPr>
            <a:picLocks noChangeAspect="1"/>
          </p:cNvPicPr>
          <p:nvPr/>
        </p:nvPicPr>
        <p:blipFill>
          <a:blip r:embed="rId3">
            <a:lum bright="23999" contrast="24000"/>
          </a:blip>
          <a:stretch>
            <a:fillRect/>
          </a:stretch>
        </p:blipFill>
        <p:spPr>
          <a:xfrm>
            <a:off x="4651375" y="149225"/>
            <a:ext cx="4427855" cy="3071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35841" descr="zl2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6045" y="116205"/>
            <a:ext cx="4965700" cy="4017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文本框 35842"/>
          <p:cNvSpPr txBox="1"/>
          <p:nvPr/>
        </p:nvSpPr>
        <p:spPr>
          <a:xfrm>
            <a:off x="2195513" y="4868863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头上长着一簇红缨的鱼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4580" name="Picture 4" descr="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655" y="0"/>
            <a:ext cx="4211320" cy="4133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3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11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35610"/>
            <a:ext cx="4517390" cy="347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Rectangle 5"/>
          <p:cNvSpPr/>
          <p:nvPr/>
        </p:nvSpPr>
        <p:spPr>
          <a:xfrm>
            <a:off x="0" y="4511358"/>
            <a:ext cx="94678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Times New Roman" panose="02020603050405020304" pitchFamily="18" charset="0"/>
              </a:rPr>
              <a:t>  有的周身像插着好些扇子，游动的时候飘飘摇摇</a:t>
            </a:r>
            <a:endParaRPr lang="en-US" altLang="zh-CN" sz="5400" b="1" dirty="0">
              <a:latin typeface="Times New Roman" panose="02020603050405020304" pitchFamily="18" charset="0"/>
            </a:endParaRPr>
          </a:p>
        </p:txBody>
      </p:sp>
      <p:sp>
        <p:nvSpPr>
          <p:cNvPr id="31748" name="AutoShape 7">
            <a:hlinkClick r:id="rId2" action="ppaction://hlinksldjump"/>
          </p:cNvPr>
          <p:cNvSpPr/>
          <p:nvPr/>
        </p:nvSpPr>
        <p:spPr>
          <a:xfrm>
            <a:off x="8532813" y="6102350"/>
            <a:ext cx="611187" cy="7556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1749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27655" name="Picture 7" descr="鱼类5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19600" y="691515"/>
            <a:ext cx="4405630" cy="312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396875" y="1773238"/>
            <a:ext cx="8567738" cy="1143000"/>
          </a:xfrm>
        </p:spPr>
        <p:txBody>
          <a:bodyPr anchor="ctr"/>
          <a:p>
            <a:pPr algn="l"/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西沙群岛位于南海的西北部，是我国海南省三沙市的一部分。</a:t>
            </a:r>
            <a:endParaRPr lang="zh-CN" altLang="en-US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1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1475" y="466725"/>
            <a:ext cx="4483735" cy="3550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Rectangle 5"/>
          <p:cNvSpPr/>
          <p:nvPr/>
        </p:nvSpPr>
        <p:spPr>
          <a:xfrm>
            <a:off x="0" y="4076700"/>
            <a:ext cx="9577388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Times New Roman" panose="02020603050405020304" pitchFamily="18" charset="0"/>
              </a:rPr>
              <a:t>        有的眼睛圆溜溜的，身上长满了刺，鼓起气来像皮球一样圆。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sp>
        <p:nvSpPr>
          <p:cNvPr id="32772" name="AutoShape 7">
            <a:hlinkClick r:id="rId2" action="ppaction://hlinksldjump"/>
          </p:cNvPr>
          <p:cNvSpPr/>
          <p:nvPr/>
        </p:nvSpPr>
        <p:spPr>
          <a:xfrm>
            <a:off x="8532813" y="6102350"/>
            <a:ext cx="611187" cy="7556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773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28676" name="Picture 4" descr="鱼类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2245" y="375285"/>
            <a:ext cx="3840480" cy="3732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 flipV="1">
            <a:off x="395288" y="612775"/>
            <a:ext cx="8208962" cy="579438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pPr marL="342900" indent="-342900" algn="ctr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8435" name="Rectangle 3"/>
          <p:cNvSpPr/>
          <p:nvPr/>
        </p:nvSpPr>
        <p:spPr>
          <a:xfrm>
            <a:off x="0" y="3894138"/>
            <a:ext cx="17273588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  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0" y="18891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ctr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179388" y="1157288"/>
            <a:ext cx="8763000" cy="3140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      </a:t>
            </a:r>
            <a:r>
              <a:rPr lang="zh-CN" altLang="en-US" sz="4000" dirty="0">
                <a:latin typeface="Arial" panose="020B0604020202020204" pitchFamily="34" charset="0"/>
              </a:rPr>
              <a:t>鱼成群结队地在珊瑚丛中穿来穿去。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有的（                </a:t>
            </a:r>
            <a:r>
              <a:rPr lang="zh-CN" altLang="en-US" sz="4000" dirty="0">
                <a:latin typeface="Arial" panose="020B0604020202020204" pitchFamily="34" charset="0"/>
              </a:rPr>
              <a:t>）；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有的（       ）</a:t>
            </a:r>
            <a:r>
              <a:rPr lang="zh-CN" altLang="en-US" sz="4000" dirty="0">
                <a:latin typeface="Arial" panose="020B0604020202020204" pitchFamily="34" charset="0"/>
              </a:rPr>
              <a:t>；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有的</a:t>
            </a:r>
            <a:r>
              <a:rPr lang="zh-CN" altLang="en-US" sz="4000" dirty="0">
                <a:latin typeface="Arial" panose="020B0604020202020204" pitchFamily="34" charset="0"/>
              </a:rPr>
              <a:t>（                                 ）；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有的</a:t>
            </a:r>
            <a:r>
              <a:rPr lang="zh-CN" altLang="en-US" sz="4000" dirty="0">
                <a:latin typeface="Arial" panose="020B0604020202020204" pitchFamily="34" charset="0"/>
              </a:rPr>
              <a:t>（                ）。</a:t>
            </a:r>
            <a:endParaRPr lang="zh-CN" altLang="en-US" sz="4000" dirty="0">
              <a:latin typeface="Arial" panose="020B0604020202020204" pitchFamily="34" charset="0"/>
            </a:endParaRPr>
          </a:p>
          <a:p>
            <a:endParaRPr lang="en-US" altLang="zh-CN" sz="4000" dirty="0">
              <a:latin typeface="Arial" panose="020B0604020202020204" pitchFamily="34" charset="0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0" y="4868863"/>
            <a:ext cx="91440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ctr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</a:pPr>
            <a:r>
              <a:rPr lang="en-US" altLang="zh-CN" sz="4800" b="1" dirty="0">
                <a:solidFill>
                  <a:srgbClr val="FFFF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</a:rPr>
              <a:t>有的</a:t>
            </a:r>
            <a:r>
              <a:rPr lang="en-US" altLang="zh-CN" sz="4800" b="1" dirty="0">
                <a:solidFill>
                  <a:srgbClr val="FFFF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</a:rPr>
              <a:t>有的</a:t>
            </a:r>
            <a:r>
              <a:rPr lang="en-US" altLang="zh-CN" sz="4800" b="1" dirty="0">
                <a:solidFill>
                  <a:srgbClr val="FFFF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</a:rPr>
              <a:t>有的</a:t>
            </a:r>
            <a:r>
              <a:rPr lang="en-US" altLang="zh-CN" sz="4800" b="1" dirty="0">
                <a:solidFill>
                  <a:srgbClr val="FFFF00"/>
                </a:solidFill>
                <a:latin typeface="Arial" panose="020B0604020202020204" pitchFamily="34" charset="0"/>
              </a:rPr>
              <a:t>……</a:t>
            </a:r>
            <a:endParaRPr lang="en-US" altLang="zh-CN" sz="4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b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sz="1200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2" name="Picture 2" descr="0812240222af68311775cbb53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" y="-34925"/>
            <a:ext cx="4648835" cy="32848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2" name="组合 7171"/>
          <p:cNvGrpSpPr/>
          <p:nvPr/>
        </p:nvGrpSpPr>
        <p:grpSpPr>
          <a:xfrm>
            <a:off x="0" y="-154781"/>
            <a:ext cx="9144000" cy="7012781"/>
            <a:chOff x="0" y="45"/>
            <a:chExt cx="5760" cy="4275"/>
          </a:xfrm>
        </p:grpSpPr>
        <p:pic>
          <p:nvPicPr>
            <p:cNvPr id="7174" name="图片 7173" descr="haida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8" y="45"/>
              <a:ext cx="2832" cy="21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7174" descr="HOSE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40" y="3735"/>
              <a:ext cx="576" cy="5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图片 7175" descr="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140"/>
              <a:ext cx="2976" cy="21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7" name="图片 7176" descr="5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28" y="2160"/>
              <a:ext cx="2832" cy="21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8" name="文本框 7177"/>
          <p:cNvSpPr txBox="1"/>
          <p:nvPr/>
        </p:nvSpPr>
        <p:spPr>
          <a:xfrm>
            <a:off x="2590800" y="2743200"/>
            <a:ext cx="41148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latin typeface="Arial" panose="020B0604020202020204" pitchFamily="34" charset="0"/>
                <a:ea typeface="楷体_GB2312" pitchFamily="49" charset="-122"/>
              </a:rPr>
              <a:t>各种各样</a:t>
            </a:r>
            <a:endParaRPr lang="zh-CN" altLang="en-US" sz="7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7" name="Picture 5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250"/>
            <a:ext cx="4686300" cy="638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6" descr="无标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588" y="476250"/>
            <a:ext cx="4443412" cy="638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AutoShape 5">
            <a:hlinkClick r:id="rId3" action="ppaction://hlinksldjump"/>
          </p:cNvPr>
          <p:cNvSpPr/>
          <p:nvPr/>
        </p:nvSpPr>
        <p:spPr>
          <a:xfrm>
            <a:off x="8532813" y="6102350"/>
            <a:ext cx="611187" cy="7556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35845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8" name="Picture 4" descr="1440SeabedShoal_1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8686800" cy="68580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400" dirty="0">
                <a:solidFill>
                  <a:srgbClr val="FF0000"/>
                </a:solidFill>
              </a:rPr>
              <a:t>         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正像人们所说的那样，西沙群岛的海里，一半是水，一半是鱼。</a:t>
            </a:r>
            <a:endParaRPr lang="zh-CN" altLang="en-US" sz="48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灯片编号占位符 4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sng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sng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sng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sng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sng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u="none" dirty="0"/>
            </a:fld>
            <a:endParaRPr lang="en-US" altLang="zh-CN" sz="1400" u="none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tear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5715000"/>
            <a:ext cx="381000" cy="338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Picture 3" descr="tear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5715000"/>
            <a:ext cx="6858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4" descr="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381000"/>
            <a:ext cx="40005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Picture 5" descr="shellfish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477000" y="5638800"/>
            <a:ext cx="9144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Picture 6" descr="shellfish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0" y="5410200"/>
            <a:ext cx="533400" cy="26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Picture 7" descr="jellyfish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57912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2" name="Picture 8" descr="jellyfish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1295400" y="55626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3" name="Text Box 9"/>
          <p:cNvSpPr/>
          <p:nvPr/>
        </p:nvSpPr>
        <p:spPr>
          <a:xfrm>
            <a:off x="6248400" y="49530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1754" name="Text Box 10"/>
          <p:cNvSpPr/>
          <p:nvPr/>
        </p:nvSpPr>
        <p:spPr>
          <a:xfrm>
            <a:off x="1905000" y="1676400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31755" name="Picture 11">
            <a:hlinkClick r:id="" action="ppaction://media"/>
          </p:cNvPr>
          <p:cNvPicPr>
            <a:picLocks noRot="1" noChangeAspect="1"/>
          </p:cNvPicPr>
          <p:nvPr>
            <a:wavAudioFile r:embed="rId8" name="已录下的声音"/>
          </p:nvPr>
        </p:nvPicPr>
        <p:blipFill>
          <a:blip r:embed="rId9"/>
          <a:stretch>
            <a:fillRect/>
          </a:stretch>
        </p:blipFill>
        <p:spPr>
          <a:xfrm>
            <a:off x="-522287" y="0"/>
            <a:ext cx="52228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6" name="Picture 12" descr="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2200" y="5029200"/>
            <a:ext cx="533400" cy="11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7" name="Picture 13" descr="weed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62200" y="57150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8" name="Text Box 14"/>
          <p:cNvSpPr/>
          <p:nvPr/>
        </p:nvSpPr>
        <p:spPr>
          <a:xfrm>
            <a:off x="152400" y="76200"/>
            <a:ext cx="8839200" cy="475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00CC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理解句意：</a:t>
            </a:r>
            <a:endParaRPr lang="zh-CN" altLang="en-US" sz="6000" b="1" dirty="0">
              <a:solidFill>
                <a:srgbClr val="0000CC"/>
              </a:solidFill>
              <a:latin typeface="隶书" pitchFamily="1" charset="-122"/>
              <a:ea typeface="隶书" pitchFamily="1" charset="-122"/>
              <a:sym typeface="隶书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33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 选择：</a:t>
            </a:r>
            <a:r>
              <a:rPr lang="zh-CN" altLang="en-US" sz="4000" b="1" dirty="0">
                <a:solidFill>
                  <a:srgbClr val="F030B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西沙群岛的海里一半是水，</a:t>
            </a:r>
            <a:endParaRPr lang="zh-CN" altLang="en-US" sz="4000" b="1" dirty="0">
              <a:solidFill>
                <a:srgbClr val="F030B0"/>
              </a:solidFill>
              <a:latin typeface="隶书" pitchFamily="1" charset="-122"/>
              <a:ea typeface="隶书" pitchFamily="1" charset="-122"/>
              <a:sym typeface="隶书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030B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一半是鱼。（  ）</a:t>
            </a:r>
            <a:endParaRPr lang="zh-CN" altLang="en-US" sz="4000" b="1" dirty="0">
              <a:solidFill>
                <a:srgbClr val="F030B0"/>
              </a:solidFill>
              <a:latin typeface="隶书" pitchFamily="1" charset="-122"/>
              <a:ea typeface="隶书" pitchFamily="1" charset="-122"/>
              <a:sym typeface="隶书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33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 A、西沙群岛的海里鱼和水各占一半。</a:t>
            </a:r>
            <a:endParaRPr lang="zh-CN" altLang="en-US" sz="4000" b="1" dirty="0">
              <a:solidFill>
                <a:srgbClr val="003300"/>
              </a:solidFill>
              <a:latin typeface="隶书" pitchFamily="1" charset="-122"/>
              <a:ea typeface="隶书" pitchFamily="1" charset="-122"/>
              <a:sym typeface="隶书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33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 B、形容西沙群岛海里的鱼非常多。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31759" name="Picture 15" descr="weed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01000" y="5562600"/>
            <a:ext cx="4572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1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1" fill="hold"/>
                                        <p:tgtEl>
                                          <p:spTgt spid="317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标题 1146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114692" name="内容占位符 114691" descr="一半事鱼一半事海水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88913"/>
            <a:ext cx="8893175" cy="6502400"/>
          </a:xfrm>
        </p:spPr>
      </p:pic>
      <p:sp>
        <p:nvSpPr>
          <p:cNvPr id="114693" name="矩形 114692"/>
          <p:cNvSpPr/>
          <p:nvPr/>
        </p:nvSpPr>
        <p:spPr>
          <a:xfrm>
            <a:off x="2771775" y="1916113"/>
            <a:ext cx="57880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fontAlgn="base">
              <a:buClr>
                <a:srgbClr val="000000"/>
              </a:buClr>
            </a:pPr>
            <a:r>
              <a:rPr lang="zh-CN" altLang="en-US" sz="4400" b="1" strike="noStrike" noProof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一半是水，一半是鱼！</a:t>
            </a:r>
            <a:endParaRPr lang="zh-CN" altLang="en-US" sz="4400" b="1" strike="noStrike" noProof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694" name="文本框 114693"/>
          <p:cNvSpPr txBox="1"/>
          <p:nvPr/>
        </p:nvSpPr>
        <p:spPr>
          <a:xfrm>
            <a:off x="755650" y="692150"/>
            <a:ext cx="4321175" cy="701675"/>
          </a:xfrm>
          <a:prstGeom prst="rect">
            <a:avLst/>
          </a:prstGeom>
          <a:noFill/>
          <a:ln w="25400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西沙群岛的海里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 tmFilter="0,0; .5, 1; 1, 1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tmFilter="0,0; .5, 1; 1, 1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/>
      <p:bldP spid="11469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鱼群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18434"/>
          <p:cNvSpPr/>
          <p:nvPr/>
        </p:nvSpPr>
        <p:spPr>
          <a:xfrm>
            <a:off x="1447800" y="762000"/>
            <a:ext cx="6553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一半是水，一半是鱼！</a:t>
            </a:r>
            <a:endParaRPr lang="zh-CN" altLang="en-US" sz="48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8436" name="动作按钮: 后退或前一项 18435">
            <a:hlinkClick r:id="rId2" action="ppaction://hlinksldjump"/>
          </p:cNvPr>
          <p:cNvSpPr/>
          <p:nvPr/>
        </p:nvSpPr>
        <p:spPr>
          <a:xfrm>
            <a:off x="8459788" y="6210300"/>
            <a:ext cx="684212" cy="6477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文本框 106511"/>
          <p:cNvSpPr txBox="1"/>
          <p:nvPr/>
        </p:nvSpPr>
        <p:spPr>
          <a:xfrm>
            <a:off x="395288" y="765175"/>
            <a:ext cx="8596312" cy="399097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 sz="3600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4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4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、这个自然段写了西沙群岛的哪里？是围绕哪句话写的？（画出中心句）</a:t>
            </a:r>
            <a:endParaRPr lang="zh-CN" altLang="en-US" sz="4400" b="1" dirty="0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4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4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岛上有什么？</a:t>
            </a:r>
            <a:endParaRPr lang="zh-CN" altLang="en-US" sz="4400" b="1">
              <a:solidFill>
                <a:schemeClr val="bg2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71682" name="图片 106497" descr="tear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4724400"/>
            <a:ext cx="381000" cy="338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3" name="图片 106498" descr="tear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4572000"/>
            <a:ext cx="6858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4" name="图片 106499" descr="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381000"/>
            <a:ext cx="40005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5" name="图片 106500" descr="shellfish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5181600" y="4495800"/>
            <a:ext cx="9144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6" name="图片 106501" descr="shellfish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9400" y="5257800"/>
            <a:ext cx="533400" cy="26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7" name="图片 106502" descr="jellyfish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56388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8" name="图片 106503" descr="jellyfish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1828800" y="54102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9" name="文本框 106504"/>
          <p:cNvSpPr txBox="1"/>
          <p:nvPr/>
        </p:nvSpPr>
        <p:spPr>
          <a:xfrm>
            <a:off x="6248400" y="4953000"/>
            <a:ext cx="14478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90" name="文本框 106505"/>
          <p:cNvSpPr txBox="1"/>
          <p:nvPr/>
        </p:nvSpPr>
        <p:spPr>
          <a:xfrm>
            <a:off x="1905000" y="1676400"/>
            <a:ext cx="25908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6509" name="已录下的声音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33400" y="0"/>
            <a:ext cx="5334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2" name="图片 106509" descr="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2200" y="5029200"/>
            <a:ext cx="533400" cy="11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3" name="图片 106510" descr="wee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87900" y="5876925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4" name="图片 106512" descr="wee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6000" y="5562600"/>
            <a:ext cx="457200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5" name="矩形 106513"/>
          <p:cNvSpPr/>
          <p:nvPr/>
        </p:nvSpPr>
        <p:spPr>
          <a:xfrm>
            <a:off x="1403350" y="692150"/>
            <a:ext cx="46482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400" b="1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朗读课文第五自然段</a:t>
            </a:r>
            <a:endParaRPr lang="zh-CN" altLang="en-US" sz="4400" b="1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>
    <p:sndAc>
      <p:stSnd>
        <p:snd r:embed="rId1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6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6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26987"/>
            <a:ext cx="9145588" cy="676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ext Box 5"/>
          <p:cNvSpPr txBox="1"/>
          <p:nvPr/>
        </p:nvSpPr>
        <p:spPr>
          <a:xfrm>
            <a:off x="-36512" y="3716338"/>
            <a:ext cx="9001125" cy="2529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</a:rPr>
              <a:t>　 </a:t>
            </a:r>
            <a:r>
              <a:rPr lang="zh-CN" altLang="en-US" sz="4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西沙群岛也是鸟的天下。岛上有一片片茂密的树林，树林里栖息着各种海鸟。遍地都是鸟蛋。树下堆积着一层厚厚的鸟粪，这是非常宝贵的肥料。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8681" name="Picture 9" descr="b9(6)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63" y="-26987"/>
            <a:ext cx="5087937" cy="349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19462" descr="鸟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2387"/>
            <a:ext cx="43434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6" descr="xsqdw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2400"/>
            <a:ext cx="8610600" cy="640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2" descr="niao3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81000"/>
            <a:ext cx="3581400" cy="280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Picture 3" descr="niaodan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3505200"/>
            <a:ext cx="3643312" cy="297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Rectangle 4"/>
          <p:cNvSpPr/>
          <p:nvPr/>
        </p:nvSpPr>
        <p:spPr>
          <a:xfrm>
            <a:off x="2286000" y="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0" hangingPunct="0"/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18" charset="0"/>
              </a:rPr>
              <a:t>海岛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1" name="Text Box 5"/>
          <p:cNvSpPr txBox="1"/>
          <p:nvPr/>
        </p:nvSpPr>
        <p:spPr>
          <a:xfrm>
            <a:off x="4191000" y="990600"/>
            <a:ext cx="495300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       西沙群岛也是鸟的天下。岛上有一片片茂密的树林，树林里栖息着各种海鸟。遍地都是鸟蛋。树下堆积着一层厚厚的鸟粪，这是非常宝贵的肥料。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45062" name="Text Box 6"/>
          <p:cNvSpPr txBox="1"/>
          <p:nvPr/>
        </p:nvSpPr>
        <p:spPr>
          <a:xfrm>
            <a:off x="4343400" y="3200400"/>
            <a:ext cx="4800600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自学提纲：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、第二句话的意思是</a:t>
            </a:r>
            <a:r>
              <a:rPr lang="en-US" altLang="zh-CN" sz="2400" b="1" dirty="0">
                <a:latin typeface="Times New Roman" panose="02020603050405020304" pitchFamily="18" charset="0"/>
              </a:rPr>
              <a:t>—————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</a:rPr>
              <a:t>、第三句话的意思是</a:t>
            </a:r>
            <a:r>
              <a:rPr lang="en-US" altLang="zh-CN" sz="2400" b="1" dirty="0">
                <a:latin typeface="Times New Roman" panose="02020603050405020304" pitchFamily="18" charset="0"/>
              </a:rPr>
              <a:t>—————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、第四句话的意思是</a:t>
            </a:r>
            <a:r>
              <a:rPr lang="en-US" altLang="zh-CN" sz="2400" b="1" dirty="0">
                <a:latin typeface="Times New Roman" panose="02020603050405020304" pitchFamily="18" charset="0"/>
              </a:rPr>
              <a:t>————--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、这几句话都是围绕第</a:t>
            </a:r>
            <a:r>
              <a:rPr lang="en-US" altLang="zh-CN" sz="2400" b="1" dirty="0">
                <a:latin typeface="Times New Roman" panose="02020603050405020304" pitchFamily="18" charset="0"/>
              </a:rPr>
              <a:t>—</a:t>
            </a:r>
            <a:r>
              <a:rPr lang="zh-CN" altLang="en-US" sz="2400" b="1" dirty="0">
                <a:latin typeface="Times New Roman" panose="02020603050405020304" pitchFamily="18" charset="0"/>
              </a:rPr>
              <a:t>句来写的。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86023" name="Text Box 7"/>
          <p:cNvSpPr txBox="1"/>
          <p:nvPr/>
        </p:nvSpPr>
        <p:spPr>
          <a:xfrm>
            <a:off x="7372350" y="3573463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海鸟多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24" name="Text Box 8"/>
          <p:cNvSpPr txBox="1"/>
          <p:nvPr/>
        </p:nvSpPr>
        <p:spPr>
          <a:xfrm>
            <a:off x="7380288" y="41148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鸟蛋多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25" name="Text Box 9"/>
          <p:cNvSpPr txBox="1"/>
          <p:nvPr/>
        </p:nvSpPr>
        <p:spPr>
          <a:xfrm>
            <a:off x="7380288" y="4652963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鸟粪多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7645400" y="5287963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7" name="灯片编号占位符 10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cover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0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602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02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build="p"/>
      <p:bldP spid="86024" grpId="0" build="p"/>
      <p:bldP spid="86025" grpId="0" build="p"/>
      <p:bldP spid="860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Picture 2" descr="niao3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81000"/>
            <a:ext cx="3581400" cy="280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Rectangle 4"/>
          <p:cNvSpPr/>
          <p:nvPr/>
        </p:nvSpPr>
        <p:spPr>
          <a:xfrm>
            <a:off x="2286000" y="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0" hangingPunct="0"/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18" charset="0"/>
              </a:rPr>
              <a:t>海岛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5" name="Text Box 5"/>
          <p:cNvSpPr txBox="1"/>
          <p:nvPr/>
        </p:nvSpPr>
        <p:spPr>
          <a:xfrm>
            <a:off x="4191000" y="990600"/>
            <a:ext cx="495300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       西沙群岛也是鸟的天下。岛上有一片片茂密的树林，树林里栖息着各种海鸟。遍地都是鸟蛋。树下堆积着一层厚厚的鸟粪，这是非常宝贵的肥料。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4343400" y="3200400"/>
            <a:ext cx="4800600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自学提纲：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、第二句话的意思是</a:t>
            </a:r>
            <a:r>
              <a:rPr lang="en-US" altLang="zh-CN" sz="2400" b="1" dirty="0">
                <a:latin typeface="Times New Roman" panose="02020603050405020304" pitchFamily="18" charset="0"/>
              </a:rPr>
              <a:t>—————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</a:rPr>
              <a:t>、第三句话的意思是</a:t>
            </a:r>
            <a:r>
              <a:rPr lang="en-US" altLang="zh-CN" sz="2400" b="1" dirty="0">
                <a:latin typeface="Times New Roman" panose="02020603050405020304" pitchFamily="18" charset="0"/>
              </a:rPr>
              <a:t>—————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、第四句话的意思是</a:t>
            </a:r>
            <a:r>
              <a:rPr lang="en-US" altLang="zh-CN" sz="2400" b="1" dirty="0">
                <a:latin typeface="Times New Roman" panose="02020603050405020304" pitchFamily="18" charset="0"/>
              </a:rPr>
              <a:t>————--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、这几句话都是围绕第</a:t>
            </a:r>
            <a:r>
              <a:rPr lang="en-US" altLang="zh-CN" sz="2400" b="1" dirty="0">
                <a:latin typeface="Times New Roman" panose="02020603050405020304" pitchFamily="18" charset="0"/>
              </a:rPr>
              <a:t>—</a:t>
            </a:r>
            <a:r>
              <a:rPr lang="zh-CN" altLang="en-US" sz="2400" b="1" dirty="0">
                <a:latin typeface="Times New Roman" panose="02020603050405020304" pitchFamily="18" charset="0"/>
              </a:rPr>
              <a:t>句来写的。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46087" name="Text Box 7"/>
          <p:cNvSpPr txBox="1"/>
          <p:nvPr/>
        </p:nvSpPr>
        <p:spPr>
          <a:xfrm>
            <a:off x="7372350" y="3573463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海鸟多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8" name="Text Box 8"/>
          <p:cNvSpPr txBox="1"/>
          <p:nvPr/>
        </p:nvSpPr>
        <p:spPr>
          <a:xfrm>
            <a:off x="7380288" y="41148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鸟蛋多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9" name="Text Box 9"/>
          <p:cNvSpPr txBox="1"/>
          <p:nvPr/>
        </p:nvSpPr>
        <p:spPr>
          <a:xfrm>
            <a:off x="7380288" y="4652963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鸟粪多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90" name="Text Box 10"/>
          <p:cNvSpPr txBox="1"/>
          <p:nvPr/>
        </p:nvSpPr>
        <p:spPr>
          <a:xfrm>
            <a:off x="7645400" y="5287963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91" name="AutoShape 11">
            <a:hlinkClick r:id="rId2" action="ppaction://hlinksldjump"/>
          </p:cNvPr>
          <p:cNvSpPr/>
          <p:nvPr/>
        </p:nvSpPr>
        <p:spPr>
          <a:xfrm>
            <a:off x="8532813" y="6102350"/>
            <a:ext cx="611187" cy="7556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46092" name="AutoShape 12"/>
          <p:cNvSpPr/>
          <p:nvPr/>
        </p:nvSpPr>
        <p:spPr>
          <a:xfrm>
            <a:off x="6659563" y="1341438"/>
            <a:ext cx="266700" cy="1444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46093" name="AutoShape 13"/>
          <p:cNvSpPr/>
          <p:nvPr/>
        </p:nvSpPr>
        <p:spPr>
          <a:xfrm>
            <a:off x="7596188" y="1341438"/>
            <a:ext cx="266700" cy="1444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46094" name="AutoShape 14"/>
          <p:cNvSpPr/>
          <p:nvPr/>
        </p:nvSpPr>
        <p:spPr>
          <a:xfrm>
            <a:off x="7308850" y="1341438"/>
            <a:ext cx="266700" cy="1444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46095" name="AutoShape 15"/>
          <p:cNvSpPr/>
          <p:nvPr/>
        </p:nvSpPr>
        <p:spPr>
          <a:xfrm>
            <a:off x="6969125" y="1341438"/>
            <a:ext cx="266700" cy="14446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46096" name="灯片编号占位符 1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39945" name="Picture 9" descr="b9(6)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90" y="3263900"/>
            <a:ext cx="3801110" cy="344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2" descr="鸟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43438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Picture 3" descr="鸟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0"/>
            <a:ext cx="44958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4" descr="鸟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46482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Picture 5" descr="鸟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465513"/>
            <a:ext cx="4572000" cy="3392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Text Box 6"/>
          <p:cNvSpPr/>
          <p:nvPr/>
        </p:nvSpPr>
        <p:spPr>
          <a:xfrm>
            <a:off x="3059113" y="5589588"/>
            <a:ext cx="5905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EAFB6B"/>
                </a:solidFill>
                <a:latin typeface="楷体_GB2312" pitchFamily="49" charset="-122"/>
                <a:ea typeface="楷体_GB2312" pitchFamily="49" charset="-122"/>
                <a:sym typeface="楷体_GB2312" pitchFamily="49" charset="-122"/>
              </a:rPr>
              <a:t>西沙群岛---鸟的天下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8919" name="AutoShape 7">
            <a:hlinkClick r:id="" action="ppaction://hlinkshowjump?jump=nextslide"/>
          </p:cNvPr>
          <p:cNvSpPr/>
          <p:nvPr/>
        </p:nvSpPr>
        <p:spPr>
          <a:xfrm>
            <a:off x="8748713" y="6453188"/>
            <a:ext cx="395287" cy="40481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12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1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2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5410" name="图片 145409" descr="ac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200"/>
            <a:ext cx="9144000" cy="6665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4" name="文本占位符 145410" descr="562fe9081b242526e924885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4755" name="文本框 145411"/>
          <p:cNvSpPr txBox="1"/>
          <p:nvPr/>
        </p:nvSpPr>
        <p:spPr>
          <a:xfrm>
            <a:off x="250825" y="5516563"/>
            <a:ext cx="2519363" cy="701675"/>
          </a:xfrm>
          <a:prstGeom prst="rect">
            <a:avLst/>
          </a:prstGeom>
          <a:noFill/>
          <a:ln w="25400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鸟的天下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newsflash/>
    <p:sndAc>
      <p:stSnd>
        <p:snd r:embed="rId3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I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Picture 7" descr="边1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121" t="5902" r="3542" b="9052"/>
          <a:stretch>
            <a:fillRect/>
          </a:stretch>
        </p:blipFill>
        <p:spPr>
          <a:xfrm>
            <a:off x="0" y="26988"/>
            <a:ext cx="9144000" cy="6858000"/>
          </a:xfrm>
          <a:prstGeom prst="rect">
            <a:avLst/>
          </a:prstGeom>
          <a:solidFill>
            <a:srgbClr val="000099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9878" name="WordArt 6"/>
          <p:cNvSpPr>
            <a:spLocks noChangeArrowheads="1" noChangeShapeType="1" noTextEdit="1"/>
          </p:cNvSpPr>
          <p:nvPr/>
        </p:nvSpPr>
        <p:spPr bwMode="auto">
          <a:xfrm>
            <a:off x="827087" y="1989138"/>
            <a:ext cx="7993062" cy="3148012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 dirty="0">
                <a:ln w="12700">
                  <a:solidFill>
                    <a:srgbClr val="3333CC"/>
                  </a:solidFill>
                  <a:rou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西沙群岛风景优美</a:t>
            </a:r>
            <a:r>
              <a:rPr kumimoji="1" lang="en-US" altLang="zh-CN" sz="3600" b="0" i="0" u="none" strike="noStrike" kern="10" cap="none" spc="0" normalizeH="0" baseline="0" noProof="0" dirty="0">
                <a:ln w="12700">
                  <a:solidFill>
                    <a:srgbClr val="3333CC"/>
                  </a:solidFill>
                  <a:rou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kumimoji="1" lang="zh-CN" altLang="en-US" sz="3600" b="0" i="0" u="none" strike="noStrike" kern="10" cap="none" spc="0" normalizeH="0" baseline="0" noProof="0" dirty="0">
                <a:ln w="12700">
                  <a:solidFill>
                    <a:srgbClr val="3333CC"/>
                  </a:solidFill>
                  <a:rou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物产丰富</a:t>
            </a:r>
            <a:r>
              <a:rPr kumimoji="1" lang="en-US" altLang="zh-CN" sz="3600" b="0" i="0" u="none" strike="noStrike" kern="10" cap="none" spc="0" normalizeH="0" baseline="0" noProof="0" dirty="0">
                <a:ln w="12700">
                  <a:solidFill>
                    <a:srgbClr val="3333CC"/>
                  </a:solidFill>
                  <a:rou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,</a:t>
            </a:r>
            <a:endParaRPr kumimoji="1" lang="en-US" altLang="zh-CN" sz="3600" b="0" i="0" u="none" strike="noStrike" kern="10" cap="none" spc="0" normalizeH="0" baseline="0" noProof="0" dirty="0">
              <a:ln w="12700">
                <a:solidFill>
                  <a:srgbClr val="3333CC"/>
                </a:solidFill>
                <a:rou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600" b="0" i="0" u="none" strike="noStrike" kern="10" cap="none" spc="0" normalizeH="0" baseline="0" noProof="0" dirty="0">
              <a:ln w="12700">
                <a:solidFill>
                  <a:srgbClr val="3333CC"/>
                </a:solidFill>
                <a:rou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 dirty="0">
                <a:ln w="12700">
                  <a:solidFill>
                    <a:srgbClr val="3333CC"/>
                  </a:solidFill>
                  <a:rou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是个可爱的地方。</a:t>
            </a:r>
            <a:endParaRPr kumimoji="1" lang="zh-CN" altLang="en-US" sz="3600" b="0" i="0" u="none" strike="noStrike" kern="10" cap="none" spc="0" normalizeH="0" baseline="0" noProof="0" dirty="0">
              <a:ln w="12700">
                <a:solidFill>
                  <a:srgbClr val="3333CC"/>
                </a:solidFill>
                <a:rou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47109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hangingPunct="1"/>
            <a:r>
              <a:rPr lang="zh-CN" altLang="en-US" sz="1400" dirty="0"/>
              <a:t>绿色圃中小学教育</a:t>
            </a:r>
            <a:r>
              <a:rPr lang="en-US" altLang="zh-CN" sz="1400" dirty="0"/>
              <a:t>http://www.LSPJY.com </a:t>
            </a:r>
            <a:endParaRPr lang="en-US" altLang="zh-CN" sz="1400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3" name="图片 161793" descr="xisha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4" name="文本框 161794"/>
          <p:cNvSpPr txBox="1"/>
          <p:nvPr/>
        </p:nvSpPr>
        <p:spPr>
          <a:xfrm>
            <a:off x="0" y="730250"/>
            <a:ext cx="9144000" cy="3200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富饶的西沙群岛。是我们祖祖辈辈生长的地方。随着社会主义建设事业的发展，可爱的西沙群岛必将变的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更加美丽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更加富饶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092dn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4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35650"/>
          </a:xfrm>
        </p:spPr>
        <p:txBody>
          <a:bodyPr vert="horz" wrap="square" lIns="91440" tIns="45720" rIns="91440" bIns="45720" anchor="t"/>
          <a:p>
            <a:pPr algn="ctr" eaLnBrk="1" hangingPunct="1"/>
            <a:endParaRPr lang="en-US" altLang="zh-CN" sz="7200" b="1" dirty="0"/>
          </a:p>
          <a:p>
            <a:pPr algn="ctr" eaLnBrk="1" hangingPunct="1"/>
            <a:endParaRPr lang="en-US" altLang="zh-CN" sz="7200" b="1" dirty="0"/>
          </a:p>
          <a:p>
            <a:pPr algn="ctr" eaLnBrk="1" hangingPunct="1"/>
            <a:r>
              <a:rPr lang="zh-CN" altLang="en-US" sz="7200" b="1" i="1" dirty="0">
                <a:solidFill>
                  <a:schemeClr val="folHlink"/>
                </a:solidFill>
              </a:rPr>
              <a:t>谢谢大家！</a:t>
            </a:r>
            <a:endParaRPr lang="zh-CN" altLang="en-US" sz="7200" b="1" i="1" dirty="0">
              <a:solidFill>
                <a:schemeClr val="folHlink"/>
              </a:solidFill>
            </a:endParaRPr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b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sz="1200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212" y="0"/>
            <a:ext cx="9193212" cy="6858000"/>
          </a:xfrm>
          <a:prstGeom prst="rect">
            <a:avLst/>
          </a:prstGeom>
          <a:solidFill>
            <a:srgbClr val="EDEDED"/>
          </a:solidFill>
          <a:ln w="889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147" name="Rectangle 2"/>
          <p:cNvSpPr/>
          <p:nvPr/>
        </p:nvSpPr>
        <p:spPr>
          <a:xfrm>
            <a:off x="468313" y="9810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buNone/>
            </a:pPr>
            <a:r>
              <a:rPr lang="zh-CN" altLang="en-US" sz="3600" b="1" baseline="0" dirty="0">
                <a:solidFill>
                  <a:schemeClr val="bg1"/>
                </a:solidFill>
                <a:latin typeface="楷体" panose="02010609060101010101" pitchFamily="1" charset="-122"/>
                <a:ea typeface="楷体" panose="02010609060101010101" pitchFamily="1" charset="-122"/>
                <a:sym typeface="宋体" panose="02010600030101010101" pitchFamily="2" charset="-122"/>
              </a:rPr>
              <a:t>课文是围绕哪句话来写的呢？找一找</a:t>
            </a:r>
            <a:endParaRPr lang="zh-CN" altLang="en-US" sz="3600" b="1" baseline="0" dirty="0">
              <a:solidFill>
                <a:schemeClr val="bg1"/>
              </a:solidFill>
              <a:latin typeface="楷体" panose="02010609060101010101" pitchFamily="1" charset="-122"/>
              <a:ea typeface="楷体" panose="02010609060101010101" pitchFamily="1" charset="-122"/>
              <a:sym typeface="宋体" panose="02010600030101010101" pitchFamily="2" charset="-122"/>
            </a:endParaRPr>
          </a:p>
        </p:txBody>
      </p:sp>
      <p:sp>
        <p:nvSpPr>
          <p:cNvPr id="6148" name="Rectangle 3"/>
          <p:cNvSpPr/>
          <p:nvPr/>
        </p:nvSpPr>
        <p:spPr>
          <a:xfrm>
            <a:off x="298768" y="2432050"/>
            <a:ext cx="8569325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None/>
            </a:pPr>
            <a:r>
              <a:rPr lang="zh-CN" altLang="en-US" sz="4400" b="1" baseline="0" dirty="0">
                <a:solidFill>
                  <a:srgbClr val="0000CC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那里风景优美，物产丰富，是个可爱的地方。</a:t>
            </a:r>
            <a:endParaRPr lang="zh-CN" altLang="en-US" sz="4400" b="1" baseline="0" dirty="0">
              <a:solidFill>
                <a:srgbClr val="0000CC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8" name="Oval 5">
            <a:hlinkClick r:id="rId2" action="ppaction://hlinksldjump"/>
          </p:cNvPr>
          <p:cNvSpPr/>
          <p:nvPr/>
        </p:nvSpPr>
        <p:spPr>
          <a:xfrm>
            <a:off x="29845" y="4841875"/>
            <a:ext cx="2167255" cy="212979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222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99" name="Oval 6" descr="海底">
            <a:hlinkClick r:id="rId4" action="ppaction://hlinksldjump"/>
          </p:cNvPr>
          <p:cNvSpPr/>
          <p:nvPr/>
        </p:nvSpPr>
        <p:spPr>
          <a:xfrm>
            <a:off x="2197100" y="4742815"/>
            <a:ext cx="2207895" cy="2228850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222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00" name="Oval 7" descr="鱼">
            <a:hlinkClick r:id="rId2" action="ppaction://hlinksldjump"/>
          </p:cNvPr>
          <p:cNvSpPr/>
          <p:nvPr/>
        </p:nvSpPr>
        <p:spPr>
          <a:xfrm>
            <a:off x="4404995" y="4956175"/>
            <a:ext cx="2274570" cy="194056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222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02" name="Oval 9" descr="海岛">
            <a:hlinkClick r:id="rId2" action="ppaction://hlinksldjump"/>
          </p:cNvPr>
          <p:cNvSpPr/>
          <p:nvPr/>
        </p:nvSpPr>
        <p:spPr>
          <a:xfrm>
            <a:off x="6679565" y="4956175"/>
            <a:ext cx="2308225" cy="1901825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222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1" name="图片 19460" descr="post-2289-1142860107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" y="850265"/>
            <a:ext cx="3830955" cy="2923540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153" name="Picture 9" descr="d7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988" y="869950"/>
            <a:ext cx="4211637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4" descr="200442771240124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905" y="3936365"/>
            <a:ext cx="5132070" cy="273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5"/>
          <p:cNvSpPr txBox="1"/>
          <p:nvPr/>
        </p:nvSpPr>
        <p:spPr>
          <a:xfrm>
            <a:off x="6297930" y="613695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海岛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2655253" y="3249295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海面</a:t>
            </a:r>
            <a:endParaRPr lang="en-US" altLang="zh-CN" sz="2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7462838" y="3335973"/>
            <a:ext cx="15319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海底世界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4" name="Line 10"/>
          <p:cNvSpPr/>
          <p:nvPr/>
        </p:nvSpPr>
        <p:spPr>
          <a:xfrm>
            <a:off x="1714500" y="2627313"/>
            <a:ext cx="1143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2264410" y="32385"/>
            <a:ext cx="51193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/>
              <a:t>富饶的西沙群岛</a:t>
            </a:r>
            <a:endParaRPr lang="zh-CN" altLang="zh-CN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2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wrap="square" lIns="91440" tIns="45720" rIns="91440" bIns="45720" anchor="ctr"/>
          <a:lstStyle>
            <a:lvl1pPr lvl="0">
              <a:defRPr kern="1200"/>
            </a:lvl1pPr>
          </a:lstStyle>
          <a:p>
            <a:pPr lvl="0" indent="0"/>
            <a:r>
              <a:rPr lang="zh-CN" altLang="en-US" dirty="0"/>
              <a:t>海水</a:t>
            </a:r>
            <a:endParaRPr lang="zh-CN" altLang="en-US" dirty="0"/>
          </a:p>
        </p:txBody>
      </p:sp>
      <p:sp>
        <p:nvSpPr>
          <p:cNvPr id="37890" name="Rectangle 3"/>
          <p:cNvSpPr>
            <a:spLocks noGrp="1"/>
          </p:cNvSpPr>
          <p:nvPr>
            <p:ph type="subTitle"/>
          </p:nvPr>
        </p:nvSpPr>
        <p:spPr>
          <a:xfrm>
            <a:off x="2082800" y="3870325"/>
            <a:ext cx="6045200" cy="1741488"/>
          </a:xfrm>
        </p:spPr>
        <p:txBody>
          <a:bodyPr wrap="square" lIns="91440" tIns="45720" rIns="91440" bIns="45720" anchor="t"/>
          <a:lstStyle>
            <a:lvl1pPr marL="0" lvl="0" indent="0" algn="ctr">
              <a:defRPr kern="1200"/>
            </a:lvl1pPr>
            <a:lvl2pPr marL="457200" lvl="1" indent="-457200" algn="ctr">
              <a:defRPr kern="1200"/>
            </a:lvl2pPr>
            <a:lvl3pPr marL="914400" lvl="2" indent="-914400" algn="ctr">
              <a:defRPr kern="1200"/>
            </a:lvl3pPr>
            <a:lvl4pPr marL="1371600" lvl="3" indent="-1371600" algn="ctr">
              <a:defRPr kern="1200"/>
            </a:lvl4pPr>
            <a:lvl5pPr marL="1828800" lvl="4" indent="-1828800" algn="ctr">
              <a:defRPr kern="1200"/>
            </a:lvl5pPr>
          </a:lstStyle>
          <a:p>
            <a:pPr marL="0" lvl="0" indent="0" algn="l">
              <a:buNone/>
            </a:pPr>
            <a:endParaRPr lang="zh-CN" altLang="zh-CN" dirty="0"/>
          </a:p>
        </p:txBody>
      </p:sp>
      <p:pic>
        <p:nvPicPr>
          <p:cNvPr id="37891" name="Picture 4" descr="深蓝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937"/>
            <a:ext cx="9144000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5" descr="pic0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91440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3" name="camera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pic3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196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pic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1588"/>
            <a:ext cx="4716462" cy="3227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 descr="pic0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27388"/>
            <a:ext cx="4419600" cy="3630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 descr="pic0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283" y="3213100"/>
            <a:ext cx="4716462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WordArt 6"/>
          <p:cNvSpPr>
            <a:spLocks noTextEdit="1"/>
          </p:cNvSpPr>
          <p:nvPr/>
        </p:nvSpPr>
        <p:spPr>
          <a:xfrm>
            <a:off x="1831975" y="1108075"/>
            <a:ext cx="57150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i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海水五光十色 瑰丽无比</a:t>
            </a:r>
            <a:endParaRPr lang="zh-CN" altLang="en-US" sz="3600" b="1" i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b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en-US" altLang="zh-CN" sz="12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0243" name="椭圆 2"/>
          <p:cNvSpPr/>
          <p:nvPr/>
        </p:nvSpPr>
        <p:spPr>
          <a:xfrm>
            <a:off x="142240" y="3818255"/>
            <a:ext cx="4606290" cy="1840865"/>
          </a:xfrm>
          <a:prstGeom prst="ellipse">
            <a:avLst/>
          </a:prstGeom>
          <a:solidFill>
            <a:schemeClr val="tx1">
              <a:lumMod val="95000"/>
            </a:schemeClr>
          </a:solidFill>
          <a:ln w="25400" cap="flat" cmpd="sng">
            <a:solidFill>
              <a:srgbClr val="395E8A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形容海水颜色繁多，色彩鲜艳。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4" name="椭圆 3"/>
          <p:cNvSpPr/>
          <p:nvPr/>
        </p:nvSpPr>
        <p:spPr>
          <a:xfrm>
            <a:off x="4825365" y="3595370"/>
            <a:ext cx="4129405" cy="2286635"/>
          </a:xfrm>
          <a:prstGeom prst="ellipse">
            <a:avLst/>
          </a:prstGeom>
          <a:solidFill>
            <a:schemeClr val="tx1"/>
          </a:solidFill>
          <a:ln w="25400" cap="flat" cmpd="sng">
            <a:solidFill>
              <a:srgbClr val="395E8A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非常美丽，无与伦比。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4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10" name="Picture 18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347663"/>
            <a:ext cx="4643437" cy="2776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AutoShape 6" descr="2-2y"/>
          <p:cNvSpPr>
            <a:spLocks noChangeAspect="1"/>
          </p:cNvSpPr>
          <p:nvPr/>
        </p:nvSpPr>
        <p:spPr>
          <a:xfrm>
            <a:off x="3268663" y="2589213"/>
            <a:ext cx="2606675" cy="16795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pic>
        <p:nvPicPr>
          <p:cNvPr id="8199" name="Picture 7" descr="无标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813"/>
            <a:ext cx="4643438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Picture 10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84538"/>
            <a:ext cx="4572000" cy="2881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Picture 11" descr="无标题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124200"/>
            <a:ext cx="4572000" cy="304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4" name="Text Box 12"/>
          <p:cNvSpPr txBox="1"/>
          <p:nvPr/>
        </p:nvSpPr>
        <p:spPr>
          <a:xfrm>
            <a:off x="3849688" y="1249363"/>
            <a:ext cx="671512" cy="128746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深蓝的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3886200" y="3429000"/>
            <a:ext cx="671513" cy="12874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浅绿的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8206" name="Text Box 14"/>
          <p:cNvSpPr txBox="1"/>
          <p:nvPr/>
        </p:nvSpPr>
        <p:spPr>
          <a:xfrm>
            <a:off x="4621213" y="1268413"/>
            <a:ext cx="671512" cy="17335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淡青的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8207" name="Text Box 15"/>
          <p:cNvSpPr txBox="1"/>
          <p:nvPr/>
        </p:nvSpPr>
        <p:spPr>
          <a:xfrm>
            <a:off x="4648200" y="3429000"/>
            <a:ext cx="671513" cy="12874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杏黄的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8211" name="Rectangle 19"/>
          <p:cNvSpPr/>
          <p:nvPr/>
        </p:nvSpPr>
        <p:spPr>
          <a:xfrm>
            <a:off x="0" y="47244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8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8212" name="Text Box 20"/>
          <p:cNvSpPr txBox="1"/>
          <p:nvPr/>
        </p:nvSpPr>
        <p:spPr>
          <a:xfrm>
            <a:off x="0" y="5911850"/>
            <a:ext cx="9007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sz="2800" b="1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8445" name="灯片编号占位符 12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8447" name="矩形 14"/>
          <p:cNvSpPr/>
          <p:nvPr/>
        </p:nvSpPr>
        <p:spPr>
          <a:xfrm>
            <a:off x="4254500" y="3367088"/>
            <a:ext cx="635000" cy="123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48" name="矩形 15"/>
          <p:cNvSpPr/>
          <p:nvPr/>
        </p:nvSpPr>
        <p:spPr>
          <a:xfrm>
            <a:off x="4406900" y="3519488"/>
            <a:ext cx="635000" cy="123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/>
      <p:bldP spid="8205" grpId="0"/>
      <p:bldP spid="8206" grpId="0"/>
      <p:bldP spid="8207" grpId="0"/>
      <p:bldP spid="8211" grpId="0"/>
      <p:bldP spid="8212" grpId="0"/>
    </p:bldLst>
  </p:timing>
</p:sld>
</file>

<file path=ppt/theme/theme1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2"/>
          </a:buClr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2"/>
          </a:buClr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Lock And Key">
  <a:themeElements>
    <a:clrScheme name="">
      <a:dk1>
        <a:srgbClr val="EAEAEA"/>
      </a:dk1>
      <a:lt1>
        <a:srgbClr val="6600FF"/>
      </a:lt1>
      <a:dk2>
        <a:srgbClr val="FFCC66"/>
      </a:dk2>
      <a:lt2>
        <a:srgbClr val="200B5B"/>
      </a:lt2>
      <a:accent1>
        <a:srgbClr val="EEB00B"/>
      </a:accent1>
      <a:accent2>
        <a:srgbClr val="6600CC"/>
      </a:accent2>
      <a:accent3>
        <a:srgbClr val="B9AAFF"/>
      </a:accent3>
      <a:accent4>
        <a:srgbClr val="CACACA"/>
      </a:accent4>
      <a:accent5>
        <a:srgbClr val="F5D4AA"/>
      </a:accent5>
      <a:accent6>
        <a:srgbClr val="5B00B7"/>
      </a:accent6>
      <a:hlink>
        <a:srgbClr val="FF33CC"/>
      </a:hlink>
      <a:folHlink>
        <a:srgbClr val="CC99FF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EAEAEA"/>
        </a:dk1>
        <a:lt1>
          <a:srgbClr val="6600FF"/>
        </a:lt1>
        <a:dk2>
          <a:srgbClr val="FFCC66"/>
        </a:dk2>
        <a:lt2>
          <a:srgbClr val="200B5B"/>
        </a:lt2>
        <a:accent1>
          <a:srgbClr val="EEB00B"/>
        </a:accent1>
        <a:accent2>
          <a:srgbClr val="6600CC"/>
        </a:accent2>
        <a:accent3>
          <a:srgbClr val="B9AAFF"/>
        </a:accent3>
        <a:accent4>
          <a:srgbClr val="CACACA"/>
        </a:accent4>
        <a:accent5>
          <a:srgbClr val="F5D4AA"/>
        </a:accent5>
        <a:accent6>
          <a:srgbClr val="5B00B7"/>
        </a:accent6>
        <a:hlink>
          <a:srgbClr val="FF33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303030"/>
        </a:accent4>
        <a:accent5>
          <a:srgbClr val="FBE8C0"/>
        </a:accent5>
        <a:accent6>
          <a:srgbClr val="E5B7B7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00"/>
        </a:lt1>
        <a:dk2>
          <a:srgbClr val="FFCC00"/>
        </a:dk2>
        <a:lt2>
          <a:srgbClr val="3300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CDCAF"/>
        </a:accent4>
        <a:accent5>
          <a:srgbClr val="FFCAAA"/>
        </a:accent5>
        <a:accent6>
          <a:srgbClr val="2D0089"/>
        </a:accent6>
        <a:hlink>
          <a:srgbClr val="FF6633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DDDDDD"/>
        </a:dk1>
        <a:lt1>
          <a:srgbClr val="996600"/>
        </a:lt1>
        <a:dk2>
          <a:srgbClr val="FFCC66"/>
        </a:dk2>
        <a:lt2>
          <a:srgbClr val="333300"/>
        </a:lt2>
        <a:accent1>
          <a:srgbClr val="EEB00B"/>
        </a:accent1>
        <a:accent2>
          <a:srgbClr val="330099"/>
        </a:accent2>
        <a:accent3>
          <a:srgbClr val="CAB9AA"/>
        </a:accent3>
        <a:accent4>
          <a:srgbClr val="BEBEBE"/>
        </a:accent4>
        <a:accent5>
          <a:srgbClr val="F5D4AA"/>
        </a:accent5>
        <a:accent6>
          <a:srgbClr val="2D0089"/>
        </a:accent6>
        <a:hlink>
          <a:srgbClr val="FF6633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999933"/>
        </a:lt1>
        <a:dk2>
          <a:srgbClr val="FFFF66"/>
        </a:dk2>
        <a:lt2>
          <a:srgbClr val="0033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CDCAF"/>
        </a:accent4>
        <a:accent5>
          <a:srgbClr val="E2CAAA"/>
        </a:accent5>
        <a:accent6>
          <a:srgbClr val="2D0089"/>
        </a:accent6>
        <a:hlink>
          <a:srgbClr val="FF99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0</TotalTime>
  <Words>1725</Words>
  <Application>WPS 演示</Application>
  <PresentationFormat>全屏显示(4:3)</PresentationFormat>
  <Paragraphs>244</Paragraphs>
  <Slides>46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70" baseType="lpstr">
      <vt:lpstr>Arial</vt:lpstr>
      <vt:lpstr>宋体</vt:lpstr>
      <vt:lpstr>Wingdings</vt:lpstr>
      <vt:lpstr>Times New Roman</vt:lpstr>
      <vt:lpstr>Calibri</vt:lpstr>
      <vt:lpstr>Symbol</vt:lpstr>
      <vt:lpstr>华文行楷</vt:lpstr>
      <vt:lpstr>楷体_GB2312</vt:lpstr>
      <vt:lpstr>楷体</vt:lpstr>
      <vt:lpstr>华文中宋</vt:lpstr>
      <vt:lpstr>幼圆</vt:lpstr>
      <vt:lpstr>微软雅黑</vt:lpstr>
      <vt:lpstr>Arial Unicode MS</vt:lpstr>
      <vt:lpstr>方正卡通简体</vt:lpstr>
      <vt:lpstr>隶书</vt:lpstr>
      <vt:lpstr>楷体_GB2312</vt:lpstr>
      <vt:lpstr>新宋体</vt:lpstr>
      <vt:lpstr>Mountain Top</vt:lpstr>
      <vt:lpstr>默认设计模板</vt:lpstr>
      <vt:lpstr>Office 主题</vt:lpstr>
      <vt:lpstr>2_默认设计模板</vt:lpstr>
      <vt:lpstr>3_默认设计模板</vt:lpstr>
      <vt:lpstr>Lock And Key</vt:lpstr>
      <vt:lpstr>Flash.Movie</vt:lpstr>
      <vt:lpstr>PowerPoint 演示文稿</vt:lpstr>
      <vt:lpstr>PowerPoint 演示文稿</vt:lpstr>
      <vt:lpstr>     西沙群岛位于南海的西北部，是我国海南省三沙市的一部分。</vt:lpstr>
      <vt:lpstr>PowerPoint 演示文稿</vt:lpstr>
      <vt:lpstr>PowerPoint 演示文稿</vt:lpstr>
      <vt:lpstr>PowerPoint 演示文稿</vt:lpstr>
      <vt:lpstr>海水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珊瑚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绿色圃中小学教育http://www.LSPJY.com</dc:title>
  <dc:creator/>
  <cp:keywords>绿色圃中小学教育http:/www.LSPJY.com</cp:keywords>
  <dc:description>绿色圃中小学教育http://www.LSPJY.com</dc:description>
  <dc:subject>绿色圃中小学教育http://www.LSPJY.com</dc:subject>
  <cp:category>绿色圃中小学教育http://www.LSPJY.com</cp:category>
  <cp:lastModifiedBy>癸</cp:lastModifiedBy>
  <cp:revision>25</cp:revision>
  <dcterms:created xsi:type="dcterms:W3CDTF">2014-06-18T08:56:00Z</dcterms:created>
  <dcterms:modified xsi:type="dcterms:W3CDTF">2018-11-27T14:24:25Z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