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7" r:id="rId2"/>
    <p:sldId id="258" r:id="rId3"/>
    <p:sldId id="259" r:id="rId4"/>
    <p:sldId id="264" r:id="rId5"/>
    <p:sldId id="268" r:id="rId6"/>
    <p:sldId id="269" r:id="rId7"/>
    <p:sldId id="273" r:id="rId8"/>
    <p:sldId id="265" r:id="rId9"/>
    <p:sldId id="266" r:id="rId10"/>
    <p:sldId id="267" r:id="rId11"/>
    <p:sldId id="270" r:id="rId12"/>
    <p:sldId id="271" r:id="rId13"/>
    <p:sldId id="272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44" d="100"/>
          <a:sy n="44" d="100"/>
        </p:scale>
        <p:origin x="-2136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9D7C7B-438E-4B21-A1E6-887626B8E8E1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7AA0F1-BF3A-47A3-9D1E-5E3E75C293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C19966-0C24-4682-8470-A041BF893367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r>
              <a:rPr lang="zh-CN" altLang="en-US" smtClean="0"/>
              <a:t>直尺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095F64-5A17-4A74-88B7-5D17C26725A1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199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BA5DE3-48A9-4A27-8D7D-12CF09083DFD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183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2015/11/6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2209800" y="1752600"/>
            <a:ext cx="4608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itchFamily="18" charset="0"/>
            </a:endParaRPr>
          </a:p>
        </p:txBody>
      </p:sp>
      <p:pic>
        <p:nvPicPr>
          <p:cNvPr id="29704" name="Picture 8" descr="图片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2209800"/>
            <a:ext cx="5105400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Box 6"/>
          <p:cNvSpPr txBox="1">
            <a:spLocks noChangeArrowheads="1"/>
          </p:cNvSpPr>
          <p:nvPr/>
        </p:nvSpPr>
        <p:spPr bwMode="auto">
          <a:xfrm>
            <a:off x="2590800" y="4419600"/>
            <a:ext cx="41703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 dirty="0"/>
              <a:t>11~20</a:t>
            </a:r>
            <a:r>
              <a:rPr lang="zh-CN" altLang="en-US" sz="4000" b="1" dirty="0"/>
              <a:t>各数的认识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9" name="Text Box 29"/>
          <p:cNvSpPr txBox="1">
            <a:spLocks noChangeArrowheads="1"/>
          </p:cNvSpPr>
          <p:nvPr/>
        </p:nvSpPr>
        <p:spPr bwMode="auto">
          <a:xfrm>
            <a:off x="4953000" y="3733800"/>
            <a:ext cx="91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</a:rPr>
              <a:t> 1 4</a:t>
            </a:r>
          </a:p>
        </p:txBody>
      </p:sp>
      <p:sp>
        <p:nvSpPr>
          <p:cNvPr id="15390" name="Text Box 30"/>
          <p:cNvSpPr txBox="1">
            <a:spLocks noChangeArrowheads="1"/>
          </p:cNvSpPr>
          <p:nvPr/>
        </p:nvSpPr>
        <p:spPr bwMode="auto">
          <a:xfrm>
            <a:off x="5029200" y="4419600"/>
            <a:ext cx="838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</a:rPr>
              <a:t>1 6</a:t>
            </a:r>
          </a:p>
        </p:txBody>
      </p:sp>
      <p:sp>
        <p:nvSpPr>
          <p:cNvPr id="15391" name="Text Box 31"/>
          <p:cNvSpPr txBox="1">
            <a:spLocks noChangeArrowheads="1"/>
          </p:cNvSpPr>
          <p:nvPr/>
        </p:nvSpPr>
        <p:spPr bwMode="auto">
          <a:xfrm>
            <a:off x="4038600" y="5143512"/>
            <a:ext cx="8191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</a:rPr>
              <a:t>1 7</a:t>
            </a:r>
          </a:p>
        </p:txBody>
      </p:sp>
      <p:sp>
        <p:nvSpPr>
          <p:cNvPr id="15392" name="Text Box 32"/>
          <p:cNvSpPr txBox="1">
            <a:spLocks noChangeArrowheads="1"/>
          </p:cNvSpPr>
          <p:nvPr/>
        </p:nvSpPr>
        <p:spPr bwMode="auto">
          <a:xfrm>
            <a:off x="5486400" y="5214950"/>
            <a:ext cx="8001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</a:rPr>
              <a:t>1 8</a:t>
            </a:r>
          </a:p>
        </p:txBody>
      </p:sp>
      <p:sp>
        <p:nvSpPr>
          <p:cNvPr id="15393" name="Text Box 33"/>
          <p:cNvSpPr txBox="1">
            <a:spLocks noChangeArrowheads="1"/>
          </p:cNvSpPr>
          <p:nvPr/>
        </p:nvSpPr>
        <p:spPr bwMode="auto">
          <a:xfrm>
            <a:off x="6858000" y="5181600"/>
            <a:ext cx="762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</a:rPr>
              <a:t>1 9</a:t>
            </a:r>
          </a:p>
        </p:txBody>
      </p:sp>
      <p:sp>
        <p:nvSpPr>
          <p:cNvPr id="15394" name="Text Box 34"/>
          <p:cNvSpPr txBox="1">
            <a:spLocks noChangeArrowheads="1"/>
          </p:cNvSpPr>
          <p:nvPr/>
        </p:nvSpPr>
        <p:spPr bwMode="auto">
          <a:xfrm>
            <a:off x="8382000" y="5181600"/>
            <a:ext cx="762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</a:rPr>
              <a:t>2 0</a:t>
            </a:r>
          </a:p>
        </p:txBody>
      </p:sp>
      <p:sp>
        <p:nvSpPr>
          <p:cNvPr id="7176" name="Text Box 35"/>
          <p:cNvSpPr txBox="1">
            <a:spLocks noChangeArrowheads="1"/>
          </p:cNvSpPr>
          <p:nvPr/>
        </p:nvSpPr>
        <p:spPr bwMode="auto">
          <a:xfrm>
            <a:off x="457200" y="609600"/>
            <a:ext cx="723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5396" name="WordArt 36"/>
          <p:cNvSpPr>
            <a:spLocks noChangeArrowheads="1" noChangeShapeType="1" noTextEdit="1"/>
          </p:cNvSpPr>
          <p:nvPr/>
        </p:nvSpPr>
        <p:spPr bwMode="auto">
          <a:xfrm>
            <a:off x="685800" y="533400"/>
            <a:ext cx="371475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/>
                <a:ea typeface="黑体"/>
              </a:rPr>
              <a:t>谁的眼睛亮？</a:t>
            </a:r>
          </a:p>
        </p:txBody>
      </p:sp>
      <p:pic>
        <p:nvPicPr>
          <p:cNvPr id="7178" name="Picture 3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74613" y="1600200"/>
            <a:ext cx="9218613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99" name="Text Box 39"/>
          <p:cNvSpPr txBox="1">
            <a:spLocks noChangeArrowheads="1"/>
          </p:cNvSpPr>
          <p:nvPr/>
        </p:nvSpPr>
        <p:spPr bwMode="auto">
          <a:xfrm>
            <a:off x="304800" y="3657600"/>
            <a:ext cx="883920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的前面一个数是（   ）；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的后面一个数是（   ）。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）比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16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大的数有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（ ）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、（ ）、（ ）、（ 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9" grpId="0"/>
      <p:bldP spid="15390" grpId="0"/>
      <p:bldP spid="15391" grpId="0"/>
      <p:bldP spid="15392" grpId="0"/>
      <p:bldP spid="15393" grpId="0"/>
      <p:bldP spid="15394" grpId="0"/>
      <p:bldP spid="15396" grpId="0" animBg="1"/>
      <p:bldP spid="1539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Text Box 2"/>
          <p:cNvSpPr txBox="1">
            <a:spLocks noChangeArrowheads="1"/>
          </p:cNvSpPr>
          <p:nvPr/>
        </p:nvSpPr>
        <p:spPr bwMode="auto">
          <a:xfrm>
            <a:off x="1214414" y="357166"/>
            <a:ext cx="1905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 smtClean="0">
                <a:solidFill>
                  <a:schemeClr val="accent2"/>
                </a:solidFill>
                <a:latin typeface="Times New Roman" pitchFamily="18" charset="0"/>
              </a:rPr>
              <a:t>夺红旗</a:t>
            </a:r>
            <a:r>
              <a:rPr kumimoji="1" lang="en-US" altLang="zh-CN" sz="4000" dirty="0" smtClean="0">
                <a:solidFill>
                  <a:schemeClr val="accent2"/>
                </a:solidFill>
                <a:latin typeface="Times New Roman" pitchFamily="18" charset="0"/>
              </a:rPr>
              <a:t>:</a:t>
            </a:r>
            <a:endParaRPr kumimoji="1" lang="en-US" altLang="zh-CN" sz="4000" dirty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98659" name="Text Box 3"/>
          <p:cNvSpPr txBox="1">
            <a:spLocks noChangeArrowheads="1"/>
          </p:cNvSpPr>
          <p:nvPr/>
        </p:nvSpPr>
        <p:spPr bwMode="auto">
          <a:xfrm>
            <a:off x="914400" y="1219200"/>
            <a:ext cx="73152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en-US" sz="2400" dirty="0" smtClean="0">
                <a:latin typeface="Times New Roman" pitchFamily="18" charset="0"/>
              </a:rPr>
              <a:t>●</a:t>
            </a:r>
            <a:r>
              <a:rPr kumimoji="1" lang="en-US" altLang="zh-CN" sz="2400" dirty="0" smtClean="0">
                <a:latin typeface="Times New Roman" pitchFamily="18" charset="0"/>
              </a:rPr>
              <a:t> </a:t>
            </a:r>
            <a:r>
              <a:rPr kumimoji="1" lang="en-US" altLang="zh-CN" sz="3400" dirty="0" smtClean="0">
                <a:latin typeface="黑体" pitchFamily="2" charset="-122"/>
                <a:ea typeface="黑体" pitchFamily="2" charset="-122"/>
              </a:rPr>
              <a:t>15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是由</a:t>
            </a:r>
            <a:r>
              <a:rPr kumimoji="1" lang="en-US" altLang="zh-CN" sz="3400" dirty="0">
                <a:latin typeface="黑体" pitchFamily="2" charset="-122"/>
                <a:ea typeface="黑体" pitchFamily="2" charset="-122"/>
              </a:rPr>
              <a:t>(    )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个十和</a:t>
            </a:r>
            <a:r>
              <a:rPr kumimoji="1" lang="en-US" altLang="zh-CN" sz="3400" dirty="0">
                <a:latin typeface="黑体" pitchFamily="2" charset="-122"/>
                <a:ea typeface="黑体" pitchFamily="2" charset="-122"/>
              </a:rPr>
              <a:t>(    )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个一组成。</a:t>
            </a:r>
          </a:p>
        </p:txBody>
      </p:sp>
      <p:sp>
        <p:nvSpPr>
          <p:cNvPr id="198660" name="Text Box 4"/>
          <p:cNvSpPr txBox="1">
            <a:spLocks noChangeArrowheads="1"/>
          </p:cNvSpPr>
          <p:nvPr/>
        </p:nvSpPr>
        <p:spPr bwMode="auto">
          <a:xfrm>
            <a:off x="900113" y="2349500"/>
            <a:ext cx="6477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en-US" sz="2400" dirty="0" smtClean="0">
                <a:latin typeface="Times New Roman" pitchFamily="18" charset="0"/>
              </a:rPr>
              <a:t>●</a:t>
            </a:r>
            <a:r>
              <a:rPr kumimoji="1" lang="en-US" altLang="zh-CN" sz="2400" dirty="0" smtClean="0">
                <a:latin typeface="Times New Roman" pitchFamily="18" charset="0"/>
              </a:rPr>
              <a:t> </a:t>
            </a:r>
            <a:r>
              <a:rPr kumimoji="1" lang="en-US" altLang="zh-CN" sz="3600" dirty="0" smtClean="0">
                <a:latin typeface="黑体" pitchFamily="2" charset="-122"/>
                <a:ea typeface="黑体" pitchFamily="2" charset="-122"/>
              </a:rPr>
              <a:t>17</a:t>
            </a:r>
            <a:r>
              <a:rPr kumimoji="1" lang="zh-CN" altLang="en-US" sz="3600" dirty="0" smtClean="0">
                <a:latin typeface="黑体" pitchFamily="2" charset="-122"/>
                <a:ea typeface="黑体" pitchFamily="2" charset="-122"/>
              </a:rPr>
              <a:t>是由</a:t>
            </a:r>
            <a:r>
              <a:rPr kumimoji="1" lang="en-US" altLang="zh-CN" sz="3400" dirty="0" smtClean="0">
                <a:latin typeface="黑体" pitchFamily="2" charset="-122"/>
                <a:ea typeface="黑体" pitchFamily="2" charset="-122"/>
              </a:rPr>
              <a:t>(    </a:t>
            </a:r>
            <a:r>
              <a:rPr kumimoji="1" lang="en-US" altLang="zh-CN" sz="3400" dirty="0">
                <a:latin typeface="黑体" pitchFamily="2" charset="-122"/>
                <a:ea typeface="黑体" pitchFamily="2" charset="-122"/>
              </a:rPr>
              <a:t>)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个十和</a:t>
            </a:r>
            <a:r>
              <a:rPr kumimoji="1" lang="en-US" altLang="zh-CN" sz="3400" dirty="0">
                <a:latin typeface="黑体" pitchFamily="2" charset="-122"/>
                <a:ea typeface="黑体" pitchFamily="2" charset="-122"/>
              </a:rPr>
              <a:t>(    )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个一</a:t>
            </a:r>
            <a:r>
              <a:rPr kumimoji="1" lang="zh-CN" altLang="en-US" sz="3400" dirty="0" smtClean="0">
                <a:latin typeface="黑体" pitchFamily="2" charset="-122"/>
                <a:ea typeface="黑体" pitchFamily="2" charset="-122"/>
              </a:rPr>
              <a:t>组成。</a:t>
            </a:r>
            <a:endParaRPr kumimoji="1" lang="zh-CN" altLang="en-US" sz="34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98661" name="Text Box 5"/>
          <p:cNvSpPr txBox="1">
            <a:spLocks noChangeArrowheads="1"/>
          </p:cNvSpPr>
          <p:nvPr/>
        </p:nvSpPr>
        <p:spPr bwMode="auto">
          <a:xfrm>
            <a:off x="900113" y="3429000"/>
            <a:ext cx="7993062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en-US" sz="2400" dirty="0" smtClean="0">
                <a:latin typeface="Times New Roman" pitchFamily="18" charset="0"/>
              </a:rPr>
              <a:t>●</a:t>
            </a:r>
            <a:r>
              <a:rPr kumimoji="1" lang="en-US" altLang="zh-CN" sz="2400" dirty="0" smtClean="0">
                <a:latin typeface="Times New Roman" pitchFamily="18" charset="0"/>
              </a:rPr>
              <a:t>  </a:t>
            </a:r>
            <a:r>
              <a:rPr kumimoji="1" lang="en-US" altLang="zh-CN" sz="3400" dirty="0" smtClean="0">
                <a:latin typeface="黑体" pitchFamily="2" charset="-122"/>
                <a:ea typeface="黑体" pitchFamily="2" charset="-122"/>
              </a:rPr>
              <a:t>16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前面一个数是</a:t>
            </a:r>
            <a:r>
              <a:rPr kumimoji="1" lang="en-US" altLang="zh-CN" sz="3400" dirty="0">
                <a:latin typeface="黑体" pitchFamily="2" charset="-122"/>
                <a:ea typeface="黑体" pitchFamily="2" charset="-122"/>
              </a:rPr>
              <a:t>(   ),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后面一个数是</a:t>
            </a:r>
            <a:r>
              <a:rPr kumimoji="1" lang="en-US" altLang="zh-CN" sz="3400" dirty="0">
                <a:latin typeface="黑体" pitchFamily="2" charset="-122"/>
                <a:ea typeface="黑体" pitchFamily="2" charset="-122"/>
              </a:rPr>
              <a:t>(   )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。</a:t>
            </a:r>
          </a:p>
        </p:txBody>
      </p:sp>
      <p:sp>
        <p:nvSpPr>
          <p:cNvPr id="198662" name="Text Box 6"/>
          <p:cNvSpPr txBox="1">
            <a:spLocks noChangeArrowheads="1"/>
          </p:cNvSpPr>
          <p:nvPr/>
        </p:nvSpPr>
        <p:spPr bwMode="auto">
          <a:xfrm>
            <a:off x="900113" y="4724400"/>
            <a:ext cx="77755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1600" dirty="0">
                <a:latin typeface="Times New Roman" pitchFamily="18" charset="0"/>
              </a:rPr>
              <a:t>●</a:t>
            </a:r>
            <a:r>
              <a:rPr kumimoji="1" lang="en-US" altLang="zh-CN" sz="2400" dirty="0">
                <a:latin typeface="Times New Roman" pitchFamily="18" charset="0"/>
              </a:rPr>
              <a:t>  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与</a:t>
            </a:r>
            <a:r>
              <a:rPr kumimoji="1" lang="en-US" altLang="zh-CN" sz="3400" dirty="0">
                <a:latin typeface="黑体" pitchFamily="2" charset="-122"/>
                <a:ea typeface="黑体" pitchFamily="2" charset="-122"/>
              </a:rPr>
              <a:t>19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相邻的两个数是</a:t>
            </a:r>
            <a:r>
              <a:rPr kumimoji="1" lang="en-US" altLang="zh-CN" sz="3400" dirty="0">
                <a:latin typeface="黑体" pitchFamily="2" charset="-122"/>
                <a:ea typeface="黑体" pitchFamily="2" charset="-122"/>
              </a:rPr>
              <a:t>(   )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和 </a:t>
            </a:r>
            <a:r>
              <a:rPr kumimoji="1" lang="en-US" altLang="zh-CN" sz="3400" dirty="0">
                <a:latin typeface="黑体" pitchFamily="2" charset="-122"/>
                <a:ea typeface="黑体" pitchFamily="2" charset="-122"/>
              </a:rPr>
              <a:t>(    )</a:t>
            </a:r>
            <a:r>
              <a:rPr kumimoji="1" lang="zh-CN" altLang="en-US" sz="3400" dirty="0">
                <a:latin typeface="黑体" pitchFamily="2" charset="-122"/>
                <a:ea typeface="黑体" pitchFamily="2" charset="-122"/>
              </a:rPr>
              <a:t>。</a:t>
            </a:r>
          </a:p>
        </p:txBody>
      </p:sp>
      <p:sp>
        <p:nvSpPr>
          <p:cNvPr id="198664" name="Text Box 8"/>
          <p:cNvSpPr txBox="1">
            <a:spLocks noChangeArrowheads="1"/>
          </p:cNvSpPr>
          <p:nvPr/>
        </p:nvSpPr>
        <p:spPr bwMode="auto">
          <a:xfrm>
            <a:off x="3132138" y="1196975"/>
            <a:ext cx="43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solidFill>
                  <a:srgbClr val="FF33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98665" name="Text Box 9"/>
          <p:cNvSpPr txBox="1">
            <a:spLocks noChangeArrowheads="1"/>
          </p:cNvSpPr>
          <p:nvPr/>
        </p:nvSpPr>
        <p:spPr bwMode="auto">
          <a:xfrm>
            <a:off x="5724525" y="1196975"/>
            <a:ext cx="5762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solidFill>
                  <a:srgbClr val="FF3300"/>
                </a:solidFill>
                <a:latin typeface="Times New Roman" pitchFamily="18" charset="0"/>
              </a:rPr>
              <a:t>5</a:t>
            </a:r>
          </a:p>
        </p:txBody>
      </p:sp>
      <p:sp>
        <p:nvSpPr>
          <p:cNvPr id="198666" name="Text Box 10"/>
          <p:cNvSpPr txBox="1">
            <a:spLocks noChangeArrowheads="1"/>
          </p:cNvSpPr>
          <p:nvPr/>
        </p:nvSpPr>
        <p:spPr bwMode="auto">
          <a:xfrm>
            <a:off x="1763713" y="2420938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198667" name="Text Box 11"/>
          <p:cNvSpPr txBox="1">
            <a:spLocks noChangeArrowheads="1"/>
          </p:cNvSpPr>
          <p:nvPr/>
        </p:nvSpPr>
        <p:spPr bwMode="auto">
          <a:xfrm>
            <a:off x="3071802" y="2500306"/>
            <a:ext cx="504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FF33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98668" name="Text Box 12"/>
          <p:cNvSpPr txBox="1">
            <a:spLocks noChangeArrowheads="1"/>
          </p:cNvSpPr>
          <p:nvPr/>
        </p:nvSpPr>
        <p:spPr bwMode="auto">
          <a:xfrm>
            <a:off x="5572132" y="2500306"/>
            <a:ext cx="5762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FF3300"/>
                </a:solidFill>
                <a:latin typeface="Times New Roman" pitchFamily="18" charset="0"/>
              </a:rPr>
              <a:t>7</a:t>
            </a:r>
          </a:p>
        </p:txBody>
      </p:sp>
      <p:sp>
        <p:nvSpPr>
          <p:cNvPr id="198669" name="Text Box 13"/>
          <p:cNvSpPr txBox="1">
            <a:spLocks noChangeArrowheads="1"/>
          </p:cNvSpPr>
          <p:nvPr/>
        </p:nvSpPr>
        <p:spPr bwMode="auto">
          <a:xfrm>
            <a:off x="4859338" y="3500438"/>
            <a:ext cx="433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198670" name="Text Box 14"/>
          <p:cNvSpPr txBox="1">
            <a:spLocks noChangeArrowheads="1"/>
          </p:cNvSpPr>
          <p:nvPr/>
        </p:nvSpPr>
        <p:spPr bwMode="auto">
          <a:xfrm>
            <a:off x="4643438" y="3429000"/>
            <a:ext cx="935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FF3300"/>
                </a:solidFill>
                <a:latin typeface="Times New Roman" pitchFamily="18" charset="0"/>
              </a:rPr>
              <a:t>15</a:t>
            </a:r>
          </a:p>
        </p:txBody>
      </p:sp>
      <p:sp>
        <p:nvSpPr>
          <p:cNvPr id="198671" name="Text Box 15"/>
          <p:cNvSpPr txBox="1">
            <a:spLocks noChangeArrowheads="1"/>
          </p:cNvSpPr>
          <p:nvPr/>
        </p:nvSpPr>
        <p:spPr bwMode="auto">
          <a:xfrm>
            <a:off x="1187450" y="4005263"/>
            <a:ext cx="936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FF3300"/>
                </a:solidFill>
                <a:latin typeface="Times New Roman" pitchFamily="18" charset="0"/>
              </a:rPr>
              <a:t>17</a:t>
            </a:r>
          </a:p>
        </p:txBody>
      </p:sp>
      <p:sp>
        <p:nvSpPr>
          <p:cNvPr id="198672" name="Text Box 16"/>
          <p:cNvSpPr txBox="1">
            <a:spLocks noChangeArrowheads="1"/>
          </p:cNvSpPr>
          <p:nvPr/>
        </p:nvSpPr>
        <p:spPr bwMode="auto">
          <a:xfrm>
            <a:off x="5508625" y="4724400"/>
            <a:ext cx="10080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FF3300"/>
                </a:solidFill>
                <a:latin typeface="Times New Roman" pitchFamily="18" charset="0"/>
              </a:rPr>
              <a:t>18</a:t>
            </a:r>
          </a:p>
        </p:txBody>
      </p:sp>
      <p:sp>
        <p:nvSpPr>
          <p:cNvPr id="198673" name="Text Box 17"/>
          <p:cNvSpPr txBox="1">
            <a:spLocks noChangeArrowheads="1"/>
          </p:cNvSpPr>
          <p:nvPr/>
        </p:nvSpPr>
        <p:spPr bwMode="auto">
          <a:xfrm>
            <a:off x="7308850" y="4724400"/>
            <a:ext cx="10080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FF3300"/>
                </a:solidFill>
                <a:latin typeface="Times New Roman" pitchFamily="18" charset="0"/>
              </a:rPr>
              <a:t>20</a:t>
            </a:r>
          </a:p>
        </p:txBody>
      </p:sp>
      <p:pic>
        <p:nvPicPr>
          <p:cNvPr id="4098" name="Picture 2" descr="d:\软件\360se6\User Data\temp\t01690a7d8df672b33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" cy="1219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3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8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8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8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8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3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98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8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3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98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98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3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98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9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59" grpId="0" autoUpdateAnimBg="0"/>
      <p:bldP spid="198660" grpId="0" autoUpdateAnimBg="0"/>
      <p:bldP spid="198661" grpId="0" autoUpdateAnimBg="0"/>
      <p:bldP spid="198662" grpId="0" autoUpdateAnimBg="0"/>
      <p:bldP spid="198664" grpId="0"/>
      <p:bldP spid="198665" grpId="0"/>
      <p:bldP spid="198667" grpId="0"/>
      <p:bldP spid="198668" grpId="0"/>
      <p:bldP spid="198670" grpId="0"/>
      <p:bldP spid="198671" grpId="0"/>
      <p:bldP spid="198672" grpId="0"/>
      <p:bldP spid="1986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6" name="Text Box 4"/>
          <p:cNvSpPr txBox="1">
            <a:spLocks noChangeArrowheads="1"/>
          </p:cNvSpPr>
          <p:nvPr/>
        </p:nvSpPr>
        <p:spPr bwMode="auto">
          <a:xfrm>
            <a:off x="0" y="1714488"/>
            <a:ext cx="87503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1600" dirty="0" smtClean="0">
                <a:latin typeface="Times New Roman" pitchFamily="18" charset="0"/>
              </a:rPr>
              <a:t>●</a:t>
            </a:r>
            <a:r>
              <a:rPr kumimoji="1" lang="en-US" altLang="zh-CN" sz="5400" dirty="0" smtClean="0">
                <a:latin typeface="Times New Roman" pitchFamily="18" charset="0"/>
              </a:rPr>
              <a:t> </a:t>
            </a:r>
            <a:r>
              <a:rPr lang="en-US" altLang="zh-CN" sz="4000" dirty="0" smtClean="0">
                <a:latin typeface="黑体" pitchFamily="2" charset="-122"/>
                <a:ea typeface="黑体" pitchFamily="2" charset="-122"/>
              </a:rPr>
              <a:t>16</a:t>
            </a:r>
            <a:r>
              <a:rPr lang="zh-CN" altLang="en-US" sz="4000" dirty="0">
                <a:latin typeface="黑体" pitchFamily="2" charset="-122"/>
                <a:ea typeface="黑体" pitchFamily="2" charset="-122"/>
              </a:rPr>
              <a:t>里面有（  ）个十和（  ）个一</a:t>
            </a:r>
          </a:p>
        </p:txBody>
      </p:sp>
      <p:sp>
        <p:nvSpPr>
          <p:cNvPr id="182277" name="Text Box 5"/>
          <p:cNvSpPr txBox="1">
            <a:spLocks noChangeArrowheads="1"/>
          </p:cNvSpPr>
          <p:nvPr/>
        </p:nvSpPr>
        <p:spPr bwMode="auto">
          <a:xfrm>
            <a:off x="0" y="2857496"/>
            <a:ext cx="856932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1600" dirty="0" smtClean="0">
                <a:latin typeface="Times New Roman" pitchFamily="18" charset="0"/>
              </a:rPr>
              <a:t>●</a:t>
            </a:r>
            <a:r>
              <a:rPr kumimoji="1" lang="en-US" altLang="zh-CN" sz="5400" dirty="0" smtClean="0">
                <a:latin typeface="Times New Roman" pitchFamily="18" charset="0"/>
              </a:rPr>
              <a:t> </a:t>
            </a:r>
            <a:r>
              <a:rPr lang="en-US" altLang="zh-CN" sz="4000" dirty="0" smtClean="0">
                <a:latin typeface="黑体" pitchFamily="2" charset="-122"/>
                <a:ea typeface="黑体" pitchFamily="2" charset="-122"/>
              </a:rPr>
              <a:t>19</a:t>
            </a:r>
            <a:r>
              <a:rPr lang="zh-CN" altLang="en-US" sz="4000" dirty="0">
                <a:latin typeface="黑体" pitchFamily="2" charset="-122"/>
                <a:ea typeface="黑体" pitchFamily="2" charset="-122"/>
              </a:rPr>
              <a:t>里面有（  ）个十和（  ）个一</a:t>
            </a:r>
          </a:p>
        </p:txBody>
      </p:sp>
      <p:sp>
        <p:nvSpPr>
          <p:cNvPr id="182278" name="Text Box 6"/>
          <p:cNvSpPr txBox="1">
            <a:spLocks noChangeArrowheads="1"/>
          </p:cNvSpPr>
          <p:nvPr/>
        </p:nvSpPr>
        <p:spPr bwMode="auto">
          <a:xfrm>
            <a:off x="0" y="4000504"/>
            <a:ext cx="96853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1600" dirty="0" smtClean="0">
                <a:latin typeface="Times New Roman" pitchFamily="18" charset="0"/>
              </a:rPr>
              <a:t>●</a:t>
            </a:r>
            <a:r>
              <a:rPr lang="zh-CN" altLang="en-US" sz="4000" dirty="0" smtClean="0">
                <a:latin typeface="黑体" pitchFamily="2" charset="-122"/>
                <a:ea typeface="黑体" pitchFamily="2" charset="-122"/>
              </a:rPr>
              <a:t>（  ）</a:t>
            </a:r>
            <a:r>
              <a:rPr lang="zh-CN" altLang="en-US" sz="4000" dirty="0">
                <a:latin typeface="黑体" pitchFamily="2" charset="-122"/>
                <a:ea typeface="黑体" pitchFamily="2" charset="-122"/>
              </a:rPr>
              <a:t>个十和（  ）个一，合起来是</a:t>
            </a:r>
            <a:r>
              <a:rPr lang="en-US" altLang="zh-CN" sz="4000" dirty="0">
                <a:latin typeface="黑体" pitchFamily="2" charset="-122"/>
                <a:ea typeface="黑体" pitchFamily="2" charset="-122"/>
              </a:rPr>
              <a:t>14</a:t>
            </a:r>
          </a:p>
        </p:txBody>
      </p:sp>
      <p:sp>
        <p:nvSpPr>
          <p:cNvPr id="182279" name="Text Box 7"/>
          <p:cNvSpPr txBox="1">
            <a:spLocks noChangeArrowheads="1"/>
          </p:cNvSpPr>
          <p:nvPr/>
        </p:nvSpPr>
        <p:spPr bwMode="auto">
          <a:xfrm>
            <a:off x="0" y="4929198"/>
            <a:ext cx="529272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1600" dirty="0" smtClean="0">
                <a:latin typeface="Times New Roman" pitchFamily="18" charset="0"/>
              </a:rPr>
              <a:t>●</a:t>
            </a:r>
            <a:r>
              <a:rPr kumimoji="1" lang="en-US" altLang="zh-CN" sz="5400" dirty="0" smtClean="0">
                <a:latin typeface="Times New Roman" pitchFamily="18" charset="0"/>
              </a:rPr>
              <a:t> </a:t>
            </a:r>
            <a:r>
              <a:rPr lang="en-US" altLang="zh-CN" sz="4000" dirty="0" smtClean="0">
                <a:latin typeface="黑体" pitchFamily="2" charset="-122"/>
                <a:ea typeface="黑体" pitchFamily="2" charset="-122"/>
              </a:rPr>
              <a:t>20</a:t>
            </a:r>
            <a:r>
              <a:rPr lang="zh-CN" altLang="en-US" sz="4000" dirty="0">
                <a:latin typeface="黑体" pitchFamily="2" charset="-122"/>
                <a:ea typeface="黑体" pitchFamily="2" charset="-122"/>
              </a:rPr>
              <a:t>里面有（  ）个十</a:t>
            </a:r>
          </a:p>
        </p:txBody>
      </p:sp>
      <p:sp>
        <p:nvSpPr>
          <p:cNvPr id="182280" name="Text Box 8"/>
          <p:cNvSpPr txBox="1">
            <a:spLocks noChangeArrowheads="1"/>
          </p:cNvSpPr>
          <p:nvPr/>
        </p:nvSpPr>
        <p:spPr bwMode="auto">
          <a:xfrm>
            <a:off x="2928926" y="1857364"/>
            <a:ext cx="495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FF1171"/>
                </a:solidFill>
              </a:rPr>
              <a:t>1</a:t>
            </a:r>
          </a:p>
        </p:txBody>
      </p:sp>
      <p:sp>
        <p:nvSpPr>
          <p:cNvPr id="182281" name="Text Box 9"/>
          <p:cNvSpPr txBox="1">
            <a:spLocks noChangeArrowheads="1"/>
          </p:cNvSpPr>
          <p:nvPr/>
        </p:nvSpPr>
        <p:spPr bwMode="auto">
          <a:xfrm>
            <a:off x="5929322" y="1857364"/>
            <a:ext cx="495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1171"/>
                </a:solidFill>
              </a:rPr>
              <a:t>6</a:t>
            </a:r>
          </a:p>
        </p:txBody>
      </p:sp>
      <p:sp>
        <p:nvSpPr>
          <p:cNvPr id="182282" name="Text Box 10"/>
          <p:cNvSpPr txBox="1">
            <a:spLocks noChangeArrowheads="1"/>
          </p:cNvSpPr>
          <p:nvPr/>
        </p:nvSpPr>
        <p:spPr bwMode="auto">
          <a:xfrm>
            <a:off x="3000364" y="2857496"/>
            <a:ext cx="495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FF1171"/>
                </a:solidFill>
              </a:rPr>
              <a:t>1</a:t>
            </a:r>
          </a:p>
        </p:txBody>
      </p:sp>
      <p:sp>
        <p:nvSpPr>
          <p:cNvPr id="182283" name="Text Box 11"/>
          <p:cNvSpPr txBox="1">
            <a:spLocks noChangeArrowheads="1"/>
          </p:cNvSpPr>
          <p:nvPr/>
        </p:nvSpPr>
        <p:spPr bwMode="auto">
          <a:xfrm>
            <a:off x="6072198" y="2857496"/>
            <a:ext cx="495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FF1171"/>
                </a:solidFill>
              </a:rPr>
              <a:t>9</a:t>
            </a:r>
          </a:p>
        </p:txBody>
      </p:sp>
      <p:sp>
        <p:nvSpPr>
          <p:cNvPr id="182284" name="Text Box 12"/>
          <p:cNvSpPr txBox="1">
            <a:spLocks noChangeArrowheads="1"/>
          </p:cNvSpPr>
          <p:nvPr/>
        </p:nvSpPr>
        <p:spPr bwMode="auto">
          <a:xfrm>
            <a:off x="714348" y="4000504"/>
            <a:ext cx="495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 dirty="0" smtClean="0">
                <a:solidFill>
                  <a:srgbClr val="FF1171"/>
                </a:solidFill>
              </a:rPr>
              <a:t>1</a:t>
            </a:r>
            <a:endParaRPr lang="en-US" altLang="zh-CN" sz="4400" b="1" dirty="0">
              <a:solidFill>
                <a:srgbClr val="FF1171"/>
              </a:solidFill>
            </a:endParaRPr>
          </a:p>
        </p:txBody>
      </p:sp>
      <p:sp>
        <p:nvSpPr>
          <p:cNvPr id="182285" name="Text Box 13"/>
          <p:cNvSpPr txBox="1">
            <a:spLocks noChangeArrowheads="1"/>
          </p:cNvSpPr>
          <p:nvPr/>
        </p:nvSpPr>
        <p:spPr bwMode="auto">
          <a:xfrm>
            <a:off x="3786182" y="4071942"/>
            <a:ext cx="495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1171"/>
                </a:solidFill>
              </a:rPr>
              <a:t>4</a:t>
            </a:r>
          </a:p>
        </p:txBody>
      </p:sp>
      <p:sp>
        <p:nvSpPr>
          <p:cNvPr id="182286" name="Text Box 14"/>
          <p:cNvSpPr txBox="1">
            <a:spLocks noChangeArrowheads="1"/>
          </p:cNvSpPr>
          <p:nvPr/>
        </p:nvSpPr>
        <p:spPr bwMode="auto">
          <a:xfrm>
            <a:off x="3071802" y="5000636"/>
            <a:ext cx="495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FF1171"/>
                </a:solidFill>
              </a:rPr>
              <a:t>2</a:t>
            </a: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1214414" y="357166"/>
            <a:ext cx="1905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 smtClean="0">
                <a:solidFill>
                  <a:schemeClr val="accent2"/>
                </a:solidFill>
                <a:latin typeface="Times New Roman" pitchFamily="18" charset="0"/>
              </a:rPr>
              <a:t>夺红旗</a:t>
            </a:r>
            <a:r>
              <a:rPr kumimoji="1" lang="en-US" altLang="zh-CN" sz="4000" dirty="0" smtClean="0">
                <a:solidFill>
                  <a:schemeClr val="accent2"/>
                </a:solidFill>
                <a:latin typeface="Times New Roman" pitchFamily="18" charset="0"/>
              </a:rPr>
              <a:t>:</a:t>
            </a:r>
            <a:endParaRPr kumimoji="1" lang="en-US" altLang="zh-CN" sz="4000" dirty="0">
              <a:solidFill>
                <a:schemeClr val="accent2"/>
              </a:solidFill>
              <a:latin typeface="Times New Roman" pitchFamily="18" charset="0"/>
            </a:endParaRPr>
          </a:p>
        </p:txBody>
      </p:sp>
      <p:pic>
        <p:nvPicPr>
          <p:cNvPr id="16" name="Picture 2" descr="d:\软件\360se6\User Data\temp\t01690a7d8df672b33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" cy="1219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822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822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822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822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822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822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822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822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822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822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6" grpId="0"/>
      <p:bldP spid="182277" grpId="0"/>
      <p:bldP spid="182278" grpId="0"/>
      <p:bldP spid="182279" grpId="0"/>
      <p:bldP spid="182280" grpId="0"/>
      <p:bldP spid="182281" grpId="0"/>
      <p:bldP spid="182282" grpId="0"/>
      <p:bldP spid="182283" grpId="0"/>
      <p:bldP spid="182284" grpId="0"/>
      <p:bldP spid="182285" grpId="0"/>
      <p:bldP spid="1822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WordArt 3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 rot="-22379678">
            <a:off x="457200" y="381000"/>
            <a:ext cx="5029200" cy="2057400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33333"/>
              </a:avLst>
            </a:prstTxWarp>
          </a:bodyPr>
          <a:lstStyle/>
          <a:p>
            <a:pPr algn="ctr"/>
            <a:r>
              <a:rPr lang="zh-CN" altLang="en-US" sz="60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779678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隶书"/>
                <a:ea typeface="隶书"/>
              </a:rPr>
              <a:t>你真棒！</a:t>
            </a:r>
          </a:p>
        </p:txBody>
      </p:sp>
      <p:pic>
        <p:nvPicPr>
          <p:cNvPr id="136196" name="Picture 4" descr="F:\课件\00992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08725"/>
            <a:ext cx="9144000" cy="549275"/>
          </a:xfrm>
          <a:prstGeom prst="rect">
            <a:avLst/>
          </a:prstGeom>
          <a:noFill/>
        </p:spPr>
      </p:pic>
      <p:pic>
        <p:nvPicPr>
          <p:cNvPr id="28674" name="Picture 2" descr="d:\软件\360se6\User Data\temp\t01ab76bbae15a5b1f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1643050"/>
            <a:ext cx="4000528" cy="521495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29697" name="Picture 1" descr="C:\Users\Administrator\Documents\Tencent Files\549266177\Image\C2C\CLXM9LUKR{U8WV{MGKJD04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586075" cy="6858000"/>
          </a:xfrm>
          <a:prstGeom prst="rect">
            <a:avLst/>
          </a:prstGeom>
          <a:noFill/>
        </p:spPr>
      </p:pic>
      <p:pic>
        <p:nvPicPr>
          <p:cNvPr id="9220" name="Picture 4" descr="d:\软件\360se6\User Data\temp\20111211727487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34014" y="0"/>
            <a:ext cx="9863798" cy="717641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29190" y="2714620"/>
            <a:ext cx="27045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Hello</a:t>
            </a:r>
            <a:r>
              <a:rPr lang="en-US" altLang="zh-CN" dirty="0" smtClean="0"/>
              <a:t>!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8673" name="Picture 1" descr="C:\Users\Administrator\Documents\Tencent Files\549266177\Image\C2C\I[S}Y]%HD4_`7W(~)90S]E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8" name="组合 27"/>
          <p:cNvGrpSpPr/>
          <p:nvPr/>
        </p:nvGrpSpPr>
        <p:grpSpPr>
          <a:xfrm>
            <a:off x="0" y="1"/>
            <a:ext cx="1571604" cy="1357297"/>
            <a:chOff x="0" y="1"/>
            <a:chExt cx="1571604" cy="1357297"/>
          </a:xfrm>
        </p:grpSpPr>
        <p:pic>
          <p:nvPicPr>
            <p:cNvPr id="5" name="Picture 1" descr="C:\Users\Administrator\Documents\Tencent Files\549266177\Image\C2C\P{I(K$B[I1~2UDYSSLNMIIL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1"/>
              <a:ext cx="1571604" cy="1357297"/>
            </a:xfrm>
            <a:prstGeom prst="rect">
              <a:avLst/>
            </a:prstGeom>
            <a:noFill/>
          </p:spPr>
        </p:pic>
        <p:sp>
          <p:nvSpPr>
            <p:cNvPr id="15" name="TextBox 14"/>
            <p:cNvSpPr txBox="1"/>
            <p:nvPr/>
          </p:nvSpPr>
          <p:spPr>
            <a:xfrm>
              <a:off x="571472" y="571480"/>
              <a:ext cx="3738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/>
                <a:t>1</a:t>
              </a:r>
              <a:endParaRPr lang="zh-CN" altLang="en-US" sz="2400" b="1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500166" y="0"/>
            <a:ext cx="1571604" cy="1357297"/>
            <a:chOff x="1500166" y="0"/>
            <a:chExt cx="1571604" cy="1357297"/>
          </a:xfrm>
        </p:grpSpPr>
        <p:pic>
          <p:nvPicPr>
            <p:cNvPr id="6" name="Picture 1" descr="C:\Users\Administrator\Documents\Tencent Files\549266177\Image\C2C\P{I(K$B[I1~2UDYSSLNMIIL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00166" y="0"/>
              <a:ext cx="1571604" cy="1357297"/>
            </a:xfrm>
            <a:prstGeom prst="rect">
              <a:avLst/>
            </a:prstGeom>
            <a:noFill/>
          </p:spPr>
        </p:pic>
        <p:sp>
          <p:nvSpPr>
            <p:cNvPr id="16" name="TextBox 15"/>
            <p:cNvSpPr txBox="1"/>
            <p:nvPr/>
          </p:nvSpPr>
          <p:spPr>
            <a:xfrm>
              <a:off x="2143108" y="571480"/>
              <a:ext cx="3738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/>
                <a:t>2</a:t>
              </a:r>
              <a:endParaRPr lang="zh-CN" altLang="en-US" sz="2400" b="1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071802" y="0"/>
            <a:ext cx="1571604" cy="1357297"/>
            <a:chOff x="3071802" y="0"/>
            <a:chExt cx="1571604" cy="1357297"/>
          </a:xfrm>
        </p:grpSpPr>
        <p:pic>
          <p:nvPicPr>
            <p:cNvPr id="9" name="Picture 1" descr="C:\Users\Administrator\Documents\Tencent Files\549266177\Image\C2C\P{I(K$B[I1~2UDYSSLNMIIL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71802" y="0"/>
              <a:ext cx="1571604" cy="1357297"/>
            </a:xfrm>
            <a:prstGeom prst="rect">
              <a:avLst/>
            </a:prstGeom>
            <a:noFill/>
          </p:spPr>
        </p:pic>
        <p:sp>
          <p:nvSpPr>
            <p:cNvPr id="17" name="TextBox 16"/>
            <p:cNvSpPr txBox="1"/>
            <p:nvPr/>
          </p:nvSpPr>
          <p:spPr>
            <a:xfrm>
              <a:off x="3714744" y="571480"/>
              <a:ext cx="3738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/>
                <a:t>3</a:t>
              </a:r>
              <a:endParaRPr lang="zh-CN" altLang="en-US" sz="2400" b="1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72000" y="0"/>
            <a:ext cx="1571604" cy="1357297"/>
            <a:chOff x="4572000" y="0"/>
            <a:chExt cx="1571604" cy="1357297"/>
          </a:xfrm>
        </p:grpSpPr>
        <p:pic>
          <p:nvPicPr>
            <p:cNvPr id="8" name="Picture 1" descr="C:\Users\Administrator\Documents\Tencent Files\549266177\Image\C2C\P{I(K$B[I1~2UDYSSLNMIIL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72000" y="0"/>
              <a:ext cx="1571604" cy="1357297"/>
            </a:xfrm>
            <a:prstGeom prst="rect">
              <a:avLst/>
            </a:prstGeom>
            <a:noFill/>
          </p:spPr>
        </p:pic>
        <p:sp>
          <p:nvSpPr>
            <p:cNvPr id="18" name="TextBox 17"/>
            <p:cNvSpPr txBox="1"/>
            <p:nvPr/>
          </p:nvSpPr>
          <p:spPr>
            <a:xfrm>
              <a:off x="5143504" y="571480"/>
              <a:ext cx="3738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/>
                <a:t>4</a:t>
              </a:r>
              <a:endParaRPr lang="zh-CN" altLang="en-US" sz="2400" b="1" dirty="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143636" y="0"/>
            <a:ext cx="1571604" cy="1357297"/>
            <a:chOff x="6143636" y="0"/>
            <a:chExt cx="1571604" cy="1357297"/>
          </a:xfrm>
        </p:grpSpPr>
        <p:pic>
          <p:nvPicPr>
            <p:cNvPr id="7" name="Picture 1" descr="C:\Users\Administrator\Documents\Tencent Files\549266177\Image\C2C\P{I(K$B[I1~2UDYSSLNMIIL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143636" y="0"/>
              <a:ext cx="1571604" cy="1357297"/>
            </a:xfrm>
            <a:prstGeom prst="rect">
              <a:avLst/>
            </a:prstGeom>
            <a:noFill/>
          </p:spPr>
        </p:pic>
        <p:sp>
          <p:nvSpPr>
            <p:cNvPr id="19" name="TextBox 18"/>
            <p:cNvSpPr txBox="1"/>
            <p:nvPr/>
          </p:nvSpPr>
          <p:spPr>
            <a:xfrm>
              <a:off x="6786578" y="500042"/>
              <a:ext cx="3738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/>
                <a:t>5</a:t>
              </a:r>
              <a:endParaRPr lang="zh-CN" altLang="en-US" sz="2400" b="1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0" y="1357298"/>
            <a:ext cx="1571604" cy="1357297"/>
            <a:chOff x="0" y="1357298"/>
            <a:chExt cx="1571604" cy="1357297"/>
          </a:xfrm>
        </p:grpSpPr>
        <p:pic>
          <p:nvPicPr>
            <p:cNvPr id="10" name="Picture 1" descr="C:\Users\Administrator\Documents\Tencent Files\549266177\Image\C2C\P{I(K$B[I1~2UDYSSLNMIIL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1357298"/>
              <a:ext cx="1571604" cy="1357297"/>
            </a:xfrm>
            <a:prstGeom prst="rect">
              <a:avLst/>
            </a:prstGeom>
            <a:noFill/>
          </p:spPr>
        </p:pic>
        <p:sp>
          <p:nvSpPr>
            <p:cNvPr id="20" name="TextBox 19"/>
            <p:cNvSpPr txBox="1"/>
            <p:nvPr/>
          </p:nvSpPr>
          <p:spPr>
            <a:xfrm>
              <a:off x="642910" y="1857364"/>
              <a:ext cx="3738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/>
                <a:t>6</a:t>
              </a:r>
              <a:endParaRPr lang="zh-CN" altLang="en-US" sz="2400" b="1" dirty="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500166" y="1357298"/>
            <a:ext cx="1571604" cy="1357297"/>
            <a:chOff x="1500166" y="1285860"/>
            <a:chExt cx="1571604" cy="1357297"/>
          </a:xfrm>
        </p:grpSpPr>
        <p:pic>
          <p:nvPicPr>
            <p:cNvPr id="12" name="Picture 1" descr="C:\Users\Administrator\Documents\Tencent Files\549266177\Image\C2C\P{I(K$B[I1~2UDYSSLNMIIL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00166" y="1285860"/>
              <a:ext cx="1571604" cy="1357297"/>
            </a:xfrm>
            <a:prstGeom prst="rect">
              <a:avLst/>
            </a:prstGeom>
            <a:noFill/>
          </p:spPr>
        </p:pic>
        <p:sp>
          <p:nvSpPr>
            <p:cNvPr id="21" name="TextBox 20"/>
            <p:cNvSpPr txBox="1"/>
            <p:nvPr/>
          </p:nvSpPr>
          <p:spPr>
            <a:xfrm>
              <a:off x="2143108" y="1785926"/>
              <a:ext cx="3738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/>
                <a:t>7</a:t>
              </a:r>
              <a:endParaRPr lang="zh-CN" altLang="en-US" sz="2400" b="1" dirty="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071802" y="1357298"/>
            <a:ext cx="1571604" cy="1357297"/>
            <a:chOff x="3071802" y="1357298"/>
            <a:chExt cx="1571604" cy="1357297"/>
          </a:xfrm>
        </p:grpSpPr>
        <p:pic>
          <p:nvPicPr>
            <p:cNvPr id="13" name="Picture 1" descr="C:\Users\Administrator\Documents\Tencent Files\549266177\Image\C2C\P{I(K$B[I1~2UDYSSLNMIIL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71802" y="1357298"/>
              <a:ext cx="1571604" cy="1357297"/>
            </a:xfrm>
            <a:prstGeom prst="rect">
              <a:avLst/>
            </a:prstGeom>
            <a:noFill/>
          </p:spPr>
        </p:pic>
        <p:sp>
          <p:nvSpPr>
            <p:cNvPr id="22" name="TextBox 21"/>
            <p:cNvSpPr txBox="1"/>
            <p:nvPr/>
          </p:nvSpPr>
          <p:spPr>
            <a:xfrm>
              <a:off x="3643306" y="1857364"/>
              <a:ext cx="3738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/>
                <a:t>8</a:t>
              </a:r>
              <a:endParaRPr lang="zh-CN" altLang="en-US" sz="2400" b="1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643438" y="1357298"/>
            <a:ext cx="1571604" cy="1357297"/>
            <a:chOff x="4643438" y="1357298"/>
            <a:chExt cx="1571604" cy="1357297"/>
          </a:xfrm>
        </p:grpSpPr>
        <p:pic>
          <p:nvPicPr>
            <p:cNvPr id="14" name="Picture 1" descr="C:\Users\Administrator\Documents\Tencent Files\549266177\Image\C2C\P{I(K$B[I1~2UDYSSLNMIIL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43438" y="1357298"/>
              <a:ext cx="1571604" cy="1357297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5286380" y="1857364"/>
              <a:ext cx="3738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/>
                <a:t>9</a:t>
              </a:r>
              <a:endParaRPr lang="zh-CN" altLang="en-US" sz="2400" b="1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0" y="2714620"/>
            <a:ext cx="1571604" cy="1357297"/>
            <a:chOff x="0" y="2714620"/>
            <a:chExt cx="1571604" cy="1357297"/>
          </a:xfrm>
        </p:grpSpPr>
        <p:pic>
          <p:nvPicPr>
            <p:cNvPr id="11" name="Picture 1" descr="C:\Users\Administrator\Documents\Tencent Files\549266177\Image\C2C\P{I(K$B[I1~2UDYSSLNMIIL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714620"/>
              <a:ext cx="1571604" cy="1357297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500034" y="3214686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/>
                <a:t>10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AG00315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3733800"/>
            <a:ext cx="2057400" cy="232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WordArt 4"/>
          <p:cNvSpPr>
            <a:spLocks noChangeArrowheads="1" noChangeShapeType="1" noTextEdit="1"/>
          </p:cNvSpPr>
          <p:nvPr/>
        </p:nvSpPr>
        <p:spPr bwMode="auto">
          <a:xfrm>
            <a:off x="1142976" y="981074"/>
            <a:ext cx="3429024" cy="8048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6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捆一捆，数一数</a:t>
            </a:r>
            <a:r>
              <a:rPr lang="en-US" altLang="zh-CN" sz="6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:</a:t>
            </a:r>
            <a:endParaRPr lang="zh-CN" altLang="en-US" sz="60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黑体"/>
              <a:ea typeface="黑体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905000" y="2667000"/>
            <a:ext cx="1371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>
                <a:latin typeface="黑体" pitchFamily="2" charset="-122"/>
                <a:ea typeface="黑体" pitchFamily="2" charset="-122"/>
              </a:rPr>
              <a:t>15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3733800" y="2667000"/>
            <a:ext cx="1447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>
                <a:latin typeface="黑体" pitchFamily="2" charset="-122"/>
                <a:ea typeface="黑体" pitchFamily="2" charset="-122"/>
              </a:rPr>
              <a:t>19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5562600" y="2667000"/>
            <a:ext cx="1447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>
                <a:latin typeface="黑体" pitchFamily="2" charset="-122"/>
                <a:ea typeface="黑体" pitchFamily="2" charset="-122"/>
              </a:rPr>
              <a:t>20</a:t>
            </a:r>
          </a:p>
        </p:txBody>
      </p:sp>
      <p:pic>
        <p:nvPicPr>
          <p:cNvPr id="7170" name="Picture 2" descr="d:\软件\360se6\User Data\temp\U397P4T8D4155797F107DT201209040938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0" y="3786190"/>
            <a:ext cx="2857500" cy="24288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  <p:bldP spid="13319" grpId="0"/>
      <p:bldP spid="133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1142976" y="1142984"/>
            <a:ext cx="3429024" cy="10001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6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我摆 你说 </a:t>
            </a:r>
            <a:r>
              <a:rPr lang="en-US" altLang="zh-CN" sz="6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:</a:t>
            </a:r>
            <a:endParaRPr lang="zh-CN" altLang="en-US" sz="60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黑体"/>
              <a:ea typeface="黑体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178" y="4429132"/>
            <a:ext cx="88088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11 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12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13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14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15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16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17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18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19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20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71472" y="2786058"/>
            <a:ext cx="71481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例：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个十，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个一，合在一起是</a:t>
            </a:r>
            <a:r>
              <a:rPr lang="en-US" altLang="zh-CN" sz="3200" dirty="0" smtClean="0"/>
              <a:t>11……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1142976" y="1142984"/>
            <a:ext cx="3429024" cy="10001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6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我说  你摆 </a:t>
            </a:r>
            <a:r>
              <a:rPr lang="en-US" altLang="zh-CN" sz="6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:</a:t>
            </a:r>
            <a:endParaRPr lang="zh-CN" altLang="en-US" sz="60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黑体"/>
              <a:ea typeface="黑体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786058"/>
            <a:ext cx="71481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例：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个十，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个一，合在一起是</a:t>
            </a:r>
            <a:r>
              <a:rPr lang="en-US" altLang="zh-CN" sz="3200" dirty="0" smtClean="0"/>
              <a:t>11……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35178" y="4429132"/>
            <a:ext cx="88088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11 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12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13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14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15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16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17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18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19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20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1142976" y="1142984"/>
            <a:ext cx="3429024" cy="10001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6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你摆</a:t>
            </a:r>
            <a:r>
              <a:rPr lang="zh-CN" altLang="en-US" sz="6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  你说 </a:t>
            </a:r>
            <a:r>
              <a:rPr lang="en-US" altLang="zh-CN" sz="6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:</a:t>
            </a:r>
            <a:endParaRPr lang="zh-CN" altLang="en-US" sz="60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黑体"/>
              <a:ea typeface="黑体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2786058"/>
            <a:ext cx="71481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例：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个十，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个一，合在一起是</a:t>
            </a:r>
            <a:r>
              <a:rPr lang="en-US" altLang="zh-CN" sz="3200" dirty="0" smtClean="0"/>
              <a:t>11……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335178" y="4429132"/>
            <a:ext cx="88088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11 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12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13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14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15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16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17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18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19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20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AG00315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18325" y="3746500"/>
            <a:ext cx="2057400" cy="232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0" y="990600"/>
            <a:ext cx="3124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5124" name="WordArt 6"/>
          <p:cNvSpPr>
            <a:spLocks noChangeArrowheads="1" noChangeShapeType="1" noTextEdit="1"/>
          </p:cNvSpPr>
          <p:nvPr/>
        </p:nvSpPr>
        <p:spPr bwMode="auto">
          <a:xfrm>
            <a:off x="838200" y="1143000"/>
            <a:ext cx="371475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/>
                <a:ea typeface="黑体"/>
              </a:rPr>
              <a:t>生活中的数：</a:t>
            </a:r>
          </a:p>
        </p:txBody>
      </p:sp>
      <p:pic>
        <p:nvPicPr>
          <p:cNvPr id="20491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2209800"/>
            <a:ext cx="3505200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97163" y="2828925"/>
            <a:ext cx="2351087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38400" y="2438400"/>
            <a:ext cx="2674938" cy="276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d:\软件\360se6\User Data\temp\U397P4T8D4155797F107DT2012090409381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00" y="3786190"/>
            <a:ext cx="2857500" cy="24288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AG00315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18325" y="3746500"/>
            <a:ext cx="2057400" cy="232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WordArt 5"/>
          <p:cNvSpPr>
            <a:spLocks noChangeArrowheads="1" noChangeShapeType="1" noTextEdit="1"/>
          </p:cNvSpPr>
          <p:nvPr/>
        </p:nvSpPr>
        <p:spPr bwMode="auto">
          <a:xfrm>
            <a:off x="533400" y="2743200"/>
            <a:ext cx="7934325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/>
                <a:ea typeface="黑体"/>
              </a:rPr>
              <a:t>你在哪些地方看到过这些数？</a:t>
            </a:r>
          </a:p>
        </p:txBody>
      </p:sp>
      <p:sp>
        <p:nvSpPr>
          <p:cNvPr id="6148" name="WordArt 8"/>
          <p:cNvSpPr>
            <a:spLocks noChangeArrowheads="1" noChangeShapeType="1" noTextEdit="1"/>
          </p:cNvSpPr>
          <p:nvPr/>
        </p:nvSpPr>
        <p:spPr bwMode="auto">
          <a:xfrm>
            <a:off x="457200" y="1219200"/>
            <a:ext cx="27813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/>
                <a:ea typeface="黑体"/>
              </a:rPr>
              <a:t>说一说：</a:t>
            </a:r>
          </a:p>
        </p:txBody>
      </p:sp>
      <p:pic>
        <p:nvPicPr>
          <p:cNvPr id="5" name="Picture 2" descr="d:\软件\360se6\User Data\temp\U397P4T8D4155797F107DT201209040938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0" y="3786190"/>
            <a:ext cx="2857500" cy="24288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201</TotalTime>
  <Words>380</Words>
  <PresentationFormat>全屏显示(4:3)</PresentationFormat>
  <Paragraphs>73</Paragraphs>
  <Slides>13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跋涉</vt:lpstr>
      <vt:lpstr>幻灯片 1</vt:lpstr>
      <vt:lpstr> 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</cp:lastModifiedBy>
  <cp:revision>22</cp:revision>
  <dcterms:created xsi:type="dcterms:W3CDTF">2015-11-02T21:34:03Z</dcterms:created>
  <dcterms:modified xsi:type="dcterms:W3CDTF">2015-11-06T05:20:54Z</dcterms:modified>
</cp:coreProperties>
</file>