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256" r:id="rId4"/>
    <p:sldId id="259" r:id="rId5"/>
    <p:sldId id="386" r:id="rId7"/>
    <p:sldId id="458" r:id="rId8"/>
    <p:sldId id="384" r:id="rId9"/>
    <p:sldId id="390" r:id="rId10"/>
    <p:sldId id="459" r:id="rId11"/>
    <p:sldId id="36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00CC00"/>
    <a:srgbClr val="0000FF"/>
    <a:srgbClr val="FF0000"/>
    <a:srgbClr val="A50021"/>
    <a:srgbClr val="6600CC"/>
    <a:srgbClr val="66FF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72"/>
      </p:cViewPr>
      <p:guideLst>
        <p:guide orient="horz" pos="2168"/>
        <p:guide pos="27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幻灯片图像占位符 3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可以根据学生的回答，单击图片中的数据，呈现数学信息。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626" name="Rectangle 2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单击页面演示平均分的过程；单击红色按钮，返回到幻灯片</a:t>
            </a:r>
            <a:r>
              <a:rPr lang="en-US" altLang="zh-CN"/>
              <a:t>6</a:t>
            </a:r>
            <a:r>
              <a:rPr lang="zh-CN" altLang="en-US" dirty="0"/>
              <a:t>；单击灰色按钮链接到幻灯片</a:t>
            </a:r>
            <a:r>
              <a:rPr lang="en-US" altLang="zh-CN"/>
              <a:t>9</a:t>
            </a:r>
            <a:r>
              <a:rPr lang="zh-CN" altLang="en-US" dirty="0"/>
              <a:t>，演示有余数除法算式表示的意义。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6562" name="Rectangle 2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单击页面演示平均分的过程；单击红色按钮，返回到幻灯片</a:t>
            </a:r>
            <a:r>
              <a:rPr lang="en-US" altLang="zh-CN"/>
              <a:t>6</a:t>
            </a:r>
            <a:r>
              <a:rPr lang="zh-CN" altLang="en-US" dirty="0"/>
              <a:t>；单击灰色按钮链接到幻灯片</a:t>
            </a:r>
            <a:r>
              <a:rPr lang="en-US" altLang="zh-CN"/>
              <a:t>9</a:t>
            </a:r>
            <a:r>
              <a:rPr lang="zh-CN" altLang="en-US" dirty="0"/>
              <a:t>，演示有余数除法算式表示的意义。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演示有余数除法算式表示的意义。单击“返回”按钮，返回到幻灯片</a:t>
            </a:r>
            <a:r>
              <a:rPr lang="en-US" altLang="zh-CN"/>
              <a:t>4</a:t>
            </a:r>
            <a:r>
              <a:rPr lang="zh-CN" altLang="en-US" dirty="0"/>
              <a:t>情境图。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r>
              <a:rPr lang="zh-CN" altLang="en-US" sz="1600" dirty="0">
                <a:solidFill>
                  <a:srgbClr val="A50021"/>
                </a:solidFill>
                <a:ea typeface="楷体_GB2312" pitchFamily="49" charset="-122"/>
              </a:rPr>
              <a:t>单击“返回”按钮，返回到幻灯片</a:t>
            </a:r>
            <a:r>
              <a:rPr lang="en-US" altLang="zh-CN" sz="1600">
                <a:solidFill>
                  <a:srgbClr val="A50021"/>
                </a:solidFill>
                <a:ea typeface="楷体_GB2312" pitchFamily="49" charset="-122"/>
              </a:rPr>
              <a:t>4</a:t>
            </a:r>
            <a:r>
              <a:rPr lang="zh-CN" altLang="en-US" sz="1600" dirty="0">
                <a:solidFill>
                  <a:srgbClr val="A50021"/>
                </a:solidFill>
                <a:ea typeface="楷体_GB2312" pitchFamily="49" charset="-122"/>
              </a:rPr>
              <a:t>情境图。单击“前进”按钮，链接到幻灯片</a:t>
            </a:r>
            <a:r>
              <a:rPr lang="en-US" altLang="zh-CN" sz="1600">
                <a:solidFill>
                  <a:srgbClr val="A50021"/>
                </a:solidFill>
                <a:ea typeface="楷体_GB2312" pitchFamily="49" charset="-122"/>
              </a:rPr>
              <a:t>17</a:t>
            </a:r>
            <a:r>
              <a:rPr lang="zh-CN" altLang="en-US" sz="1600" dirty="0">
                <a:solidFill>
                  <a:srgbClr val="A50021"/>
                </a:solidFill>
                <a:ea typeface="楷体_GB2312" pitchFamily="49" charset="-122"/>
              </a:rPr>
              <a:t>。</a:t>
            </a:r>
            <a:endParaRPr lang="zh-CN" altLang="en-US" sz="1600" dirty="0">
              <a:solidFill>
                <a:srgbClr val="A50021"/>
              </a:solidFill>
              <a:ea typeface="楷体_GB2312" pitchFamily="49" charset="-122"/>
            </a:endParaRPr>
          </a:p>
          <a:p>
            <a:pPr lvl="0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Rectangle 2"/>
          <p:cNvSpPr>
            <a:spLocks noGrp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r>
              <a:rPr lang="zh-CN" altLang="en-US" sz="1600" dirty="0">
                <a:solidFill>
                  <a:srgbClr val="A50021"/>
                </a:solidFill>
                <a:ea typeface="楷体_GB2312" pitchFamily="49" charset="-122"/>
              </a:rPr>
              <a:t>单击“返回”按钮，返回到幻灯片</a:t>
            </a:r>
            <a:r>
              <a:rPr lang="en-US" altLang="zh-CN" sz="1600">
                <a:solidFill>
                  <a:srgbClr val="A50021"/>
                </a:solidFill>
                <a:ea typeface="楷体_GB2312" pitchFamily="49" charset="-122"/>
              </a:rPr>
              <a:t>4</a:t>
            </a:r>
            <a:r>
              <a:rPr lang="zh-CN" altLang="en-US" sz="1600" dirty="0">
                <a:solidFill>
                  <a:srgbClr val="A50021"/>
                </a:solidFill>
                <a:ea typeface="楷体_GB2312" pitchFamily="49" charset="-122"/>
              </a:rPr>
              <a:t>情境图。单击“前进”按钮，链接到幻灯片</a:t>
            </a:r>
            <a:r>
              <a:rPr lang="en-US" altLang="zh-CN" sz="1600">
                <a:solidFill>
                  <a:srgbClr val="A50021"/>
                </a:solidFill>
                <a:ea typeface="楷体_GB2312" pitchFamily="49" charset="-122"/>
              </a:rPr>
              <a:t>17</a:t>
            </a:r>
            <a:r>
              <a:rPr lang="zh-CN" altLang="en-US" sz="1600" dirty="0">
                <a:solidFill>
                  <a:srgbClr val="A50021"/>
                </a:solidFill>
                <a:ea typeface="楷体_GB2312" pitchFamily="49" charset="-122"/>
              </a:rPr>
              <a:t>。</a:t>
            </a:r>
            <a:endParaRPr lang="zh-CN" altLang="en-US" sz="1600" dirty="0">
              <a:solidFill>
                <a:srgbClr val="A50021"/>
              </a:solidFill>
              <a:ea typeface="楷体_GB2312" pitchFamily="49" charset="-122"/>
            </a:endParaRPr>
          </a:p>
          <a:p>
            <a:pPr lvl="0"/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b="0">
                <a:solidFill>
                  <a:srgbClr val="898989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055" name="图片 8" descr="数学ppt3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 b="0">
                <a:solidFill>
                  <a:srgbClr val="898989"/>
                </a:solidFill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b="0">
                <a:solidFill>
                  <a:srgbClr val="898989"/>
                </a:solidFill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p>
            <a:pPr lvl="0" algn="r" eaLnBrk="1" hangingPunct="1"/>
            <a:fld id="{9A0DB2DC-4C9A-4742-B13C-FB6460FD3503}" type="slidenum">
              <a:rPr lang="zh-CN" altLang="en-US" sz="1200" b="0" dirty="0">
                <a:solidFill>
                  <a:srgbClr val="898989"/>
                </a:solidFill>
                <a:ea typeface="宋体" panose="02010600030101010101" pitchFamily="2" charset="-122"/>
              </a:rPr>
            </a:fld>
            <a:endParaRPr lang="zh-CN" altLang="en-US" sz="1200" b="0" dirty="0">
              <a:solidFill>
                <a:srgbClr val="898989"/>
              </a:solidFill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slide" Target="slide8.xml"/><Relationship Id="rId3" Type="http://schemas.openxmlformats.org/officeDocument/2006/relationships/image" Target="../media/image3.jpeg"/><Relationship Id="rId2" Type="http://schemas.openxmlformats.org/officeDocument/2006/relationships/slide" Target="slide16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wmf"/><Relationship Id="rId1" Type="http://schemas.openxmlformats.org/officeDocument/2006/relationships/control" Target="../activeX/activeX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5" descr="数学ppt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"/>
          <p:cNvSpPr txBox="1"/>
          <p:nvPr/>
        </p:nvSpPr>
        <p:spPr>
          <a:xfrm>
            <a:off x="728663" y="1530350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ctr" eaLnBrk="1" hangingPunct="1"/>
            <a:r>
              <a:rPr lang="zh-CN" altLang="en-US" sz="4800" b="0" dirty="0">
                <a:latin typeface="黑体" panose="02010609060101010101" pitchFamily="49" charset="-122"/>
                <a:ea typeface="黑体" panose="02010609060101010101" pitchFamily="49" charset="-122"/>
              </a:rPr>
              <a:t>有余数的除法  </a:t>
            </a:r>
            <a:endParaRPr lang="zh-CN" altLang="en-US" sz="48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00" name="Group 4"/>
          <p:cNvGrpSpPr/>
          <p:nvPr/>
        </p:nvGrpSpPr>
        <p:grpSpPr>
          <a:xfrm>
            <a:off x="3203575" y="5514975"/>
            <a:ext cx="1655763" cy="366713"/>
            <a:chOff x="0" y="0"/>
            <a:chExt cx="1043" cy="231"/>
          </a:xfrm>
        </p:grpSpPr>
        <p:pic>
          <p:nvPicPr>
            <p:cNvPr id="4110" name="Picture 5" descr="C:\Documents and Settings\pub\Desktop\未命名文件夹 4\按钮\按钮3.jpg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"/>
              <a:ext cx="225" cy="2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11" name="Text Box 12">
              <a:hlinkClick r:id="" action="ppaction://hlinkshowjump?jump=lastslide"/>
            </p:cNvPr>
            <p:cNvSpPr txBox="1"/>
            <p:nvPr/>
          </p:nvSpPr>
          <p:spPr>
            <a:xfrm>
              <a:off x="273" y="0"/>
              <a:ext cx="77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楷体_GB2312" pitchFamily="49" charset="-122"/>
                </a:rPr>
                <a:t>回顾反思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4101" name="Group 7"/>
          <p:cNvGrpSpPr/>
          <p:nvPr/>
        </p:nvGrpSpPr>
        <p:grpSpPr>
          <a:xfrm>
            <a:off x="2051050" y="4983163"/>
            <a:ext cx="2060575" cy="387350"/>
            <a:chOff x="0" y="0"/>
            <a:chExt cx="1298" cy="244"/>
          </a:xfrm>
        </p:grpSpPr>
        <p:sp>
          <p:nvSpPr>
            <p:cNvPr id="4108" name="Text Box 11">
              <a:hlinkClick r:id="rId4" action="ppaction://hlinksldjump"/>
            </p:cNvPr>
            <p:cNvSpPr txBox="1"/>
            <p:nvPr/>
          </p:nvSpPr>
          <p:spPr>
            <a:xfrm>
              <a:off x="255" y="0"/>
              <a:ext cx="1043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楷体_GB2312" pitchFamily="49" charset="-122"/>
                </a:rPr>
                <a:t>自主练习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4109" name="Picture 5" descr="C:\Documents and Settings\pub\Desktop\未命名文件夹 4\按钮\按钮3.jpg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9"/>
              <a:ext cx="225" cy="2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2" name="Group 10"/>
          <p:cNvGrpSpPr/>
          <p:nvPr/>
        </p:nvGrpSpPr>
        <p:grpSpPr>
          <a:xfrm>
            <a:off x="1187450" y="4249738"/>
            <a:ext cx="2016125" cy="400050"/>
            <a:chOff x="0" y="0"/>
            <a:chExt cx="1270" cy="252"/>
          </a:xfrm>
        </p:grpSpPr>
        <p:sp>
          <p:nvSpPr>
            <p:cNvPr id="4106" name="Text Box 10">
              <a:hlinkClick r:id="rId5" action="ppaction://hlinksldjump"/>
            </p:cNvPr>
            <p:cNvSpPr txBox="1"/>
            <p:nvPr/>
          </p:nvSpPr>
          <p:spPr>
            <a:xfrm>
              <a:off x="227" y="0"/>
              <a:ext cx="1043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楷体_GB2312" pitchFamily="49" charset="-122"/>
                </a:rPr>
                <a:t>你问我说</a:t>
              </a:r>
              <a:endParaRPr lang="en-US" altLang="zh-CN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4107" name="Picture 5" descr="C:\Documents and Settings\pub\Desktop\未命名文件夹 4\按钮\按钮3.jpg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7"/>
              <a:ext cx="225" cy="2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3" name="Group 13"/>
          <p:cNvGrpSpPr/>
          <p:nvPr/>
        </p:nvGrpSpPr>
        <p:grpSpPr>
          <a:xfrm>
            <a:off x="482600" y="3530600"/>
            <a:ext cx="2044700" cy="371475"/>
            <a:chOff x="0" y="0"/>
            <a:chExt cx="1288" cy="234"/>
          </a:xfrm>
        </p:grpSpPr>
        <p:sp>
          <p:nvSpPr>
            <p:cNvPr id="4104" name="Text Box 9">
              <a:hlinkClick r:id="rId6" action="ppaction://hlinksldjump"/>
            </p:cNvPr>
            <p:cNvSpPr txBox="1"/>
            <p:nvPr/>
          </p:nvSpPr>
          <p:spPr>
            <a:xfrm>
              <a:off x="245" y="0"/>
              <a:ext cx="1043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dirty="0">
                  <a:latin typeface="Arial" panose="020B0604020202020204" pitchFamily="34" charset="0"/>
                  <a:ea typeface="楷体_GB2312" pitchFamily="49" charset="-122"/>
                </a:rPr>
                <a:t>情境导入 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pic>
          <p:nvPicPr>
            <p:cNvPr id="4105" name="Picture 5" descr="C:\Documents and Settings\pub\Desktop\未命名文件夹 4\按钮\按钮3.jp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9"/>
              <a:ext cx="225" cy="2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Text Box 2"/>
          <p:cNvSpPr txBox="1"/>
          <p:nvPr/>
        </p:nvSpPr>
        <p:spPr>
          <a:xfrm>
            <a:off x="468313" y="1268413"/>
            <a:ext cx="5759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2.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连一连，填一填。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0660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61" name="Text Box 2"/>
          <p:cNvSpPr txBox="1"/>
          <p:nvPr/>
        </p:nvSpPr>
        <p:spPr>
          <a:xfrm>
            <a:off x="206375" y="1878013"/>
            <a:ext cx="7389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）把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块   平均放在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个盘子里。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0695" name="图片 70694"/>
          <p:cNvPicPr>
            <a:picLocks noChangeAspect="1"/>
          </p:cNvPicPr>
          <p:nvPr/>
        </p:nvPicPr>
        <p:blipFill>
          <a:blip r:embed="rId3"/>
          <a:srcRect l="7249" t="61072" r="10794" b="28427"/>
          <a:stretch>
            <a:fillRect/>
          </a:stretch>
        </p:blipFill>
        <p:spPr>
          <a:xfrm>
            <a:off x="539750" y="2565400"/>
            <a:ext cx="7345363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97" name="图片 70696"/>
          <p:cNvPicPr>
            <a:picLocks noChangeAspect="1"/>
          </p:cNvPicPr>
          <p:nvPr/>
        </p:nvPicPr>
        <p:blipFill>
          <a:blip r:embed="rId3"/>
          <a:srcRect l="26376" t="55281" r="67964" b="39177"/>
          <a:stretch>
            <a:fillRect/>
          </a:stretch>
        </p:blipFill>
        <p:spPr>
          <a:xfrm>
            <a:off x="1979613" y="1916113"/>
            <a:ext cx="504825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98" name="Text Box 2"/>
          <p:cNvSpPr txBox="1"/>
          <p:nvPr/>
        </p:nvSpPr>
        <p:spPr>
          <a:xfrm>
            <a:off x="1619250" y="4613275"/>
            <a:ext cx="5832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每盘放（   ）块，还剩（  ）块。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699" name="Text Box 2"/>
          <p:cNvSpPr txBox="1"/>
          <p:nvPr/>
        </p:nvSpPr>
        <p:spPr>
          <a:xfrm>
            <a:off x="2987675" y="4579938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0700" name="组合 70699"/>
          <p:cNvGrpSpPr/>
          <p:nvPr/>
        </p:nvGrpSpPr>
        <p:grpSpPr>
          <a:xfrm>
            <a:off x="1763713" y="5116513"/>
            <a:ext cx="4840287" cy="833437"/>
            <a:chOff x="158" y="2999"/>
            <a:chExt cx="3049" cy="525"/>
          </a:xfrm>
        </p:grpSpPr>
        <p:sp>
          <p:nvSpPr>
            <p:cNvPr id="70701" name="Text Box 2"/>
            <p:cNvSpPr txBox="1"/>
            <p:nvPr/>
          </p:nvSpPr>
          <p:spPr>
            <a:xfrm>
              <a:off x="2154" y="3004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2" name="Text Box 2"/>
            <p:cNvSpPr txBox="1"/>
            <p:nvPr/>
          </p:nvSpPr>
          <p:spPr>
            <a:xfrm>
              <a:off x="158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3" name="矩形 70702"/>
            <p:cNvSpPr/>
            <p:nvPr/>
          </p:nvSpPr>
          <p:spPr>
            <a:xfrm>
              <a:off x="455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4" name="矩形 70703"/>
            <p:cNvSpPr/>
            <p:nvPr/>
          </p:nvSpPr>
          <p:spPr>
            <a:xfrm>
              <a:off x="452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5" name="Text Box 2"/>
            <p:cNvSpPr txBox="1"/>
            <p:nvPr/>
          </p:nvSpPr>
          <p:spPr>
            <a:xfrm>
              <a:off x="724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6" name="矩形 70705"/>
            <p:cNvSpPr/>
            <p:nvPr/>
          </p:nvSpPr>
          <p:spPr>
            <a:xfrm>
              <a:off x="1041" y="3112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＝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7" name="Text Box 2"/>
            <p:cNvSpPr txBox="1"/>
            <p:nvPr/>
          </p:nvSpPr>
          <p:spPr>
            <a:xfrm>
              <a:off x="1202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8" name="Text Box 2"/>
            <p:cNvSpPr txBox="1"/>
            <p:nvPr/>
          </p:nvSpPr>
          <p:spPr>
            <a:xfrm>
              <a:off x="1429" y="3123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09" name="矩形 70708"/>
            <p:cNvSpPr/>
            <p:nvPr/>
          </p:nvSpPr>
          <p:spPr>
            <a:xfrm>
              <a:off x="1910" y="3113"/>
              <a:ext cx="62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0710" name="Text Box 2"/>
            <p:cNvSpPr txBox="1"/>
            <p:nvPr/>
          </p:nvSpPr>
          <p:spPr>
            <a:xfrm>
              <a:off x="2391" y="3128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70711" name="Text Box 2"/>
          <p:cNvSpPr txBox="1"/>
          <p:nvPr/>
        </p:nvSpPr>
        <p:spPr>
          <a:xfrm>
            <a:off x="5221288" y="4562475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712" name="Text Box 2"/>
          <p:cNvSpPr txBox="1"/>
          <p:nvPr/>
        </p:nvSpPr>
        <p:spPr>
          <a:xfrm>
            <a:off x="1884363" y="5272088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713" name="Text Box 2"/>
          <p:cNvSpPr txBox="1"/>
          <p:nvPr/>
        </p:nvSpPr>
        <p:spPr>
          <a:xfrm>
            <a:off x="2362200" y="5343525"/>
            <a:ext cx="9350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÷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0714" name="Text Box 2"/>
          <p:cNvSpPr txBox="1"/>
          <p:nvPr/>
        </p:nvSpPr>
        <p:spPr>
          <a:xfrm>
            <a:off x="2867025" y="5272088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715" name="Text Box 2"/>
          <p:cNvSpPr txBox="1"/>
          <p:nvPr/>
        </p:nvSpPr>
        <p:spPr>
          <a:xfrm>
            <a:off x="3625850" y="5272088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0716" name="Text Box 2"/>
          <p:cNvSpPr txBox="1"/>
          <p:nvPr/>
        </p:nvSpPr>
        <p:spPr>
          <a:xfrm>
            <a:off x="5110163" y="5283200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0717" name="图片 70716"/>
          <p:cNvPicPr>
            <a:picLocks noChangeAspect="1"/>
          </p:cNvPicPr>
          <p:nvPr/>
        </p:nvPicPr>
        <p:blipFill>
          <a:blip r:embed="rId3"/>
          <a:srcRect l="7249" t="70529" r="10794" b="18552"/>
          <a:stretch>
            <a:fillRect/>
          </a:stretch>
        </p:blipFill>
        <p:spPr>
          <a:xfrm>
            <a:off x="512763" y="3651250"/>
            <a:ext cx="7345362" cy="747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718" name="直接连接符 70717"/>
          <p:cNvSpPr/>
          <p:nvPr/>
        </p:nvSpPr>
        <p:spPr>
          <a:xfrm>
            <a:off x="900113" y="3141663"/>
            <a:ext cx="1079500" cy="9350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19" name="直接连接符 70718"/>
          <p:cNvSpPr/>
          <p:nvPr/>
        </p:nvSpPr>
        <p:spPr>
          <a:xfrm>
            <a:off x="1187450" y="3141663"/>
            <a:ext cx="2016125" cy="9350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0" name="直接连接符 70719"/>
          <p:cNvSpPr/>
          <p:nvPr/>
        </p:nvSpPr>
        <p:spPr>
          <a:xfrm>
            <a:off x="1547813" y="3068638"/>
            <a:ext cx="3024187" cy="1008062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1" name="直接连接符 70720"/>
          <p:cNvSpPr/>
          <p:nvPr/>
        </p:nvSpPr>
        <p:spPr>
          <a:xfrm>
            <a:off x="1979613" y="2997200"/>
            <a:ext cx="4032250" cy="10795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2" name="直接连接符 70721"/>
          <p:cNvSpPr/>
          <p:nvPr/>
        </p:nvSpPr>
        <p:spPr>
          <a:xfrm flipH="1">
            <a:off x="1979613" y="3068638"/>
            <a:ext cx="288925" cy="1008062"/>
          </a:xfrm>
          <a:prstGeom prst="line">
            <a:avLst/>
          </a:prstGeom>
          <a:ln w="28575" cap="flat" cmpd="sng">
            <a:solidFill>
              <a:schemeClr val="hlink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3" name="直接连接符 70722"/>
          <p:cNvSpPr/>
          <p:nvPr/>
        </p:nvSpPr>
        <p:spPr>
          <a:xfrm>
            <a:off x="2628900" y="2997200"/>
            <a:ext cx="647700" cy="1079500"/>
          </a:xfrm>
          <a:prstGeom prst="line">
            <a:avLst/>
          </a:prstGeom>
          <a:ln w="28575" cap="flat" cmpd="sng">
            <a:solidFill>
              <a:schemeClr val="hlink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4" name="直接连接符 70723"/>
          <p:cNvSpPr/>
          <p:nvPr/>
        </p:nvSpPr>
        <p:spPr>
          <a:xfrm>
            <a:off x="2916238" y="3068638"/>
            <a:ext cx="1800225" cy="1008062"/>
          </a:xfrm>
          <a:prstGeom prst="line">
            <a:avLst/>
          </a:prstGeom>
          <a:ln w="28575" cap="flat" cmpd="sng">
            <a:solidFill>
              <a:schemeClr val="hlink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5" name="直接连接符 70724"/>
          <p:cNvSpPr/>
          <p:nvPr/>
        </p:nvSpPr>
        <p:spPr>
          <a:xfrm>
            <a:off x="3276600" y="3068638"/>
            <a:ext cx="2879725" cy="1008062"/>
          </a:xfrm>
          <a:prstGeom prst="line">
            <a:avLst/>
          </a:prstGeom>
          <a:ln w="28575" cap="flat" cmpd="sng">
            <a:solidFill>
              <a:schemeClr val="hlink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6" name="直接连接符 70725"/>
          <p:cNvSpPr/>
          <p:nvPr/>
        </p:nvSpPr>
        <p:spPr>
          <a:xfrm flipH="1">
            <a:off x="2051050" y="2997200"/>
            <a:ext cx="1584325" cy="1008063"/>
          </a:xfrm>
          <a:prstGeom prst="line">
            <a:avLst/>
          </a:prstGeom>
          <a:ln w="28575" cap="flat" cmpd="sng">
            <a:solidFill>
              <a:srgbClr val="80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7" name="直接连接符 70726"/>
          <p:cNvSpPr/>
          <p:nvPr/>
        </p:nvSpPr>
        <p:spPr>
          <a:xfrm flipH="1">
            <a:off x="2051050" y="3068638"/>
            <a:ext cx="1441450" cy="936625"/>
          </a:xfrm>
          <a:prstGeom prst="line">
            <a:avLst/>
          </a:prstGeom>
          <a:ln w="28575" cap="flat" cmpd="sng">
            <a:solidFill>
              <a:srgbClr val="80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8" name="直接连接符 70727"/>
          <p:cNvSpPr/>
          <p:nvPr/>
        </p:nvSpPr>
        <p:spPr>
          <a:xfrm flipH="1">
            <a:off x="3348038" y="3068638"/>
            <a:ext cx="506412" cy="1008062"/>
          </a:xfrm>
          <a:prstGeom prst="line">
            <a:avLst/>
          </a:prstGeom>
          <a:ln w="28575" cap="flat" cmpd="sng">
            <a:solidFill>
              <a:srgbClr val="80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29" name="直接连接符 70728"/>
          <p:cNvSpPr/>
          <p:nvPr/>
        </p:nvSpPr>
        <p:spPr>
          <a:xfrm>
            <a:off x="4284663" y="2997200"/>
            <a:ext cx="430212" cy="1008063"/>
          </a:xfrm>
          <a:prstGeom prst="line">
            <a:avLst/>
          </a:prstGeom>
          <a:ln w="28575" cap="flat" cmpd="sng">
            <a:solidFill>
              <a:srgbClr val="80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0" name="直接连接符 70729"/>
          <p:cNvSpPr/>
          <p:nvPr/>
        </p:nvSpPr>
        <p:spPr>
          <a:xfrm>
            <a:off x="4572000" y="3070225"/>
            <a:ext cx="1655763" cy="1006475"/>
          </a:xfrm>
          <a:prstGeom prst="line">
            <a:avLst/>
          </a:prstGeom>
          <a:ln w="28575" cap="flat" cmpd="sng">
            <a:solidFill>
              <a:srgbClr val="80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1" name="直接连接符 70730"/>
          <p:cNvSpPr/>
          <p:nvPr/>
        </p:nvSpPr>
        <p:spPr>
          <a:xfrm flipH="1">
            <a:off x="2051050" y="3141663"/>
            <a:ext cx="2736850" cy="935037"/>
          </a:xfrm>
          <a:prstGeom prst="line">
            <a:avLst/>
          </a:prstGeom>
          <a:ln w="28575" cap="flat" cmpd="sng">
            <a:solidFill>
              <a:srgbClr val="008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2" name="直接连接符 70731"/>
          <p:cNvSpPr/>
          <p:nvPr/>
        </p:nvSpPr>
        <p:spPr>
          <a:xfrm flipH="1">
            <a:off x="3419475" y="3141663"/>
            <a:ext cx="1728788" cy="935037"/>
          </a:xfrm>
          <a:prstGeom prst="line">
            <a:avLst/>
          </a:prstGeom>
          <a:ln w="28575" cap="flat" cmpd="sng">
            <a:solidFill>
              <a:srgbClr val="008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3" name="直接连接符 70732"/>
          <p:cNvSpPr/>
          <p:nvPr/>
        </p:nvSpPr>
        <p:spPr>
          <a:xfrm flipH="1">
            <a:off x="4787900" y="3141663"/>
            <a:ext cx="649288" cy="863600"/>
          </a:xfrm>
          <a:prstGeom prst="line">
            <a:avLst/>
          </a:prstGeom>
          <a:ln w="28575" cap="flat" cmpd="sng">
            <a:solidFill>
              <a:srgbClr val="008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4" name="直接连接符 70733"/>
          <p:cNvSpPr/>
          <p:nvPr/>
        </p:nvSpPr>
        <p:spPr>
          <a:xfrm>
            <a:off x="5892800" y="3090863"/>
            <a:ext cx="285750" cy="936625"/>
          </a:xfrm>
          <a:prstGeom prst="line">
            <a:avLst/>
          </a:prstGeom>
          <a:ln w="28575" cap="flat" cmpd="sng">
            <a:solidFill>
              <a:srgbClr val="008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5" name="直接连接符 70734"/>
          <p:cNvSpPr/>
          <p:nvPr/>
        </p:nvSpPr>
        <p:spPr>
          <a:xfrm flipH="1">
            <a:off x="1979613" y="3068638"/>
            <a:ext cx="4176712" cy="1081087"/>
          </a:xfrm>
          <a:prstGeom prst="line">
            <a:avLst/>
          </a:prstGeom>
          <a:ln w="28575" cap="flat" cmpd="sng">
            <a:solidFill>
              <a:srgbClr val="333333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6" name="直接连接符 70735"/>
          <p:cNvSpPr/>
          <p:nvPr/>
        </p:nvSpPr>
        <p:spPr>
          <a:xfrm flipH="1">
            <a:off x="3492500" y="3068638"/>
            <a:ext cx="3024188" cy="1008062"/>
          </a:xfrm>
          <a:prstGeom prst="line">
            <a:avLst/>
          </a:prstGeom>
          <a:ln w="28575" cap="flat" cmpd="sng">
            <a:solidFill>
              <a:srgbClr val="333333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7" name="直接连接符 70736"/>
          <p:cNvSpPr/>
          <p:nvPr/>
        </p:nvSpPr>
        <p:spPr>
          <a:xfrm flipH="1">
            <a:off x="4859338" y="3068638"/>
            <a:ext cx="2016125" cy="1008062"/>
          </a:xfrm>
          <a:prstGeom prst="line">
            <a:avLst/>
          </a:prstGeom>
          <a:ln w="28575" cap="flat" cmpd="sng">
            <a:solidFill>
              <a:srgbClr val="333333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70738" name="直接连接符 70737"/>
          <p:cNvSpPr/>
          <p:nvPr/>
        </p:nvSpPr>
        <p:spPr>
          <a:xfrm flipH="1">
            <a:off x="6256338" y="3086100"/>
            <a:ext cx="863600" cy="1008063"/>
          </a:xfrm>
          <a:prstGeom prst="line">
            <a:avLst/>
          </a:prstGeom>
          <a:ln w="28575" cap="flat" cmpd="sng">
            <a:solidFill>
              <a:srgbClr val="333333"/>
            </a:solidFill>
            <a:prstDash val="sysDot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0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0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0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7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0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0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70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0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0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0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99" grpId="0"/>
      <p:bldP spid="70711" grpId="0"/>
      <p:bldP spid="70712" grpId="0"/>
      <p:bldP spid="70713" grpId="0"/>
      <p:bldP spid="70714" grpId="0"/>
      <p:bldP spid="70715" grpId="0"/>
      <p:bldP spid="707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3" name="Text Box 2"/>
          <p:cNvSpPr txBox="1"/>
          <p:nvPr/>
        </p:nvSpPr>
        <p:spPr>
          <a:xfrm>
            <a:off x="468313" y="1268413"/>
            <a:ext cx="20875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3. 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1685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688" name="组合 71687"/>
          <p:cNvGrpSpPr/>
          <p:nvPr/>
        </p:nvGrpSpPr>
        <p:grpSpPr>
          <a:xfrm>
            <a:off x="1692275" y="3284538"/>
            <a:ext cx="4840288" cy="833437"/>
            <a:chOff x="158" y="2999"/>
            <a:chExt cx="3049" cy="525"/>
          </a:xfrm>
        </p:grpSpPr>
        <p:sp>
          <p:nvSpPr>
            <p:cNvPr id="71689" name="Text Box 2"/>
            <p:cNvSpPr txBox="1"/>
            <p:nvPr/>
          </p:nvSpPr>
          <p:spPr>
            <a:xfrm>
              <a:off x="2154" y="3004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0" name="Text Box 2"/>
            <p:cNvSpPr txBox="1"/>
            <p:nvPr/>
          </p:nvSpPr>
          <p:spPr>
            <a:xfrm>
              <a:off x="158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1" name="矩形 71690"/>
            <p:cNvSpPr/>
            <p:nvPr/>
          </p:nvSpPr>
          <p:spPr>
            <a:xfrm>
              <a:off x="455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2" name="矩形 71691"/>
            <p:cNvSpPr/>
            <p:nvPr/>
          </p:nvSpPr>
          <p:spPr>
            <a:xfrm>
              <a:off x="452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3" name="Text Box 2"/>
            <p:cNvSpPr txBox="1"/>
            <p:nvPr/>
          </p:nvSpPr>
          <p:spPr>
            <a:xfrm>
              <a:off x="724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4" name="矩形 71693"/>
            <p:cNvSpPr/>
            <p:nvPr/>
          </p:nvSpPr>
          <p:spPr>
            <a:xfrm>
              <a:off x="1041" y="3112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＝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5" name="Text Box 2"/>
            <p:cNvSpPr txBox="1"/>
            <p:nvPr/>
          </p:nvSpPr>
          <p:spPr>
            <a:xfrm>
              <a:off x="1202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6" name="Text Box 2"/>
            <p:cNvSpPr txBox="1"/>
            <p:nvPr/>
          </p:nvSpPr>
          <p:spPr>
            <a:xfrm>
              <a:off x="1429" y="3123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（人）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7" name="矩形 71696"/>
            <p:cNvSpPr/>
            <p:nvPr/>
          </p:nvSpPr>
          <p:spPr>
            <a:xfrm>
              <a:off x="1910" y="3113"/>
              <a:ext cx="62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698" name="Text Box 2"/>
            <p:cNvSpPr txBox="1"/>
            <p:nvPr/>
          </p:nvSpPr>
          <p:spPr>
            <a:xfrm>
              <a:off x="2391" y="3128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（片）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71702" name="Text Box 2"/>
          <p:cNvSpPr txBox="1"/>
          <p:nvPr/>
        </p:nvSpPr>
        <p:spPr>
          <a:xfrm>
            <a:off x="1812925" y="3440113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03" name="Text Box 2"/>
          <p:cNvSpPr txBox="1"/>
          <p:nvPr/>
        </p:nvSpPr>
        <p:spPr>
          <a:xfrm>
            <a:off x="2290763" y="3511550"/>
            <a:ext cx="935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÷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04" name="Text Box 2"/>
          <p:cNvSpPr txBox="1"/>
          <p:nvPr/>
        </p:nvSpPr>
        <p:spPr>
          <a:xfrm>
            <a:off x="2795588" y="3440113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05" name="Text Box 2"/>
          <p:cNvSpPr txBox="1"/>
          <p:nvPr/>
        </p:nvSpPr>
        <p:spPr>
          <a:xfrm>
            <a:off x="3554413" y="3440113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06" name="Text Box 2"/>
          <p:cNvSpPr txBox="1"/>
          <p:nvPr/>
        </p:nvSpPr>
        <p:spPr>
          <a:xfrm>
            <a:off x="5038725" y="3451225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713" name="图片 71712"/>
          <p:cNvPicPr>
            <a:picLocks noChangeAspect="1"/>
          </p:cNvPicPr>
          <p:nvPr/>
        </p:nvPicPr>
        <p:blipFill>
          <a:blip r:embed="rId3"/>
          <a:srcRect l="10570" t="3128" r="16554" b="78830"/>
          <a:stretch>
            <a:fillRect/>
          </a:stretch>
        </p:blipFill>
        <p:spPr>
          <a:xfrm>
            <a:off x="1042988" y="1341438"/>
            <a:ext cx="7488237" cy="8334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20" name="组合 71719"/>
          <p:cNvGrpSpPr/>
          <p:nvPr/>
        </p:nvGrpSpPr>
        <p:grpSpPr>
          <a:xfrm>
            <a:off x="827088" y="2133600"/>
            <a:ext cx="9217025" cy="1117600"/>
            <a:chOff x="521" y="1344"/>
            <a:chExt cx="5806" cy="704"/>
          </a:xfrm>
        </p:grpSpPr>
        <p:sp>
          <p:nvSpPr>
            <p:cNvPr id="71717" name="Text Box 2"/>
            <p:cNvSpPr txBox="1"/>
            <p:nvPr/>
          </p:nvSpPr>
          <p:spPr>
            <a:xfrm>
              <a:off x="521" y="1344"/>
              <a:ext cx="5806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40000"/>
                </a:spcBef>
              </a:pP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13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片   ，每人分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片，可以分给（  ）人，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pPr lvl="0" eaLnBrk="0" hangingPunct="0">
                <a:spcBef>
                  <a:spcPct val="40000"/>
                </a:spcBef>
              </a:pP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    还剩（  ）片。</a:t>
              </a:r>
              <a:endParaRPr lang="zh-CN" altLang="en-US" sz="2800" b="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71718" name="图片 71717"/>
            <p:cNvPicPr>
              <a:picLocks noChangeAspect="1"/>
            </p:cNvPicPr>
            <p:nvPr/>
          </p:nvPicPr>
          <p:blipFill>
            <a:blip r:embed="rId3"/>
            <a:srcRect l="74600" t="4674" r="18721" b="81303"/>
            <a:stretch>
              <a:fillRect/>
            </a:stretch>
          </p:blipFill>
          <p:spPr>
            <a:xfrm>
              <a:off x="1610" y="1407"/>
              <a:ext cx="317" cy="3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721" name="组合 71720"/>
          <p:cNvGrpSpPr/>
          <p:nvPr/>
        </p:nvGrpSpPr>
        <p:grpSpPr>
          <a:xfrm>
            <a:off x="766763" y="4087813"/>
            <a:ext cx="9217025" cy="1117600"/>
            <a:chOff x="521" y="1344"/>
            <a:chExt cx="5806" cy="704"/>
          </a:xfrm>
        </p:grpSpPr>
        <p:sp>
          <p:nvSpPr>
            <p:cNvPr id="71722" name="Text Box 2"/>
            <p:cNvSpPr txBox="1"/>
            <p:nvPr/>
          </p:nvSpPr>
          <p:spPr>
            <a:xfrm>
              <a:off x="521" y="1344"/>
              <a:ext cx="5806" cy="7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40000"/>
                </a:spcBef>
              </a:pP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13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片   ，平均分给</a:t>
              </a:r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人，每人分（  ）片，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</a:endParaRPr>
            </a:p>
            <a:p>
              <a:pPr lvl="0" eaLnBrk="0" hangingPunct="0">
                <a:spcBef>
                  <a:spcPct val="40000"/>
                </a:spcBef>
              </a:pP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    还剩（  ）片。</a:t>
              </a:r>
              <a:endParaRPr lang="zh-CN" altLang="en-US" sz="2800" b="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71723" name="图片 71722"/>
            <p:cNvPicPr>
              <a:picLocks noChangeAspect="1"/>
            </p:cNvPicPr>
            <p:nvPr/>
          </p:nvPicPr>
          <p:blipFill>
            <a:blip r:embed="rId3"/>
            <a:srcRect l="74600" t="4674" r="18721" b="81303"/>
            <a:stretch>
              <a:fillRect/>
            </a:stretch>
          </p:blipFill>
          <p:spPr>
            <a:xfrm>
              <a:off x="1610" y="1407"/>
              <a:ext cx="317" cy="3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1724" name="组合 71723"/>
          <p:cNvGrpSpPr/>
          <p:nvPr/>
        </p:nvGrpSpPr>
        <p:grpSpPr>
          <a:xfrm>
            <a:off x="1676400" y="5240338"/>
            <a:ext cx="4840288" cy="833437"/>
            <a:chOff x="158" y="2999"/>
            <a:chExt cx="3049" cy="525"/>
          </a:xfrm>
        </p:grpSpPr>
        <p:sp>
          <p:nvSpPr>
            <p:cNvPr id="71725" name="Text Box 2"/>
            <p:cNvSpPr txBox="1"/>
            <p:nvPr/>
          </p:nvSpPr>
          <p:spPr>
            <a:xfrm>
              <a:off x="2154" y="3004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26" name="Text Box 2"/>
            <p:cNvSpPr txBox="1"/>
            <p:nvPr/>
          </p:nvSpPr>
          <p:spPr>
            <a:xfrm>
              <a:off x="158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27" name="矩形 71726"/>
            <p:cNvSpPr/>
            <p:nvPr/>
          </p:nvSpPr>
          <p:spPr>
            <a:xfrm>
              <a:off x="455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28" name="矩形 71727"/>
            <p:cNvSpPr/>
            <p:nvPr/>
          </p:nvSpPr>
          <p:spPr>
            <a:xfrm>
              <a:off x="452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29" name="Text Box 2"/>
            <p:cNvSpPr txBox="1"/>
            <p:nvPr/>
          </p:nvSpPr>
          <p:spPr>
            <a:xfrm>
              <a:off x="724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30" name="矩形 71729"/>
            <p:cNvSpPr/>
            <p:nvPr/>
          </p:nvSpPr>
          <p:spPr>
            <a:xfrm>
              <a:off x="1041" y="3112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＝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31" name="Text Box 2"/>
            <p:cNvSpPr txBox="1"/>
            <p:nvPr/>
          </p:nvSpPr>
          <p:spPr>
            <a:xfrm>
              <a:off x="1202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32" name="Text Box 2"/>
            <p:cNvSpPr txBox="1"/>
            <p:nvPr/>
          </p:nvSpPr>
          <p:spPr>
            <a:xfrm>
              <a:off x="1429" y="3123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（片）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33" name="矩形 71732"/>
            <p:cNvSpPr/>
            <p:nvPr/>
          </p:nvSpPr>
          <p:spPr>
            <a:xfrm>
              <a:off x="1910" y="3113"/>
              <a:ext cx="62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1734" name="Text Box 2"/>
            <p:cNvSpPr txBox="1"/>
            <p:nvPr/>
          </p:nvSpPr>
          <p:spPr>
            <a:xfrm>
              <a:off x="2391" y="3128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（片）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71735" name="Text Box 2"/>
          <p:cNvSpPr txBox="1"/>
          <p:nvPr/>
        </p:nvSpPr>
        <p:spPr>
          <a:xfrm>
            <a:off x="1797050" y="5395913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6" name="Text Box 2"/>
          <p:cNvSpPr txBox="1"/>
          <p:nvPr/>
        </p:nvSpPr>
        <p:spPr>
          <a:xfrm>
            <a:off x="2274888" y="5467350"/>
            <a:ext cx="935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÷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37" name="Text Box 2"/>
          <p:cNvSpPr txBox="1"/>
          <p:nvPr/>
        </p:nvSpPr>
        <p:spPr>
          <a:xfrm>
            <a:off x="2779713" y="5395913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8" name="Text Box 2"/>
          <p:cNvSpPr txBox="1"/>
          <p:nvPr/>
        </p:nvSpPr>
        <p:spPr>
          <a:xfrm>
            <a:off x="3538538" y="5395913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39" name="Text Box 2"/>
          <p:cNvSpPr txBox="1"/>
          <p:nvPr/>
        </p:nvSpPr>
        <p:spPr>
          <a:xfrm>
            <a:off x="5022850" y="5407025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40" name="Text Box 2"/>
          <p:cNvSpPr txBox="1"/>
          <p:nvPr/>
        </p:nvSpPr>
        <p:spPr>
          <a:xfrm>
            <a:off x="7131050" y="2133600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41" name="Text Box 2"/>
          <p:cNvSpPr txBox="1"/>
          <p:nvPr/>
        </p:nvSpPr>
        <p:spPr>
          <a:xfrm>
            <a:off x="2843213" y="2708275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42" name="Text Box 2"/>
          <p:cNvSpPr txBox="1"/>
          <p:nvPr/>
        </p:nvSpPr>
        <p:spPr>
          <a:xfrm>
            <a:off x="7053263" y="4076700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43" name="Text Box 2"/>
          <p:cNvSpPr txBox="1"/>
          <p:nvPr/>
        </p:nvSpPr>
        <p:spPr>
          <a:xfrm>
            <a:off x="2806700" y="4699000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1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2" grpId="0"/>
      <p:bldP spid="71703" grpId="0"/>
      <p:bldP spid="71704" grpId="0"/>
      <p:bldP spid="71705" grpId="0"/>
      <p:bldP spid="71706" grpId="0"/>
      <p:bldP spid="71735" grpId="0"/>
      <p:bldP spid="71736" grpId="0"/>
      <p:bldP spid="71737" grpId="0"/>
      <p:bldP spid="71738" grpId="0"/>
      <p:bldP spid="71739" grpId="0"/>
      <p:bldP spid="71740" grpId="0"/>
      <p:bldP spid="71741" grpId="0"/>
      <p:bldP spid="71742" grpId="0"/>
      <p:bldP spid="717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Text Box 2"/>
          <p:cNvSpPr txBox="1"/>
          <p:nvPr/>
        </p:nvSpPr>
        <p:spPr>
          <a:xfrm>
            <a:off x="827088" y="1257300"/>
            <a:ext cx="7991475" cy="115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用一堆小棒摆   ，如果有剩余，可能会剩几根小棒？如果用这些小棒摆    呢？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2708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52" name="图片 72751"/>
          <p:cNvPicPr>
            <a:picLocks noChangeAspect="1"/>
          </p:cNvPicPr>
          <p:nvPr/>
        </p:nvPicPr>
        <p:blipFill>
          <a:blip r:embed="rId3"/>
          <a:srcRect l="46431" t="47507" r="45248" b="-1050"/>
          <a:stretch>
            <a:fillRect/>
          </a:stretch>
        </p:blipFill>
        <p:spPr>
          <a:xfrm>
            <a:off x="4533900" y="1844675"/>
            <a:ext cx="503238" cy="64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53" name="图片 72752"/>
          <p:cNvPicPr>
            <a:picLocks noChangeAspect="1"/>
          </p:cNvPicPr>
          <p:nvPr/>
        </p:nvPicPr>
        <p:blipFill>
          <a:blip r:embed="rId3"/>
          <a:srcRect l="30945" t="11942" r="61916" b="48294"/>
          <a:stretch>
            <a:fillRect/>
          </a:stretch>
        </p:blipFill>
        <p:spPr>
          <a:xfrm>
            <a:off x="3094038" y="1363663"/>
            <a:ext cx="431800" cy="48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54" name="Text Box 2"/>
          <p:cNvSpPr txBox="1"/>
          <p:nvPr/>
        </p:nvSpPr>
        <p:spPr>
          <a:xfrm>
            <a:off x="395288" y="1347788"/>
            <a:ext cx="15113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3. 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2762" name="组合 72761"/>
          <p:cNvGrpSpPr/>
          <p:nvPr/>
        </p:nvGrpSpPr>
        <p:grpSpPr>
          <a:xfrm>
            <a:off x="863600" y="2420938"/>
            <a:ext cx="8280400" cy="1006475"/>
            <a:chOff x="544" y="1525"/>
            <a:chExt cx="5216" cy="634"/>
          </a:xfrm>
        </p:grpSpPr>
        <p:sp>
          <p:nvSpPr>
            <p:cNvPr id="72756" name="Text Box 2"/>
            <p:cNvSpPr txBox="1"/>
            <p:nvPr/>
          </p:nvSpPr>
          <p:spPr>
            <a:xfrm>
              <a:off x="544" y="1525"/>
              <a:ext cx="5216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摆一个   ，需要</a:t>
              </a:r>
              <a:r>
                <a:rPr lang="en-US" altLang="zh-CN" sz="240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根小棒。求“可能会剩几根小棒”，实际就是“求一个数除以</a:t>
              </a:r>
              <a:r>
                <a:rPr lang="en-US" altLang="zh-CN" sz="240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，余数可能是几？”的问题。</a:t>
              </a:r>
              <a:endParaRPr lang="zh-CN" altLang="en-US" sz="2400" b="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72755" name="图片 72754"/>
            <p:cNvPicPr>
              <a:picLocks noChangeAspect="1"/>
            </p:cNvPicPr>
            <p:nvPr/>
          </p:nvPicPr>
          <p:blipFill>
            <a:blip r:embed="rId3"/>
            <a:srcRect l="30945" t="11942" r="61916" b="48294"/>
            <a:stretch>
              <a:fillRect/>
            </a:stretch>
          </p:blipFill>
          <p:spPr>
            <a:xfrm>
              <a:off x="1559" y="1577"/>
              <a:ext cx="278" cy="30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2759" name="Text Box 2"/>
          <p:cNvSpPr txBox="1"/>
          <p:nvPr/>
        </p:nvSpPr>
        <p:spPr>
          <a:xfrm>
            <a:off x="1401763" y="3444875"/>
            <a:ext cx="70850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根据“余数要比除数小”的规律可以推出：</a:t>
            </a:r>
            <a:endParaRPr lang="zh-CN" altLang="en-US" sz="2400" b="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764" name="Text Box 2"/>
          <p:cNvSpPr txBox="1"/>
          <p:nvPr/>
        </p:nvSpPr>
        <p:spPr>
          <a:xfrm>
            <a:off x="1430338" y="4835525"/>
            <a:ext cx="547211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同理可以推出：</a:t>
            </a:r>
            <a:endParaRPr lang="zh-CN" altLang="en-US" sz="2400" b="0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2770" name="组合 72769"/>
          <p:cNvGrpSpPr/>
          <p:nvPr/>
        </p:nvGrpSpPr>
        <p:grpSpPr>
          <a:xfrm>
            <a:off x="1430338" y="5295900"/>
            <a:ext cx="7416800" cy="1011238"/>
            <a:chOff x="901" y="3336"/>
            <a:chExt cx="4672" cy="637"/>
          </a:xfrm>
        </p:grpSpPr>
        <p:sp>
          <p:nvSpPr>
            <p:cNvPr id="72763" name="Text Box 2"/>
            <p:cNvSpPr txBox="1"/>
            <p:nvPr/>
          </p:nvSpPr>
          <p:spPr>
            <a:xfrm>
              <a:off x="901" y="3339"/>
              <a:ext cx="4672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摆   ，剩下的小棒的根数不能大于或等于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5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，所以，可能会剩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根小棒、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根小棒、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根小棒或者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根小棒。</a:t>
              </a:r>
              <a:endPara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72765" name="图片 72764"/>
            <p:cNvPicPr>
              <a:picLocks noChangeAspect="1"/>
            </p:cNvPicPr>
            <p:nvPr/>
          </p:nvPicPr>
          <p:blipFill>
            <a:blip r:embed="rId3"/>
            <a:srcRect l="46431" t="47507" r="45248" b="-1050"/>
            <a:stretch>
              <a:fillRect/>
            </a:stretch>
          </p:blipFill>
          <p:spPr>
            <a:xfrm>
              <a:off x="1145" y="3336"/>
              <a:ext cx="317" cy="40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72769" name="组合 72768"/>
          <p:cNvGrpSpPr/>
          <p:nvPr/>
        </p:nvGrpSpPr>
        <p:grpSpPr>
          <a:xfrm>
            <a:off x="1430338" y="3871913"/>
            <a:ext cx="7488237" cy="1006475"/>
            <a:chOff x="901" y="2439"/>
            <a:chExt cx="4717" cy="634"/>
          </a:xfrm>
        </p:grpSpPr>
        <p:sp>
          <p:nvSpPr>
            <p:cNvPr id="72761" name="Text Box 2"/>
            <p:cNvSpPr txBox="1"/>
            <p:nvPr/>
          </p:nvSpPr>
          <p:spPr>
            <a:xfrm>
              <a:off x="901" y="2439"/>
              <a:ext cx="4717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摆   ，剩下的小棒的根数不能大于或等于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，所以，可能会剩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根小棒、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根小棒或者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根小棒。</a:t>
              </a:r>
              <a:endPara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72768" name="图片 72767"/>
            <p:cNvPicPr>
              <a:picLocks noChangeAspect="1"/>
            </p:cNvPicPr>
            <p:nvPr/>
          </p:nvPicPr>
          <p:blipFill>
            <a:blip r:embed="rId3"/>
            <a:srcRect l="30945" t="11942" r="61916" b="48294"/>
            <a:stretch>
              <a:fillRect/>
            </a:stretch>
          </p:blipFill>
          <p:spPr>
            <a:xfrm>
              <a:off x="1174" y="2478"/>
              <a:ext cx="272" cy="30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59" grpId="1"/>
      <p:bldP spid="7276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Text Box 2"/>
          <p:cNvSpPr txBox="1"/>
          <p:nvPr/>
        </p:nvSpPr>
        <p:spPr>
          <a:xfrm>
            <a:off x="468313" y="1268413"/>
            <a:ext cx="20875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5. 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3732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54" name="Text Box 2"/>
          <p:cNvSpPr txBox="1"/>
          <p:nvPr/>
        </p:nvSpPr>
        <p:spPr>
          <a:xfrm>
            <a:off x="1042988" y="2924175"/>
            <a:ext cx="67691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4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三种杯子各能装满几盒？各剩几只？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3776" name="图片 73775"/>
          <p:cNvPicPr>
            <a:picLocks noChangeAspect="1"/>
          </p:cNvPicPr>
          <p:nvPr/>
        </p:nvPicPr>
        <p:blipFill>
          <a:blip r:embed="rId3"/>
          <a:srcRect l="10812" t="11267" r="13574" b="23421"/>
          <a:stretch>
            <a:fillRect/>
          </a:stretch>
        </p:blipFill>
        <p:spPr>
          <a:xfrm>
            <a:off x="1116013" y="1412875"/>
            <a:ext cx="5543550" cy="1554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9" name="Rectangle 4"/>
          <p:cNvSpPr>
            <a:spLocks noChangeArrowheads="1"/>
          </p:cNvSpPr>
          <p:nvPr/>
        </p:nvSpPr>
        <p:spPr bwMode="auto">
          <a:xfrm>
            <a:off x="1042988" y="3355975"/>
            <a:ext cx="56165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14÷4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盒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‥‥‥2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027113" y="4291013"/>
            <a:ext cx="56165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12÷8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盒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‥‥‥4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065213" y="5316538"/>
            <a:ext cx="56165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15÷6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盒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‥‥‥3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81" name="Text Box 2"/>
          <p:cNvSpPr txBox="1"/>
          <p:nvPr/>
        </p:nvSpPr>
        <p:spPr>
          <a:xfrm>
            <a:off x="3635375" y="4049713"/>
            <a:ext cx="5473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4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答：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只装的能装满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盒，还剩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盒。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82" name="Text Box 2"/>
          <p:cNvSpPr txBox="1"/>
          <p:nvPr/>
        </p:nvSpPr>
        <p:spPr>
          <a:xfrm>
            <a:off x="3648075" y="5083175"/>
            <a:ext cx="5473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4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答：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只装的能装满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盒，还剩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盒。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3783" name="Text Box 2"/>
          <p:cNvSpPr txBox="1"/>
          <p:nvPr/>
        </p:nvSpPr>
        <p:spPr>
          <a:xfrm>
            <a:off x="3635375" y="6019800"/>
            <a:ext cx="5473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4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答：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只装的能装满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盒，还剩</a:t>
            </a:r>
            <a:r>
              <a:rPr lang="en-US" altLang="zh-CN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盒。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9" grpId="0"/>
      <p:bldP spid="2" grpId="0"/>
      <p:bldP spid="3" grpId="0"/>
      <p:bldP spid="73781" grpId="0"/>
      <p:bldP spid="73782" grpId="0"/>
      <p:bldP spid="737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Text Box 2"/>
          <p:cNvSpPr txBox="1"/>
          <p:nvPr/>
        </p:nvSpPr>
        <p:spPr>
          <a:xfrm>
            <a:off x="682625" y="1270000"/>
            <a:ext cx="5759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6. 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用学具摆一摆，填一填。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grpSp>
        <p:nvGrpSpPr>
          <p:cNvPr id="74756" name="Group 48"/>
          <p:cNvGrpSpPr/>
          <p:nvPr/>
        </p:nvGrpSpPr>
        <p:grpSpPr>
          <a:xfrm>
            <a:off x="1258888" y="2058988"/>
            <a:ext cx="2535237" cy="592137"/>
            <a:chOff x="521" y="1251"/>
            <a:chExt cx="1597" cy="373"/>
          </a:xfrm>
        </p:grpSpPr>
        <p:sp>
          <p:nvSpPr>
            <p:cNvPr id="74757" name="Text Box 44"/>
            <p:cNvSpPr txBox="1"/>
            <p:nvPr/>
          </p:nvSpPr>
          <p:spPr>
            <a:xfrm>
              <a:off x="521" y="1310"/>
              <a:ext cx="68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b="0">
                  <a:latin typeface="Arial" panose="020B0604020202020204" pitchFamily="34" charset="0"/>
                  <a:ea typeface="楷体_GB2312" pitchFamily="49" charset="-122"/>
                </a:rPr>
                <a:t>8÷3 =</a:t>
              </a:r>
              <a:endParaRPr lang="en-US" altLang="zh-CN" sz="3200" b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58" name="Text Box 45"/>
            <p:cNvSpPr txBox="1"/>
            <p:nvPr/>
          </p:nvSpPr>
          <p:spPr>
            <a:xfrm>
              <a:off x="1416" y="1294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en-US" altLang="zh-CN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59" name="Rectangle 46"/>
            <p:cNvSpPr/>
            <p:nvPr/>
          </p:nvSpPr>
          <p:spPr>
            <a:xfrm>
              <a:off x="1746" y="1251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60" name="Rectangle 47"/>
            <p:cNvSpPr/>
            <p:nvPr/>
          </p:nvSpPr>
          <p:spPr>
            <a:xfrm>
              <a:off x="1102" y="1259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74761" name="Group 59"/>
          <p:cNvGrpSpPr/>
          <p:nvPr/>
        </p:nvGrpSpPr>
        <p:grpSpPr>
          <a:xfrm>
            <a:off x="1076325" y="2990850"/>
            <a:ext cx="2732088" cy="582613"/>
            <a:chOff x="678" y="1702"/>
            <a:chExt cx="1721" cy="367"/>
          </a:xfrm>
        </p:grpSpPr>
        <p:sp>
          <p:nvSpPr>
            <p:cNvPr id="74762" name="Text Box 50"/>
            <p:cNvSpPr txBox="1"/>
            <p:nvPr/>
          </p:nvSpPr>
          <p:spPr>
            <a:xfrm>
              <a:off x="678" y="1761"/>
              <a:ext cx="79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b="0">
                  <a:latin typeface="Arial" panose="020B0604020202020204" pitchFamily="34" charset="0"/>
                  <a:ea typeface="楷体_GB2312" pitchFamily="49" charset="-122"/>
                </a:rPr>
                <a:t>13÷5 =</a:t>
              </a:r>
              <a:endParaRPr lang="en-US" altLang="zh-CN" sz="3200" b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63" name="Text Box 51"/>
            <p:cNvSpPr txBox="1"/>
            <p:nvPr/>
          </p:nvSpPr>
          <p:spPr>
            <a:xfrm>
              <a:off x="1697" y="1745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en-US" altLang="zh-CN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64" name="Rectangle 52"/>
            <p:cNvSpPr/>
            <p:nvPr/>
          </p:nvSpPr>
          <p:spPr>
            <a:xfrm>
              <a:off x="2027" y="1702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65" name="Rectangle 53"/>
            <p:cNvSpPr/>
            <p:nvPr/>
          </p:nvSpPr>
          <p:spPr>
            <a:xfrm>
              <a:off x="1383" y="1704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74766" name="Group 54"/>
          <p:cNvGrpSpPr/>
          <p:nvPr/>
        </p:nvGrpSpPr>
        <p:grpSpPr>
          <a:xfrm>
            <a:off x="4916488" y="2062163"/>
            <a:ext cx="2535237" cy="582612"/>
            <a:chOff x="521" y="1251"/>
            <a:chExt cx="1597" cy="367"/>
          </a:xfrm>
        </p:grpSpPr>
        <p:sp>
          <p:nvSpPr>
            <p:cNvPr id="74767" name="Text Box 55"/>
            <p:cNvSpPr txBox="1"/>
            <p:nvPr/>
          </p:nvSpPr>
          <p:spPr>
            <a:xfrm>
              <a:off x="521" y="1310"/>
              <a:ext cx="68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b="0">
                  <a:latin typeface="Arial" panose="020B0604020202020204" pitchFamily="34" charset="0"/>
                  <a:ea typeface="楷体_GB2312" pitchFamily="49" charset="-122"/>
                </a:rPr>
                <a:t>9÷2 =</a:t>
              </a:r>
              <a:endParaRPr lang="en-US" altLang="zh-CN" sz="3200" b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68" name="Text Box 56"/>
            <p:cNvSpPr txBox="1"/>
            <p:nvPr/>
          </p:nvSpPr>
          <p:spPr>
            <a:xfrm>
              <a:off x="1416" y="1294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en-US" altLang="zh-CN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69" name="Rectangle 57"/>
            <p:cNvSpPr/>
            <p:nvPr/>
          </p:nvSpPr>
          <p:spPr>
            <a:xfrm>
              <a:off x="1746" y="1251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70" name="Rectangle 58"/>
            <p:cNvSpPr/>
            <p:nvPr/>
          </p:nvSpPr>
          <p:spPr>
            <a:xfrm>
              <a:off x="1102" y="1253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74771" name="Group 60"/>
          <p:cNvGrpSpPr/>
          <p:nvPr/>
        </p:nvGrpSpPr>
        <p:grpSpPr>
          <a:xfrm>
            <a:off x="4719638" y="2990850"/>
            <a:ext cx="2732087" cy="582613"/>
            <a:chOff x="678" y="1702"/>
            <a:chExt cx="1721" cy="367"/>
          </a:xfrm>
        </p:grpSpPr>
        <p:sp>
          <p:nvSpPr>
            <p:cNvPr id="74772" name="Text Box 61"/>
            <p:cNvSpPr txBox="1"/>
            <p:nvPr/>
          </p:nvSpPr>
          <p:spPr>
            <a:xfrm>
              <a:off x="678" y="1761"/>
              <a:ext cx="79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 sz="2400" b="0">
                  <a:latin typeface="Arial" panose="020B0604020202020204" pitchFamily="34" charset="0"/>
                  <a:ea typeface="楷体_GB2312" pitchFamily="49" charset="-122"/>
                </a:rPr>
                <a:t>23÷4 =</a:t>
              </a:r>
              <a:endParaRPr lang="en-US" altLang="zh-CN" sz="3200" b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73" name="Text Box 62"/>
            <p:cNvSpPr txBox="1"/>
            <p:nvPr/>
          </p:nvSpPr>
          <p:spPr>
            <a:xfrm>
              <a:off x="1697" y="1745"/>
              <a:ext cx="404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en-US" altLang="zh-CN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74" name="Rectangle 63"/>
            <p:cNvSpPr/>
            <p:nvPr/>
          </p:nvSpPr>
          <p:spPr>
            <a:xfrm>
              <a:off x="2027" y="1702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4775" name="Rectangle 64"/>
            <p:cNvSpPr/>
            <p:nvPr/>
          </p:nvSpPr>
          <p:spPr>
            <a:xfrm>
              <a:off x="1383" y="1704"/>
              <a:ext cx="37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32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4881" name="Text Box 65"/>
          <p:cNvSpPr txBox="1"/>
          <p:nvPr/>
        </p:nvSpPr>
        <p:spPr>
          <a:xfrm>
            <a:off x="2284413" y="2143125"/>
            <a:ext cx="3540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83" name="Text Box 67"/>
          <p:cNvSpPr txBox="1"/>
          <p:nvPr/>
        </p:nvSpPr>
        <p:spPr>
          <a:xfrm>
            <a:off x="3321050" y="2114550"/>
            <a:ext cx="3540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84" name="Text Box 68"/>
          <p:cNvSpPr txBox="1"/>
          <p:nvPr/>
        </p:nvSpPr>
        <p:spPr>
          <a:xfrm>
            <a:off x="5946775" y="2143125"/>
            <a:ext cx="3540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4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85" name="Text Box 69"/>
          <p:cNvSpPr txBox="1"/>
          <p:nvPr/>
        </p:nvSpPr>
        <p:spPr>
          <a:xfrm>
            <a:off x="6954838" y="2114550"/>
            <a:ext cx="3540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1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86" name="Text Box 70"/>
          <p:cNvSpPr txBox="1"/>
          <p:nvPr/>
        </p:nvSpPr>
        <p:spPr>
          <a:xfrm>
            <a:off x="2306638" y="3071813"/>
            <a:ext cx="3540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2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87" name="Text Box 71"/>
          <p:cNvSpPr txBox="1"/>
          <p:nvPr/>
        </p:nvSpPr>
        <p:spPr>
          <a:xfrm>
            <a:off x="3332163" y="3071813"/>
            <a:ext cx="3540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88" name="Text Box 72"/>
          <p:cNvSpPr txBox="1"/>
          <p:nvPr/>
        </p:nvSpPr>
        <p:spPr>
          <a:xfrm>
            <a:off x="5951538" y="3071813"/>
            <a:ext cx="3540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5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89" name="Text Box 73"/>
          <p:cNvSpPr txBox="1"/>
          <p:nvPr/>
        </p:nvSpPr>
        <p:spPr>
          <a:xfrm>
            <a:off x="6965950" y="3071813"/>
            <a:ext cx="3540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400" b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3</a:t>
            </a:r>
            <a:endParaRPr lang="en-US" altLang="zh-CN" sz="2400" b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4784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81" grpId="0"/>
      <p:bldP spid="34883" grpId="0"/>
      <p:bldP spid="34884" grpId="0"/>
      <p:bldP spid="34885" grpId="0"/>
      <p:bldP spid="34886" grpId="0"/>
      <p:bldP spid="34887" grpId="0"/>
      <p:bldP spid="34888" grpId="0"/>
      <p:bldP spid="348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Text Box 2"/>
          <p:cNvSpPr txBox="1"/>
          <p:nvPr/>
        </p:nvSpPr>
        <p:spPr>
          <a:xfrm>
            <a:off x="490538" y="1316038"/>
            <a:ext cx="865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7. </a:t>
            </a:r>
            <a:endParaRPr lang="zh-CN" altLang="en-US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5808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809" name="图片 75808"/>
          <p:cNvPicPr>
            <a:picLocks noChangeAspect="1"/>
          </p:cNvPicPr>
          <p:nvPr/>
        </p:nvPicPr>
        <p:blipFill>
          <a:blip r:embed="rId3"/>
          <a:srcRect l="8783" t="11235" r="69272"/>
          <a:stretch>
            <a:fillRect/>
          </a:stretch>
        </p:blipFill>
        <p:spPr>
          <a:xfrm>
            <a:off x="539750" y="2420938"/>
            <a:ext cx="2376488" cy="18843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5813" name="组合 75812"/>
          <p:cNvGrpSpPr/>
          <p:nvPr/>
        </p:nvGrpSpPr>
        <p:grpSpPr>
          <a:xfrm>
            <a:off x="900113" y="1258888"/>
            <a:ext cx="7704137" cy="1006475"/>
            <a:chOff x="567" y="793"/>
            <a:chExt cx="4853" cy="634"/>
          </a:xfrm>
        </p:grpSpPr>
        <p:sp>
          <p:nvSpPr>
            <p:cNvPr id="75810" name="Text Box 2"/>
            <p:cNvSpPr txBox="1"/>
            <p:nvPr/>
          </p:nvSpPr>
          <p:spPr>
            <a:xfrm>
              <a:off x="567" y="793"/>
              <a:ext cx="4853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lnSpc>
                  <a:spcPct val="125000"/>
                </a:lnSpc>
                <a:spcBef>
                  <a:spcPct val="50000"/>
                </a:spcBef>
              </a:pP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做一个正方体框架需要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8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个   ，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26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个   最多可以做多少个正方体框架？还剩几个？</a:t>
              </a:r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75811" name="图片 75810"/>
            <p:cNvPicPr>
              <a:picLocks noChangeAspect="1"/>
            </p:cNvPicPr>
            <p:nvPr/>
          </p:nvPicPr>
          <p:blipFill>
            <a:blip r:embed="rId3"/>
            <a:srcRect l="82314" t="11235" r="14195" b="66420"/>
            <a:stretch>
              <a:fillRect/>
            </a:stretch>
          </p:blipFill>
          <p:spPr>
            <a:xfrm>
              <a:off x="2856" y="845"/>
              <a:ext cx="186" cy="23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5812" name="图片 75811"/>
            <p:cNvPicPr>
              <a:picLocks noChangeAspect="1"/>
            </p:cNvPicPr>
            <p:nvPr/>
          </p:nvPicPr>
          <p:blipFill>
            <a:blip r:embed="rId3"/>
            <a:srcRect l="82314" t="11235" r="14195" b="66420"/>
            <a:stretch>
              <a:fillRect/>
            </a:stretch>
          </p:blipFill>
          <p:spPr>
            <a:xfrm>
              <a:off x="3742" y="852"/>
              <a:ext cx="186" cy="23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39" name="Rectangle 4"/>
          <p:cNvSpPr>
            <a:spLocks noChangeArrowheads="1"/>
          </p:cNvSpPr>
          <p:nvPr/>
        </p:nvSpPr>
        <p:spPr bwMode="auto">
          <a:xfrm>
            <a:off x="3132138" y="3068638"/>
            <a:ext cx="56165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26÷8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‥‥‥2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5820" name="组合 75819"/>
          <p:cNvGrpSpPr/>
          <p:nvPr/>
        </p:nvGrpSpPr>
        <p:grpSpPr>
          <a:xfrm>
            <a:off x="2916238" y="4581525"/>
            <a:ext cx="6804025" cy="474663"/>
            <a:chOff x="1474" y="3102"/>
            <a:chExt cx="4286" cy="299"/>
          </a:xfrm>
        </p:grpSpPr>
        <p:sp>
          <p:nvSpPr>
            <p:cNvPr id="75815" name="Text Box 2"/>
            <p:cNvSpPr txBox="1"/>
            <p:nvPr/>
          </p:nvSpPr>
          <p:spPr>
            <a:xfrm>
              <a:off x="1474" y="3113"/>
              <a:ext cx="42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40000"/>
                </a:spcBef>
              </a:pP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答：最多可以做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个正方体框架，还剩</a:t>
              </a:r>
              <a:r>
                <a:rPr lang="en-US" altLang="zh-CN" sz="24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个  。</a:t>
              </a:r>
              <a:endParaRPr lang="zh-CN" altLang="en-US" sz="2400" b="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75819" name="图片 75818"/>
            <p:cNvPicPr>
              <a:picLocks noChangeAspect="1"/>
            </p:cNvPicPr>
            <p:nvPr/>
          </p:nvPicPr>
          <p:blipFill>
            <a:blip r:embed="rId3"/>
            <a:srcRect l="82314" t="11235" r="14195" b="66420"/>
            <a:stretch>
              <a:fillRect/>
            </a:stretch>
          </p:blipFill>
          <p:spPr>
            <a:xfrm>
              <a:off x="4967" y="3102"/>
              <a:ext cx="186" cy="23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5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76802" name="" r:id="rId1" imgW="9144000" imgH="6858000"/>
        </mc:Choice>
        <mc:Fallback>
          <p:control name="" r:id="rId1" imgW="9144000" imgH="6858000">
            <p:pic>
              <p:nvPicPr>
                <p:cNvPr id="0" name="ShockwaveFlash1"/>
                <p:cNvPicPr/>
                <p:nvPr>
                  <p:ph/>
                </p:nvPr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9144000" cy="6858000"/>
                </a:xfrm>
              </p:spPr>
            </p:pic>
          </p:control>
        </mc:Fallback>
      </mc:AlternateContent>
    </p:controls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48" name="图片 5147"/>
          <p:cNvPicPr>
            <a:picLocks noChangeAspect="1"/>
          </p:cNvPicPr>
          <p:nvPr/>
        </p:nvPicPr>
        <p:blipFill>
          <a:blip r:embed="rId1"/>
          <a:srcRect l="2205" t="1945" r="5499"/>
          <a:stretch>
            <a:fillRect/>
          </a:stretch>
        </p:blipFill>
        <p:spPr>
          <a:xfrm>
            <a:off x="250825" y="1341438"/>
            <a:ext cx="6265863" cy="3722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500063" y="292100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一、情境导入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6147" name="Text Box 20"/>
          <p:cNvSpPr txBox="1"/>
          <p:nvPr/>
        </p:nvSpPr>
        <p:spPr>
          <a:xfrm>
            <a:off x="539750" y="5373688"/>
            <a:ext cx="6786563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从图中，你知道了哪些数学信息？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58" name="Text Box 14">
            <a:hlinkClick r:id="" action="ppaction://noaction"/>
          </p:cNvPr>
          <p:cNvSpPr txBox="1"/>
          <p:nvPr/>
        </p:nvSpPr>
        <p:spPr>
          <a:xfrm>
            <a:off x="6659563" y="1484313"/>
            <a:ext cx="2051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片饼干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61" name="Text Box 17">
            <a:hlinkClick r:id="" action="ppaction://noaction"/>
          </p:cNvPr>
          <p:cNvSpPr txBox="1"/>
          <p:nvPr/>
        </p:nvSpPr>
        <p:spPr>
          <a:xfrm>
            <a:off x="6670675" y="4273550"/>
            <a:ext cx="18002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根火腿肠</a:t>
            </a:r>
            <a:endParaRPr lang="en-US" altLang="zh-CN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65" name="Text Box 21">
            <a:hlinkClick r:id="" action="ppaction://noaction"/>
          </p:cNvPr>
          <p:cNvSpPr txBox="1"/>
          <p:nvPr/>
        </p:nvSpPr>
        <p:spPr>
          <a:xfrm>
            <a:off x="6699250" y="4760913"/>
            <a:ext cx="1681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瓶酸奶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30" name="Picture 19" descr="C:\Documents and Settings\pub\Desktop\新ppt\返回首页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2" name="Text Box 24"/>
          <p:cNvSpPr txBox="1"/>
          <p:nvPr/>
        </p:nvSpPr>
        <p:spPr>
          <a:xfrm>
            <a:off x="3924300" y="5661025"/>
            <a:ext cx="6477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71" name="Text Box 27">
            <a:hlinkClick r:id="" action="ppaction://noaction"/>
          </p:cNvPr>
          <p:cNvSpPr txBox="1"/>
          <p:nvPr/>
        </p:nvSpPr>
        <p:spPr>
          <a:xfrm>
            <a:off x="6659563" y="2852738"/>
            <a:ext cx="2089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个草莓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73" name="Rectangle 29"/>
          <p:cNvSpPr/>
          <p:nvPr/>
        </p:nvSpPr>
        <p:spPr>
          <a:xfrm>
            <a:off x="1403350" y="3789363"/>
            <a:ext cx="503238" cy="24447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74" name="Rectangle 30"/>
          <p:cNvSpPr/>
          <p:nvPr/>
        </p:nvSpPr>
        <p:spPr>
          <a:xfrm>
            <a:off x="3779838" y="4941888"/>
            <a:ext cx="503237" cy="315912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38" name="Rectangle 31"/>
          <p:cNvSpPr/>
          <p:nvPr/>
        </p:nvSpPr>
        <p:spPr>
          <a:xfrm flipV="1">
            <a:off x="3348038" y="4076700"/>
            <a:ext cx="503237" cy="27463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rot="10800000"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76" name="Rectangle 32"/>
          <p:cNvSpPr/>
          <p:nvPr/>
        </p:nvSpPr>
        <p:spPr>
          <a:xfrm>
            <a:off x="2987675" y="3429000"/>
            <a:ext cx="503238" cy="28733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77" name="Rectangle 33"/>
          <p:cNvSpPr/>
          <p:nvPr/>
        </p:nvSpPr>
        <p:spPr>
          <a:xfrm>
            <a:off x="2195513" y="5013325"/>
            <a:ext cx="503237" cy="25717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78" name="Rectangle 34"/>
          <p:cNvSpPr/>
          <p:nvPr/>
        </p:nvSpPr>
        <p:spPr>
          <a:xfrm>
            <a:off x="1619250" y="4365625"/>
            <a:ext cx="503238" cy="21748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79" name="Rectangle 35"/>
          <p:cNvSpPr/>
          <p:nvPr/>
        </p:nvSpPr>
        <p:spPr>
          <a:xfrm>
            <a:off x="4140200" y="4292600"/>
            <a:ext cx="503238" cy="28892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81" name="Rectangle 37"/>
          <p:cNvSpPr/>
          <p:nvPr/>
        </p:nvSpPr>
        <p:spPr>
          <a:xfrm>
            <a:off x="3059113" y="4581525"/>
            <a:ext cx="503237" cy="242888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45" name="Text Box 38"/>
          <p:cNvSpPr txBox="1"/>
          <p:nvPr/>
        </p:nvSpPr>
        <p:spPr>
          <a:xfrm>
            <a:off x="539750" y="5589588"/>
            <a:ext cx="5976938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83" name="Text Box 39"/>
          <p:cNvSpPr txBox="1"/>
          <p:nvPr/>
        </p:nvSpPr>
        <p:spPr>
          <a:xfrm>
            <a:off x="539750" y="5373688"/>
            <a:ext cx="8101013" cy="53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2400" dirty="0">
                <a:latin typeface="Arial" panose="020B0604020202020204" pitchFamily="34" charset="0"/>
                <a:ea typeface="楷体_GB2312" pitchFamily="49" charset="-122"/>
              </a:rPr>
              <a:t>根据这些信息，你能提出一个用除法解决的问题吗？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49" name="矩形 5148"/>
          <p:cNvSpPr/>
          <p:nvPr/>
        </p:nvSpPr>
        <p:spPr>
          <a:xfrm>
            <a:off x="5148263" y="836613"/>
            <a:ext cx="1152525" cy="5762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51" name="矩形 5150"/>
          <p:cNvSpPr/>
          <p:nvPr/>
        </p:nvSpPr>
        <p:spPr>
          <a:xfrm>
            <a:off x="2771775" y="2924175"/>
            <a:ext cx="1079500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53" name="矩形 5152"/>
          <p:cNvSpPr/>
          <p:nvPr/>
        </p:nvSpPr>
        <p:spPr>
          <a:xfrm>
            <a:off x="1331913" y="3500438"/>
            <a:ext cx="1439862" cy="576262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57" name="矩形 5156"/>
          <p:cNvSpPr/>
          <p:nvPr/>
        </p:nvSpPr>
        <p:spPr>
          <a:xfrm>
            <a:off x="1547813" y="3429000"/>
            <a:ext cx="1079500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58" name="矩形 5157"/>
          <p:cNvSpPr/>
          <p:nvPr/>
        </p:nvSpPr>
        <p:spPr>
          <a:xfrm>
            <a:off x="1835150" y="1628775"/>
            <a:ext cx="1584325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" name="Text Box 14">
            <a:hlinkClick r:id="" action="ppaction://noaction"/>
          </p:cNvPr>
          <p:cNvSpPr txBox="1"/>
          <p:nvPr/>
        </p:nvSpPr>
        <p:spPr>
          <a:xfrm>
            <a:off x="6659563" y="1900238"/>
            <a:ext cx="20510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每人分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片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Text Box 27">
            <a:hlinkClick r:id="" action="ppaction://noaction"/>
          </p:cNvPr>
          <p:cNvSpPr txBox="1"/>
          <p:nvPr/>
        </p:nvSpPr>
        <p:spPr>
          <a:xfrm>
            <a:off x="6670675" y="3284538"/>
            <a:ext cx="2089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每人分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14">
            <a:hlinkClick r:id="" action="ppaction://noaction"/>
          </p:cNvPr>
          <p:cNvSpPr txBox="1"/>
          <p:nvPr/>
        </p:nvSpPr>
        <p:spPr>
          <a:xfrm>
            <a:off x="6670675" y="2327275"/>
            <a:ext cx="28813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可以分给几人？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 Box 14">
            <a:hlinkClick r:id="" action="ppaction://noaction"/>
          </p:cNvPr>
          <p:cNvSpPr txBox="1"/>
          <p:nvPr/>
        </p:nvSpPr>
        <p:spPr>
          <a:xfrm>
            <a:off x="6692900" y="3705225"/>
            <a:ext cx="28813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可以分给几人？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64" name="矩形 5163"/>
          <p:cNvSpPr/>
          <p:nvPr/>
        </p:nvSpPr>
        <p:spPr>
          <a:xfrm>
            <a:off x="6659563" y="1844675"/>
            <a:ext cx="1584325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65" name="矩形 5164"/>
          <p:cNvSpPr/>
          <p:nvPr/>
        </p:nvSpPr>
        <p:spPr>
          <a:xfrm>
            <a:off x="2339975" y="2997200"/>
            <a:ext cx="1584325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66" name="矩形 5165"/>
          <p:cNvSpPr/>
          <p:nvPr/>
        </p:nvSpPr>
        <p:spPr>
          <a:xfrm>
            <a:off x="2987675" y="3644900"/>
            <a:ext cx="1368425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67" name="矩形 5166"/>
          <p:cNvSpPr/>
          <p:nvPr/>
        </p:nvSpPr>
        <p:spPr>
          <a:xfrm>
            <a:off x="4284663" y="2420938"/>
            <a:ext cx="1368425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68" name="矩形 5167"/>
          <p:cNvSpPr/>
          <p:nvPr/>
        </p:nvSpPr>
        <p:spPr>
          <a:xfrm>
            <a:off x="6659563" y="3213100"/>
            <a:ext cx="1584325" cy="5762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69" name="矩形 5168"/>
          <p:cNvSpPr/>
          <p:nvPr/>
        </p:nvSpPr>
        <p:spPr>
          <a:xfrm>
            <a:off x="2195513" y="4221163"/>
            <a:ext cx="1368425" cy="503237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1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1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1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5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69"/>
                  </p:tgtEl>
                </p:cond>
              </p:nextCondLst>
            </p:seq>
          </p:childTnLst>
        </p:cTn>
      </p:par>
    </p:tnLst>
    <p:bldLst>
      <p:bldP spid="6147" grpId="0"/>
      <p:bldP spid="6147" grpId="1"/>
      <p:bldP spid="6158" grpId="0"/>
      <p:bldP spid="6161" grpId="0"/>
      <p:bldP spid="6165" grpId="0"/>
      <p:bldP spid="6171" grpId="1"/>
      <p:bldP spid="6183" grpId="0"/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84" name="Picture 28"/>
          <p:cNvPicPr>
            <a:picLocks noChangeAspect="1"/>
          </p:cNvPicPr>
          <p:nvPr/>
        </p:nvPicPr>
        <p:blipFill>
          <a:blip r:embed="rId1"/>
          <a:srcRect l="-4240" t="24171" r="66629" b="31465"/>
          <a:stretch>
            <a:fillRect/>
          </a:stretch>
        </p:blipFill>
        <p:spPr>
          <a:xfrm>
            <a:off x="539750" y="1471613"/>
            <a:ext cx="647700" cy="51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6" name="Oval 14"/>
          <p:cNvSpPr/>
          <p:nvPr/>
        </p:nvSpPr>
        <p:spPr>
          <a:xfrm>
            <a:off x="19081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9" name="Rectangle 4"/>
          <p:cNvSpPr>
            <a:spLocks noChangeArrowheads="1"/>
          </p:cNvSpPr>
          <p:nvPr/>
        </p:nvSpPr>
        <p:spPr bwMode="auto">
          <a:xfrm>
            <a:off x="500063" y="428625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二、你问我说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7182" name="Picture 19" descr="C:\Documents and Settings\pub\Desktop\新ppt\返回首页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9" name="Rectangle 4"/>
          <p:cNvSpPr>
            <a:spLocks noChangeArrowheads="1"/>
          </p:cNvSpPr>
          <p:nvPr/>
        </p:nvSpPr>
        <p:spPr bwMode="auto">
          <a:xfrm>
            <a:off x="900113" y="1268413"/>
            <a:ext cx="763270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片饼干，每人分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片，可以分给几人？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7219" name="组合 7218"/>
          <p:cNvGrpSpPr/>
          <p:nvPr/>
        </p:nvGrpSpPr>
        <p:grpSpPr>
          <a:xfrm>
            <a:off x="993775" y="2146300"/>
            <a:ext cx="7632700" cy="850900"/>
            <a:chOff x="476" y="1298"/>
            <a:chExt cx="4808" cy="536"/>
          </a:xfrm>
        </p:grpSpPr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76" y="1298"/>
              <a:ext cx="4808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 用   代替饼干分一分。</a:t>
              </a:r>
              <a:endPara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318" name="Oval 6"/>
            <p:cNvSpPr/>
            <p:nvPr/>
          </p:nvSpPr>
          <p:spPr>
            <a:xfrm>
              <a:off x="975" y="1472"/>
              <a:ext cx="227" cy="226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" name="Oval 14"/>
          <p:cNvSpPr/>
          <p:nvPr/>
        </p:nvSpPr>
        <p:spPr>
          <a:xfrm>
            <a:off x="25558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Oval 14"/>
          <p:cNvSpPr/>
          <p:nvPr/>
        </p:nvSpPr>
        <p:spPr>
          <a:xfrm>
            <a:off x="3201988" y="3502025"/>
            <a:ext cx="360362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Oval 14"/>
          <p:cNvSpPr/>
          <p:nvPr/>
        </p:nvSpPr>
        <p:spPr>
          <a:xfrm>
            <a:off x="38512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Oval 14"/>
          <p:cNvSpPr/>
          <p:nvPr/>
        </p:nvSpPr>
        <p:spPr>
          <a:xfrm>
            <a:off x="44989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Oval 14"/>
          <p:cNvSpPr/>
          <p:nvPr/>
        </p:nvSpPr>
        <p:spPr>
          <a:xfrm>
            <a:off x="51466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Oval 14"/>
          <p:cNvSpPr/>
          <p:nvPr/>
        </p:nvSpPr>
        <p:spPr>
          <a:xfrm>
            <a:off x="5795963" y="3502025"/>
            <a:ext cx="360362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Oval 14"/>
          <p:cNvSpPr/>
          <p:nvPr/>
        </p:nvSpPr>
        <p:spPr>
          <a:xfrm>
            <a:off x="64420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7091363" y="3502025"/>
            <a:ext cx="360362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207" name="椭圆 7206"/>
          <p:cNvSpPr/>
          <p:nvPr/>
        </p:nvSpPr>
        <p:spPr>
          <a:xfrm>
            <a:off x="1116013" y="3284538"/>
            <a:ext cx="1873250" cy="792162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208" name="椭圆 7207"/>
          <p:cNvSpPr/>
          <p:nvPr/>
        </p:nvSpPr>
        <p:spPr>
          <a:xfrm>
            <a:off x="3109913" y="3284538"/>
            <a:ext cx="1873250" cy="792162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209" name="椭圆 7208"/>
          <p:cNvSpPr/>
          <p:nvPr/>
        </p:nvSpPr>
        <p:spPr>
          <a:xfrm>
            <a:off x="5076825" y="3284538"/>
            <a:ext cx="1873250" cy="792162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" name="Oval 14"/>
          <p:cNvSpPr/>
          <p:nvPr/>
        </p:nvSpPr>
        <p:spPr>
          <a:xfrm>
            <a:off x="1187450" y="3479800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114425" y="5126038"/>
            <a:ext cx="727392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片饼干，每人分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片，可以分给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人，还剩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片。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217" name="直接连接符 7216"/>
          <p:cNvSpPr/>
          <p:nvPr/>
        </p:nvSpPr>
        <p:spPr>
          <a:xfrm>
            <a:off x="7286625" y="3911600"/>
            <a:ext cx="0" cy="503238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6804025" y="4221163"/>
            <a:ext cx="10572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剩</a:t>
            </a:r>
            <a:r>
              <a:rPr lang="en-US" altLang="zh-CN" sz="240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</a:t>
            </a:r>
            <a:endParaRPr lang="zh-CN" altLang="en-US" sz="2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220" name="图片 7219" descr="5-2上 P90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813" y="4292600"/>
            <a:ext cx="758825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21" name="图片 7220" descr="5-2上 P90-2"/>
          <p:cNvPicPr>
            <a:picLocks noChangeAspect="1"/>
          </p:cNvPicPr>
          <p:nvPr/>
        </p:nvPicPr>
        <p:blipFill>
          <a:blip r:embed="rId5"/>
          <a:srcRect t="8057" r="7161"/>
          <a:stretch>
            <a:fillRect/>
          </a:stretch>
        </p:blipFill>
        <p:spPr>
          <a:xfrm>
            <a:off x="3708400" y="4149725"/>
            <a:ext cx="576263" cy="833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22" name="图片 7221" descr="5-2上 P90-1"/>
          <p:cNvPicPr>
            <a:picLocks noChangeAspect="1"/>
          </p:cNvPicPr>
          <p:nvPr/>
        </p:nvPicPr>
        <p:blipFill>
          <a:blip r:embed="rId6"/>
          <a:srcRect r="40971"/>
          <a:stretch>
            <a:fillRect/>
          </a:stretch>
        </p:blipFill>
        <p:spPr>
          <a:xfrm>
            <a:off x="5724525" y="4221163"/>
            <a:ext cx="650875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Picture 28"/>
          <p:cNvPicPr>
            <a:picLocks noChangeAspect="1"/>
          </p:cNvPicPr>
          <p:nvPr/>
        </p:nvPicPr>
        <p:blipFill>
          <a:blip r:embed="rId1"/>
          <a:srcRect l="-4240" t="24171" r="66629" b="31465"/>
          <a:stretch>
            <a:fillRect/>
          </a:stretch>
        </p:blipFill>
        <p:spPr>
          <a:xfrm>
            <a:off x="539750" y="1471613"/>
            <a:ext cx="647700" cy="51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6" name="Oval 14"/>
          <p:cNvSpPr/>
          <p:nvPr/>
        </p:nvSpPr>
        <p:spPr>
          <a:xfrm>
            <a:off x="19081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3329" name="Rectangle 4"/>
          <p:cNvSpPr>
            <a:spLocks noChangeArrowheads="1"/>
          </p:cNvSpPr>
          <p:nvPr/>
        </p:nvSpPr>
        <p:spPr bwMode="auto">
          <a:xfrm>
            <a:off x="500063" y="428625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二、你问我说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65541" name="Picture 19" descr="C:\Documents and Settings\pub\Desktop\新ppt\返回首页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9" name="Rectangle 4"/>
          <p:cNvSpPr>
            <a:spLocks noChangeArrowheads="1"/>
          </p:cNvSpPr>
          <p:nvPr/>
        </p:nvSpPr>
        <p:spPr bwMode="auto">
          <a:xfrm>
            <a:off x="900113" y="1268413"/>
            <a:ext cx="763270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片饼干，每人分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片，可以分给几人？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5543" name="组合 65542"/>
          <p:cNvGrpSpPr/>
          <p:nvPr/>
        </p:nvGrpSpPr>
        <p:grpSpPr>
          <a:xfrm>
            <a:off x="993775" y="2146300"/>
            <a:ext cx="7632700" cy="850900"/>
            <a:chOff x="476" y="1298"/>
            <a:chExt cx="4808" cy="536"/>
          </a:xfrm>
        </p:grpSpPr>
        <p:sp>
          <p:nvSpPr>
            <p:cNvPr id="2" name="Rectangle 4"/>
            <p:cNvSpPr>
              <a:spLocks noChangeArrowheads="1"/>
            </p:cNvSpPr>
            <p:nvPr/>
          </p:nvSpPr>
          <p:spPr bwMode="auto">
            <a:xfrm>
              <a:off x="476" y="1298"/>
              <a:ext cx="4808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 用   代替饼干分一分。</a:t>
              </a:r>
              <a:endPara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318" name="Oval 6"/>
            <p:cNvSpPr/>
            <p:nvPr/>
          </p:nvSpPr>
          <p:spPr>
            <a:xfrm>
              <a:off x="975" y="1472"/>
              <a:ext cx="227" cy="226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3" name="Oval 14"/>
          <p:cNvSpPr/>
          <p:nvPr/>
        </p:nvSpPr>
        <p:spPr>
          <a:xfrm>
            <a:off x="25558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Oval 14"/>
          <p:cNvSpPr/>
          <p:nvPr/>
        </p:nvSpPr>
        <p:spPr>
          <a:xfrm>
            <a:off x="3201988" y="3502025"/>
            <a:ext cx="360362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Oval 14"/>
          <p:cNvSpPr/>
          <p:nvPr/>
        </p:nvSpPr>
        <p:spPr>
          <a:xfrm>
            <a:off x="38512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Oval 14"/>
          <p:cNvSpPr/>
          <p:nvPr/>
        </p:nvSpPr>
        <p:spPr>
          <a:xfrm>
            <a:off x="44989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" name="Oval 14"/>
          <p:cNvSpPr/>
          <p:nvPr/>
        </p:nvSpPr>
        <p:spPr>
          <a:xfrm>
            <a:off x="51466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" name="Oval 14"/>
          <p:cNvSpPr/>
          <p:nvPr/>
        </p:nvSpPr>
        <p:spPr>
          <a:xfrm>
            <a:off x="5795963" y="3502025"/>
            <a:ext cx="360362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" name="Oval 14"/>
          <p:cNvSpPr/>
          <p:nvPr/>
        </p:nvSpPr>
        <p:spPr>
          <a:xfrm>
            <a:off x="6442075" y="3502025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" name="Oval 14"/>
          <p:cNvSpPr/>
          <p:nvPr/>
        </p:nvSpPr>
        <p:spPr>
          <a:xfrm>
            <a:off x="7091363" y="3502025"/>
            <a:ext cx="360362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5554" name="椭圆 65553"/>
          <p:cNvSpPr/>
          <p:nvPr/>
        </p:nvSpPr>
        <p:spPr>
          <a:xfrm>
            <a:off x="1116013" y="3284538"/>
            <a:ext cx="1873250" cy="792162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555" name="椭圆 65554"/>
          <p:cNvSpPr/>
          <p:nvPr/>
        </p:nvSpPr>
        <p:spPr>
          <a:xfrm>
            <a:off x="3109913" y="3284538"/>
            <a:ext cx="1873250" cy="792162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556" name="椭圆 65555"/>
          <p:cNvSpPr/>
          <p:nvPr/>
        </p:nvSpPr>
        <p:spPr>
          <a:xfrm>
            <a:off x="5076825" y="3284538"/>
            <a:ext cx="1873250" cy="792162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" name="Oval 14"/>
          <p:cNvSpPr/>
          <p:nvPr/>
        </p:nvSpPr>
        <p:spPr>
          <a:xfrm>
            <a:off x="1187450" y="3479800"/>
            <a:ext cx="360363" cy="361950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114425" y="5126038"/>
            <a:ext cx="727392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片饼干，每人分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片，可以分给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人，还剩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片。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562" name="直接连接符 65561"/>
          <p:cNvSpPr/>
          <p:nvPr/>
        </p:nvSpPr>
        <p:spPr>
          <a:xfrm>
            <a:off x="7286625" y="3911600"/>
            <a:ext cx="0" cy="503238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6804025" y="4221163"/>
            <a:ext cx="10572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剩</a:t>
            </a:r>
            <a:r>
              <a:rPr lang="en-US" altLang="zh-CN" sz="240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</a:t>
            </a:r>
            <a:endParaRPr lang="zh-CN" altLang="en-US" sz="24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116013" y="4724400"/>
            <a:ext cx="763270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写成除法算式是：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÷3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人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‥‥‥1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片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16013" y="5427663"/>
            <a:ext cx="44640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读作：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除以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等于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余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5569" name="图片 65568" descr="5-2上 P90-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813" y="4230688"/>
            <a:ext cx="758825" cy="642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70" name="图片 65569" descr="5-2上 P90-2"/>
          <p:cNvPicPr>
            <a:picLocks noChangeAspect="1"/>
          </p:cNvPicPr>
          <p:nvPr/>
        </p:nvPicPr>
        <p:blipFill>
          <a:blip r:embed="rId5"/>
          <a:srcRect t="8057" r="7161"/>
          <a:stretch>
            <a:fillRect/>
          </a:stretch>
        </p:blipFill>
        <p:spPr>
          <a:xfrm>
            <a:off x="3708400" y="4087813"/>
            <a:ext cx="576263" cy="833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71" name="图片 65570" descr="5-2上 P90-1"/>
          <p:cNvPicPr>
            <a:picLocks noChangeAspect="1"/>
          </p:cNvPicPr>
          <p:nvPr/>
        </p:nvPicPr>
        <p:blipFill>
          <a:blip r:embed="rId6"/>
          <a:srcRect r="40971"/>
          <a:stretch>
            <a:fillRect/>
          </a:stretch>
        </p:blipFill>
        <p:spPr>
          <a:xfrm>
            <a:off x="5724525" y="4159250"/>
            <a:ext cx="650875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5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5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5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6" name="Rectangle 4"/>
          <p:cNvSpPr>
            <a:spLocks noChangeArrowheads="1"/>
          </p:cNvSpPr>
          <p:nvPr/>
        </p:nvSpPr>
        <p:spPr bwMode="auto">
          <a:xfrm>
            <a:off x="468313" y="404813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二、你问我说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9238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67" name="Rectangle 4"/>
          <p:cNvSpPr>
            <a:spLocks noChangeArrowheads="1"/>
          </p:cNvSpPr>
          <p:nvPr/>
        </p:nvSpPr>
        <p:spPr bwMode="auto">
          <a:xfrm>
            <a:off x="639763" y="1147763"/>
            <a:ext cx="710882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个草莓，每人分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个，可以分给几人？ 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01" name="椭圆 9300"/>
          <p:cNvSpPr/>
          <p:nvPr/>
        </p:nvSpPr>
        <p:spPr>
          <a:xfrm>
            <a:off x="7235825" y="6669088"/>
            <a:ext cx="914400" cy="914400"/>
          </a:xfrm>
          <a:prstGeom prst="ellipse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9303" name="组合 9302"/>
          <p:cNvGrpSpPr/>
          <p:nvPr/>
        </p:nvGrpSpPr>
        <p:grpSpPr>
          <a:xfrm>
            <a:off x="179388" y="2659063"/>
            <a:ext cx="4248150" cy="288925"/>
            <a:chOff x="385" y="1344"/>
            <a:chExt cx="2676" cy="182"/>
          </a:xfrm>
        </p:grpSpPr>
        <p:grpSp>
          <p:nvGrpSpPr>
            <p:cNvPr id="9304" name="组合 9303"/>
            <p:cNvGrpSpPr/>
            <p:nvPr/>
          </p:nvGrpSpPr>
          <p:grpSpPr>
            <a:xfrm>
              <a:off x="385" y="1344"/>
              <a:ext cx="861" cy="182"/>
              <a:chOff x="476" y="1344"/>
              <a:chExt cx="861" cy="182"/>
            </a:xfrm>
          </p:grpSpPr>
          <p:sp>
            <p:nvSpPr>
              <p:cNvPr id="13326" name="Oval 14"/>
              <p:cNvSpPr/>
              <p:nvPr/>
            </p:nvSpPr>
            <p:spPr>
              <a:xfrm>
                <a:off x="703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" name="Oval 14"/>
              <p:cNvSpPr/>
              <p:nvPr/>
            </p:nvSpPr>
            <p:spPr>
              <a:xfrm>
                <a:off x="930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3" name="Oval 14"/>
              <p:cNvSpPr/>
              <p:nvPr/>
            </p:nvSpPr>
            <p:spPr>
              <a:xfrm>
                <a:off x="47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4" name="Oval 14"/>
              <p:cNvSpPr/>
              <p:nvPr/>
            </p:nvSpPr>
            <p:spPr>
              <a:xfrm>
                <a:off x="115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9309" name="组合 9308"/>
            <p:cNvGrpSpPr/>
            <p:nvPr/>
          </p:nvGrpSpPr>
          <p:grpSpPr>
            <a:xfrm>
              <a:off x="1299" y="1344"/>
              <a:ext cx="861" cy="182"/>
              <a:chOff x="476" y="1344"/>
              <a:chExt cx="861" cy="182"/>
            </a:xfrm>
          </p:grpSpPr>
          <p:sp>
            <p:nvSpPr>
              <p:cNvPr id="5" name="Oval 14"/>
              <p:cNvSpPr/>
              <p:nvPr/>
            </p:nvSpPr>
            <p:spPr>
              <a:xfrm>
                <a:off x="703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6" name="Oval 14"/>
              <p:cNvSpPr/>
              <p:nvPr/>
            </p:nvSpPr>
            <p:spPr>
              <a:xfrm>
                <a:off x="930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7" name="Oval 14"/>
              <p:cNvSpPr/>
              <p:nvPr/>
            </p:nvSpPr>
            <p:spPr>
              <a:xfrm>
                <a:off x="47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8" name="Oval 14"/>
              <p:cNvSpPr/>
              <p:nvPr/>
            </p:nvSpPr>
            <p:spPr>
              <a:xfrm>
                <a:off x="115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9314" name="组合 9313"/>
            <p:cNvGrpSpPr/>
            <p:nvPr/>
          </p:nvGrpSpPr>
          <p:grpSpPr>
            <a:xfrm>
              <a:off x="2200" y="1344"/>
              <a:ext cx="861" cy="182"/>
              <a:chOff x="476" y="1344"/>
              <a:chExt cx="861" cy="182"/>
            </a:xfrm>
          </p:grpSpPr>
          <p:sp>
            <p:nvSpPr>
              <p:cNvPr id="9" name="Oval 14"/>
              <p:cNvSpPr/>
              <p:nvPr/>
            </p:nvSpPr>
            <p:spPr>
              <a:xfrm>
                <a:off x="703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0" name="Oval 14"/>
              <p:cNvSpPr/>
              <p:nvPr/>
            </p:nvSpPr>
            <p:spPr>
              <a:xfrm>
                <a:off x="930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1" name="Oval 14"/>
              <p:cNvSpPr/>
              <p:nvPr/>
            </p:nvSpPr>
            <p:spPr>
              <a:xfrm>
                <a:off x="47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2" name="Oval 14"/>
              <p:cNvSpPr/>
              <p:nvPr/>
            </p:nvSpPr>
            <p:spPr>
              <a:xfrm>
                <a:off x="115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</p:grp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038225" y="1639888"/>
            <a:ext cx="710882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如果有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个、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个、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个或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个呢？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39" name="Rectangle 4"/>
          <p:cNvSpPr>
            <a:spLocks noChangeArrowheads="1"/>
          </p:cNvSpPr>
          <p:nvPr/>
        </p:nvSpPr>
        <p:spPr bwMode="auto">
          <a:xfrm>
            <a:off x="5424488" y="2387600"/>
            <a:ext cx="2735263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÷4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人</a:t>
            </a:r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9388" name="组合 9387"/>
          <p:cNvGrpSpPr/>
          <p:nvPr/>
        </p:nvGrpSpPr>
        <p:grpSpPr>
          <a:xfrm>
            <a:off x="5940425" y="5273675"/>
            <a:ext cx="4968875" cy="917575"/>
            <a:chOff x="3198" y="1937"/>
            <a:chExt cx="3130" cy="578"/>
          </a:xfrm>
        </p:grpSpPr>
        <p:sp>
          <p:nvSpPr>
            <p:cNvPr id="14" name="Rectangle 4"/>
            <p:cNvSpPr>
              <a:spLocks noChangeArrowheads="1"/>
            </p:cNvSpPr>
            <p:nvPr/>
          </p:nvSpPr>
          <p:spPr bwMode="auto">
            <a:xfrm>
              <a:off x="3198" y="1979"/>
              <a:ext cx="313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16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÷4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人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</a:t>
              </a:r>
              <a:endPara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" name="Rectangle 4"/>
            <p:cNvSpPr>
              <a:spLocks noChangeArrowheads="1"/>
            </p:cNvSpPr>
            <p:nvPr/>
          </p:nvSpPr>
          <p:spPr bwMode="auto">
            <a:xfrm>
              <a:off x="4475" y="1937"/>
              <a:ext cx="68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endPara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9416" name="组合 9415"/>
          <p:cNvGrpSpPr/>
          <p:nvPr/>
        </p:nvGrpSpPr>
        <p:grpSpPr>
          <a:xfrm>
            <a:off x="179388" y="5656263"/>
            <a:ext cx="5699125" cy="293687"/>
            <a:chOff x="113" y="3563"/>
            <a:chExt cx="3590" cy="185"/>
          </a:xfrm>
        </p:grpSpPr>
        <p:grpSp>
          <p:nvGrpSpPr>
            <p:cNvPr id="9352" name="组合 9351"/>
            <p:cNvGrpSpPr/>
            <p:nvPr/>
          </p:nvGrpSpPr>
          <p:grpSpPr>
            <a:xfrm>
              <a:off x="113" y="3563"/>
              <a:ext cx="861" cy="182"/>
              <a:chOff x="476" y="1344"/>
              <a:chExt cx="861" cy="182"/>
            </a:xfrm>
          </p:grpSpPr>
          <p:sp>
            <p:nvSpPr>
              <p:cNvPr id="16" name="Oval 14"/>
              <p:cNvSpPr/>
              <p:nvPr/>
            </p:nvSpPr>
            <p:spPr>
              <a:xfrm>
                <a:off x="703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7" name="Oval 14"/>
              <p:cNvSpPr/>
              <p:nvPr/>
            </p:nvSpPr>
            <p:spPr>
              <a:xfrm>
                <a:off x="930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8" name="Oval 14"/>
              <p:cNvSpPr/>
              <p:nvPr/>
            </p:nvSpPr>
            <p:spPr>
              <a:xfrm>
                <a:off x="47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19" name="Oval 14"/>
              <p:cNvSpPr/>
              <p:nvPr/>
            </p:nvSpPr>
            <p:spPr>
              <a:xfrm>
                <a:off x="115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9357" name="组合 9356"/>
            <p:cNvGrpSpPr/>
            <p:nvPr/>
          </p:nvGrpSpPr>
          <p:grpSpPr>
            <a:xfrm>
              <a:off x="1027" y="3563"/>
              <a:ext cx="861" cy="182"/>
              <a:chOff x="476" y="1344"/>
              <a:chExt cx="861" cy="182"/>
            </a:xfrm>
          </p:grpSpPr>
          <p:sp>
            <p:nvSpPr>
              <p:cNvPr id="20" name="Oval 14"/>
              <p:cNvSpPr/>
              <p:nvPr/>
            </p:nvSpPr>
            <p:spPr>
              <a:xfrm>
                <a:off x="703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1" name="Oval 14"/>
              <p:cNvSpPr/>
              <p:nvPr/>
            </p:nvSpPr>
            <p:spPr>
              <a:xfrm>
                <a:off x="930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2" name="Oval 14"/>
              <p:cNvSpPr/>
              <p:nvPr/>
            </p:nvSpPr>
            <p:spPr>
              <a:xfrm>
                <a:off x="47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3" name="Oval 14"/>
              <p:cNvSpPr/>
              <p:nvPr/>
            </p:nvSpPr>
            <p:spPr>
              <a:xfrm>
                <a:off x="115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9362" name="组合 9361"/>
            <p:cNvGrpSpPr/>
            <p:nvPr/>
          </p:nvGrpSpPr>
          <p:grpSpPr>
            <a:xfrm>
              <a:off x="1928" y="3563"/>
              <a:ext cx="861" cy="182"/>
              <a:chOff x="476" y="1344"/>
              <a:chExt cx="861" cy="182"/>
            </a:xfrm>
          </p:grpSpPr>
          <p:sp>
            <p:nvSpPr>
              <p:cNvPr id="24" name="Oval 14"/>
              <p:cNvSpPr/>
              <p:nvPr/>
            </p:nvSpPr>
            <p:spPr>
              <a:xfrm>
                <a:off x="703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5" name="Oval 14"/>
              <p:cNvSpPr/>
              <p:nvPr/>
            </p:nvSpPr>
            <p:spPr>
              <a:xfrm>
                <a:off x="930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6" name="Oval 14"/>
              <p:cNvSpPr/>
              <p:nvPr/>
            </p:nvSpPr>
            <p:spPr>
              <a:xfrm>
                <a:off x="47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7" name="Oval 14"/>
              <p:cNvSpPr/>
              <p:nvPr/>
            </p:nvSpPr>
            <p:spPr>
              <a:xfrm>
                <a:off x="115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9389" name="组合 9388"/>
            <p:cNvGrpSpPr/>
            <p:nvPr/>
          </p:nvGrpSpPr>
          <p:grpSpPr>
            <a:xfrm>
              <a:off x="2842" y="3566"/>
              <a:ext cx="861" cy="182"/>
              <a:chOff x="476" y="1344"/>
              <a:chExt cx="861" cy="182"/>
            </a:xfrm>
          </p:grpSpPr>
          <p:sp>
            <p:nvSpPr>
              <p:cNvPr id="28" name="Oval 14"/>
              <p:cNvSpPr/>
              <p:nvPr/>
            </p:nvSpPr>
            <p:spPr>
              <a:xfrm>
                <a:off x="703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29" name="Oval 14"/>
              <p:cNvSpPr/>
              <p:nvPr/>
            </p:nvSpPr>
            <p:spPr>
              <a:xfrm>
                <a:off x="930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30" name="Oval 14"/>
              <p:cNvSpPr/>
              <p:nvPr/>
            </p:nvSpPr>
            <p:spPr>
              <a:xfrm>
                <a:off x="47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  <p:sp>
            <p:nvSpPr>
              <p:cNvPr id="31" name="Oval 14"/>
              <p:cNvSpPr/>
              <p:nvPr/>
            </p:nvSpPr>
            <p:spPr>
              <a:xfrm>
                <a:off x="1156" y="1344"/>
                <a:ext cx="181" cy="182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anchor="ctr"/>
              <a:p>
                <a:pPr lvl="0" eaLnBrk="1" hangingPunct="1"/>
                <a:endParaRPr lang="zh-CN" altLang="en-US" dirty="0"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</p:grpSp>
      <p:pic>
        <p:nvPicPr>
          <p:cNvPr id="9240" name="Picture 60"/>
          <p:cNvPicPr>
            <a:picLocks noChangeAspect="1"/>
          </p:cNvPicPr>
          <p:nvPr/>
        </p:nvPicPr>
        <p:blipFill>
          <a:blip r:embed="rId3"/>
          <a:srcRect l="-4240" t="18678" r="66629" b="31053"/>
          <a:stretch>
            <a:fillRect/>
          </a:stretch>
        </p:blipFill>
        <p:spPr>
          <a:xfrm>
            <a:off x="395288" y="1343025"/>
            <a:ext cx="576262" cy="517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397" name="组合 9396"/>
          <p:cNvGrpSpPr/>
          <p:nvPr/>
        </p:nvGrpSpPr>
        <p:grpSpPr>
          <a:xfrm>
            <a:off x="5424488" y="3087688"/>
            <a:ext cx="4968875" cy="917575"/>
            <a:chOff x="3198" y="1937"/>
            <a:chExt cx="3130" cy="578"/>
          </a:xfrm>
        </p:grpSpPr>
        <p:sp>
          <p:nvSpPr>
            <p:cNvPr id="32" name="Rectangle 4"/>
            <p:cNvSpPr>
              <a:spLocks noChangeArrowheads="1"/>
            </p:cNvSpPr>
            <p:nvPr/>
          </p:nvSpPr>
          <p:spPr bwMode="auto">
            <a:xfrm>
              <a:off x="3198" y="1979"/>
              <a:ext cx="313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13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÷4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人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   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个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</a:t>
              </a:r>
              <a:endPara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4475" y="1937"/>
              <a:ext cx="68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……</a:t>
              </a:r>
              <a:endPara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9400" name="组合 9399"/>
          <p:cNvGrpSpPr/>
          <p:nvPr/>
        </p:nvGrpSpPr>
        <p:grpSpPr>
          <a:xfrm>
            <a:off x="5419725" y="3827463"/>
            <a:ext cx="4968875" cy="917575"/>
            <a:chOff x="3198" y="1937"/>
            <a:chExt cx="3130" cy="578"/>
          </a:xfrm>
        </p:grpSpPr>
        <p:sp>
          <p:nvSpPr>
            <p:cNvPr id="34" name="Rectangle 4"/>
            <p:cNvSpPr>
              <a:spLocks noChangeArrowheads="1"/>
            </p:cNvSpPr>
            <p:nvPr/>
          </p:nvSpPr>
          <p:spPr bwMode="auto">
            <a:xfrm>
              <a:off x="3198" y="1979"/>
              <a:ext cx="313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14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÷4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人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   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个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</a:t>
              </a:r>
              <a:endPara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4475" y="1937"/>
              <a:ext cx="68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……</a:t>
              </a:r>
              <a:endPara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9415" name="组合 9414"/>
          <p:cNvGrpSpPr/>
          <p:nvPr/>
        </p:nvGrpSpPr>
        <p:grpSpPr>
          <a:xfrm>
            <a:off x="179388" y="4935538"/>
            <a:ext cx="5318125" cy="295275"/>
            <a:chOff x="113" y="3109"/>
            <a:chExt cx="3350" cy="186"/>
          </a:xfrm>
        </p:grpSpPr>
        <p:grpSp>
          <p:nvGrpSpPr>
            <p:cNvPr id="9319" name="组合 9318"/>
            <p:cNvGrpSpPr/>
            <p:nvPr/>
          </p:nvGrpSpPr>
          <p:grpSpPr>
            <a:xfrm>
              <a:off x="113" y="3109"/>
              <a:ext cx="2676" cy="182"/>
              <a:chOff x="385" y="1344"/>
              <a:chExt cx="2676" cy="182"/>
            </a:xfrm>
          </p:grpSpPr>
          <p:grpSp>
            <p:nvGrpSpPr>
              <p:cNvPr id="9320" name="组合 9319"/>
              <p:cNvGrpSpPr/>
              <p:nvPr/>
            </p:nvGrpSpPr>
            <p:grpSpPr>
              <a:xfrm>
                <a:off x="385" y="1344"/>
                <a:ext cx="861" cy="182"/>
                <a:chOff x="476" y="1344"/>
                <a:chExt cx="861" cy="182"/>
              </a:xfrm>
            </p:grpSpPr>
            <p:sp>
              <p:nvSpPr>
                <p:cNvPr id="36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37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38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39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9325" name="组合 9324"/>
              <p:cNvGrpSpPr/>
              <p:nvPr/>
            </p:nvGrpSpPr>
            <p:grpSpPr>
              <a:xfrm>
                <a:off x="1299" y="1344"/>
                <a:ext cx="861" cy="182"/>
                <a:chOff x="476" y="1344"/>
                <a:chExt cx="861" cy="182"/>
              </a:xfrm>
            </p:grpSpPr>
            <p:sp>
              <p:nvSpPr>
                <p:cNvPr id="40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41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42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43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9330" name="组合 9329"/>
              <p:cNvGrpSpPr/>
              <p:nvPr/>
            </p:nvGrpSpPr>
            <p:grpSpPr>
              <a:xfrm>
                <a:off x="2200" y="1344"/>
                <a:ext cx="861" cy="182"/>
                <a:chOff x="476" y="1344"/>
                <a:chExt cx="861" cy="182"/>
              </a:xfrm>
            </p:grpSpPr>
            <p:sp>
              <p:nvSpPr>
                <p:cNvPr id="44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45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46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47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</p:grpSp>
        <p:sp>
          <p:nvSpPr>
            <p:cNvPr id="48" name="Oval 14"/>
            <p:cNvSpPr/>
            <p:nvPr/>
          </p:nvSpPr>
          <p:spPr>
            <a:xfrm>
              <a:off x="3062" y="3113"/>
              <a:ext cx="181" cy="182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49" name="Oval 14"/>
            <p:cNvSpPr/>
            <p:nvPr/>
          </p:nvSpPr>
          <p:spPr>
            <a:xfrm>
              <a:off x="3282" y="3113"/>
              <a:ext cx="181" cy="182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0" name="Oval 14"/>
            <p:cNvSpPr/>
            <p:nvPr/>
          </p:nvSpPr>
          <p:spPr>
            <a:xfrm>
              <a:off x="2835" y="3113"/>
              <a:ext cx="181" cy="182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9413" name="组合 9412"/>
          <p:cNvGrpSpPr/>
          <p:nvPr/>
        </p:nvGrpSpPr>
        <p:grpSpPr>
          <a:xfrm>
            <a:off x="179388" y="3427413"/>
            <a:ext cx="4630737" cy="290512"/>
            <a:chOff x="113" y="2159"/>
            <a:chExt cx="2917" cy="183"/>
          </a:xfrm>
        </p:grpSpPr>
        <p:grpSp>
          <p:nvGrpSpPr>
            <p:cNvPr id="9302" name="组合 9301"/>
            <p:cNvGrpSpPr/>
            <p:nvPr/>
          </p:nvGrpSpPr>
          <p:grpSpPr>
            <a:xfrm>
              <a:off x="113" y="2159"/>
              <a:ext cx="2676" cy="182"/>
              <a:chOff x="385" y="1344"/>
              <a:chExt cx="2676" cy="182"/>
            </a:xfrm>
          </p:grpSpPr>
          <p:grpSp>
            <p:nvGrpSpPr>
              <p:cNvPr id="9290" name="组合 9289"/>
              <p:cNvGrpSpPr/>
              <p:nvPr/>
            </p:nvGrpSpPr>
            <p:grpSpPr>
              <a:xfrm>
                <a:off x="385" y="1344"/>
                <a:ext cx="861" cy="182"/>
                <a:chOff x="476" y="1344"/>
                <a:chExt cx="861" cy="182"/>
              </a:xfrm>
            </p:grpSpPr>
            <p:sp>
              <p:nvSpPr>
                <p:cNvPr id="51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52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53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54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9291" name="组合 9290"/>
              <p:cNvGrpSpPr/>
              <p:nvPr/>
            </p:nvGrpSpPr>
            <p:grpSpPr>
              <a:xfrm>
                <a:off x="1299" y="1344"/>
                <a:ext cx="861" cy="182"/>
                <a:chOff x="476" y="1344"/>
                <a:chExt cx="861" cy="182"/>
              </a:xfrm>
            </p:grpSpPr>
            <p:sp>
              <p:nvSpPr>
                <p:cNvPr id="55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56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57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58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9296" name="组合 9295"/>
              <p:cNvGrpSpPr/>
              <p:nvPr/>
            </p:nvGrpSpPr>
            <p:grpSpPr>
              <a:xfrm>
                <a:off x="2200" y="1344"/>
                <a:ext cx="861" cy="182"/>
                <a:chOff x="476" y="1344"/>
                <a:chExt cx="861" cy="182"/>
              </a:xfrm>
            </p:grpSpPr>
            <p:sp>
              <p:nvSpPr>
                <p:cNvPr id="59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60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61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62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</p:grpSp>
        <p:sp>
          <p:nvSpPr>
            <p:cNvPr id="63" name="Oval 14"/>
            <p:cNvSpPr/>
            <p:nvPr/>
          </p:nvSpPr>
          <p:spPr>
            <a:xfrm>
              <a:off x="2849" y="2160"/>
              <a:ext cx="181" cy="182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9414" name="组合 9413"/>
          <p:cNvGrpSpPr/>
          <p:nvPr/>
        </p:nvGrpSpPr>
        <p:grpSpPr>
          <a:xfrm>
            <a:off x="179388" y="4183063"/>
            <a:ext cx="4968875" cy="300037"/>
            <a:chOff x="113" y="2635"/>
            <a:chExt cx="3130" cy="189"/>
          </a:xfrm>
        </p:grpSpPr>
        <p:grpSp>
          <p:nvGrpSpPr>
            <p:cNvPr id="9369" name="组合 9368"/>
            <p:cNvGrpSpPr/>
            <p:nvPr/>
          </p:nvGrpSpPr>
          <p:grpSpPr>
            <a:xfrm>
              <a:off x="113" y="2635"/>
              <a:ext cx="2676" cy="182"/>
              <a:chOff x="385" y="1344"/>
              <a:chExt cx="2676" cy="182"/>
            </a:xfrm>
          </p:grpSpPr>
          <p:grpSp>
            <p:nvGrpSpPr>
              <p:cNvPr id="9370" name="组合 9369"/>
              <p:cNvGrpSpPr/>
              <p:nvPr/>
            </p:nvGrpSpPr>
            <p:grpSpPr>
              <a:xfrm>
                <a:off x="385" y="1344"/>
                <a:ext cx="861" cy="182"/>
                <a:chOff x="476" y="1344"/>
                <a:chExt cx="861" cy="182"/>
              </a:xfrm>
            </p:grpSpPr>
            <p:sp>
              <p:nvSpPr>
                <p:cNvPr id="64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65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66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67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9375" name="组合 9374"/>
              <p:cNvGrpSpPr/>
              <p:nvPr/>
            </p:nvGrpSpPr>
            <p:grpSpPr>
              <a:xfrm>
                <a:off x="1299" y="1344"/>
                <a:ext cx="861" cy="182"/>
                <a:chOff x="476" y="1344"/>
                <a:chExt cx="861" cy="182"/>
              </a:xfrm>
            </p:grpSpPr>
            <p:sp>
              <p:nvSpPr>
                <p:cNvPr id="68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69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70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71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  <p:grpSp>
            <p:nvGrpSpPr>
              <p:cNvPr id="9380" name="组合 9379"/>
              <p:cNvGrpSpPr/>
              <p:nvPr/>
            </p:nvGrpSpPr>
            <p:grpSpPr>
              <a:xfrm>
                <a:off x="2200" y="1344"/>
                <a:ext cx="861" cy="182"/>
                <a:chOff x="476" y="1344"/>
                <a:chExt cx="861" cy="182"/>
              </a:xfrm>
            </p:grpSpPr>
            <p:sp>
              <p:nvSpPr>
                <p:cNvPr id="72" name="Oval 14"/>
                <p:cNvSpPr/>
                <p:nvPr/>
              </p:nvSpPr>
              <p:spPr>
                <a:xfrm>
                  <a:off x="703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73" name="Oval 14"/>
                <p:cNvSpPr/>
                <p:nvPr/>
              </p:nvSpPr>
              <p:spPr>
                <a:xfrm>
                  <a:off x="930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74" name="Oval 14"/>
                <p:cNvSpPr/>
                <p:nvPr/>
              </p:nvSpPr>
              <p:spPr>
                <a:xfrm>
                  <a:off x="47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75" name="Oval 14"/>
                <p:cNvSpPr/>
                <p:nvPr/>
              </p:nvSpPr>
              <p:spPr>
                <a:xfrm>
                  <a:off x="1156" y="1344"/>
                  <a:ext cx="181" cy="182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 anchor="ctr"/>
                <a:p>
                  <a:pPr lvl="0" eaLnBrk="1" hangingPunct="1"/>
                  <a:endParaRPr lang="zh-CN" altLang="en-US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</p:grpSp>
        </p:grpSp>
        <p:sp>
          <p:nvSpPr>
            <p:cNvPr id="76" name="Oval 14"/>
            <p:cNvSpPr/>
            <p:nvPr/>
          </p:nvSpPr>
          <p:spPr>
            <a:xfrm>
              <a:off x="3062" y="2642"/>
              <a:ext cx="181" cy="182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7" name="Oval 14"/>
            <p:cNvSpPr/>
            <p:nvPr/>
          </p:nvSpPr>
          <p:spPr>
            <a:xfrm>
              <a:off x="2835" y="2642"/>
              <a:ext cx="181" cy="182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9417" name="椭圆 9416"/>
          <p:cNvSpPr/>
          <p:nvPr/>
        </p:nvSpPr>
        <p:spPr>
          <a:xfrm>
            <a:off x="146050" y="2484438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18" name="椭圆 9417"/>
          <p:cNvSpPr/>
          <p:nvPr/>
        </p:nvSpPr>
        <p:spPr>
          <a:xfrm>
            <a:off x="1592263" y="2493963"/>
            <a:ext cx="1439862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19" name="椭圆 9418"/>
          <p:cNvSpPr/>
          <p:nvPr/>
        </p:nvSpPr>
        <p:spPr>
          <a:xfrm>
            <a:off x="3025775" y="2493963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0" name="椭圆 9419"/>
          <p:cNvSpPr/>
          <p:nvPr/>
        </p:nvSpPr>
        <p:spPr>
          <a:xfrm>
            <a:off x="146050" y="3236913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1" name="椭圆 9420"/>
          <p:cNvSpPr/>
          <p:nvPr/>
        </p:nvSpPr>
        <p:spPr>
          <a:xfrm>
            <a:off x="1581150" y="3246438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2" name="椭圆 9421"/>
          <p:cNvSpPr/>
          <p:nvPr/>
        </p:nvSpPr>
        <p:spPr>
          <a:xfrm>
            <a:off x="3025775" y="3246438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3" name="椭圆 9422"/>
          <p:cNvSpPr/>
          <p:nvPr/>
        </p:nvSpPr>
        <p:spPr>
          <a:xfrm>
            <a:off x="144463" y="3995738"/>
            <a:ext cx="1439862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4" name="椭圆 9423"/>
          <p:cNvSpPr/>
          <p:nvPr/>
        </p:nvSpPr>
        <p:spPr>
          <a:xfrm>
            <a:off x="1590675" y="4005263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5" name="椭圆 9424"/>
          <p:cNvSpPr/>
          <p:nvPr/>
        </p:nvSpPr>
        <p:spPr>
          <a:xfrm>
            <a:off x="3035300" y="4005263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6" name="椭圆 9425"/>
          <p:cNvSpPr/>
          <p:nvPr/>
        </p:nvSpPr>
        <p:spPr>
          <a:xfrm>
            <a:off x="130175" y="4737100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7" name="椭圆 9426"/>
          <p:cNvSpPr/>
          <p:nvPr/>
        </p:nvSpPr>
        <p:spPr>
          <a:xfrm>
            <a:off x="1576388" y="4746625"/>
            <a:ext cx="1439862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8" name="椭圆 9427"/>
          <p:cNvSpPr/>
          <p:nvPr/>
        </p:nvSpPr>
        <p:spPr>
          <a:xfrm>
            <a:off x="3032125" y="4757738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29" name="椭圆 9428"/>
          <p:cNvSpPr/>
          <p:nvPr/>
        </p:nvSpPr>
        <p:spPr>
          <a:xfrm>
            <a:off x="146050" y="5473700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30" name="椭圆 9429"/>
          <p:cNvSpPr/>
          <p:nvPr/>
        </p:nvSpPr>
        <p:spPr>
          <a:xfrm>
            <a:off x="1592263" y="5483225"/>
            <a:ext cx="1439862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31" name="椭圆 9430"/>
          <p:cNvSpPr/>
          <p:nvPr/>
        </p:nvSpPr>
        <p:spPr>
          <a:xfrm>
            <a:off x="3048000" y="5483225"/>
            <a:ext cx="1439863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432" name="椭圆 9431"/>
          <p:cNvSpPr/>
          <p:nvPr/>
        </p:nvSpPr>
        <p:spPr>
          <a:xfrm>
            <a:off x="4478338" y="5478463"/>
            <a:ext cx="1439862" cy="647700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9433" name="组合 9432"/>
          <p:cNvGrpSpPr/>
          <p:nvPr/>
        </p:nvGrpSpPr>
        <p:grpSpPr>
          <a:xfrm>
            <a:off x="5435600" y="4581525"/>
            <a:ext cx="4968875" cy="917575"/>
            <a:chOff x="3198" y="1937"/>
            <a:chExt cx="3130" cy="578"/>
          </a:xfrm>
        </p:grpSpPr>
        <p:sp>
          <p:nvSpPr>
            <p:cNvPr id="78" name="Rectangle 4"/>
            <p:cNvSpPr>
              <a:spLocks noChangeArrowheads="1"/>
            </p:cNvSpPr>
            <p:nvPr/>
          </p:nvSpPr>
          <p:spPr bwMode="auto">
            <a:xfrm>
              <a:off x="3198" y="1979"/>
              <a:ext cx="313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15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÷4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人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   </a:t>
              </a:r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4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个</a:t>
              </a:r>
              <a:r>
                <a:rPr lang="zh-CN" altLang="en-US" sz="24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</a:t>
              </a:r>
              <a:endPara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9" name="Rectangle 4"/>
            <p:cNvSpPr>
              <a:spLocks noChangeArrowheads="1"/>
            </p:cNvSpPr>
            <p:nvPr/>
          </p:nvSpPr>
          <p:spPr bwMode="auto">
            <a:xfrm>
              <a:off x="4475" y="1937"/>
              <a:ext cx="68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……</a:t>
              </a:r>
              <a:endPara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9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9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9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3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Rectangle 4"/>
          <p:cNvSpPr>
            <a:spLocks noChangeArrowheads="1"/>
          </p:cNvSpPr>
          <p:nvPr/>
        </p:nvSpPr>
        <p:spPr bwMode="auto">
          <a:xfrm>
            <a:off x="468313" y="404813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二、你问我说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3339" name="Rectangle 4"/>
          <p:cNvSpPr>
            <a:spLocks noChangeArrowheads="1"/>
          </p:cNvSpPr>
          <p:nvPr/>
        </p:nvSpPr>
        <p:spPr bwMode="auto">
          <a:xfrm>
            <a:off x="468313" y="4797425"/>
            <a:ext cx="5545138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仔细观察，你发现了什么？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211638" y="4797425"/>
            <a:ext cx="5545138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余数都比除数小。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77838" y="5389563"/>
            <a:ext cx="6615113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4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想一想，为什么余数要比除数小呢？</a:t>
            </a:r>
            <a:endParaRPr lang="zh-CN" altLang="en-US" sz="24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54" name="图片 102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1268413"/>
            <a:ext cx="7488237" cy="3497262"/>
          </a:xfrm>
          <a:prstGeom prst="rect">
            <a:avLst/>
          </a:prstGeom>
          <a:noFill/>
          <a:ln w="9525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9" grpId="1"/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39" name="Rectangle 4"/>
          <p:cNvSpPr>
            <a:spLocks noChangeArrowheads="1"/>
          </p:cNvSpPr>
          <p:nvPr/>
        </p:nvSpPr>
        <p:spPr bwMode="auto">
          <a:xfrm>
            <a:off x="3746500" y="2819400"/>
            <a:ext cx="60483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可以分给</a:t>
            </a:r>
            <a:r>
              <a:rPr lang="zh-CN" altLang="en-US" sz="2800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人，还剩</a:t>
            </a:r>
            <a:r>
              <a:rPr lang="zh-CN" altLang="en-US" sz="2800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根。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7586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6" name="Rectangle 4"/>
          <p:cNvSpPr>
            <a:spLocks noChangeArrowheads="1"/>
          </p:cNvSpPr>
          <p:nvPr/>
        </p:nvSpPr>
        <p:spPr bwMode="auto">
          <a:xfrm>
            <a:off x="468313" y="404813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32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试一试</a:t>
            </a:r>
            <a:endParaRPr lang="zh-CN" altLang="en-US" sz="32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23850" y="1282700"/>
            <a:ext cx="9577388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1.7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根火腿肠，每人分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根，可以分给几人，还剩几根？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7602" name="组合 67601"/>
          <p:cNvGrpSpPr/>
          <p:nvPr/>
        </p:nvGrpSpPr>
        <p:grpSpPr>
          <a:xfrm>
            <a:off x="1835150" y="1916113"/>
            <a:ext cx="6121400" cy="917575"/>
            <a:chOff x="793" y="1298"/>
            <a:chExt cx="3856" cy="578"/>
          </a:xfrm>
        </p:grpSpPr>
        <p:sp>
          <p:nvSpPr>
            <p:cNvPr id="3" name="Rectangle 4"/>
            <p:cNvSpPr>
              <a:spLocks noChangeArrowheads="1"/>
            </p:cNvSpPr>
            <p:nvPr/>
          </p:nvSpPr>
          <p:spPr bwMode="auto">
            <a:xfrm>
              <a:off x="793" y="1340"/>
              <a:ext cx="3856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7</a:t>
              </a:r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÷2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人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   </a:t>
              </a:r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根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</a:t>
              </a:r>
              <a:endPara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154" y="1298"/>
              <a:ext cx="68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……</a:t>
              </a:r>
              <a:endPara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3063" y="3514725"/>
            <a:ext cx="10367963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2.17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瓶酸奶，每人分</a:t>
            </a:r>
            <a:r>
              <a:rPr lang="en-US" altLang="zh-CN" sz="28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瓶，可以分给几人，还剩几瓶？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7601" name="组合 67600"/>
          <p:cNvGrpSpPr/>
          <p:nvPr/>
        </p:nvGrpSpPr>
        <p:grpSpPr>
          <a:xfrm>
            <a:off x="1835150" y="4229100"/>
            <a:ext cx="4968875" cy="917575"/>
            <a:chOff x="657" y="2750"/>
            <a:chExt cx="3130" cy="578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657" y="2792"/>
              <a:ext cx="313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17</a:t>
              </a:r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÷5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＝</a:t>
              </a:r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人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   </a:t>
              </a:r>
              <a:r>
                <a:rPr lang="en-US" altLang="zh-CN" sz="28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zh-CN" altLang="en-US" sz="2800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瓶</a:t>
              </a:r>
              <a:r>
                <a:rPr lang="zh-CN" altLang="en-US" sz="2800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）</a:t>
              </a:r>
              <a:endPara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2155" y="2750"/>
              <a:ext cx="680" cy="53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p>
              <a:pPr lvl="0" eaLnBrk="1" hangingPunct="1"/>
              <a:r>
                <a:rPr lang="en-US" altLang="zh-CN" sz="240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……</a:t>
              </a:r>
              <a:endPara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67603" name="直接连接符 67602"/>
          <p:cNvSpPr/>
          <p:nvPr/>
        </p:nvSpPr>
        <p:spPr>
          <a:xfrm>
            <a:off x="1763713" y="2779713"/>
            <a:ext cx="424815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684213" y="1978025"/>
            <a:ext cx="158432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算式：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606" name="直接连接符 67605"/>
          <p:cNvSpPr/>
          <p:nvPr/>
        </p:nvSpPr>
        <p:spPr>
          <a:xfrm>
            <a:off x="1836738" y="5051425"/>
            <a:ext cx="4248150" cy="0"/>
          </a:xfrm>
          <a:prstGeom prst="line">
            <a:avLst/>
          </a:prstGeom>
          <a:ln w="285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77875" y="4271963"/>
            <a:ext cx="158432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算式：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746500" y="5170488"/>
            <a:ext cx="6048375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可以分给</a:t>
            </a:r>
            <a:r>
              <a:rPr lang="zh-CN" altLang="en-US" sz="2800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人，还剩</a:t>
            </a:r>
            <a:r>
              <a:rPr lang="zh-CN" altLang="en-US" sz="2800" u="sng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瓶。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502275" y="2781300"/>
            <a:ext cx="64770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7751763" y="2819400"/>
            <a:ext cx="64770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5568950" y="5170488"/>
            <a:ext cx="64770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740650" y="5164138"/>
            <a:ext cx="64770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p>
            <a:pPr lvl="0" eaLnBrk="1" hangingPunct="1"/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80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468313" y="1268413"/>
            <a:ext cx="5759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1. 圈一圈，填一填。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20496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4" name="图片 20513"/>
          <p:cNvPicPr>
            <a:picLocks noChangeAspect="1"/>
          </p:cNvPicPr>
          <p:nvPr/>
        </p:nvPicPr>
        <p:blipFill>
          <a:blip r:embed="rId3"/>
          <a:srcRect l="59761" t="22516" r="12000" b="32396"/>
          <a:stretch>
            <a:fillRect/>
          </a:stretch>
        </p:blipFill>
        <p:spPr>
          <a:xfrm>
            <a:off x="5292725" y="2492375"/>
            <a:ext cx="2879725" cy="199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5" name="Text Box 2"/>
          <p:cNvSpPr txBox="1"/>
          <p:nvPr/>
        </p:nvSpPr>
        <p:spPr>
          <a:xfrm>
            <a:off x="206375" y="1878013"/>
            <a:ext cx="432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）1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   每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个装一袋。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16" name="Text Box 2"/>
          <p:cNvSpPr txBox="1"/>
          <p:nvPr/>
        </p:nvSpPr>
        <p:spPr>
          <a:xfrm>
            <a:off x="4572000" y="1844675"/>
            <a:ext cx="432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）1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   每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个装一盒。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517" name="图片 20516"/>
          <p:cNvPicPr>
            <a:picLocks noChangeAspect="1"/>
          </p:cNvPicPr>
          <p:nvPr/>
        </p:nvPicPr>
        <p:blipFill>
          <a:blip r:embed="rId3"/>
          <a:srcRect l="67354" t="11258" r="28311" b="79968"/>
          <a:stretch>
            <a:fillRect/>
          </a:stretch>
        </p:blipFill>
        <p:spPr>
          <a:xfrm>
            <a:off x="6084888" y="1916113"/>
            <a:ext cx="431800" cy="379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8" name="图片 20517"/>
          <p:cNvPicPr>
            <a:picLocks noChangeAspect="1"/>
          </p:cNvPicPr>
          <p:nvPr/>
        </p:nvPicPr>
        <p:blipFill>
          <a:blip r:embed="rId3"/>
          <a:srcRect l="21928" t="10518" r="73523" b="77484"/>
          <a:stretch>
            <a:fillRect/>
          </a:stretch>
        </p:blipFill>
        <p:spPr>
          <a:xfrm>
            <a:off x="1763713" y="1916113"/>
            <a:ext cx="379412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9" name="图片 20518"/>
          <p:cNvPicPr>
            <a:picLocks noChangeAspect="1"/>
          </p:cNvPicPr>
          <p:nvPr/>
        </p:nvPicPr>
        <p:blipFill>
          <a:blip r:embed="rId3"/>
          <a:srcRect l="14383" t="22516" r="54236" b="28043"/>
          <a:stretch>
            <a:fillRect/>
          </a:stretch>
        </p:blipFill>
        <p:spPr>
          <a:xfrm>
            <a:off x="900113" y="2481263"/>
            <a:ext cx="3240087" cy="22161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50" name="组合 20549"/>
          <p:cNvGrpSpPr/>
          <p:nvPr/>
        </p:nvGrpSpPr>
        <p:grpSpPr>
          <a:xfrm>
            <a:off x="250825" y="4760913"/>
            <a:ext cx="4840288" cy="833437"/>
            <a:chOff x="158" y="2999"/>
            <a:chExt cx="3049" cy="525"/>
          </a:xfrm>
        </p:grpSpPr>
        <p:sp>
          <p:nvSpPr>
            <p:cNvPr id="20547" name="Text Box 2"/>
            <p:cNvSpPr txBox="1"/>
            <p:nvPr/>
          </p:nvSpPr>
          <p:spPr>
            <a:xfrm>
              <a:off x="2154" y="3004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1" name="Text Box 2"/>
            <p:cNvSpPr txBox="1"/>
            <p:nvPr/>
          </p:nvSpPr>
          <p:spPr>
            <a:xfrm>
              <a:off x="158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2" name="矩形 20521"/>
            <p:cNvSpPr/>
            <p:nvPr/>
          </p:nvSpPr>
          <p:spPr>
            <a:xfrm>
              <a:off x="455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3" name="矩形 20522"/>
            <p:cNvSpPr/>
            <p:nvPr/>
          </p:nvSpPr>
          <p:spPr>
            <a:xfrm>
              <a:off x="452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4" name="Text Box 2"/>
            <p:cNvSpPr txBox="1"/>
            <p:nvPr/>
          </p:nvSpPr>
          <p:spPr>
            <a:xfrm>
              <a:off x="724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5" name="矩形 20524"/>
            <p:cNvSpPr/>
            <p:nvPr/>
          </p:nvSpPr>
          <p:spPr>
            <a:xfrm>
              <a:off x="1041" y="3112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＝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6" name="Text Box 2"/>
            <p:cNvSpPr txBox="1"/>
            <p:nvPr/>
          </p:nvSpPr>
          <p:spPr>
            <a:xfrm>
              <a:off x="1202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7" name="Text Box 2"/>
            <p:cNvSpPr txBox="1"/>
            <p:nvPr/>
          </p:nvSpPr>
          <p:spPr>
            <a:xfrm>
              <a:off x="1429" y="3123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（袋）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8" name="矩形 20527"/>
            <p:cNvSpPr/>
            <p:nvPr/>
          </p:nvSpPr>
          <p:spPr>
            <a:xfrm>
              <a:off x="1910" y="3113"/>
              <a:ext cx="62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29" name="Text Box 2"/>
            <p:cNvSpPr txBox="1"/>
            <p:nvPr/>
          </p:nvSpPr>
          <p:spPr>
            <a:xfrm>
              <a:off x="2391" y="3128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20541" name="直接连接符 20540"/>
          <p:cNvSpPr/>
          <p:nvPr/>
        </p:nvSpPr>
        <p:spPr>
          <a:xfrm>
            <a:off x="4694238" y="1989138"/>
            <a:ext cx="0" cy="3455987"/>
          </a:xfrm>
          <a:prstGeom prst="line">
            <a:avLst/>
          </a:prstGeom>
          <a:ln w="28575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0543" name="Text Box 2"/>
          <p:cNvSpPr txBox="1"/>
          <p:nvPr/>
        </p:nvSpPr>
        <p:spPr>
          <a:xfrm>
            <a:off x="334963" y="4930775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44" name="Text Box 2"/>
          <p:cNvSpPr txBox="1"/>
          <p:nvPr/>
        </p:nvSpPr>
        <p:spPr>
          <a:xfrm>
            <a:off x="1366838" y="4941888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45" name="Text Box 2"/>
          <p:cNvSpPr txBox="1"/>
          <p:nvPr/>
        </p:nvSpPr>
        <p:spPr>
          <a:xfrm>
            <a:off x="2124075" y="4930775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46" name="Text Box 2"/>
          <p:cNvSpPr txBox="1"/>
          <p:nvPr/>
        </p:nvSpPr>
        <p:spPr>
          <a:xfrm>
            <a:off x="3625850" y="4930775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51" name="Text Box 2"/>
          <p:cNvSpPr txBox="1"/>
          <p:nvPr/>
        </p:nvSpPr>
        <p:spPr>
          <a:xfrm>
            <a:off x="877888" y="5026025"/>
            <a:ext cx="9350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÷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0552" name="组合 20551"/>
          <p:cNvGrpSpPr/>
          <p:nvPr/>
        </p:nvGrpSpPr>
        <p:grpSpPr>
          <a:xfrm>
            <a:off x="4572000" y="4797425"/>
            <a:ext cx="4840288" cy="833438"/>
            <a:chOff x="158" y="2999"/>
            <a:chExt cx="3049" cy="525"/>
          </a:xfrm>
        </p:grpSpPr>
        <p:sp>
          <p:nvSpPr>
            <p:cNvPr id="20553" name="Text Box 2"/>
            <p:cNvSpPr txBox="1"/>
            <p:nvPr/>
          </p:nvSpPr>
          <p:spPr>
            <a:xfrm>
              <a:off x="2154" y="3004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54" name="Text Box 2"/>
            <p:cNvSpPr txBox="1"/>
            <p:nvPr/>
          </p:nvSpPr>
          <p:spPr>
            <a:xfrm>
              <a:off x="158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55" name="矩形 20554"/>
            <p:cNvSpPr/>
            <p:nvPr/>
          </p:nvSpPr>
          <p:spPr>
            <a:xfrm>
              <a:off x="455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56" name="矩形 20555"/>
            <p:cNvSpPr/>
            <p:nvPr/>
          </p:nvSpPr>
          <p:spPr>
            <a:xfrm>
              <a:off x="452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57" name="Text Box 2"/>
            <p:cNvSpPr txBox="1"/>
            <p:nvPr/>
          </p:nvSpPr>
          <p:spPr>
            <a:xfrm>
              <a:off x="724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58" name="矩形 20557"/>
            <p:cNvSpPr/>
            <p:nvPr/>
          </p:nvSpPr>
          <p:spPr>
            <a:xfrm>
              <a:off x="1041" y="3112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＝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59" name="Text Box 2"/>
            <p:cNvSpPr txBox="1"/>
            <p:nvPr/>
          </p:nvSpPr>
          <p:spPr>
            <a:xfrm>
              <a:off x="1202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60" name="Text Box 2"/>
            <p:cNvSpPr txBox="1"/>
            <p:nvPr/>
          </p:nvSpPr>
          <p:spPr>
            <a:xfrm>
              <a:off x="1429" y="3123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（袋）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61" name="矩形 20560"/>
            <p:cNvSpPr/>
            <p:nvPr/>
          </p:nvSpPr>
          <p:spPr>
            <a:xfrm>
              <a:off x="1910" y="3113"/>
              <a:ext cx="62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0562" name="Text Box 2"/>
            <p:cNvSpPr txBox="1"/>
            <p:nvPr/>
          </p:nvSpPr>
          <p:spPr>
            <a:xfrm>
              <a:off x="2391" y="3128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20563" name="Text Box 2"/>
          <p:cNvSpPr txBox="1"/>
          <p:nvPr/>
        </p:nvSpPr>
        <p:spPr>
          <a:xfrm>
            <a:off x="4656138" y="4967288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64" name="Text Box 2"/>
          <p:cNvSpPr txBox="1"/>
          <p:nvPr/>
        </p:nvSpPr>
        <p:spPr>
          <a:xfrm>
            <a:off x="5688013" y="4978400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65" name="Text Box 2"/>
          <p:cNvSpPr txBox="1"/>
          <p:nvPr/>
        </p:nvSpPr>
        <p:spPr>
          <a:xfrm>
            <a:off x="6445250" y="4967288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66" name="Text Box 2"/>
          <p:cNvSpPr txBox="1"/>
          <p:nvPr/>
        </p:nvSpPr>
        <p:spPr>
          <a:xfrm>
            <a:off x="7947025" y="4967288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567" name="Text Box 2"/>
          <p:cNvSpPr txBox="1"/>
          <p:nvPr/>
        </p:nvSpPr>
        <p:spPr>
          <a:xfrm>
            <a:off x="5199063" y="5062538"/>
            <a:ext cx="9350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÷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0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3" grpId="0"/>
      <p:bldP spid="20544" grpId="0"/>
      <p:bldP spid="20545" grpId="0"/>
      <p:bldP spid="20546" grpId="1"/>
      <p:bldP spid="20551" grpId="0"/>
      <p:bldP spid="20563" grpId="0"/>
      <p:bldP spid="20564" grpId="0"/>
      <p:bldP spid="20565" grpId="0"/>
      <p:bldP spid="20566" grpId="0"/>
      <p:bldP spid="205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79" name="Text Box 2"/>
          <p:cNvSpPr txBox="1"/>
          <p:nvPr/>
        </p:nvSpPr>
        <p:spPr>
          <a:xfrm>
            <a:off x="1763713" y="4581525"/>
            <a:ext cx="5832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每篮放（   ）个，还剩（  ）个。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34" name="Text Box 2"/>
          <p:cNvSpPr txBox="1"/>
          <p:nvPr/>
        </p:nvSpPr>
        <p:spPr>
          <a:xfrm>
            <a:off x="468313" y="1268413"/>
            <a:ext cx="5759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2.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连一连，填一填。</a:t>
            </a:r>
            <a:endParaRPr lang="zh-CN" altLang="en-US" sz="28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500063" y="357188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三、自主练习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69636" name="Picture 19" descr="C:\Documents and Settings\pub\Desktop\新ppt\返回首页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556375"/>
            <a:ext cx="755650" cy="30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8" name="Text Box 2"/>
          <p:cNvSpPr txBox="1"/>
          <p:nvPr/>
        </p:nvSpPr>
        <p:spPr>
          <a:xfrm>
            <a:off x="206375" y="1878013"/>
            <a:ext cx="73898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）把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11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   平均放到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dirty="0">
                <a:latin typeface="楷体_GB2312" pitchFamily="49" charset="-122"/>
                <a:ea typeface="楷体_GB2312" pitchFamily="49" charset="-122"/>
              </a:rPr>
              <a:t>个篮子里。</a:t>
            </a:r>
            <a:endParaRPr lang="zh-CN" altLang="en-US" sz="2400" b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58" name="Text Box 2"/>
          <p:cNvSpPr txBox="1"/>
          <p:nvPr/>
        </p:nvSpPr>
        <p:spPr>
          <a:xfrm>
            <a:off x="3132138" y="4548188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69660" name="组合 69659"/>
          <p:cNvGrpSpPr/>
          <p:nvPr/>
        </p:nvGrpSpPr>
        <p:grpSpPr>
          <a:xfrm>
            <a:off x="1908175" y="5084763"/>
            <a:ext cx="4840288" cy="833437"/>
            <a:chOff x="158" y="2999"/>
            <a:chExt cx="3049" cy="525"/>
          </a:xfrm>
        </p:grpSpPr>
        <p:sp>
          <p:nvSpPr>
            <p:cNvPr id="69661" name="Text Box 2"/>
            <p:cNvSpPr txBox="1"/>
            <p:nvPr/>
          </p:nvSpPr>
          <p:spPr>
            <a:xfrm>
              <a:off x="2154" y="3004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2" name="Text Box 2"/>
            <p:cNvSpPr txBox="1"/>
            <p:nvPr/>
          </p:nvSpPr>
          <p:spPr>
            <a:xfrm>
              <a:off x="158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3" name="矩形 69662"/>
            <p:cNvSpPr/>
            <p:nvPr/>
          </p:nvSpPr>
          <p:spPr>
            <a:xfrm>
              <a:off x="455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4" name="矩形 69663"/>
            <p:cNvSpPr/>
            <p:nvPr/>
          </p:nvSpPr>
          <p:spPr>
            <a:xfrm>
              <a:off x="452" y="3044"/>
              <a:ext cx="46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4400" dirty="0">
                  <a:latin typeface="Arial" panose="020B0604020202020204" pitchFamily="34" charset="0"/>
                  <a:ea typeface="楷体_GB2312" pitchFamily="49" charset="-122"/>
                </a:rPr>
                <a:t>○</a:t>
              </a:r>
              <a:endParaRPr lang="zh-CN" altLang="en-US" sz="4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5" name="Text Box 2"/>
            <p:cNvSpPr txBox="1"/>
            <p:nvPr/>
          </p:nvSpPr>
          <p:spPr>
            <a:xfrm>
              <a:off x="724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6" name="矩形 69665"/>
            <p:cNvSpPr/>
            <p:nvPr/>
          </p:nvSpPr>
          <p:spPr>
            <a:xfrm>
              <a:off x="1041" y="3112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eaLnBrk="1" hangingPunct="1"/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＝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7" name="Text Box 2"/>
            <p:cNvSpPr txBox="1"/>
            <p:nvPr/>
          </p:nvSpPr>
          <p:spPr>
            <a:xfrm>
              <a:off x="1202" y="2999"/>
              <a:ext cx="635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4800" b="0" dirty="0">
                  <a:latin typeface="Arial" panose="020B0604020202020204" pitchFamily="34" charset="0"/>
                  <a:ea typeface="楷体_GB2312" pitchFamily="49" charset="-122"/>
                </a:rPr>
                <a:t>□</a:t>
              </a:r>
              <a:endParaRPr lang="zh-CN" altLang="en-US" sz="4800" b="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8" name="Text Box 2"/>
            <p:cNvSpPr txBox="1"/>
            <p:nvPr/>
          </p:nvSpPr>
          <p:spPr>
            <a:xfrm>
              <a:off x="1429" y="3123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69" name="矩形 69668"/>
            <p:cNvSpPr/>
            <p:nvPr/>
          </p:nvSpPr>
          <p:spPr>
            <a:xfrm>
              <a:off x="1910" y="3113"/>
              <a:ext cx="62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en-US" altLang="zh-CN">
                  <a:latin typeface="Arial" panose="020B0604020202020204" pitchFamily="34" charset="0"/>
                  <a:ea typeface="楷体_GB2312" pitchFamily="49" charset="-122"/>
                </a:rPr>
                <a:t>……</a:t>
              </a:r>
              <a:endParaRPr lang="zh-CN" altLang="en-US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69670" name="Text Box 2"/>
            <p:cNvSpPr txBox="1"/>
            <p:nvPr/>
          </p:nvSpPr>
          <p:spPr>
            <a:xfrm>
              <a:off x="2391" y="3128"/>
              <a:ext cx="81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（个）</a:t>
              </a:r>
              <a:endParaRPr lang="zh-CN" altLang="en-US" sz="24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69676" name="图片 69675"/>
          <p:cNvPicPr>
            <a:picLocks noChangeAspect="1"/>
          </p:cNvPicPr>
          <p:nvPr/>
        </p:nvPicPr>
        <p:blipFill>
          <a:blip r:embed="rId3"/>
          <a:srcRect l="13492" t="6792" r="19095" b="68791"/>
          <a:stretch>
            <a:fillRect/>
          </a:stretch>
        </p:blipFill>
        <p:spPr>
          <a:xfrm>
            <a:off x="900113" y="2565400"/>
            <a:ext cx="6408737" cy="177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78" name="图片 69677"/>
          <p:cNvPicPr>
            <a:picLocks noChangeAspect="1"/>
          </p:cNvPicPr>
          <p:nvPr/>
        </p:nvPicPr>
        <p:blipFill>
          <a:blip r:embed="rId3"/>
          <a:srcRect l="26447" r="68889" b="93207"/>
          <a:stretch>
            <a:fillRect/>
          </a:stretch>
        </p:blipFill>
        <p:spPr>
          <a:xfrm>
            <a:off x="2051050" y="1916113"/>
            <a:ext cx="390525" cy="43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80" name="Text Box 2"/>
          <p:cNvSpPr txBox="1"/>
          <p:nvPr/>
        </p:nvSpPr>
        <p:spPr>
          <a:xfrm>
            <a:off x="5303838" y="4530725"/>
            <a:ext cx="9350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81" name="Text Box 2"/>
          <p:cNvSpPr txBox="1"/>
          <p:nvPr/>
        </p:nvSpPr>
        <p:spPr>
          <a:xfrm>
            <a:off x="2028825" y="5240338"/>
            <a:ext cx="9350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11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82" name="Text Box 2"/>
          <p:cNvSpPr txBox="1"/>
          <p:nvPr/>
        </p:nvSpPr>
        <p:spPr>
          <a:xfrm>
            <a:off x="2506663" y="5311775"/>
            <a:ext cx="935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÷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9683" name="Text Box 2"/>
          <p:cNvSpPr txBox="1"/>
          <p:nvPr/>
        </p:nvSpPr>
        <p:spPr>
          <a:xfrm>
            <a:off x="3011488" y="5240338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84" name="Text Box 2"/>
          <p:cNvSpPr txBox="1"/>
          <p:nvPr/>
        </p:nvSpPr>
        <p:spPr>
          <a:xfrm>
            <a:off x="3770313" y="5240338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85" name="Text Box 2"/>
          <p:cNvSpPr txBox="1"/>
          <p:nvPr/>
        </p:nvSpPr>
        <p:spPr>
          <a:xfrm>
            <a:off x="5254625" y="5251450"/>
            <a:ext cx="9350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686" name="直接连接符 69685"/>
          <p:cNvSpPr/>
          <p:nvPr/>
        </p:nvSpPr>
        <p:spPr>
          <a:xfrm flipH="1">
            <a:off x="2411413" y="3236913"/>
            <a:ext cx="431800" cy="7191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69687" name="直接连接符 69686"/>
          <p:cNvSpPr/>
          <p:nvPr/>
        </p:nvSpPr>
        <p:spPr>
          <a:xfrm>
            <a:off x="3492500" y="3284538"/>
            <a:ext cx="504825" cy="7207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69688" name="直接连接符 69687"/>
          <p:cNvSpPr/>
          <p:nvPr/>
        </p:nvSpPr>
        <p:spPr>
          <a:xfrm>
            <a:off x="4056063" y="3201988"/>
            <a:ext cx="1223962" cy="7207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69689" name="直接连接符 69688"/>
          <p:cNvSpPr/>
          <p:nvPr/>
        </p:nvSpPr>
        <p:spPr>
          <a:xfrm flipH="1">
            <a:off x="2555875" y="3213100"/>
            <a:ext cx="1944688" cy="719138"/>
          </a:xfrm>
          <a:prstGeom prst="line">
            <a:avLst/>
          </a:prstGeom>
          <a:ln w="28575" cap="flat" cmpd="sng">
            <a:solidFill>
              <a:schemeClr val="hlink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69690" name="直接连接符 69689"/>
          <p:cNvSpPr/>
          <p:nvPr/>
        </p:nvSpPr>
        <p:spPr>
          <a:xfrm flipH="1">
            <a:off x="4067175" y="3213100"/>
            <a:ext cx="936625" cy="720725"/>
          </a:xfrm>
          <a:prstGeom prst="line">
            <a:avLst/>
          </a:prstGeom>
          <a:ln w="28575" cap="flat" cmpd="sng">
            <a:solidFill>
              <a:srgbClr val="0000FF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69691" name="直接连接符 69690"/>
          <p:cNvSpPr/>
          <p:nvPr/>
        </p:nvSpPr>
        <p:spPr>
          <a:xfrm flipH="1">
            <a:off x="5435600" y="3213100"/>
            <a:ext cx="144463" cy="720725"/>
          </a:xfrm>
          <a:prstGeom prst="line">
            <a:avLst/>
          </a:prstGeom>
          <a:ln w="28575" cap="flat" cmpd="sng">
            <a:solidFill>
              <a:srgbClr val="0000FF"/>
            </a:solidFill>
            <a:prstDash val="sysDot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9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9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9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9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9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58" grpId="0"/>
      <p:bldP spid="69680" grpId="0"/>
      <p:bldP spid="69681" grpId="0"/>
      <p:bldP spid="69682" grpId="0"/>
      <p:bldP spid="69683" grpId="0"/>
      <p:bldP spid="69684" grpId="0"/>
      <p:bldP spid="69685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1469</Words>
  <Application>WPS 演示</Application>
  <PresentationFormat>在屏幕上显示</PresentationFormat>
  <Paragraphs>442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楷体_GB2312</vt:lpstr>
      <vt:lpstr>Calibri</vt:lpstr>
      <vt:lpstr>黑体</vt:lpstr>
      <vt:lpstr>微软雅黑</vt:lpstr>
      <vt:lpstr>新宋体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数学课件模版2003版</dc:title>
  <dc:creator>Administrator</dc:creator>
  <cp:keywords>青岛版数学</cp:keywords>
  <cp:lastModifiedBy>admin</cp:lastModifiedBy>
  <cp:revision>381</cp:revision>
  <dcterms:created xsi:type="dcterms:W3CDTF">2013-04-13T05:08:30Z</dcterms:created>
  <dcterms:modified xsi:type="dcterms:W3CDTF">2017-02-13T04:25:31Z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