
<file path=[Content_Types].xml><?xml version="1.0" encoding="utf-8"?>
<Types xmlns="http://schemas.openxmlformats.org/package/2006/content-types">
  <Default Extension="png" ContentType="image/png"/>
  <Default Extension="jpeg" ContentType="image/jpe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75"/>
  </p:handoutMasterIdLst>
  <p:sldIdLst>
    <p:sldId id="523" r:id="rId3"/>
    <p:sldId id="323" r:id="rId5"/>
    <p:sldId id="1740" r:id="rId6"/>
    <p:sldId id="1739" r:id="rId7"/>
    <p:sldId id="1487" r:id="rId8"/>
    <p:sldId id="1670" r:id="rId9"/>
    <p:sldId id="1301" r:id="rId10"/>
    <p:sldId id="1333" r:id="rId11"/>
    <p:sldId id="1300" r:id="rId12"/>
    <p:sldId id="1741" r:id="rId13"/>
    <p:sldId id="1489" r:id="rId14"/>
    <p:sldId id="1541" r:id="rId15"/>
    <p:sldId id="1543" r:id="rId16"/>
    <p:sldId id="1542" r:id="rId17"/>
    <p:sldId id="1663" r:id="rId18"/>
    <p:sldId id="1544" r:id="rId19"/>
    <p:sldId id="1664" r:id="rId20"/>
    <p:sldId id="1666" r:id="rId21"/>
    <p:sldId id="1545" r:id="rId22"/>
    <p:sldId id="1490" r:id="rId23"/>
    <p:sldId id="1742" r:id="rId24"/>
    <p:sldId id="1743" r:id="rId25"/>
    <p:sldId id="1744" r:id="rId26"/>
    <p:sldId id="1548" r:id="rId27"/>
    <p:sldId id="1493" r:id="rId28"/>
    <p:sldId id="1331" r:id="rId29"/>
    <p:sldId id="1671" r:id="rId30"/>
    <p:sldId id="1503" r:id="rId31"/>
    <p:sldId id="1672" r:id="rId32"/>
    <p:sldId id="1504" r:id="rId33"/>
    <p:sldId id="1507" r:id="rId34"/>
    <p:sldId id="1677" r:id="rId35"/>
    <p:sldId id="1678" r:id="rId36"/>
    <p:sldId id="1746" r:id="rId37"/>
    <p:sldId id="1745" r:id="rId38"/>
    <p:sldId id="1748" r:id="rId39"/>
    <p:sldId id="1747" r:id="rId40"/>
    <p:sldId id="1496" r:id="rId41"/>
    <p:sldId id="1511" r:id="rId42"/>
    <p:sldId id="1497" r:id="rId43"/>
    <p:sldId id="1512" r:id="rId44"/>
    <p:sldId id="1498" r:id="rId45"/>
    <p:sldId id="1513" r:id="rId46"/>
    <p:sldId id="1549" r:id="rId47"/>
    <p:sldId id="1679" r:id="rId48"/>
    <p:sldId id="1668" r:id="rId49"/>
    <p:sldId id="1680" r:id="rId50"/>
    <p:sldId id="1405" r:id="rId51"/>
    <p:sldId id="1407" r:id="rId52"/>
    <p:sldId id="1408" r:id="rId53"/>
    <p:sldId id="1733" r:id="rId54"/>
    <p:sldId id="1519" r:id="rId55"/>
    <p:sldId id="1737" r:id="rId56"/>
    <p:sldId id="1750" r:id="rId57"/>
    <p:sldId id="1751" r:id="rId58"/>
    <p:sldId id="1762" r:id="rId59"/>
    <p:sldId id="1763" r:id="rId60"/>
    <p:sldId id="1735" r:id="rId61"/>
    <p:sldId id="1765" r:id="rId62"/>
    <p:sldId id="1752" r:id="rId63"/>
    <p:sldId id="1753" r:id="rId64"/>
    <p:sldId id="1754" r:id="rId65"/>
    <p:sldId id="1756" r:id="rId66"/>
    <p:sldId id="1757" r:id="rId67"/>
    <p:sldId id="1759" r:id="rId68"/>
    <p:sldId id="1761" r:id="rId69"/>
    <p:sldId id="1520" r:id="rId70"/>
    <p:sldId id="1521" r:id="rId71"/>
    <p:sldId id="1522" r:id="rId72"/>
    <p:sldId id="1524" r:id="rId73"/>
    <p:sldId id="1645" r:id="rId74"/>
  </p:sldIdLst>
  <p:sldSz cx="9144000" cy="5143500" type="screen16x9"/>
  <p:notesSz cx="6858000" cy="9144000"/>
  <p:embeddedFontLst>
    <p:embeddedFont>
      <p:font typeface="黑体" panose="02010609060101010101" pitchFamily="49" charset="-122"/>
      <p:regular r:id="rId79"/>
    </p:embeddedFont>
    <p:embeddedFont>
      <p:font typeface="微软雅黑" panose="020B0503020204020204" charset="-122"/>
      <p:regular r:id="rId80"/>
    </p:embeddedFont>
    <p:embeddedFont>
      <p:font typeface="幼圆" panose="02010509060101010101" pitchFamily="49" charset="-122"/>
      <p:regular r:id="rId81"/>
    </p:embeddedFont>
    <p:embeddedFont>
      <p:font typeface="汉语拼音" panose="000B0604020202020204" pitchFamily="34" charset="0"/>
      <p:regular r:id="rId82"/>
    </p:embeddedFont>
    <p:embeddedFont>
      <p:font typeface="楷体" panose="02010609060101010101" pitchFamily="49" charset="-122"/>
      <p:regular r:id="rId83"/>
    </p:embeddedFont>
    <p:embeddedFont>
      <p:font typeface="Calibri" panose="020F0502020204030204" charset="0"/>
      <p:regular r:id="rId84"/>
      <p:bold r:id="rId85"/>
      <p:italic r:id="rId86"/>
      <p:boldItalic r:id="rId87"/>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0000FF"/>
    <a:srgbClr val="0066FF"/>
    <a:srgbClr val="A38302"/>
    <a:srgbClr val="FEFCDE"/>
    <a:srgbClr val="00B050"/>
    <a:srgbClr val="FF00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79" autoAdjust="0"/>
    <p:restoredTop sz="94705" autoAdjust="0"/>
  </p:normalViewPr>
  <p:slideViewPr>
    <p:cSldViewPr>
      <p:cViewPr>
        <p:scale>
          <a:sx n="110" d="100"/>
          <a:sy n="110" d="100"/>
        </p:scale>
        <p:origin x="-450" y="-126"/>
      </p:cViewPr>
      <p:guideLst>
        <p:guide orient="horz" pos="3051"/>
        <p:guide pos="5726"/>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325"/>
        <p:guide pos="2089"/>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7" Type="http://schemas.openxmlformats.org/officeDocument/2006/relationships/font" Target="fonts/font9.fntdata"/><Relationship Id="rId86" Type="http://schemas.openxmlformats.org/officeDocument/2006/relationships/font" Target="fonts/font8.fntdata"/><Relationship Id="rId85" Type="http://schemas.openxmlformats.org/officeDocument/2006/relationships/font" Target="fonts/font7.fntdata"/><Relationship Id="rId84" Type="http://schemas.openxmlformats.org/officeDocument/2006/relationships/font" Target="fonts/font6.fntdata"/><Relationship Id="rId83" Type="http://schemas.openxmlformats.org/officeDocument/2006/relationships/font" Target="fonts/font5.fntdata"/><Relationship Id="rId82" Type="http://schemas.openxmlformats.org/officeDocument/2006/relationships/font" Target="fonts/font4.fntdata"/><Relationship Id="rId81" Type="http://schemas.openxmlformats.org/officeDocument/2006/relationships/font" Target="fonts/font3.fntdata"/><Relationship Id="rId80" Type="http://schemas.openxmlformats.org/officeDocument/2006/relationships/font" Target="fonts/font2.fntdata"/><Relationship Id="rId8" Type="http://schemas.openxmlformats.org/officeDocument/2006/relationships/slide" Target="slides/slide5.xml"/><Relationship Id="rId79" Type="http://schemas.openxmlformats.org/officeDocument/2006/relationships/font" Target="fonts/font1.fntdata"/><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handoutMaster" Target="handoutMasters/handoutMaster1.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7">
            <a:lum bright="18000" contrast="12000"/>
          </a:blip>
          <a:srcRect t="25143" r="11755" b="51999"/>
          <a:stretch>
            <a:fillRect/>
          </a:stretch>
        </p:blipFill>
        <p:spPr>
          <a:xfrm>
            <a:off x="0" y="4527550"/>
            <a:ext cx="9141460" cy="623570"/>
          </a:xfrm>
          <a:prstGeom prst="rect">
            <a:avLst/>
          </a:prstGeom>
        </p:spPr>
      </p:pic>
      <p:sp>
        <p:nvSpPr>
          <p:cNvPr id="7" name="矩形 6"/>
          <p:cNvSpPr/>
          <p:nvPr userDrawn="1"/>
        </p:nvSpPr>
        <p:spPr>
          <a:xfrm flipH="1">
            <a:off x="1" y="123478"/>
            <a:ext cx="2771800" cy="216000"/>
          </a:xfrm>
          <a:prstGeom prst="rect">
            <a:avLst/>
          </a:prstGeom>
          <a:gradFill flip="none" rotWithShape="1">
            <a:gsLst>
              <a:gs pos="40000">
                <a:srgbClr val="00B9FA">
                  <a:lumMod val="60000"/>
                  <a:lumOff val="40000"/>
                </a:srgbClr>
              </a:gs>
              <a:gs pos="97000">
                <a:sysClr val="window" lastClr="FFFFFF">
                  <a:alpha val="0"/>
                </a:sysClr>
              </a:gs>
              <a:gs pos="70000">
                <a:srgbClr val="00B9FA">
                  <a:lumMod val="40000"/>
                  <a:lumOff val="60000"/>
                  <a:alpha val="76000"/>
                </a:srgbClr>
              </a:gs>
            </a:gsLst>
            <a:lin ang="10800000" scaled="1"/>
            <a:tileRect/>
          </a:gra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1200" b="1" i="0" u="none" strike="noStrike" kern="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mn-cs"/>
              </a:rPr>
              <a:t>  </a:t>
            </a:r>
            <a:r>
              <a:rPr kumimoji="1" lang="en-US" altLang="zh-CN" sz="1200" b="1" i="0" u="none" strike="noStrike" kern="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21  </a:t>
            </a:r>
            <a:r>
              <a:rPr kumimoji="1" lang="zh-CN" altLang="en-US" sz="1200" b="1" i="0" u="none" strike="noStrike" kern="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古诗三首</a:t>
            </a:r>
            <a:endParaRPr kumimoji="1" lang="zh-CN" altLang="en-US" sz="1200" b="1" i="0" u="none" strike="noStrike" kern="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par>
    </p:tnLst>
  </p:timing>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xml"/><Relationship Id="rId3" Type="http://schemas.openxmlformats.org/officeDocument/2006/relationships/slide" Target="slide48.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microsoft.com/office/2007/relationships/media" Target="../media/media1.mp3"/><Relationship Id="rId1" Type="http://schemas.openxmlformats.org/officeDocument/2006/relationships/audio" Target="../media/media1.mp3"/></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9.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microsoft.com/office/2007/relationships/media" Target="../media/media2.mp3"/><Relationship Id="rId1" Type="http://schemas.openxmlformats.org/officeDocument/2006/relationships/audio" Target="../media/media2.mp3"/></Relationships>
</file>

<file path=ppt/slides/_rels/slide34.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6.xml"/><Relationship Id="rId7" Type="http://schemas.openxmlformats.org/officeDocument/2006/relationships/hyperlink" Target="&#29983;&#23383;&#35270;&#39057;/&#37257;.mp4" TargetMode="External"/><Relationship Id="rId6" Type="http://schemas.openxmlformats.org/officeDocument/2006/relationships/hyperlink" Target="&#29983;&#23383;&#35270;&#39057;/&#20652;.mp4" TargetMode="External"/><Relationship Id="rId5" Type="http://schemas.openxmlformats.org/officeDocument/2006/relationships/hyperlink" Target="&#29983;&#23383;&#35270;&#39057;/&#35789;.mp4" TargetMode="External"/><Relationship Id="rId4" Type="http://schemas.openxmlformats.org/officeDocument/2006/relationships/hyperlink" Target="&#29983;&#23383;&#35270;&#39057;/&#24449;.mp4" TargetMode="External"/><Relationship Id="rId3" Type="http://schemas.openxmlformats.org/officeDocument/2006/relationships/hyperlink" Target="&#29983;&#23383;&#35270;&#39057;/&#31206;.mp4" TargetMode="External"/><Relationship Id="rId2" Type="http://schemas.openxmlformats.org/officeDocument/2006/relationships/image" Target="../media/image22.png"/><Relationship Id="rId1" Type="http://schemas.openxmlformats.org/officeDocument/2006/relationships/hyperlink" Target="&#29983;&#23383;&#35270;&#39057;/&#22622;.mp4" TargetMode="Externa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hyperlink" Target="&#29983;&#23383;&#35270;&#39057;/&#22622;.mp4" TargetMode="External"/><Relationship Id="rId1" Type="http://schemas.openxmlformats.org/officeDocument/2006/relationships/image" Target="../media/image23.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hyperlink" Target="&#29983;&#23383;&#35270;&#39057;/&#31206;.mp4" TargetMode="Externa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hyperlink" Target="&#29983;&#23383;&#35270;&#39057;/&#37257;.mp4" TargetMode="External"/><Relationship Id="rId1" Type="http://schemas.openxmlformats.org/officeDocument/2006/relationships/image" Target="../media/image24.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5.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7.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9.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3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3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hyperlink" Target="&#20845;&#19979;&#29983;&#23383;&#35270;&#39057;1&#21271;&#20140;&#30340;&#26149;&#33410;.mp4" TargetMode="External"/><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3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4.jpeg"/><Relationship Id="rId1" Type="http://schemas.openxmlformats.org/officeDocument/2006/relationships/image" Target="../media/image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37.png"/><Relationship Id="rId2" Type="http://schemas.openxmlformats.org/officeDocument/2006/relationships/image" Target="../media/image21.png"/><Relationship Id="rId1" Type="http://schemas.openxmlformats.org/officeDocument/2006/relationships/image" Target="../media/image1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6.xml"/><Relationship Id="rId5" Type="http://schemas.openxmlformats.org/officeDocument/2006/relationships/hyperlink" Target="&#29983;&#23383;&#35270;&#39057;/&#39033;.mp4" TargetMode="External"/><Relationship Id="rId4" Type="http://schemas.openxmlformats.org/officeDocument/2006/relationships/hyperlink" Target="&#29983;&#23383;&#35270;&#39057;/&#38596;.mp4" TargetMode="External"/><Relationship Id="rId3" Type="http://schemas.openxmlformats.org/officeDocument/2006/relationships/hyperlink" Target="&#29983;&#23383;&#35270;&#39057;/&#20134;.mp4" TargetMode="External"/><Relationship Id="rId2" Type="http://schemas.openxmlformats.org/officeDocument/2006/relationships/image" Target="../media/image22.png"/><Relationship Id="rId1" Type="http://schemas.openxmlformats.org/officeDocument/2006/relationships/hyperlink" Target="&#29983;&#23383;&#35270;&#39057;/&#26480;.mp4" TargetMode="Externa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29983;&#23383;&#35270;&#39057;/&#38596;.mp4" TargetMode="External"/><Relationship Id="rId3" Type="http://schemas.openxmlformats.org/officeDocument/2006/relationships/image" Target="../media/image22.png"/><Relationship Id="rId2" Type="http://schemas.openxmlformats.org/officeDocument/2006/relationships/hyperlink" Target="&#29983;&#23383;&#35270;&#39057;/&#20134;.mp4" TargetMode="External"/><Relationship Id="rId1" Type="http://schemas.openxmlformats.org/officeDocument/2006/relationships/image" Target="../media/image23.png"/></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hyperlink" Target="&#29983;&#23383;&#35270;&#39057;/&#39033;.mp4" TargetMode="External"/><Relationship Id="rId1" Type="http://schemas.openxmlformats.org/officeDocument/2006/relationships/image" Target="../media/image24.jpe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5.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7.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8.png"/><Relationship Id="rId1" Type="http://schemas.openxmlformats.org/officeDocument/2006/relationships/image" Target="../media/image3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9.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flipH="1">
            <a:off x="0" y="98425"/>
            <a:ext cx="3985895" cy="252095"/>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
          <p:cNvSpPr txBox="1"/>
          <p:nvPr/>
        </p:nvSpPr>
        <p:spPr>
          <a:xfrm>
            <a:off x="120751" y="87508"/>
            <a:ext cx="1569660" cy="276999"/>
          </a:xfrm>
          <a:prstGeom prst="rect">
            <a:avLst/>
          </a:prstGeom>
          <a:noFill/>
        </p:spPr>
        <p:txBody>
          <a:bodyPr wrap="none" rtlCol="0">
            <a:spAutoFit/>
          </a:bodyPr>
          <a:lstStyle/>
          <a:p>
            <a:r>
              <a:rPr kumimoji="1" lang="zh-CN" altLang="en-US" sz="1200" dirty="0" smtClean="0">
                <a:latin typeface="黑体" panose="02010609060101010101" pitchFamily="49" charset="-122"/>
                <a:ea typeface="黑体" panose="02010609060101010101" pitchFamily="49" charset="-122"/>
              </a:rPr>
              <a:t>语文  </a:t>
            </a:r>
            <a:r>
              <a:rPr kumimoji="1" lang="zh-CN" altLang="en-US" sz="1200" dirty="0">
                <a:latin typeface="黑体" panose="02010609060101010101" pitchFamily="49" charset="-122"/>
                <a:ea typeface="黑体" panose="02010609060101010101" pitchFamily="49" charset="-122"/>
              </a:rPr>
              <a:t>四年级  上册</a:t>
            </a:r>
            <a:endParaRPr kumimoji="1" lang="zh-CN" altLang="en-US" sz="1200" dirty="0">
              <a:latin typeface="黑体" panose="02010609060101010101" pitchFamily="49" charset="-122"/>
              <a:ea typeface="黑体" panose="02010609060101010101" pitchFamily="49"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2897" y="3879895"/>
            <a:ext cx="1629583" cy="378638"/>
          </a:xfrm>
          <a:prstGeom prst="rect">
            <a:avLst/>
          </a:prstGeom>
          <a:ln>
            <a:noFill/>
          </a:ln>
          <a:effectLst>
            <a:outerShdw blurRad="292100" dist="139700" dir="2700000" algn="tl" rotWithShape="0">
              <a:srgbClr val="333333">
                <a:alpha val="65000"/>
              </a:srgbClr>
            </a:outerShdw>
          </a:effectLst>
        </p:spPr>
      </p:pic>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2897" y="4271873"/>
            <a:ext cx="1629583" cy="378638"/>
          </a:xfrm>
          <a:prstGeom prst="rect">
            <a:avLst/>
          </a:prstGeom>
          <a:ln>
            <a:noFill/>
          </a:ln>
          <a:effectLst>
            <a:outerShdw blurRad="292100" dist="139700" dir="2700000" algn="tl" rotWithShape="0">
              <a:srgbClr val="333333">
                <a:alpha val="65000"/>
              </a:srgbClr>
            </a:outerShdw>
          </a:effectLst>
        </p:spPr>
      </p:pic>
      <p:sp>
        <p:nvSpPr>
          <p:cNvPr id="19" name="文本框 15">
            <a:hlinkClick r:id="" action="ppaction://hlinkshowjump?jump=nextslide"/>
          </p:cNvPr>
          <p:cNvSpPr txBox="1"/>
          <p:nvPr/>
        </p:nvSpPr>
        <p:spPr>
          <a:xfrm>
            <a:off x="7275010" y="3869159"/>
            <a:ext cx="1231486" cy="400110"/>
          </a:xfrm>
          <a:prstGeom prst="rect">
            <a:avLst/>
          </a:prstGeom>
          <a:noFill/>
        </p:spPr>
        <p:txBody>
          <a:bodyPr wrap="square" rtlCol="0">
            <a:spAutoFit/>
          </a:bodyPr>
          <a:lstStyle/>
          <a:p>
            <a:pPr algn="ctr"/>
            <a:r>
              <a:rPr kumimoji="1" lang="zh-CN" altLang="en-US" sz="2000" dirty="0">
                <a:solidFill>
                  <a:schemeClr val="bg1"/>
                </a:solidFill>
              </a:rPr>
              <a:t>第一课时</a:t>
            </a:r>
            <a:endParaRPr kumimoji="1" lang="zh-CN" altLang="en-US" sz="2000" dirty="0">
              <a:solidFill>
                <a:schemeClr val="bg1"/>
              </a:solidFill>
            </a:endParaRPr>
          </a:p>
        </p:txBody>
      </p:sp>
      <p:sp>
        <p:nvSpPr>
          <p:cNvPr id="20" name="文本框 14">
            <a:hlinkClick r:id="rId3" action="ppaction://hlinksldjump"/>
          </p:cNvPr>
          <p:cNvSpPr txBox="1"/>
          <p:nvPr/>
        </p:nvSpPr>
        <p:spPr>
          <a:xfrm>
            <a:off x="7275010" y="4261137"/>
            <a:ext cx="1231486" cy="400110"/>
          </a:xfrm>
          <a:prstGeom prst="rect">
            <a:avLst/>
          </a:prstGeom>
          <a:noFill/>
        </p:spPr>
        <p:txBody>
          <a:bodyPr wrap="square" rtlCol="0">
            <a:spAutoFit/>
          </a:bodyPr>
          <a:lstStyle/>
          <a:p>
            <a:pPr algn="ctr"/>
            <a:r>
              <a:rPr kumimoji="1" lang="zh-CN" altLang="en-US" sz="2000" dirty="0">
                <a:solidFill>
                  <a:schemeClr val="bg1"/>
                </a:solidFill>
              </a:rPr>
              <a:t>第二课时</a:t>
            </a:r>
            <a:endParaRPr kumimoji="1" lang="zh-CN" altLang="en-US" sz="2000" dirty="0">
              <a:solidFill>
                <a:schemeClr val="bg1"/>
              </a:solidFill>
            </a:endParaRPr>
          </a:p>
        </p:txBody>
      </p:sp>
      <p:sp>
        <p:nvSpPr>
          <p:cNvPr id="27" name="TextBox 26"/>
          <p:cNvSpPr txBox="1"/>
          <p:nvPr/>
        </p:nvSpPr>
        <p:spPr>
          <a:xfrm>
            <a:off x="2149690" y="1275606"/>
            <a:ext cx="5518653" cy="1107996"/>
          </a:xfrm>
          <a:prstGeom prst="rect">
            <a:avLst/>
          </a:prstGeom>
          <a:noFill/>
        </p:spPr>
        <p:txBody>
          <a:bodyPr wrap="square" rtlCol="0">
            <a:spAutoFit/>
          </a:bodyPr>
          <a:lstStyle/>
          <a:p>
            <a:pPr algn="ctr"/>
            <a:r>
              <a:rPr lang="en-US" altLang="zh-CN" sz="6600" b="1" dirty="0" smtClean="0">
                <a:solidFill>
                  <a:srgbClr val="FF0000"/>
                </a:solidFill>
                <a:latin typeface="黑体" panose="02010609060101010101" pitchFamily="49" charset="-122"/>
                <a:ea typeface="黑体" panose="02010609060101010101" pitchFamily="49" charset="-122"/>
              </a:rPr>
              <a:t>21 </a:t>
            </a:r>
            <a:r>
              <a:rPr lang="zh-CN" altLang="en-US" sz="6600" b="1" dirty="0" smtClean="0">
                <a:solidFill>
                  <a:srgbClr val="FF0000"/>
                </a:solidFill>
                <a:latin typeface="黑体" panose="02010609060101010101" pitchFamily="49" charset="-122"/>
                <a:ea typeface="黑体" panose="02010609060101010101" pitchFamily="49" charset="-122"/>
              </a:rPr>
              <a:t>古诗三首</a:t>
            </a:r>
            <a:endParaRPr lang="zh-CN" altLang="en-US" sz="6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95736" y="1635646"/>
            <a:ext cx="5904656" cy="2031325"/>
          </a:xfrm>
          <a:prstGeom prst="rect">
            <a:avLst/>
          </a:prstGeom>
          <a:noFill/>
          <a:ln w="25400">
            <a:noFill/>
            <a:prstDash val="dash"/>
          </a:ln>
        </p:spPr>
        <p:txBody>
          <a:bodyPr wrap="square" rtlCol="0">
            <a:spAutoFit/>
          </a:bodyPr>
          <a:lstStyle/>
          <a:p>
            <a:pPr>
              <a:lnSpc>
                <a:spcPct val="150000"/>
              </a:lnSpc>
            </a:pPr>
            <a:r>
              <a:rPr lang="en-US" altLang="zh-CN" sz="2800" dirty="0" smtClean="0">
                <a:latin typeface="黑体" panose="02010609060101010101" pitchFamily="49" charset="-122"/>
                <a:ea typeface="黑体" panose="02010609060101010101" pitchFamily="49" charset="-122"/>
              </a:rPr>
              <a:t>    1.</a:t>
            </a:r>
            <a:r>
              <a:rPr lang="zh-CN" altLang="en-US" sz="2800" dirty="0" smtClean="0">
                <a:latin typeface="黑体" panose="02010609060101010101" pitchFamily="49" charset="-122"/>
                <a:ea typeface="黑体" panose="02010609060101010101" pitchFamily="49" charset="-122"/>
              </a:rPr>
              <a:t>小组合作，借助注释，理解诗句意思。</a:t>
            </a:r>
            <a:endParaRPr lang="en-US" altLang="zh-CN" sz="2800" dirty="0" smtClean="0">
              <a:latin typeface="黑体" panose="02010609060101010101" pitchFamily="49" charset="-122"/>
              <a:ea typeface="黑体" panose="02010609060101010101" pitchFamily="49" charset="-122"/>
            </a:endParaRPr>
          </a:p>
          <a:p>
            <a:pPr>
              <a:lnSpc>
                <a:spcPct val="150000"/>
              </a:lnSpc>
            </a:pPr>
            <a:r>
              <a:rPr lang="en-US" altLang="zh-CN" sz="2800" dirty="0" smtClean="0">
                <a:latin typeface="黑体" panose="02010609060101010101" pitchFamily="49" charset="-122"/>
                <a:ea typeface="黑体" panose="02010609060101010101" pitchFamily="49" charset="-122"/>
              </a:rPr>
              <a:t>    2.</a:t>
            </a:r>
            <a:r>
              <a:rPr lang="zh-CN" altLang="en-US" sz="2800" dirty="0" smtClean="0">
                <a:latin typeface="黑体" panose="02010609060101010101" pitchFamily="49" charset="-122"/>
                <a:ea typeface="黑体" panose="02010609060101010101" pitchFamily="49" charset="-122"/>
              </a:rPr>
              <a:t>不懂的地方做上记号。</a:t>
            </a:r>
            <a:endParaRPr lang="zh-CN" altLang="en-US" sz="2800" dirty="0">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3568" y="2004735"/>
            <a:ext cx="1296144" cy="1857466"/>
          </a:xfrm>
          <a:prstGeom prst="rect">
            <a:avLst/>
          </a:prstGeom>
        </p:spPr>
      </p:pic>
      <p:sp>
        <p:nvSpPr>
          <p:cNvPr id="6" name="文本框 14"/>
          <p:cNvSpPr txBox="1"/>
          <p:nvPr/>
        </p:nvSpPr>
        <p:spPr>
          <a:xfrm>
            <a:off x="624428" y="541662"/>
            <a:ext cx="1931348" cy="56070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194" y="594338"/>
            <a:ext cx="366861" cy="45633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7725" y="931545"/>
            <a:ext cx="7536180" cy="583565"/>
          </a:xfrm>
          <a:prstGeom prst="rect">
            <a:avLst/>
          </a:prstGeom>
          <a:noFill/>
        </p:spPr>
        <p:txBody>
          <a:bodyPr wrap="none" rtlCol="0" anchor="t">
            <a:spAutoFit/>
          </a:bodyPr>
          <a:lstStyle/>
          <a:p>
            <a:pPr algn="l"/>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秦时</a:t>
            </a: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明月</a:t>
            </a: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汉时关，万里</a:t>
            </a: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长征</a:t>
            </a: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人未还。</a:t>
            </a:r>
            <a:endPar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7" name="图片 6"/>
          <p:cNvPicPr>
            <a:picLocks noChangeAspect="1"/>
          </p:cNvPicPr>
          <p:nvPr/>
        </p:nvPicPr>
        <p:blipFill>
          <a:blip r:embed="rId1"/>
          <a:stretch>
            <a:fillRect/>
          </a:stretch>
        </p:blipFill>
        <p:spPr>
          <a:xfrm>
            <a:off x="1070610" y="1874520"/>
            <a:ext cx="2853055" cy="2126615"/>
          </a:xfrm>
          <a:prstGeom prst="roundRect">
            <a:avLst/>
          </a:prstGeom>
        </p:spPr>
      </p:pic>
      <p:pic>
        <p:nvPicPr>
          <p:cNvPr id="8" name="图片 7"/>
          <p:cNvPicPr>
            <a:picLocks noChangeAspect="1"/>
          </p:cNvPicPr>
          <p:nvPr/>
        </p:nvPicPr>
        <p:blipFill>
          <a:blip r:embed="rId2"/>
          <a:srcRect b="14784"/>
          <a:stretch>
            <a:fillRect/>
          </a:stretch>
        </p:blipFill>
        <p:spPr>
          <a:xfrm>
            <a:off x="4572000" y="1874520"/>
            <a:ext cx="3006090" cy="2125980"/>
          </a:xfrm>
          <a:prstGeom prst="roundRect">
            <a:avLst/>
          </a:prstGeom>
        </p:spPr>
      </p:pic>
      <p:grpSp>
        <p:nvGrpSpPr>
          <p:cNvPr id="3" name="组合 2"/>
          <p:cNvGrpSpPr/>
          <p:nvPr/>
        </p:nvGrpSpPr>
        <p:grpSpPr>
          <a:xfrm>
            <a:off x="3074038" y="3585389"/>
            <a:ext cx="2217420" cy="715646"/>
            <a:chOff x="8100392" y="1962696"/>
            <a:chExt cx="1721885" cy="549627"/>
          </a:xfrm>
        </p:grpSpPr>
        <p:sp>
          <p:nvSpPr>
            <p:cNvPr id="5" name="云形 4"/>
            <p:cNvSpPr/>
            <p:nvPr/>
          </p:nvSpPr>
          <p:spPr>
            <a:xfrm>
              <a:off x="8100392" y="1962696"/>
              <a:ext cx="1721885" cy="549627"/>
            </a:xfrm>
            <a:prstGeom prst="cloud">
              <a:avLst/>
            </a:prstGeom>
            <a:solidFill>
              <a:schemeClr val="accent6">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TextBox 10"/>
            <p:cNvSpPr txBox="1"/>
            <p:nvPr/>
          </p:nvSpPr>
          <p:spPr>
            <a:xfrm>
              <a:off x="8237260" y="2019095"/>
              <a:ext cx="1410250" cy="448187"/>
            </a:xfrm>
            <a:prstGeom prst="rect">
              <a:avLst/>
            </a:prstGeom>
            <a:noFill/>
          </p:spPr>
          <p:txBody>
            <a:bodyPr wrap="none" rtlCol="0">
              <a:spAutoFit/>
            </a:bodyPr>
            <a:lstStyle/>
            <a:p>
              <a:r>
                <a:rPr lang="zh-CN" altLang="en-US" sz="3200" b="1" dirty="0">
                  <a:solidFill>
                    <a:srgbClr val="FF0000"/>
                  </a:solidFill>
                  <a:latin typeface="黑体" panose="02010609060101010101" pitchFamily="49" charset="-122"/>
                  <a:ea typeface="黑体" panose="02010609060101010101" pitchFamily="49" charset="-122"/>
                </a:rPr>
                <a:t>融情入景</a:t>
              </a:r>
              <a:endParaRPr lang="zh-CN" altLang="en-US" sz="3200" b="1" dirty="0">
                <a:solidFill>
                  <a:srgbClr val="FF0000"/>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40765" y="606425"/>
            <a:ext cx="7632065" cy="953135"/>
          </a:xfrm>
          <a:prstGeom prst="rect">
            <a:avLst/>
          </a:prstGeom>
          <a:noFill/>
        </p:spPr>
        <p:txBody>
          <a:bodyPr wrap="square" rtlCol="0" anchor="t">
            <a:spAutoFit/>
          </a:bodyPr>
          <a:lstStyle/>
          <a:p>
            <a:r>
              <a:rPr lang="en-US" sz="2800" b="1" dirty="0">
                <a:latin typeface="黑体" panose="02010609060101010101" pitchFamily="49" charset="-122"/>
                <a:ea typeface="黑体" panose="02010609060101010101" pitchFamily="49" charset="-122"/>
                <a:cs typeface="黑体" panose="02010609060101010101" pitchFamily="49" charset="-122"/>
                <a:sym typeface="+mn-ea"/>
              </a:rPr>
              <a:t>    “</a:t>
            </a:r>
            <a:r>
              <a:rPr lang="en-US" sz="2800" b="1" dirty="0" err="1">
                <a:latin typeface="黑体" panose="02010609060101010101" pitchFamily="49" charset="-122"/>
                <a:ea typeface="黑体" panose="02010609060101010101" pitchFamily="49" charset="-122"/>
                <a:cs typeface="黑体" panose="02010609060101010101" pitchFamily="49" charset="-122"/>
                <a:sym typeface="+mn-ea"/>
              </a:rPr>
              <a:t>秦时明月汉时关</a:t>
            </a:r>
            <a:r>
              <a:rPr lang="en-US" sz="2800" b="1"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只是说秦朝的明月和汉朝的边关吗</a:t>
            </a:r>
            <a:r>
              <a:rPr lang="en-US" sz="2800" b="1"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怎么理解这句诗？</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3" name="图片 2"/>
          <p:cNvPicPr>
            <a:picLocks noChangeAspect="1"/>
          </p:cNvPicPr>
          <p:nvPr/>
        </p:nvPicPr>
        <p:blipFill>
          <a:blip r:embed="rId1"/>
          <a:stretch>
            <a:fillRect/>
          </a:stretch>
        </p:blipFill>
        <p:spPr>
          <a:xfrm>
            <a:off x="6225540" y="1691263"/>
            <a:ext cx="2355850" cy="1755775"/>
          </a:xfrm>
          <a:prstGeom prst="roundRect">
            <a:avLst/>
          </a:prstGeom>
        </p:spPr>
      </p:pic>
      <p:sp>
        <p:nvSpPr>
          <p:cNvPr id="6" name="文本框 5"/>
          <p:cNvSpPr txBox="1"/>
          <p:nvPr/>
        </p:nvSpPr>
        <p:spPr>
          <a:xfrm>
            <a:off x="691515" y="1880235"/>
            <a:ext cx="5328920" cy="1383665"/>
          </a:xfrm>
          <a:prstGeom prst="rect">
            <a:avLst/>
          </a:prstGeom>
          <a:noFill/>
        </p:spPr>
        <p:txBody>
          <a:bodyPr wrap="square" rtlCol="0" anchor="t">
            <a:spAutoFit/>
          </a:bodyPr>
          <a:lstStyle/>
          <a:p>
            <a:r>
              <a:rPr lang="en-US" altLang="zh-CN" sz="2800" b="1" dirty="0">
                <a:solidFill>
                  <a:srgbClr val="FF0000"/>
                </a:solidFill>
                <a:latin typeface="+mn-ea"/>
                <a:cs typeface="楷体" panose="02010609060101010101" pitchFamily="49" charset="-122"/>
              </a:rPr>
              <a:t>    “</a:t>
            </a:r>
            <a:r>
              <a:rPr lang="zh-CN" altLang="en-US" sz="2800" b="1" dirty="0">
                <a:solidFill>
                  <a:srgbClr val="FF0000"/>
                </a:solidFill>
                <a:latin typeface="+mn-ea"/>
                <a:cs typeface="楷体" panose="02010609060101010101" pitchFamily="49" charset="-122"/>
              </a:rPr>
              <a:t>秦时明月汉时关</a:t>
            </a:r>
            <a:r>
              <a:rPr lang="en-US" altLang="zh-CN" sz="2800" b="1" dirty="0">
                <a:solidFill>
                  <a:srgbClr val="FF0000"/>
                </a:solidFill>
                <a:latin typeface="+mn-ea"/>
                <a:cs typeface="楷体" panose="02010609060101010101" pitchFamily="49" charset="-122"/>
              </a:rPr>
              <a:t>”</a:t>
            </a:r>
            <a:r>
              <a:rPr lang="zh-CN" altLang="en-US" sz="2800" b="1" dirty="0">
                <a:solidFill>
                  <a:srgbClr val="FF0000"/>
                </a:solidFill>
                <a:latin typeface="+mn-ea"/>
                <a:cs typeface="楷体" panose="02010609060101010101" pitchFamily="49" charset="-122"/>
              </a:rPr>
              <a:t>是</a:t>
            </a:r>
            <a:r>
              <a:rPr lang="zh-CN" altLang="en-US" sz="2800" b="1" dirty="0">
                <a:solidFill>
                  <a:srgbClr val="0000FF"/>
                </a:solidFill>
                <a:latin typeface="+mn-ea"/>
                <a:cs typeface="楷体" panose="02010609060101010101" pitchFamily="49" charset="-122"/>
              </a:rPr>
              <a:t>互文</a:t>
            </a:r>
            <a:r>
              <a:rPr lang="zh-CN" altLang="en-US" sz="2800" b="1" dirty="0">
                <a:solidFill>
                  <a:srgbClr val="FF0000"/>
                </a:solidFill>
                <a:latin typeface="+mn-ea"/>
                <a:cs typeface="楷体" panose="02010609060101010101" pitchFamily="49" charset="-122"/>
              </a:rPr>
              <a:t>的写法，这句诗的意思是</a:t>
            </a:r>
            <a:r>
              <a:rPr lang="zh-CN" altLang="en-US" sz="2800" b="1" dirty="0">
                <a:solidFill>
                  <a:srgbClr val="0000FF"/>
                </a:solidFill>
                <a:latin typeface="+mn-ea"/>
                <a:cs typeface="楷体" panose="02010609060101010101" pitchFamily="49" charset="-122"/>
              </a:rPr>
              <a:t>秦汉时期的明月照着秦汉时期的边关</a:t>
            </a:r>
            <a:r>
              <a:rPr lang="zh-CN" altLang="en-US" sz="2800" b="1" dirty="0">
                <a:solidFill>
                  <a:srgbClr val="FF0000"/>
                </a:solidFill>
                <a:latin typeface="+mn-ea"/>
                <a:cs typeface="楷体" panose="02010609060101010101" pitchFamily="49" charset="-122"/>
              </a:rPr>
              <a:t>。</a:t>
            </a:r>
            <a:endParaRPr lang="zh-CN" altLang="en-US" sz="2800" b="1" dirty="0">
              <a:solidFill>
                <a:srgbClr val="FF0000"/>
              </a:solidFill>
              <a:latin typeface="+mn-ea"/>
              <a:cs typeface="楷体" panose="02010609060101010101" pitchFamily="49" charset="-122"/>
            </a:endParaRPr>
          </a:p>
        </p:txBody>
      </p:sp>
      <p:sp>
        <p:nvSpPr>
          <p:cNvPr id="5" name="文本框 4"/>
          <p:cNvSpPr txBox="1"/>
          <p:nvPr/>
        </p:nvSpPr>
        <p:spPr>
          <a:xfrm>
            <a:off x="917575" y="3665220"/>
            <a:ext cx="3857625" cy="583565"/>
          </a:xfrm>
          <a:prstGeom prst="rect">
            <a:avLst/>
          </a:prstGeom>
          <a:noFill/>
        </p:spPr>
        <p:txBody>
          <a:bodyPr wrap="none" rtlCol="0">
            <a:spAutoFit/>
          </a:bodyPr>
          <a:lstStyle/>
          <a:p>
            <a:pPr algn="l">
              <a:buClrTx/>
              <a:buSzTx/>
              <a:buFontTx/>
            </a:pPr>
            <a:r>
              <a:rPr lang="en-US" sz="3200" b="1">
                <a:latin typeface="黑体" panose="02010609060101010101" pitchFamily="49" charset="-122"/>
                <a:ea typeface="黑体" panose="02010609060101010101" pitchFamily="49" charset="-122"/>
                <a:cs typeface="黑体" panose="02010609060101010101" pitchFamily="49" charset="-122"/>
                <a:sym typeface="+mn-ea"/>
              </a:rPr>
              <a:t>这是什么样的边关？</a:t>
            </a:r>
            <a:endParaRPr lang="en-US" sz="3200" b="1">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 name="文本框 6"/>
          <p:cNvSpPr txBox="1"/>
          <p:nvPr/>
        </p:nvSpPr>
        <p:spPr>
          <a:xfrm>
            <a:off x="7097395" y="3655060"/>
            <a:ext cx="906017" cy="523220"/>
          </a:xfrm>
          <a:prstGeom prst="rect">
            <a:avLst/>
          </a:prstGeom>
          <a:solidFill>
            <a:schemeClr val="accent3">
              <a:lumMod val="40000"/>
              <a:lumOff val="60000"/>
            </a:schemeClr>
          </a:solidFill>
        </p:spPr>
        <p:txBody>
          <a:bodyPr wrap="none" rtlCol="0">
            <a:spAutoFit/>
          </a:bodyPr>
          <a:lstStyle/>
          <a:p>
            <a:pPr algn="l"/>
            <a:r>
              <a:rPr lang="zh-CN" altLang="en-US" sz="2800" b="1">
                <a:solidFill>
                  <a:srgbClr val="FF0000"/>
                </a:solidFill>
                <a:latin typeface="+mn-ea"/>
                <a:sym typeface="+mn-ea"/>
              </a:rPr>
              <a:t>荒凉</a:t>
            </a:r>
            <a:endParaRPr lang="zh-CN" altLang="en-US" sz="2800" b="1">
              <a:solidFill>
                <a:srgbClr val="FF0000"/>
              </a:solidFill>
              <a:latin typeface="+mn-ea"/>
              <a:sym typeface="+mn-ea"/>
            </a:endParaRPr>
          </a:p>
        </p:txBody>
      </p:sp>
      <p:sp>
        <p:nvSpPr>
          <p:cNvPr id="8" name="文本框 7"/>
          <p:cNvSpPr txBox="1"/>
          <p:nvPr/>
        </p:nvSpPr>
        <p:spPr>
          <a:xfrm>
            <a:off x="5375910" y="4177030"/>
            <a:ext cx="906017" cy="523220"/>
          </a:xfrm>
          <a:prstGeom prst="rect">
            <a:avLst/>
          </a:prstGeom>
          <a:solidFill>
            <a:schemeClr val="accent3">
              <a:lumMod val="40000"/>
              <a:lumOff val="60000"/>
            </a:schemeClr>
          </a:solidFill>
        </p:spPr>
        <p:txBody>
          <a:bodyPr wrap="none" rtlCol="0">
            <a:spAutoFit/>
          </a:bodyPr>
          <a:lstStyle/>
          <a:p>
            <a:pPr algn="l"/>
            <a:r>
              <a:rPr lang="zh-CN" altLang="en-US" sz="2800" b="1">
                <a:solidFill>
                  <a:srgbClr val="FF0000"/>
                </a:solidFill>
                <a:latin typeface="+mn-ea"/>
                <a:sym typeface="+mn-ea"/>
              </a:rPr>
              <a:t>冷清</a:t>
            </a:r>
            <a:endParaRPr lang="zh-CN" altLang="en-US" sz="2800" b="1">
              <a:solidFill>
                <a:srgbClr val="FF0000"/>
              </a:solidFill>
              <a:latin typeface="+mn-ea"/>
              <a:sym typeface="+mn-ea"/>
            </a:endParaRPr>
          </a:p>
        </p:txBody>
      </p:sp>
      <p:sp>
        <p:nvSpPr>
          <p:cNvPr id="9" name="文本框 8"/>
          <p:cNvSpPr txBox="1"/>
          <p:nvPr/>
        </p:nvSpPr>
        <p:spPr>
          <a:xfrm>
            <a:off x="6509385" y="4248785"/>
            <a:ext cx="906017" cy="523220"/>
          </a:xfrm>
          <a:prstGeom prst="rect">
            <a:avLst/>
          </a:prstGeom>
          <a:solidFill>
            <a:schemeClr val="accent3">
              <a:lumMod val="40000"/>
              <a:lumOff val="60000"/>
            </a:schemeClr>
          </a:solidFill>
        </p:spPr>
        <p:txBody>
          <a:bodyPr wrap="none" rtlCol="0">
            <a:spAutoFit/>
          </a:bodyPr>
          <a:lstStyle/>
          <a:p>
            <a:pPr algn="l"/>
            <a:r>
              <a:rPr lang="zh-CN" altLang="en-US" sz="2800" b="1">
                <a:solidFill>
                  <a:srgbClr val="FF0000"/>
                </a:solidFill>
                <a:latin typeface="+mn-ea"/>
                <a:sym typeface="+mn-ea"/>
              </a:rPr>
              <a:t>孤独</a:t>
            </a:r>
            <a:endParaRPr lang="zh-CN" altLang="en-US" sz="2800" b="1">
              <a:solidFill>
                <a:srgbClr val="FF0000"/>
              </a:solidFill>
              <a:latin typeface="+mn-ea"/>
              <a:sym typeface="+mn-ea"/>
            </a:endParaRPr>
          </a:p>
        </p:txBody>
      </p:sp>
      <p:sp>
        <p:nvSpPr>
          <p:cNvPr id="10" name="文本框 9"/>
          <p:cNvSpPr txBox="1"/>
          <p:nvPr/>
        </p:nvSpPr>
        <p:spPr>
          <a:xfrm>
            <a:off x="6020435" y="3515995"/>
            <a:ext cx="906017" cy="523220"/>
          </a:xfrm>
          <a:prstGeom prst="rect">
            <a:avLst/>
          </a:prstGeom>
          <a:solidFill>
            <a:schemeClr val="accent3">
              <a:lumMod val="40000"/>
              <a:lumOff val="60000"/>
            </a:schemeClr>
          </a:solidFill>
        </p:spPr>
        <p:txBody>
          <a:bodyPr wrap="none" rtlCol="0">
            <a:spAutoFit/>
          </a:bodyPr>
          <a:lstStyle/>
          <a:p>
            <a:pPr algn="l"/>
            <a:r>
              <a:rPr lang="zh-CN" altLang="en-US" sz="2800" b="1">
                <a:solidFill>
                  <a:srgbClr val="FF0000"/>
                </a:solidFill>
                <a:latin typeface="+mn-ea"/>
                <a:sym typeface="+mn-ea"/>
              </a:rPr>
              <a:t>寂寞</a:t>
            </a:r>
            <a:endParaRPr lang="zh-CN" altLang="en-US" sz="2800" b="1">
              <a:solidFill>
                <a:srgbClr val="FF0000"/>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800" decel="100000"/>
                                        <p:tgtEl>
                                          <p:spTgt spid="10"/>
                                        </p:tgtEl>
                                      </p:cBhvr>
                                    </p:animEffect>
                                    <p:anim calcmode="lin" valueType="num">
                                      <p:cBhvr>
                                        <p:cTn id="25" dur="800" decel="100000" fill="hold"/>
                                        <p:tgtEl>
                                          <p:spTgt spid="10"/>
                                        </p:tgtEl>
                                        <p:attrNameLst>
                                          <p:attrName>style.rotation</p:attrName>
                                        </p:attrNameLst>
                                      </p:cBhvr>
                                      <p:tavLst>
                                        <p:tav tm="0">
                                          <p:val>
                                            <p:fltVal val="-90"/>
                                          </p:val>
                                        </p:tav>
                                        <p:tav tm="100000">
                                          <p:val>
                                            <p:fltVal val="0"/>
                                          </p:val>
                                        </p:tav>
                                      </p:tavLst>
                                    </p:anim>
                                    <p:anim calcmode="lin" valueType="num">
                                      <p:cBhvr>
                                        <p:cTn id="26" dur="800" decel="100000" fill="hold"/>
                                        <p:tgtEl>
                                          <p:spTgt spid="10"/>
                                        </p:tgtEl>
                                        <p:attrNameLst>
                                          <p:attrName>ppt_x</p:attrName>
                                        </p:attrNameLst>
                                      </p:cBhvr>
                                      <p:tavLst>
                                        <p:tav tm="0">
                                          <p:val>
                                            <p:strVal val="#ppt_x+0.4"/>
                                          </p:val>
                                        </p:tav>
                                        <p:tav tm="100000">
                                          <p:val>
                                            <p:strVal val="#ppt_x-0.05"/>
                                          </p:val>
                                        </p:tav>
                                      </p:tavLst>
                                    </p:anim>
                                    <p:anim calcmode="lin" valueType="num">
                                      <p:cBhvr>
                                        <p:cTn id="27" dur="800" decel="100000" fill="hold"/>
                                        <p:tgtEl>
                                          <p:spTgt spid="10"/>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800" decel="100000"/>
                                        <p:tgtEl>
                                          <p:spTgt spid="7"/>
                                        </p:tgtEl>
                                      </p:cBhvr>
                                    </p:animEffect>
                                    <p:anim calcmode="lin" valueType="num">
                                      <p:cBhvr>
                                        <p:cTn id="35" dur="800" decel="100000" fill="hold"/>
                                        <p:tgtEl>
                                          <p:spTgt spid="7"/>
                                        </p:tgtEl>
                                        <p:attrNameLst>
                                          <p:attrName>style.rotation</p:attrName>
                                        </p:attrNameLst>
                                      </p:cBhvr>
                                      <p:tavLst>
                                        <p:tav tm="0">
                                          <p:val>
                                            <p:fltVal val="-90"/>
                                          </p:val>
                                        </p:tav>
                                        <p:tav tm="100000">
                                          <p:val>
                                            <p:fltVal val="0"/>
                                          </p:val>
                                        </p:tav>
                                      </p:tavLst>
                                    </p:anim>
                                    <p:anim calcmode="lin" valueType="num">
                                      <p:cBhvr>
                                        <p:cTn id="36" dur="800" decel="100000" fill="hold"/>
                                        <p:tgtEl>
                                          <p:spTgt spid="7"/>
                                        </p:tgtEl>
                                        <p:attrNameLst>
                                          <p:attrName>ppt_x</p:attrName>
                                        </p:attrNameLst>
                                      </p:cBhvr>
                                      <p:tavLst>
                                        <p:tav tm="0">
                                          <p:val>
                                            <p:strVal val="#ppt_x+0.4"/>
                                          </p:val>
                                        </p:tav>
                                        <p:tav tm="100000">
                                          <p:val>
                                            <p:strVal val="#ppt_x-0.05"/>
                                          </p:val>
                                        </p:tav>
                                      </p:tavLst>
                                    </p:anim>
                                    <p:anim calcmode="lin" valueType="num">
                                      <p:cBhvr>
                                        <p:cTn id="37" dur="800" decel="100000" fill="hold"/>
                                        <p:tgtEl>
                                          <p:spTgt spid="7"/>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0" presetClass="entr" presetSubtype="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800" decel="100000"/>
                                        <p:tgtEl>
                                          <p:spTgt spid="8"/>
                                        </p:tgtEl>
                                      </p:cBhvr>
                                    </p:animEffect>
                                    <p:anim calcmode="lin" valueType="num">
                                      <p:cBhvr>
                                        <p:cTn id="45" dur="800" decel="100000" fill="hold"/>
                                        <p:tgtEl>
                                          <p:spTgt spid="8"/>
                                        </p:tgtEl>
                                        <p:attrNameLst>
                                          <p:attrName>style.rotation</p:attrName>
                                        </p:attrNameLst>
                                      </p:cBhvr>
                                      <p:tavLst>
                                        <p:tav tm="0">
                                          <p:val>
                                            <p:fltVal val="-90"/>
                                          </p:val>
                                        </p:tav>
                                        <p:tav tm="100000">
                                          <p:val>
                                            <p:fltVal val="0"/>
                                          </p:val>
                                        </p:tav>
                                      </p:tavLst>
                                    </p:anim>
                                    <p:anim calcmode="lin" valueType="num">
                                      <p:cBhvr>
                                        <p:cTn id="46" dur="800" decel="100000" fill="hold"/>
                                        <p:tgtEl>
                                          <p:spTgt spid="8"/>
                                        </p:tgtEl>
                                        <p:attrNameLst>
                                          <p:attrName>ppt_x</p:attrName>
                                        </p:attrNameLst>
                                      </p:cBhvr>
                                      <p:tavLst>
                                        <p:tav tm="0">
                                          <p:val>
                                            <p:strVal val="#ppt_x+0.4"/>
                                          </p:val>
                                        </p:tav>
                                        <p:tav tm="100000">
                                          <p:val>
                                            <p:strVal val="#ppt_x-0.05"/>
                                          </p:val>
                                        </p:tav>
                                      </p:tavLst>
                                    </p:anim>
                                    <p:anim calcmode="lin" valueType="num">
                                      <p:cBhvr>
                                        <p:cTn id="47" dur="800" decel="100000" fill="hold"/>
                                        <p:tgtEl>
                                          <p:spTgt spid="8"/>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0"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800" decel="100000"/>
                                        <p:tgtEl>
                                          <p:spTgt spid="9"/>
                                        </p:tgtEl>
                                      </p:cBhvr>
                                    </p:animEffect>
                                    <p:anim calcmode="lin" valueType="num">
                                      <p:cBhvr>
                                        <p:cTn id="55" dur="800" decel="100000" fill="hold"/>
                                        <p:tgtEl>
                                          <p:spTgt spid="9"/>
                                        </p:tgtEl>
                                        <p:attrNameLst>
                                          <p:attrName>style.rotation</p:attrName>
                                        </p:attrNameLst>
                                      </p:cBhvr>
                                      <p:tavLst>
                                        <p:tav tm="0">
                                          <p:val>
                                            <p:fltVal val="-90"/>
                                          </p:val>
                                        </p:tav>
                                        <p:tav tm="100000">
                                          <p:val>
                                            <p:fltVal val="0"/>
                                          </p:val>
                                        </p:tav>
                                      </p:tavLst>
                                    </p:anim>
                                    <p:anim calcmode="lin" valueType="num">
                                      <p:cBhvr>
                                        <p:cTn id="56" dur="800" decel="100000" fill="hold"/>
                                        <p:tgtEl>
                                          <p:spTgt spid="9"/>
                                        </p:tgtEl>
                                        <p:attrNameLst>
                                          <p:attrName>ppt_x</p:attrName>
                                        </p:attrNameLst>
                                      </p:cBhvr>
                                      <p:tavLst>
                                        <p:tav tm="0">
                                          <p:val>
                                            <p:strVal val="#ppt_x+0.4"/>
                                          </p:val>
                                        </p:tav>
                                        <p:tav tm="100000">
                                          <p:val>
                                            <p:strVal val="#ppt_x-0.05"/>
                                          </p:val>
                                        </p:tav>
                                      </p:tavLst>
                                    </p:anim>
                                    <p:anim calcmode="lin" valueType="num">
                                      <p:cBhvr>
                                        <p:cTn id="57" dur="800" decel="100000" fill="hold"/>
                                        <p:tgtEl>
                                          <p:spTgt spid="9"/>
                                        </p:tgtEl>
                                        <p:attrNameLst>
                                          <p:attrName>ppt_y</p:attrName>
                                        </p:attrNameLst>
                                      </p:cBhvr>
                                      <p:tavLst>
                                        <p:tav tm="0">
                                          <p:val>
                                            <p:strVal val="#ppt_y-0.4"/>
                                          </p:val>
                                        </p:tav>
                                        <p:tav tm="100000">
                                          <p:val>
                                            <p:strVal val="#ppt_y+0.1"/>
                                          </p:val>
                                        </p:tav>
                                      </p:tavLst>
                                    </p:anim>
                                    <p:anim calcmode="lin" valueType="num">
                                      <p:cBhvr>
                                        <p:cTn id="58"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59"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bldLvl="0" animBg="1"/>
      <p:bldP spid="8" grpId="0" bldLvl="0" animBg="1"/>
      <p:bldP spid="9" grpId="0" bldLvl="0" animBg="1"/>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67385" y="622312"/>
            <a:ext cx="7663815" cy="904863"/>
          </a:xfrm>
          <a:prstGeom prst="rect">
            <a:avLst/>
          </a:prstGeom>
          <a:noFill/>
        </p:spPr>
        <p:txBody>
          <a:bodyPr wrap="square" rtlCol="0" anchor="t">
            <a:spAutoFit/>
          </a:bodyPr>
          <a:lstStyle/>
          <a:p>
            <a:pPr>
              <a:lnSpc>
                <a:spcPct val="110000"/>
              </a:lnSpc>
            </a:pPr>
            <a:r>
              <a:rPr lang="en-US" altLang="zh-CN" sz="2400" dirty="0" smtClean="0">
                <a:latin typeface="黑体" panose="02010609060101010101" pitchFamily="49" charset="-122"/>
                <a:ea typeface="黑体" panose="02010609060101010101" pitchFamily="49" charset="-122"/>
                <a:cs typeface="楷体" panose="02010609060101010101" pitchFamily="49" charset="-122"/>
              </a:rPr>
              <a:t>    </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夜深</a:t>
            </a:r>
            <a:r>
              <a:rPr lang="zh-CN" altLang="en-US" sz="2400" b="1" dirty="0">
                <a:latin typeface="黑体" panose="02010609060101010101" pitchFamily="49" charset="-122"/>
                <a:ea typeface="黑体" panose="02010609060101010101" pitchFamily="49" charset="-122"/>
                <a:cs typeface="宋体" panose="02010600030101010101" pitchFamily="2" charset="-122"/>
              </a:rPr>
              <a:t>了，一轮明月照耀着清冷</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荒凉的</a:t>
            </a:r>
            <a:r>
              <a:rPr lang="zh-CN" altLang="en-US" sz="2400" b="1" dirty="0">
                <a:latin typeface="黑体" panose="02010609060101010101" pitchFamily="49" charset="-122"/>
                <a:ea typeface="黑体" panose="02010609060101010101" pitchFamily="49" charset="-122"/>
                <a:cs typeface="宋体" panose="02010600030101010101" pitchFamily="2" charset="-122"/>
              </a:rPr>
              <a:t>边关。提起这明月，我们就会想起其他描写明月的诗句，请看：</a:t>
            </a:r>
            <a:r>
              <a:rPr lang="zh-CN" altLang="en-US" sz="2400" dirty="0">
                <a:latin typeface="黑体" panose="02010609060101010101" pitchFamily="49" charset="-122"/>
                <a:ea typeface="黑体" panose="02010609060101010101" pitchFamily="49" charset="-122"/>
                <a:cs typeface="楷体" panose="02010609060101010101" pitchFamily="49" charset="-122"/>
              </a:rPr>
              <a:t> </a:t>
            </a:r>
            <a:endParaRPr lang="zh-CN" altLang="en-US" sz="2400" dirty="0">
              <a:latin typeface="黑体" panose="02010609060101010101" pitchFamily="49" charset="-122"/>
              <a:ea typeface="黑体" panose="02010609060101010101" pitchFamily="49" charset="-122"/>
              <a:cs typeface="楷体" panose="02010609060101010101" pitchFamily="49" charset="-122"/>
            </a:endParaRPr>
          </a:p>
        </p:txBody>
      </p:sp>
      <p:sp>
        <p:nvSpPr>
          <p:cNvPr id="3" name="文本框 2"/>
          <p:cNvSpPr txBox="1"/>
          <p:nvPr/>
        </p:nvSpPr>
        <p:spPr>
          <a:xfrm>
            <a:off x="1313815" y="1527175"/>
            <a:ext cx="6019800" cy="1383665"/>
          </a:xfrm>
          <a:prstGeom prst="rect">
            <a:avLst/>
          </a:prstGeom>
          <a:noFill/>
        </p:spPr>
        <p:txBody>
          <a:bodyPr wrap="squar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举头望明月，低头思故乡。      </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露从今夜白，月是故乡明。 </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春风又绿江南岸，明月何时照我还。</a:t>
            </a:r>
            <a:r>
              <a:rPr lang="zh-CN" altLang="en-US" sz="20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0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660142" y="2910840"/>
            <a:ext cx="7809230" cy="460375"/>
          </a:xfrm>
          <a:prstGeom prst="rect">
            <a:avLst/>
          </a:prstGeom>
          <a:noFill/>
        </p:spPr>
        <p:txBody>
          <a:bodyPr wrap="square" rtlCol="0" anchor="t">
            <a:spAutoFit/>
          </a:bodyPr>
          <a:lstStyle/>
          <a:p>
            <a:r>
              <a:rPr lang="zh-CN" altLang="en-US" sz="24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你发现了吗？诗人笔下的明月常与什么联系在一起？</a:t>
            </a:r>
            <a:r>
              <a:rPr lang="zh-CN" altLang="en-US" sz="20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0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7" name="组合 6"/>
          <p:cNvGrpSpPr/>
          <p:nvPr/>
        </p:nvGrpSpPr>
        <p:grpSpPr>
          <a:xfrm>
            <a:off x="1259632" y="3435846"/>
            <a:ext cx="5497781" cy="1277711"/>
            <a:chOff x="1696" y="5549"/>
            <a:chExt cx="8603" cy="2161"/>
          </a:xfrm>
        </p:grpSpPr>
        <p:sp>
          <p:nvSpPr>
            <p:cNvPr id="5" name="文本框 4"/>
            <p:cNvSpPr txBox="1"/>
            <p:nvPr/>
          </p:nvSpPr>
          <p:spPr>
            <a:xfrm>
              <a:off x="4208" y="6170"/>
              <a:ext cx="6091" cy="989"/>
            </a:xfrm>
            <a:prstGeom prst="rect">
              <a:avLst/>
            </a:prstGeom>
            <a:solidFill>
              <a:schemeClr val="tx2">
                <a:lumMod val="60000"/>
                <a:lumOff val="40000"/>
              </a:schemeClr>
            </a:solidFill>
          </p:spPr>
          <p:txBody>
            <a:bodyPr wrap="none" rtlCol="0" anchor="t">
              <a:spAutoFit/>
            </a:bodyPr>
            <a:lstStyle/>
            <a:p>
              <a:r>
                <a:rPr lang="zh-CN" altLang="en-US" sz="3200" b="1" dirty="0">
                  <a:solidFill>
                    <a:srgbClr val="FF0000"/>
                  </a:solidFill>
                  <a:latin typeface="+mn-ea"/>
                  <a:cs typeface="楷体" panose="02010609060101010101" pitchFamily="49" charset="-122"/>
                  <a:sym typeface="+mn-ea"/>
                </a:rPr>
                <a:t>思念家乡，思念亲人</a:t>
              </a:r>
              <a:endParaRPr lang="zh-CN" altLang="en-US" sz="3200" b="1" dirty="0">
                <a:solidFill>
                  <a:srgbClr val="FF0000"/>
                </a:solidFill>
                <a:latin typeface="+mn-ea"/>
                <a:cs typeface="楷体" panose="02010609060101010101" pitchFamily="49" charset="-122"/>
                <a:sym typeface="+mn-ea"/>
              </a:endParaRPr>
            </a:p>
          </p:txBody>
        </p:sp>
        <p:pic>
          <p:nvPicPr>
            <p:cNvPr id="6" name="图片 5"/>
            <p:cNvPicPr>
              <a:picLocks noChangeAspect="1"/>
            </p:cNvPicPr>
            <p:nvPr/>
          </p:nvPicPr>
          <p:blipFill>
            <a:blip r:embed="rId1"/>
            <a:stretch>
              <a:fillRect/>
            </a:stretch>
          </p:blipFill>
          <p:spPr>
            <a:xfrm>
              <a:off x="1696" y="5549"/>
              <a:ext cx="2512" cy="2161"/>
            </a:xfrm>
            <a:prstGeom prst="roundRect">
              <a:avLst/>
            </a:prstGeom>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8230" y="687005"/>
            <a:ext cx="6952202" cy="1815882"/>
          </a:xfrm>
          <a:prstGeom prst="rect">
            <a:avLst/>
          </a:prstGeom>
          <a:noFill/>
        </p:spPr>
        <p:txBody>
          <a:bodyPr wrap="square" rtlCol="0" anchor="t">
            <a:spAutoFit/>
          </a:bodyPr>
          <a:lstStyle/>
          <a:p>
            <a:r>
              <a:rPr lang="en-US" sz="2800" dirty="0">
                <a:latin typeface="黑体" panose="02010609060101010101" pitchFamily="49" charset="-122"/>
                <a:ea typeface="黑体" panose="02010609060101010101" pitchFamily="49" charset="-122"/>
                <a:cs typeface="黑体" panose="02010609060101010101" pitchFamily="49" charset="-122"/>
                <a:sym typeface="+mn-ea"/>
              </a:rPr>
              <a:t>    </a:t>
            </a:r>
            <a:r>
              <a:rPr lang="en-US" sz="2800" dirty="0" err="1">
                <a:latin typeface="黑体" panose="02010609060101010101" pitchFamily="49" charset="-122"/>
                <a:ea typeface="黑体" panose="02010609060101010101" pitchFamily="49" charset="-122"/>
                <a:cs typeface="黑体" panose="02010609060101010101" pitchFamily="49" charset="-122"/>
                <a:sym typeface="+mn-ea"/>
              </a:rPr>
              <a:t>远离家乡和亲人，守卫边关的将士们把思乡之苦</a:t>
            </a:r>
            <a:r>
              <a:rPr lang="zh-CN" altLang="en-US" sz="2800" dirty="0">
                <a:latin typeface="黑体" panose="02010609060101010101" pitchFamily="49" charset="-122"/>
                <a:ea typeface="黑体" panose="02010609060101010101" pitchFamily="49" charset="-122"/>
                <a:cs typeface="黑体" panose="02010609060101010101" pitchFamily="49" charset="-122"/>
                <a:sym typeface="+mn-ea"/>
              </a:rPr>
              <a:t>、</a:t>
            </a:r>
            <a:r>
              <a:rPr lang="en-US" sz="2800" dirty="0" err="1">
                <a:latin typeface="黑体" panose="02010609060101010101" pitchFamily="49" charset="-122"/>
                <a:ea typeface="黑体" panose="02010609060101010101" pitchFamily="49" charset="-122"/>
                <a:cs typeface="黑体" panose="02010609060101010101" pitchFamily="49" charset="-122"/>
                <a:sym typeface="+mn-ea"/>
              </a:rPr>
              <a:t>怀人之情都寄托在了这一轮皎皎的明月上。他们能回到日思夜想的故乡</a:t>
            </a:r>
            <a:r>
              <a:rPr lang="zh-CN" altLang="en-US" sz="2800" dirty="0">
                <a:latin typeface="黑体" panose="02010609060101010101" pitchFamily="49" charset="-122"/>
                <a:ea typeface="黑体" panose="02010609060101010101" pitchFamily="49" charset="-122"/>
                <a:cs typeface="黑体" panose="02010609060101010101" pitchFamily="49" charset="-122"/>
                <a:sym typeface="+mn-ea"/>
              </a:rPr>
              <a:t>，</a:t>
            </a:r>
            <a:r>
              <a:rPr lang="en-US" sz="2800" dirty="0" err="1">
                <a:latin typeface="黑体" panose="02010609060101010101" pitchFamily="49" charset="-122"/>
                <a:ea typeface="黑体" panose="02010609060101010101" pitchFamily="49" charset="-122"/>
                <a:cs typeface="黑体" panose="02010609060101010101" pitchFamily="49" charset="-122"/>
                <a:sym typeface="+mn-ea"/>
              </a:rPr>
              <a:t>与亲人团聚吗</a:t>
            </a:r>
            <a:r>
              <a:rPr lang="en-US" sz="2800"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cs typeface="黑体" panose="02010609060101010101" pitchFamily="49" charset="-122"/>
                <a:sym typeface="+mn-ea"/>
              </a:rPr>
              <a:t>你从哪里看出来的</a:t>
            </a:r>
            <a:r>
              <a:rPr lang="zh-CN" altLang="en-US" sz="2800" dirty="0" smtClean="0">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2800" dirty="0">
              <a:latin typeface="黑体" panose="02010609060101010101" pitchFamily="49" charset="-122"/>
              <a:ea typeface="黑体" panose="02010609060101010101" pitchFamily="49" charset="-122"/>
            </a:endParaRPr>
          </a:p>
        </p:txBody>
      </p:sp>
      <p:sp>
        <p:nvSpPr>
          <p:cNvPr id="4" name="文本框 3"/>
          <p:cNvSpPr txBox="1"/>
          <p:nvPr/>
        </p:nvSpPr>
        <p:spPr>
          <a:xfrm>
            <a:off x="2843808" y="3723878"/>
            <a:ext cx="3855720" cy="645160"/>
          </a:xfrm>
          <a:prstGeom prst="rect">
            <a:avLst/>
          </a:prstGeom>
          <a:noFill/>
        </p:spPr>
        <p:txBody>
          <a:bodyPr wrap="none" rtlCol="0" anchor="t">
            <a:spAutoFit/>
          </a:bodyPr>
          <a:lstStyle/>
          <a:p>
            <a:r>
              <a:rPr lang="en-US" sz="3600" b="1"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万里长征人未还</a:t>
            </a:r>
            <a:r>
              <a:rPr 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4191" y="920721"/>
            <a:ext cx="1104039" cy="1582166"/>
          </a:xfrm>
          <a:prstGeom prst="rect">
            <a:avLst/>
          </a:prstGeom>
        </p:spPr>
      </p:pic>
      <p:grpSp>
        <p:nvGrpSpPr>
          <p:cNvPr id="9" name="组合 8"/>
          <p:cNvGrpSpPr/>
          <p:nvPr/>
        </p:nvGrpSpPr>
        <p:grpSpPr>
          <a:xfrm>
            <a:off x="3965322" y="2859782"/>
            <a:ext cx="1151890" cy="661670"/>
            <a:chOff x="6293" y="4368"/>
            <a:chExt cx="1814" cy="1042"/>
          </a:xfrm>
        </p:grpSpPr>
        <p:sp>
          <p:nvSpPr>
            <p:cNvPr id="8" name="圆角矩形 7"/>
            <p:cNvSpPr/>
            <p:nvPr/>
          </p:nvSpPr>
          <p:spPr>
            <a:xfrm>
              <a:off x="6293" y="4390"/>
              <a:ext cx="1814" cy="10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333" y="4368"/>
              <a:ext cx="1734" cy="1016"/>
            </a:xfrm>
            <a:prstGeom prst="rect">
              <a:avLst/>
            </a:prstGeom>
            <a:noFill/>
          </p:spPr>
          <p:txBody>
            <a:bodyPr wrap="none" rtlCol="0" anchor="t">
              <a:spAutoFit/>
            </a:bodyPr>
            <a:lstStyle/>
            <a:p>
              <a:r>
                <a:rPr lang="zh-CN" altLang="en-US" sz="36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不能</a:t>
              </a:r>
              <a:endParaRPr lang="zh-CN" altLang="en-US" sz="36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608" y="555526"/>
            <a:ext cx="6654125" cy="830997"/>
          </a:xfrm>
          <a:prstGeom prst="rect">
            <a:avLst/>
          </a:prstGeom>
          <a:noFill/>
          <a:extLst>
            <a:ext uri="{909E8E84-426E-40DD-AFC4-6F175D3DCCD1}">
              <a14:hiddenFill xmlns:a14="http://schemas.microsoft.com/office/drawing/2010/main">
                <a:solidFill>
                  <a:srgbClr val="00B0F0"/>
                </a:solidFill>
              </a14:hiddenFill>
            </a:ext>
          </a:extLst>
        </p:spPr>
        <p:txBody>
          <a:bodyPr wrap="square" rtlCol="0" anchor="t">
            <a:spAutoFit/>
          </a:bodyPr>
          <a:lstStyle/>
          <a:p>
            <a:r>
              <a:rPr lang="zh-CN" altLang="en-US" sz="2400" dirty="0" smtClean="0">
                <a:latin typeface="黑体" panose="02010609060101010101" pitchFamily="49" charset="-122"/>
                <a:ea typeface="黑体" panose="02010609060101010101" pitchFamily="49" charset="-122"/>
                <a:cs typeface="楷体" panose="02010609060101010101" pitchFamily="49" charset="-122"/>
                <a:sym typeface="+mn-ea"/>
              </a:rPr>
              <a:t>    想象</a:t>
            </a:r>
            <a:r>
              <a:rPr lang="zh-CN" altLang="en-US" sz="2400" dirty="0">
                <a:latin typeface="黑体" panose="02010609060101010101" pitchFamily="49" charset="-122"/>
                <a:ea typeface="黑体" panose="02010609060101010101" pitchFamily="49" charset="-122"/>
                <a:cs typeface="楷体" panose="02010609060101010101" pitchFamily="49" charset="-122"/>
                <a:sym typeface="+mn-ea"/>
              </a:rPr>
              <a:t>：</a:t>
            </a:r>
            <a:r>
              <a:rPr lang="en-US" sz="2400" dirty="0" err="1">
                <a:latin typeface="黑体" panose="02010609060101010101" pitchFamily="49" charset="-122"/>
                <a:ea typeface="黑体" panose="02010609060101010101" pitchFamily="49" charset="-122"/>
                <a:cs typeface="楷体" panose="02010609060101010101" pitchFamily="49" charset="-122"/>
                <a:sym typeface="+mn-ea"/>
              </a:rPr>
              <a:t>面对着这一轮明月，守关将士的亲人在做什么呢</a:t>
            </a:r>
            <a:r>
              <a:rPr lang="en-US" sz="2400" dirty="0">
                <a:latin typeface="黑体" panose="02010609060101010101" pitchFamily="49" charset="-122"/>
                <a:ea typeface="黑体" panose="02010609060101010101" pitchFamily="49" charset="-122"/>
                <a:cs typeface="楷体" panose="02010609060101010101" pitchFamily="49" charset="-122"/>
                <a:sym typeface="+mn-ea"/>
              </a:rPr>
              <a:t>？</a:t>
            </a:r>
            <a:endParaRPr lang="en-US" altLang="en-US" sz="24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2" name="文本框 1"/>
          <p:cNvSpPr txBox="1"/>
          <p:nvPr/>
        </p:nvSpPr>
        <p:spPr>
          <a:xfrm>
            <a:off x="1463675" y="2083117"/>
            <a:ext cx="6936740" cy="1753235"/>
          </a:xfrm>
          <a:prstGeom prst="rect">
            <a:avLst/>
          </a:prstGeom>
          <a:noFill/>
        </p:spPr>
        <p:txBody>
          <a:bodyPr wrap="square" rtlCol="0" anchor="t">
            <a:spAutoFit/>
          </a:bodyPr>
          <a:lstStyle/>
          <a:p>
            <a:pPr fontAlgn="auto">
              <a:lnSpc>
                <a:spcPct val="150000"/>
              </a:lnSpc>
            </a:pPr>
            <a:r>
              <a:rPr lang="zh-CN" altLang="en-US" sz="2400" b="1" dirty="0">
                <a:latin typeface="楷体" panose="02010609060101010101" pitchFamily="49" charset="-122"/>
                <a:ea typeface="楷体" panose="02010609060101010101" pitchFamily="49" charset="-122"/>
                <a:cs typeface="楷体" panose="02010609060101010101" pitchFamily="49" charset="-122"/>
              </a:rPr>
              <a:t>白发苍苍的父母，遥望边关 </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________________</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50000"/>
              </a:lnSpc>
            </a:pPr>
            <a:r>
              <a:rPr lang="zh-CN" altLang="en-US" sz="2400" b="1" dirty="0">
                <a:latin typeface="楷体" panose="02010609060101010101" pitchFamily="49" charset="-122"/>
                <a:ea typeface="楷体" panose="02010609060101010101" pitchFamily="49" charset="-122"/>
                <a:cs typeface="楷体" panose="02010609060101010101" pitchFamily="49" charset="-122"/>
              </a:rPr>
              <a:t>勤劳善良的妻子，遥望边关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________________</a:t>
            </a:r>
            <a:r>
              <a:rPr lang="zh-CN" altLang="en-US" sz="2400" b="1" dirty="0">
                <a:latin typeface="楷体" panose="02010609060101010101" pitchFamily="49" charset="-122"/>
                <a:ea typeface="楷体" panose="02010609060101010101" pitchFamily="49" charset="-122"/>
                <a:cs typeface="楷体" panose="02010609060101010101" pitchFamily="49" charset="-122"/>
              </a:rPr>
              <a:t>         </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a:p>
            <a:pPr fontAlgn="auto">
              <a:lnSpc>
                <a:spcPct val="150000"/>
              </a:lnSpc>
            </a:pPr>
            <a:r>
              <a:rPr lang="zh-CN" altLang="en-US" sz="2400" b="1" dirty="0">
                <a:latin typeface="楷体" panose="02010609060101010101" pitchFamily="49" charset="-122"/>
                <a:ea typeface="楷体" panose="02010609060101010101" pitchFamily="49" charset="-122"/>
                <a:cs typeface="楷体" panose="02010609060101010101" pitchFamily="49" charset="-122"/>
              </a:rPr>
              <a:t>天真无邪的孩子，遥望边关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________________</a:t>
            </a:r>
            <a:r>
              <a:rPr lang="zh-CN" altLang="en-US" sz="1600" b="1" dirty="0"/>
              <a:t>  </a:t>
            </a:r>
            <a:endParaRPr lang="zh-CN" altLang="en-US" sz="1600" b="1" dirty="0"/>
          </a:p>
        </p:txBody>
      </p:sp>
      <p:sp>
        <p:nvSpPr>
          <p:cNvPr id="8" name="文本框 7"/>
          <p:cNvSpPr txBox="1"/>
          <p:nvPr/>
        </p:nvSpPr>
        <p:spPr>
          <a:xfrm>
            <a:off x="5438140" y="2194242"/>
            <a:ext cx="2962275" cy="460375"/>
          </a:xfrm>
          <a:prstGeom prst="rect">
            <a:avLst/>
          </a:prstGeom>
          <a:noFill/>
        </p:spPr>
        <p:txBody>
          <a:bodyPr wrap="square" rtlCol="0" anchor="t">
            <a:spAutoFit/>
          </a:bodyPr>
          <a:lstStyle/>
          <a:p>
            <a:r>
              <a:rPr lang="zh-CN" altLang="en-US" sz="2400" b="1">
                <a:solidFill>
                  <a:srgbClr val="FF0000"/>
                </a:solidFill>
                <a:latin typeface="楷体" panose="02010609060101010101" pitchFamily="49" charset="-122"/>
                <a:ea typeface="楷体" panose="02010609060101010101" pitchFamily="49" charset="-122"/>
                <a:sym typeface="+mn-ea"/>
              </a:rPr>
              <a:t>万里长征儿未还。</a:t>
            </a:r>
            <a:endParaRPr lang="zh-CN" altLang="en-US" sz="2400" b="1">
              <a:solidFill>
                <a:srgbClr val="FF0000"/>
              </a:solidFill>
              <a:latin typeface="楷体" panose="02010609060101010101" pitchFamily="49" charset="-122"/>
              <a:ea typeface="楷体" panose="02010609060101010101" pitchFamily="49" charset="-122"/>
              <a:sym typeface="+mn-ea"/>
            </a:endParaRPr>
          </a:p>
        </p:txBody>
      </p:sp>
      <p:sp>
        <p:nvSpPr>
          <p:cNvPr id="9" name="文本框 8"/>
          <p:cNvSpPr txBox="1"/>
          <p:nvPr/>
        </p:nvSpPr>
        <p:spPr>
          <a:xfrm>
            <a:off x="5438140" y="2729547"/>
            <a:ext cx="2962275" cy="460375"/>
          </a:xfrm>
          <a:prstGeom prst="rect">
            <a:avLst/>
          </a:prstGeom>
          <a:noFill/>
        </p:spPr>
        <p:txBody>
          <a:bodyPr wrap="square" rtlCol="0" anchor="t">
            <a:spAutoFit/>
          </a:bodyPr>
          <a:lstStyle/>
          <a:p>
            <a:r>
              <a:rPr lang="zh-CN" altLang="en-US" sz="2400" b="1" dirty="0">
                <a:solidFill>
                  <a:srgbClr val="FF0000"/>
                </a:solidFill>
                <a:latin typeface="楷体" panose="02010609060101010101" pitchFamily="49" charset="-122"/>
                <a:ea typeface="楷体" panose="02010609060101010101" pitchFamily="49" charset="-122"/>
                <a:sym typeface="+mn-ea"/>
              </a:rPr>
              <a:t>万里长征夫未还。</a:t>
            </a:r>
            <a:endParaRPr lang="zh-CN" altLang="en-US" sz="2400" b="1" dirty="0">
              <a:solidFill>
                <a:srgbClr val="FF0000"/>
              </a:solidFill>
              <a:latin typeface="楷体" panose="02010609060101010101" pitchFamily="49" charset="-122"/>
              <a:ea typeface="楷体" panose="02010609060101010101" pitchFamily="49" charset="-122"/>
              <a:sym typeface="+mn-ea"/>
            </a:endParaRPr>
          </a:p>
        </p:txBody>
      </p:sp>
      <p:sp>
        <p:nvSpPr>
          <p:cNvPr id="10" name="文本框 9"/>
          <p:cNvSpPr txBox="1"/>
          <p:nvPr/>
        </p:nvSpPr>
        <p:spPr>
          <a:xfrm>
            <a:off x="5438140" y="3287712"/>
            <a:ext cx="2962275" cy="460375"/>
          </a:xfrm>
          <a:prstGeom prst="rect">
            <a:avLst/>
          </a:prstGeom>
          <a:noFill/>
        </p:spPr>
        <p:txBody>
          <a:bodyPr wrap="square" rtlCol="0" anchor="t">
            <a:spAutoFit/>
          </a:bodyPr>
          <a:lstStyle/>
          <a:p>
            <a:r>
              <a:rPr lang="zh-CN" altLang="en-US" sz="2400" b="1">
                <a:solidFill>
                  <a:srgbClr val="FF0000"/>
                </a:solidFill>
                <a:latin typeface="楷体" panose="02010609060101010101" pitchFamily="49" charset="-122"/>
                <a:ea typeface="楷体" panose="02010609060101010101" pitchFamily="49" charset="-122"/>
                <a:sym typeface="+mn-ea"/>
              </a:rPr>
              <a:t>万里长征父未还。</a:t>
            </a:r>
            <a:endParaRPr lang="zh-CN" altLang="en-US" sz="2400" b="1">
              <a:solidFill>
                <a:srgbClr val="FF0000"/>
              </a:solidFill>
              <a:latin typeface="楷体" panose="02010609060101010101" pitchFamily="49" charset="-122"/>
              <a:ea typeface="楷体" panose="02010609060101010101" pitchFamily="49" charset="-122"/>
              <a:sym typeface="+mn-ea"/>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rcRect l="3139" r="4105"/>
          <a:stretch>
            <a:fillRect/>
          </a:stretch>
        </p:blipFill>
        <p:spPr>
          <a:xfrm flipH="1">
            <a:off x="93980" y="1566545"/>
            <a:ext cx="1408430" cy="2278380"/>
          </a:xfrm>
          <a:prstGeom prst="ellipse">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2750" y="699542"/>
            <a:ext cx="6115685" cy="830997"/>
          </a:xfrm>
          <a:prstGeom prst="rect">
            <a:avLst/>
          </a:prstGeom>
          <a:noFill/>
        </p:spPr>
        <p:txBody>
          <a:bodyPr wrap="square" rtlCol="0" anchor="t">
            <a:spAutoFit/>
          </a:bodyPr>
          <a:lstStyle/>
          <a:p>
            <a:r>
              <a:rPr lang="en-US" altLang="zh-CN" sz="2400" dirty="0" smtClean="0">
                <a:latin typeface="黑体" panose="02010609060101010101" pitchFamily="49" charset="-122"/>
                <a:ea typeface="黑体" panose="02010609060101010101" pitchFamily="49" charset="-122"/>
                <a:cs typeface="微软雅黑" panose="020B0503020204020204" charset="-122"/>
              </a:rPr>
              <a:t>    </a:t>
            </a:r>
            <a:r>
              <a:rPr lang="zh-CN" altLang="en-US" sz="2400" dirty="0" smtClean="0">
                <a:latin typeface="黑体" panose="02010609060101010101" pitchFamily="49" charset="-122"/>
                <a:ea typeface="黑体" panose="02010609060101010101" pitchFamily="49" charset="-122"/>
                <a:cs typeface="微软雅黑" panose="020B0503020204020204" charset="-122"/>
              </a:rPr>
              <a:t>千百年来</a:t>
            </a:r>
            <a:r>
              <a:rPr lang="zh-CN" altLang="en-US" sz="2400" dirty="0">
                <a:latin typeface="黑体" panose="02010609060101010101" pitchFamily="49" charset="-122"/>
                <a:ea typeface="黑体" panose="02010609060101010101" pitchFamily="49" charset="-122"/>
                <a:cs typeface="微软雅黑" panose="020B0503020204020204" charset="-122"/>
              </a:rPr>
              <a:t>，不计其数的守关将士啊！他们苦守着边关，守望着明月，一遍遍嗟叹：  </a:t>
            </a:r>
            <a:endParaRPr lang="zh-CN" altLang="en-US" sz="2400" dirty="0">
              <a:latin typeface="黑体" panose="02010609060101010101" pitchFamily="49" charset="-122"/>
              <a:ea typeface="黑体" panose="02010609060101010101" pitchFamily="49" charset="-122"/>
              <a:cs typeface="微软雅黑" panose="020B0503020204020204" charset="-122"/>
            </a:endParaRPr>
          </a:p>
        </p:txBody>
      </p:sp>
      <p:sp>
        <p:nvSpPr>
          <p:cNvPr id="4" name="文本框 3"/>
          <p:cNvSpPr txBox="1"/>
          <p:nvPr/>
        </p:nvSpPr>
        <p:spPr>
          <a:xfrm>
            <a:off x="634365" y="2371725"/>
            <a:ext cx="5527149" cy="1200329"/>
          </a:xfrm>
          <a:prstGeom prst="rect">
            <a:avLst/>
          </a:prstGeom>
          <a:noFill/>
        </p:spPr>
        <p:txBody>
          <a:bodyPr wrap="square" rtlCol="0" anchor="t">
            <a:spAutoFit/>
          </a:bodyPr>
          <a:lstStyle/>
          <a:p>
            <a:r>
              <a:rPr lang="en-US" altLang="zh-CN" sz="2400" dirty="0" smtClean="0">
                <a:latin typeface="黑体" panose="02010609060101010101" pitchFamily="49" charset="-122"/>
                <a:ea typeface="黑体" panose="02010609060101010101" pitchFamily="49" charset="-122"/>
                <a:sym typeface="+mn-ea"/>
              </a:rPr>
              <a:t>    </a:t>
            </a:r>
            <a:r>
              <a:rPr lang="zh-CN" altLang="en-US" sz="2400" dirty="0" smtClean="0">
                <a:latin typeface="黑体" panose="02010609060101010101" pitchFamily="49" charset="-122"/>
                <a:ea typeface="黑体" panose="02010609060101010101" pitchFamily="49" charset="-122"/>
                <a:sym typeface="+mn-ea"/>
              </a:rPr>
              <a:t>千百年来</a:t>
            </a:r>
            <a:r>
              <a:rPr lang="zh-CN" altLang="en-US" sz="2400" dirty="0">
                <a:latin typeface="黑体" panose="02010609060101010101" pitchFamily="49" charset="-122"/>
                <a:ea typeface="黑体" panose="02010609060101010101" pitchFamily="49" charset="-122"/>
                <a:sym typeface="+mn-ea"/>
              </a:rPr>
              <a:t>，不计其数的守关将士的亲人，他们遥望边关，守望明月，一遍遍呼唤着：</a:t>
            </a:r>
            <a:endParaRPr lang="zh-CN" altLang="en-US" sz="2400" dirty="0">
              <a:latin typeface="黑体" panose="02010609060101010101" pitchFamily="49" charset="-122"/>
              <a:ea typeface="黑体" panose="02010609060101010101" pitchFamily="49" charset="-122"/>
            </a:endParaRPr>
          </a:p>
        </p:txBody>
      </p:sp>
      <p:sp>
        <p:nvSpPr>
          <p:cNvPr id="5" name="文本框 4"/>
          <p:cNvSpPr txBox="1"/>
          <p:nvPr/>
        </p:nvSpPr>
        <p:spPr>
          <a:xfrm>
            <a:off x="752475" y="1638935"/>
            <a:ext cx="6171565"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秦时明月汉时关，万里长征人未还。</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a:sym typeface="+mn-ea"/>
              </a:rPr>
              <a:t> </a:t>
            </a:r>
            <a:endParaRPr lang="zh-CN" altLang="en-US"/>
          </a:p>
        </p:txBody>
      </p:sp>
      <p:sp>
        <p:nvSpPr>
          <p:cNvPr id="6" name="文本框 5"/>
          <p:cNvSpPr txBox="1"/>
          <p:nvPr/>
        </p:nvSpPr>
        <p:spPr>
          <a:xfrm>
            <a:off x="752475" y="3795886"/>
            <a:ext cx="5902960"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秦时明月汉时关，万里长征人未还。</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pic>
        <p:nvPicPr>
          <p:cNvPr id="11" name="图片 10"/>
          <p:cNvPicPr>
            <a:picLocks noChangeAspect="1"/>
          </p:cNvPicPr>
          <p:nvPr/>
        </p:nvPicPr>
        <p:blipFill>
          <a:blip r:embed="rId1"/>
          <a:srcRect l="14956"/>
          <a:stretch>
            <a:fillRect/>
          </a:stretch>
        </p:blipFill>
        <p:spPr>
          <a:xfrm>
            <a:off x="6537325" y="2099070"/>
            <a:ext cx="2139131" cy="1472984"/>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8230" y="843558"/>
            <a:ext cx="7384250" cy="1383665"/>
          </a:xfrm>
          <a:prstGeom prst="rect">
            <a:avLst/>
          </a:prstGeom>
          <a:noFill/>
        </p:spPr>
        <p:txBody>
          <a:bodyPr wrap="square" rtlCol="0" anchor="t">
            <a:spAutoFit/>
          </a:bodyPr>
          <a:lstStyle/>
          <a:p>
            <a:r>
              <a:rPr lang="en-US" sz="2800" dirty="0">
                <a:latin typeface="黑体" panose="02010609060101010101" pitchFamily="49" charset="-122"/>
                <a:ea typeface="黑体" panose="02010609060101010101" pitchFamily="49" charset="-122"/>
                <a:cs typeface="黑体" panose="02010609060101010101" pitchFamily="49" charset="-122"/>
                <a:sym typeface="+mn-ea"/>
              </a:rPr>
              <a:t>    </a:t>
            </a:r>
            <a:r>
              <a:rPr sz="2800" dirty="0" err="1">
                <a:latin typeface="黑体" panose="02010609060101010101" pitchFamily="49" charset="-122"/>
                <a:ea typeface="黑体" panose="02010609060101010101" pitchFamily="49" charset="-122"/>
                <a:cs typeface="黑体" panose="02010609060101010101" pitchFamily="49" charset="-122"/>
                <a:sym typeface="+mn-ea"/>
              </a:rPr>
              <a:t>天伦之乐不能享，儿子孝道不能尽，</a:t>
            </a:r>
            <a:r>
              <a:rPr sz="2800" dirty="0" err="1" smtClean="0">
                <a:latin typeface="黑体" panose="02010609060101010101" pitchFamily="49" charset="-122"/>
                <a:ea typeface="黑体" panose="02010609060101010101" pitchFamily="49" charset="-122"/>
                <a:cs typeface="黑体" panose="02010609060101010101" pitchFamily="49" charset="-122"/>
                <a:sym typeface="+mn-ea"/>
              </a:rPr>
              <a:t>明明有家不能回</a:t>
            </a:r>
            <a:r>
              <a:rPr lang="zh-CN" altLang="en-US" sz="2800" dirty="0" smtClean="0">
                <a:latin typeface="黑体" panose="02010609060101010101" pitchFamily="49" charset="-122"/>
                <a:ea typeface="黑体" panose="02010609060101010101" pitchFamily="49" charset="-122"/>
                <a:cs typeface="黑体" panose="02010609060101010101" pitchFamily="49" charset="-122"/>
                <a:sym typeface="+mn-ea"/>
              </a:rPr>
              <a:t>，</a:t>
            </a:r>
            <a:r>
              <a:rPr sz="2800" dirty="0" err="1" smtClean="0">
                <a:latin typeface="黑体" panose="02010609060101010101" pitchFamily="49" charset="-122"/>
                <a:ea typeface="黑体" panose="02010609060101010101" pitchFamily="49" charset="-122"/>
                <a:cs typeface="黑体" panose="02010609060101010101" pitchFamily="49" charset="-122"/>
                <a:sym typeface="+mn-ea"/>
              </a:rPr>
              <a:t>都是因为这战争啊</a:t>
            </a:r>
            <a:r>
              <a:rPr sz="2800" dirty="0" err="1">
                <a:latin typeface="黑体" panose="02010609060101010101" pitchFamily="49" charset="-122"/>
                <a:ea typeface="黑体" panose="02010609060101010101" pitchFamily="49" charset="-122"/>
                <a:cs typeface="黑体" panose="02010609060101010101" pitchFamily="49" charset="-122"/>
                <a:sym typeface="+mn-ea"/>
              </a:rPr>
              <a:t>！同学们，读到这儿，你的心情</a:t>
            </a:r>
            <a:r>
              <a:rPr lang="zh-CN" sz="2800" dirty="0">
                <a:latin typeface="黑体" panose="02010609060101010101" pitchFamily="49" charset="-122"/>
                <a:ea typeface="黑体" panose="02010609060101010101" pitchFamily="49" charset="-122"/>
                <a:cs typeface="黑体" panose="02010609060101010101" pitchFamily="49" charset="-122"/>
                <a:sym typeface="+mn-ea"/>
              </a:rPr>
              <a:t>如何</a:t>
            </a:r>
            <a:r>
              <a:rPr lang="zh-CN" altLang="en-US" sz="2800"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4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dirty="0"/>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4191" y="920721"/>
            <a:ext cx="1104039" cy="1582166"/>
          </a:xfrm>
          <a:prstGeom prst="rect">
            <a:avLst/>
          </a:prstGeom>
        </p:spPr>
      </p:pic>
      <p:grpSp>
        <p:nvGrpSpPr>
          <p:cNvPr id="5" name="组合 4"/>
          <p:cNvGrpSpPr/>
          <p:nvPr/>
        </p:nvGrpSpPr>
        <p:grpSpPr>
          <a:xfrm>
            <a:off x="1067435" y="2787015"/>
            <a:ext cx="1440180" cy="1224280"/>
            <a:chOff x="2811" y="4389"/>
            <a:chExt cx="2268" cy="1928"/>
          </a:xfrm>
        </p:grpSpPr>
        <p:sp>
          <p:nvSpPr>
            <p:cNvPr id="3" name="心形 2"/>
            <p:cNvSpPr/>
            <p:nvPr/>
          </p:nvSpPr>
          <p:spPr>
            <a:xfrm>
              <a:off x="2811" y="4389"/>
              <a:ext cx="2268" cy="1928"/>
            </a:xfrm>
            <a:prstGeom prst="hear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078" y="4845"/>
              <a:ext cx="1734" cy="1016"/>
            </a:xfrm>
            <a:prstGeom prst="rect">
              <a:avLst/>
            </a:prstGeom>
            <a:noFill/>
          </p:spPr>
          <p:txBody>
            <a:bodyPr wrap="none" rtlCol="0" anchor="t">
              <a:spAutoFit/>
            </a:bodyPr>
            <a:lstStyle/>
            <a:p>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悲哀</a:t>
              </a:r>
              <a:endPar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grpSp>
        <p:nvGrpSpPr>
          <p:cNvPr id="7" name="组合 6"/>
          <p:cNvGrpSpPr/>
          <p:nvPr/>
        </p:nvGrpSpPr>
        <p:grpSpPr>
          <a:xfrm>
            <a:off x="3131820" y="2842260"/>
            <a:ext cx="1440180" cy="1224280"/>
            <a:chOff x="2811" y="4389"/>
            <a:chExt cx="2268" cy="1928"/>
          </a:xfrm>
        </p:grpSpPr>
        <p:sp>
          <p:nvSpPr>
            <p:cNvPr id="8" name="心形 7"/>
            <p:cNvSpPr/>
            <p:nvPr/>
          </p:nvSpPr>
          <p:spPr>
            <a:xfrm>
              <a:off x="2811" y="4389"/>
              <a:ext cx="2268" cy="1928"/>
            </a:xfrm>
            <a:prstGeom prst="hear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078" y="4845"/>
              <a:ext cx="1734" cy="1016"/>
            </a:xfrm>
            <a:prstGeom prst="rect">
              <a:avLst/>
            </a:prstGeom>
            <a:noFill/>
          </p:spPr>
          <p:txBody>
            <a:bodyPr wrap="none" rtlCol="0" anchor="t">
              <a:spAutoFit/>
            </a:bodyPr>
            <a:lstStyle/>
            <a:p>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痛恨</a:t>
              </a:r>
              <a:endPar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grpSp>
        <p:nvGrpSpPr>
          <p:cNvPr id="10" name="组合 9"/>
          <p:cNvGrpSpPr/>
          <p:nvPr/>
        </p:nvGrpSpPr>
        <p:grpSpPr>
          <a:xfrm>
            <a:off x="5092700" y="2787015"/>
            <a:ext cx="1440180" cy="1224280"/>
            <a:chOff x="2811" y="4389"/>
            <a:chExt cx="2268" cy="1928"/>
          </a:xfrm>
        </p:grpSpPr>
        <p:sp>
          <p:nvSpPr>
            <p:cNvPr id="11" name="心形 10"/>
            <p:cNvSpPr/>
            <p:nvPr/>
          </p:nvSpPr>
          <p:spPr>
            <a:xfrm>
              <a:off x="2811" y="4389"/>
              <a:ext cx="2268" cy="1928"/>
            </a:xfrm>
            <a:prstGeom prst="hear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078" y="4845"/>
              <a:ext cx="1734" cy="1016"/>
            </a:xfrm>
            <a:prstGeom prst="rect">
              <a:avLst/>
            </a:prstGeom>
            <a:noFill/>
          </p:spPr>
          <p:txBody>
            <a:bodyPr wrap="none" rtlCol="0" anchor="t">
              <a:spAutoFit/>
            </a:bodyPr>
            <a:lstStyle/>
            <a:p>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愤怒</a:t>
              </a:r>
              <a:endPar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grpSp>
        <p:nvGrpSpPr>
          <p:cNvPr id="13" name="组合 12"/>
          <p:cNvGrpSpPr/>
          <p:nvPr/>
        </p:nvGrpSpPr>
        <p:grpSpPr>
          <a:xfrm>
            <a:off x="7092315" y="2715260"/>
            <a:ext cx="1440180" cy="1224280"/>
            <a:chOff x="2811" y="4389"/>
            <a:chExt cx="2268" cy="1928"/>
          </a:xfrm>
        </p:grpSpPr>
        <p:sp>
          <p:nvSpPr>
            <p:cNvPr id="14" name="心形 13"/>
            <p:cNvSpPr/>
            <p:nvPr/>
          </p:nvSpPr>
          <p:spPr>
            <a:xfrm>
              <a:off x="2811" y="4389"/>
              <a:ext cx="2268" cy="1928"/>
            </a:xfrm>
            <a:prstGeom prst="hear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078" y="4845"/>
              <a:ext cx="1734" cy="1016"/>
            </a:xfrm>
            <a:prstGeom prst="rect">
              <a:avLst/>
            </a:prstGeom>
            <a:noFill/>
          </p:spPr>
          <p:txBody>
            <a:bodyPr wrap="none" rtlCol="0" anchor="t">
              <a:spAutoFit/>
            </a:bodyPr>
            <a:lstStyle/>
            <a:p>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3000"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3000" fill="hold">
                                          <p:stCondLst>
                                            <p:cond delay="0"/>
                                          </p:stCondLst>
                                        </p:cTn>
                                        <p:tgtEl>
                                          <p:spTgt spid="7"/>
                                        </p:tgtEl>
                                        <p:attrNameLst>
                                          <p:attrName>style.visibility</p:attrName>
                                        </p:attrNameLst>
                                      </p:cBhvr>
                                      <p:to>
                                        <p:strVal val="visible"/>
                                      </p:to>
                                    </p:set>
                                    <p:animEffect transition="in" filter="fade">
                                      <p:cBhvr>
                                        <p:cTn id="12" dur="3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3000" fill="hold">
                                          <p:stCondLst>
                                            <p:cond delay="0"/>
                                          </p:stCondLst>
                                        </p:cTn>
                                        <p:tgtEl>
                                          <p:spTgt spid="10"/>
                                        </p:tgtEl>
                                        <p:attrNameLst>
                                          <p:attrName>style.visibility</p:attrName>
                                        </p:attrNameLst>
                                      </p:cBhvr>
                                      <p:to>
                                        <p:strVal val="visible"/>
                                      </p:to>
                                    </p:set>
                                    <p:animEffect transition="in" filter="fade">
                                      <p:cBhvr>
                                        <p:cTn id="17" dur="3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3000" fill="hold">
                                          <p:stCondLst>
                                            <p:cond delay="0"/>
                                          </p:stCondLst>
                                        </p:cTn>
                                        <p:tgtEl>
                                          <p:spTgt spid="13"/>
                                        </p:tgtEl>
                                        <p:attrNameLst>
                                          <p:attrName>style.visibility</p:attrName>
                                        </p:attrNameLst>
                                      </p:cBhvr>
                                      <p:to>
                                        <p:strVal val="visible"/>
                                      </p:to>
                                    </p:set>
                                    <p:animEffect transition="in" filter="fade">
                                      <p:cBhvr>
                                        <p:cTn id="22"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b="7400"/>
          <a:stretch>
            <a:fillRect/>
          </a:stretch>
        </p:blipFill>
        <p:spPr>
          <a:xfrm>
            <a:off x="3175" y="-13335"/>
            <a:ext cx="9147810" cy="5170805"/>
          </a:xfrm>
          <a:prstGeom prst="rect">
            <a:avLst/>
          </a:prstGeom>
        </p:spPr>
      </p:pic>
      <p:sp>
        <p:nvSpPr>
          <p:cNvPr id="2" name="文本框 1"/>
          <p:cNvSpPr txBox="1"/>
          <p:nvPr/>
        </p:nvSpPr>
        <p:spPr>
          <a:xfrm>
            <a:off x="597535" y="367030"/>
            <a:ext cx="7988300" cy="1753235"/>
          </a:xfrm>
          <a:prstGeom prst="rect">
            <a:avLst/>
          </a:prstGeom>
          <a:noFill/>
        </p:spPr>
        <p:txBody>
          <a:bodyPr wrap="square" rtlCol="0" anchor="t">
            <a:spAutoFit/>
          </a:bodyPr>
          <a:lstStyle/>
          <a:p>
            <a:r>
              <a:rPr lang="en-US" altLang="zh-CN" sz="3600" b="1" dirty="0">
                <a:solidFill>
                  <a:schemeClr val="bg1"/>
                </a:solidFill>
                <a:latin typeface="楷体" panose="02010609060101010101" pitchFamily="49" charset="-122"/>
                <a:ea typeface="楷体" panose="02010609060101010101" pitchFamily="49" charset="-122"/>
              </a:rPr>
              <a:t>    </a:t>
            </a:r>
            <a:r>
              <a:rPr lang="zh-CN" altLang="en-US" sz="3600" b="1" dirty="0">
                <a:solidFill>
                  <a:schemeClr val="bg1"/>
                </a:solidFill>
                <a:latin typeface="楷体" panose="02010609060101010101" pitchFamily="49" charset="-122"/>
                <a:ea typeface="楷体" panose="02010609060101010101" pitchFamily="49" charset="-122"/>
              </a:rPr>
              <a:t>明月还是秦汉时的明月，关塞还是秦汉时的关塞，自秦汉以来，无数的将士战死沙场未能回还。</a:t>
            </a:r>
            <a:endParaRPr lang="zh-CN" altLang="en-US" sz="3600" b="1" dirty="0">
              <a:solidFill>
                <a:schemeClr val="bg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77595" y="966470"/>
            <a:ext cx="7219315" cy="583565"/>
          </a:xfrm>
          <a:prstGeom prst="rect">
            <a:avLst/>
          </a:prstGeom>
          <a:noFill/>
        </p:spPr>
        <p:txBody>
          <a:bodyPr wrap="square" rtlCol="0" anchor="t">
            <a:spAutoFit/>
          </a:bodyPr>
          <a:lstStyle/>
          <a:p>
            <a:r>
              <a:rPr lang="zh-CN" altLang="en-US" sz="3200" b="1" dirty="0">
                <a:latin typeface="楷体" panose="02010609060101010101" pitchFamily="49" charset="-122"/>
                <a:ea typeface="楷体" panose="02010609060101010101" pitchFamily="49" charset="-122"/>
                <a:sym typeface="+mn-ea"/>
              </a:rPr>
              <a:t>但使</a:t>
            </a: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龙城</a:t>
            </a:r>
            <a:r>
              <a:rPr lang="en-US" altLang="zh-CN" sz="3200" b="1" dirty="0">
                <a:solidFill>
                  <a:srgbClr val="FF0000"/>
                </a:solidFill>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飞将在，不教</a:t>
            </a: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胡马</a:t>
            </a:r>
            <a:r>
              <a:rPr lang="en-US" altLang="zh-CN" sz="3200" b="1" dirty="0">
                <a:solidFill>
                  <a:srgbClr val="FF0000"/>
                </a:solidFill>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度阴山。</a:t>
            </a:r>
            <a:endParaRPr lang="zh-CN" altLang="en-US" sz="3200" b="1" dirty="0">
              <a:latin typeface="楷体" panose="02010609060101010101" pitchFamily="49" charset="-122"/>
              <a:ea typeface="楷体" panose="02010609060101010101" pitchFamily="49" charset="-122"/>
              <a:sym typeface="+mn-ea"/>
            </a:endParaRPr>
          </a:p>
        </p:txBody>
      </p:sp>
      <p:pic>
        <p:nvPicPr>
          <p:cNvPr id="8" name="图片 7"/>
          <p:cNvPicPr>
            <a:picLocks noChangeAspect="1"/>
          </p:cNvPicPr>
          <p:nvPr/>
        </p:nvPicPr>
        <p:blipFill>
          <a:blip r:embed="rId1"/>
          <a:srcRect b="4489"/>
          <a:stretch>
            <a:fillRect/>
          </a:stretch>
        </p:blipFill>
        <p:spPr>
          <a:xfrm>
            <a:off x="6876256" y="2211710"/>
            <a:ext cx="1858332" cy="2353463"/>
          </a:xfrm>
          <a:prstGeom prst="roundRect">
            <a:avLst/>
          </a:prstGeom>
        </p:spPr>
      </p:pic>
      <p:sp>
        <p:nvSpPr>
          <p:cNvPr id="6" name="椭圆 5"/>
          <p:cNvSpPr/>
          <p:nvPr/>
        </p:nvSpPr>
        <p:spPr>
          <a:xfrm>
            <a:off x="1043940" y="915035"/>
            <a:ext cx="935990" cy="648335"/>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下箭头 9"/>
          <p:cNvSpPr/>
          <p:nvPr/>
        </p:nvSpPr>
        <p:spPr>
          <a:xfrm>
            <a:off x="1403985" y="1563370"/>
            <a:ext cx="143510" cy="2882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72185" y="1871980"/>
            <a:ext cx="1186815" cy="560705"/>
          </a:xfrm>
          <a:prstGeom prst="rect">
            <a:avLst/>
          </a:prstGeom>
          <a:solidFill>
            <a:schemeClr val="accent6">
              <a:lumMod val="40000"/>
              <a:lumOff val="60000"/>
            </a:schemeClr>
          </a:solidFill>
        </p:spPr>
        <p:txBody>
          <a:bodyPr wrap="square" lIns="68580" tIns="34290" rIns="68580" bIns="34290">
            <a:spAutoFit/>
          </a:bodyPr>
          <a:lstStyle/>
          <a:p>
            <a:pPr algn="ctr"/>
            <a:r>
              <a:rPr lang="zh-CN" altLang="en-US" sz="3200" b="1" dirty="0" smtClean="0">
                <a:solidFill>
                  <a:srgbClr val="0066FF"/>
                </a:solidFill>
                <a:latin typeface="楷体" panose="02010609060101010101" pitchFamily="49" charset="-122"/>
                <a:ea typeface="楷体" panose="02010609060101010101" pitchFamily="49" charset="-122"/>
              </a:rPr>
              <a:t>只要</a:t>
            </a:r>
            <a:endParaRPr lang="zh-CN" altLang="en-US" sz="3200" b="1" dirty="0">
              <a:solidFill>
                <a:srgbClr val="0066FF"/>
              </a:solidFill>
              <a:latin typeface="楷体" panose="02010609060101010101" pitchFamily="49" charset="-122"/>
              <a:ea typeface="楷体" panose="02010609060101010101" pitchFamily="49" charset="-122"/>
            </a:endParaRPr>
          </a:p>
        </p:txBody>
      </p:sp>
      <p:sp>
        <p:nvSpPr>
          <p:cNvPr id="11" name="椭圆 10"/>
          <p:cNvSpPr/>
          <p:nvPr/>
        </p:nvSpPr>
        <p:spPr>
          <a:xfrm>
            <a:off x="5241290" y="898525"/>
            <a:ext cx="462915" cy="648335"/>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nvSpPr>
        <p:spPr>
          <a:xfrm>
            <a:off x="5405755" y="1546860"/>
            <a:ext cx="143510" cy="2882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69155" y="1878647"/>
            <a:ext cx="1616710" cy="560705"/>
          </a:xfrm>
          <a:prstGeom prst="rect">
            <a:avLst/>
          </a:prstGeom>
          <a:solidFill>
            <a:schemeClr val="accent6">
              <a:lumMod val="40000"/>
              <a:lumOff val="60000"/>
            </a:schemeClr>
          </a:solidFill>
        </p:spPr>
        <p:txBody>
          <a:bodyPr wrap="square" lIns="68580" tIns="34290" rIns="68580" bIns="34290">
            <a:spAutoFit/>
          </a:bodyPr>
          <a:lstStyle/>
          <a:p>
            <a:pPr algn="ctr"/>
            <a:r>
              <a:rPr lang="zh-CN" altLang="en-US" sz="3200" b="1" dirty="0">
                <a:solidFill>
                  <a:srgbClr val="0066FF"/>
                </a:solidFill>
                <a:latin typeface="楷体" panose="02010609060101010101" pitchFamily="49" charset="-122"/>
                <a:ea typeface="楷体" panose="02010609060101010101" pitchFamily="49" charset="-122"/>
              </a:rPr>
              <a:t>令，</a:t>
            </a:r>
            <a:r>
              <a:rPr lang="zh-CN" altLang="en-US" sz="3200" b="1" dirty="0" smtClean="0">
                <a:solidFill>
                  <a:srgbClr val="0066FF"/>
                </a:solidFill>
                <a:latin typeface="楷体" panose="02010609060101010101" pitchFamily="49" charset="-122"/>
                <a:ea typeface="楷体" panose="02010609060101010101" pitchFamily="49" charset="-122"/>
              </a:rPr>
              <a:t>使</a:t>
            </a:r>
            <a:endParaRPr lang="zh-CN" altLang="en-US" sz="3200" b="1" dirty="0">
              <a:solidFill>
                <a:srgbClr val="0066FF"/>
              </a:solidFill>
              <a:latin typeface="楷体" panose="02010609060101010101" pitchFamily="49" charset="-122"/>
              <a:ea typeface="楷体" panose="02010609060101010101" pitchFamily="49" charset="-122"/>
            </a:endParaRPr>
          </a:p>
        </p:txBody>
      </p:sp>
      <p:sp>
        <p:nvSpPr>
          <p:cNvPr id="14" name="文本框 13"/>
          <p:cNvSpPr txBox="1"/>
          <p:nvPr/>
        </p:nvSpPr>
        <p:spPr>
          <a:xfrm>
            <a:off x="611560" y="2839085"/>
            <a:ext cx="6007735" cy="1568450"/>
          </a:xfrm>
          <a:prstGeom prst="rect">
            <a:avLst/>
          </a:prstGeom>
          <a:noFill/>
          <a:ln>
            <a:solidFill>
              <a:srgbClr val="FF0000"/>
            </a:solidFill>
          </a:ln>
        </p:spPr>
        <p:txBody>
          <a:bodyPr wrap="square" rtlCol="0" anchor="t">
            <a:spAutoFit/>
          </a:bodyPr>
          <a:lstStyle/>
          <a:p>
            <a:r>
              <a:rPr lang="en-US" altLang="zh-CN" sz="3200" b="1" dirty="0">
                <a:solidFill>
                  <a:schemeClr val="tx1"/>
                </a:solidFill>
              </a:rPr>
              <a:t>        </a:t>
            </a:r>
            <a:r>
              <a:rPr lang="zh-CN" altLang="en-US" sz="3200" b="1" dirty="0" smtClean="0">
                <a:solidFill>
                  <a:srgbClr val="FF0000"/>
                </a:solidFill>
                <a:latin typeface="楷体" panose="02010609060101010101" pitchFamily="49" charset="-122"/>
                <a:ea typeface="楷体" panose="02010609060101010101" pitchFamily="49" charset="-122"/>
              </a:rPr>
              <a:t>只要有像</a:t>
            </a:r>
            <a:r>
              <a:rPr lang="zh-CN" altLang="en-US" sz="3200" b="1" dirty="0">
                <a:solidFill>
                  <a:srgbClr val="FF0000"/>
                </a:solidFill>
                <a:latin typeface="楷体" panose="02010609060101010101" pitchFamily="49" charset="-122"/>
                <a:ea typeface="楷体" panose="02010609060101010101" pitchFamily="49" charset="-122"/>
              </a:rPr>
              <a:t>汉朝李广那样的将军镇守边关，就可以抵挡入侵的敌人，不叫他们越过阴山半步。</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2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4"/>
                                        </p:tgtEl>
                                        <p:attrNameLst>
                                          <p:attrName>style.visibility</p:attrName>
                                        </p:attrNameLst>
                                      </p:cBhvr>
                                      <p:to>
                                        <p:strVal val="visible"/>
                                      </p:to>
                                    </p:set>
                                    <p:anim calcmode="discrete" valueType="clr">
                                      <p:cBhvr override="childStyle">
                                        <p:cTn id="41"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4"/>
                                        </p:tgtEl>
                                        <p:attrNameLst>
                                          <p:attrName>fillcolor</p:attrName>
                                        </p:attrNameLst>
                                      </p:cBhvr>
                                      <p:tavLst>
                                        <p:tav tm="0">
                                          <p:val>
                                            <p:clrVal>
                                              <a:schemeClr val="accent2"/>
                                            </p:clrVal>
                                          </p:val>
                                        </p:tav>
                                        <p:tav tm="50000">
                                          <p:val>
                                            <p:clrVal>
                                              <a:schemeClr val="hlink"/>
                                            </p:clrVal>
                                          </p:val>
                                        </p:tav>
                                      </p:tavLst>
                                    </p:anim>
                                    <p:set>
                                      <p:cBhvr>
                                        <p:cTn id="43" dur="80"/>
                                        <p:tgtEl>
                                          <p:spTgt spid="14"/>
                                        </p:tgtEl>
                                        <p:attrNameLst>
                                          <p:attrName>fill.type</p:attrName>
                                        </p:attrNameLst>
                                      </p:cBhvr>
                                      <p:to>
                                        <p:strVal val="solid"/>
                                      </p:to>
                                    </p:set>
                                  </p:childTnLst>
                                </p:cTn>
                              </p:par>
                              <p:par>
                                <p:cTn id="44" presetID="5"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checkerboard(across)">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20" grpId="0" bldLvl="0" animBg="1"/>
      <p:bldP spid="11" grpId="0" bldLvl="0" animBg="1"/>
      <p:bldP spid="12" grpId="0" bldLvl="0" animBg="1"/>
      <p:bldP spid="13" grpId="0" bldLvl="0" animBg="1"/>
      <p:bldP spid="1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691806" y="1289241"/>
            <a:ext cx="3912642" cy="327693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49" y="1275606"/>
            <a:ext cx="4462132" cy="326341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文本框 6"/>
          <p:cNvSpPr txBox="1"/>
          <p:nvPr/>
        </p:nvSpPr>
        <p:spPr>
          <a:xfrm>
            <a:off x="787905" y="1707654"/>
            <a:ext cx="7668552" cy="2031325"/>
          </a:xfrm>
          <a:prstGeom prst="rect">
            <a:avLst/>
          </a:prstGeom>
          <a:solidFill>
            <a:schemeClr val="bg1"/>
          </a:solidFill>
          <a:effectLst>
            <a:softEdge rad="76200"/>
          </a:effectLst>
        </p:spPr>
        <p:txBody>
          <a:bodyPr wrap="square" rtlCol="0" anchor="t">
            <a:spAutoFit/>
          </a:bodyPr>
          <a:lstStyle/>
          <a:p>
            <a:pPr algn="l" fontAlgn="auto">
              <a:lnSpc>
                <a:spcPct val="150000"/>
              </a:lnSpc>
            </a:pPr>
            <a:r>
              <a:rPr lang="en-US" altLang="zh-CN" sz="2800" dirty="0" smtClean="0">
                <a:latin typeface="黑体" panose="02010609060101010101" pitchFamily="49" charset="-122"/>
                <a:ea typeface="黑体" panose="02010609060101010101" pitchFamily="49" charset="-122"/>
                <a:cs typeface="微软雅黑" panose="020B0503020204020204" charset="-122"/>
                <a:sym typeface="+mn-ea"/>
              </a:rPr>
              <a:t>    </a:t>
            </a:r>
            <a:r>
              <a:rPr sz="2800" dirty="0" err="1" smtClean="0">
                <a:latin typeface="黑体" panose="02010609060101010101" pitchFamily="49" charset="-122"/>
                <a:ea typeface="黑体" panose="02010609060101010101" pitchFamily="49" charset="-122"/>
                <a:cs typeface="微软雅黑" panose="020B0503020204020204" charset="-122"/>
                <a:sym typeface="+mn-ea"/>
              </a:rPr>
              <a:t>古代的边关战乱频繁</a:t>
            </a:r>
            <a:r>
              <a:rPr sz="2800" dirty="0" err="1">
                <a:latin typeface="黑体" panose="02010609060101010101" pitchFamily="49" charset="-122"/>
                <a:ea typeface="黑体" panose="02010609060101010101" pitchFamily="49" charset="-122"/>
                <a:cs typeface="微软雅黑" panose="020B0503020204020204" charset="-122"/>
                <a:sym typeface="+mn-ea"/>
              </a:rPr>
              <a:t>，戍边的将士们常年征战在外，不得回乡，面对这样的境况，你会说点什么？</a:t>
            </a:r>
            <a:r>
              <a:rPr sz="2800" dirty="0" err="1" smtClean="0">
                <a:latin typeface="黑体" panose="02010609060101010101" pitchFamily="49" charset="-122"/>
                <a:ea typeface="黑体" panose="02010609060101010101" pitchFamily="49" charset="-122"/>
                <a:cs typeface="微软雅黑" panose="020B0503020204020204" charset="-122"/>
                <a:sym typeface="+mn-ea"/>
              </a:rPr>
              <a:t>看看诗人王昌龄</a:t>
            </a:r>
            <a:r>
              <a:rPr lang="zh-CN" altLang="en-US" sz="2800" dirty="0" smtClean="0">
                <a:latin typeface="黑体" panose="02010609060101010101" pitchFamily="49" charset="-122"/>
                <a:ea typeface="黑体" panose="02010609060101010101" pitchFamily="49" charset="-122"/>
                <a:cs typeface="微软雅黑" panose="020B0503020204020204" charset="-122"/>
                <a:sym typeface="+mn-ea"/>
              </a:rPr>
              <a:t>和</a:t>
            </a:r>
            <a:r>
              <a:rPr lang="zh-CN" altLang="en-US" sz="2800" dirty="0">
                <a:latin typeface="黑体" panose="02010609060101010101" pitchFamily="49" charset="-122"/>
                <a:ea typeface="黑体" panose="02010609060101010101" pitchFamily="49" charset="-122"/>
                <a:cs typeface="微软雅黑" panose="020B0503020204020204" charset="-122"/>
                <a:sym typeface="+mn-ea"/>
              </a:rPr>
              <a:t>王翰</a:t>
            </a:r>
            <a:r>
              <a:rPr sz="2800" dirty="0" err="1" smtClean="0">
                <a:latin typeface="黑体" panose="02010609060101010101" pitchFamily="49" charset="-122"/>
                <a:ea typeface="黑体" panose="02010609060101010101" pitchFamily="49" charset="-122"/>
                <a:cs typeface="微软雅黑" panose="020B0503020204020204" charset="-122"/>
                <a:sym typeface="+mn-ea"/>
              </a:rPr>
              <a:t>发出的慨叹吧</a:t>
            </a:r>
            <a:r>
              <a:rPr sz="2800" dirty="0">
                <a:latin typeface="黑体" panose="02010609060101010101" pitchFamily="49" charset="-122"/>
                <a:ea typeface="黑体" panose="02010609060101010101" pitchFamily="49" charset="-122"/>
                <a:cs typeface="微软雅黑" panose="020B0503020204020204" charset="-122"/>
                <a:sym typeface="+mn-ea"/>
              </a:rPr>
              <a:t>！</a:t>
            </a:r>
            <a:endParaRPr sz="2800" dirty="0">
              <a:latin typeface="黑体" panose="02010609060101010101" pitchFamily="49" charset="-122"/>
              <a:ea typeface="黑体" panose="02010609060101010101" pitchFamily="49" charset="-122"/>
              <a:cs typeface="微软雅黑" panose="020B0503020204020204" charset="-122"/>
              <a:sym typeface="+mn-ea"/>
            </a:endParaRPr>
          </a:p>
        </p:txBody>
      </p:sp>
      <p:grpSp>
        <p:nvGrpSpPr>
          <p:cNvPr id="5" name="组合 4"/>
          <p:cNvGrpSpPr/>
          <p:nvPr/>
        </p:nvGrpSpPr>
        <p:grpSpPr>
          <a:xfrm>
            <a:off x="160049" y="525491"/>
            <a:ext cx="1629583" cy="398780"/>
            <a:chOff x="160049" y="525491"/>
            <a:chExt cx="1629583" cy="39878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4" name="文本框 11"/>
            <p:cNvSpPr txBox="1"/>
            <p:nvPr/>
          </p:nvSpPr>
          <p:spPr>
            <a:xfrm>
              <a:off x="172162" y="525491"/>
              <a:ext cx="1231486" cy="398780"/>
            </a:xfrm>
            <a:prstGeom prst="rect">
              <a:avLst/>
            </a:prstGeom>
            <a:noFill/>
          </p:spPr>
          <p:txBody>
            <a:bodyPr wrap="square" rtlCol="0">
              <a:spAutoFit/>
            </a:bodyPr>
            <a:lstStyle/>
            <a:p>
              <a:pPr algn="ctr"/>
              <a:r>
                <a:rPr kumimoji="1" lang="zh-CN" altLang="en-US" sz="2000" b="1" dirty="0">
                  <a:solidFill>
                    <a:schemeClr val="bg1"/>
                  </a:solidFill>
                </a:rPr>
                <a:t>第一课时</a:t>
              </a:r>
              <a:endParaRPr kumimoji="1" lang="zh-CN" altLang="en-US" sz="20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83768" y="2787774"/>
            <a:ext cx="4316730" cy="1198880"/>
          </a:xfrm>
          <a:prstGeom prst="rect">
            <a:avLst/>
          </a:prstGeom>
          <a:solidFill>
            <a:schemeClr val="accent2">
              <a:lumMod val="20000"/>
              <a:lumOff val="80000"/>
            </a:schemeClr>
          </a:solidFill>
        </p:spPr>
        <p:txBody>
          <a:bodyPr wrap="none" rtlCol="0" anchor="t">
            <a:spAutoFit/>
          </a:bodyPr>
          <a:lstStyle/>
          <a:p>
            <a:pPr algn="l"/>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但使</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龙城</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飞将在，</a:t>
            </a:r>
            <a:endPar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不教</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胡马</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度阴山。</a:t>
            </a:r>
            <a:endPar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528955" y="905510"/>
            <a:ext cx="7943215" cy="1057790"/>
          </a:xfrm>
          <a:prstGeom prst="rect">
            <a:avLst/>
          </a:prstGeom>
          <a:noFill/>
        </p:spPr>
        <p:txBody>
          <a:bodyPr wrap="square" rtlCol="0" anchor="t">
            <a:spAutoFit/>
          </a:bodyPr>
          <a:lstStyle/>
          <a:p>
            <a:pPr>
              <a:lnSpc>
                <a:spcPct val="120000"/>
              </a:lnSpc>
            </a:pP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    李</a:t>
            </a: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广英勇善战，让匈奴闻风丧胆，不敢南下阴山入侵汉朝的边疆，我们一起来读</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a:t>
            </a:r>
            <a:endParaRPr lang="zh-CN" sz="2800" b="1" dirty="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3385" y="1347614"/>
            <a:ext cx="6696744" cy="3046988"/>
          </a:xfrm>
          <a:prstGeom prst="rect">
            <a:avLst/>
          </a:prstGeom>
          <a:noFill/>
          <a:ln w="25400">
            <a:solidFill>
              <a:srgbClr val="FFC000"/>
            </a:solidFill>
            <a:prstDash val="sysDash"/>
          </a:ln>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资料链接</a:t>
            </a:r>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cs typeface="楷体" panose="02010609060101010101" pitchFamily="49" charset="-122"/>
              </a:rPr>
              <a:t>王昌龄所处的时代，正值</a:t>
            </a:r>
            <a:r>
              <a:rPr lang="zh-CN" altLang="zh-CN" sz="2400" b="1" dirty="0">
                <a:latin typeface="楷体" panose="02010609060101010101" pitchFamily="49" charset="-122"/>
                <a:ea typeface="楷体" panose="02010609060101010101" pitchFamily="49" charset="-122"/>
                <a:cs typeface="楷体" panose="02010609060101010101" pitchFamily="49" charset="-122"/>
              </a:rPr>
              <a:t>盛唐</a:t>
            </a:r>
            <a:r>
              <a:rPr lang="zh-CN" altLang="zh-CN" sz="2400" b="1" dirty="0">
                <a:solidFill>
                  <a:srgbClr val="000000"/>
                </a:solidFill>
                <a:latin typeface="楷体" panose="02010609060101010101" pitchFamily="49" charset="-122"/>
                <a:ea typeface="楷体" panose="02010609060101010101" pitchFamily="49" charset="-122"/>
                <a:cs typeface="楷体" panose="02010609060101010101" pitchFamily="49" charset="-122"/>
              </a:rPr>
              <a:t>，这一时期，唐在对外战争中屡屡取胜，全民族的自信心极强</a:t>
            </a:r>
            <a:r>
              <a:rPr lang="zh-CN" altLang="zh-CN" sz="2400" b="1"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同时，频繁的边塞战争，也使人民不堪重负</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，无数青春生命葬身黄沙大漠，无数家庭破碎凄清。</a:t>
            </a:r>
            <a:endParaRPr lang="en-US" altLang="zh-CN" sz="2400" b="1" dirty="0" smtClean="0">
              <a:latin typeface="楷体" panose="02010609060101010101" pitchFamily="49" charset="-122"/>
              <a:ea typeface="楷体" panose="02010609060101010101" pitchFamily="49" charset="-122"/>
              <a:cs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rPr>
              <a:t>    资料链接</a:t>
            </a:r>
            <a:r>
              <a:rPr lang="en-US" altLang="zh-CN" sz="2400" b="1" dirty="0" smtClean="0">
                <a:latin typeface="楷体" panose="02010609060101010101" pitchFamily="49" charset="-122"/>
                <a:ea typeface="楷体" panose="02010609060101010101" pitchFamily="49" charset="-122"/>
              </a:rPr>
              <a:t>2</a:t>
            </a:r>
            <a:r>
              <a:rPr lang="zh-CN" altLang="en-US" sz="2400" b="1" dirty="0" smtClean="0">
                <a:latin typeface="楷体" panose="02010609060101010101" pitchFamily="49" charset="-122"/>
                <a:ea typeface="楷体" panose="02010609060101010101" pitchFamily="49" charset="-122"/>
              </a:rPr>
              <a:t>：西汉时，匈奴犯境，民不聊生。英勇善战的将领参军抗击匈奴。他们舍生忘死，屡建奇功，终于赶跑了匈奴，消除了北方的边患。</a:t>
            </a:r>
            <a:endParaRPr lang="zh-CN" altLang="en-US" sz="2400" dirty="0"/>
          </a:p>
        </p:txBody>
      </p:sp>
      <p:sp>
        <p:nvSpPr>
          <p:cNvPr id="4" name="文本框 1"/>
          <p:cNvSpPr txBox="1"/>
          <p:nvPr/>
        </p:nvSpPr>
        <p:spPr>
          <a:xfrm>
            <a:off x="515387" y="289824"/>
            <a:ext cx="7943215" cy="540725"/>
          </a:xfrm>
          <a:prstGeom prst="rect">
            <a:avLst/>
          </a:prstGeom>
          <a:noFill/>
        </p:spPr>
        <p:txBody>
          <a:bodyPr wrap="square" rtlCol="0" anchor="t">
            <a:spAutoFit/>
          </a:bodyPr>
          <a:lstStyle/>
          <a:p>
            <a:pPr>
              <a:lnSpc>
                <a:spcPct val="120000"/>
              </a:lnSpc>
            </a:pP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    一起通过链接资料了解时代背景</a:t>
            </a:r>
            <a:endParaRPr lang="zh-CN" sz="2800" b="1" dirty="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1059582"/>
            <a:ext cx="6696744" cy="2677656"/>
          </a:xfrm>
          <a:prstGeom prst="rect">
            <a:avLst/>
          </a:prstGeom>
          <a:noFill/>
          <a:ln w="25400">
            <a:noFill/>
            <a:prstDash val="dash"/>
          </a:ln>
        </p:spPr>
        <p:txBody>
          <a:bodyPr wrap="square" rtlCol="0">
            <a:spAutoFit/>
          </a:bodyPr>
          <a:lstStyle/>
          <a:p>
            <a:pPr>
              <a:lnSpc>
                <a:spcPct val="150000"/>
              </a:lnSpc>
            </a:pPr>
            <a:r>
              <a:rPr lang="en-US" altLang="zh-CN" sz="2800" b="1" dirty="0" smtClean="0">
                <a:latin typeface="楷体" panose="02010609060101010101" pitchFamily="49" charset="-122"/>
                <a:ea typeface="楷体" panose="02010609060101010101" pitchFamily="49" charset="-122"/>
              </a:rPr>
              <a:t>    </a:t>
            </a:r>
            <a:r>
              <a:rPr lang="en-US" altLang="zh-CN" sz="2800" b="1" dirty="0" smtClean="0">
                <a:latin typeface="+mn-ea"/>
              </a:rPr>
              <a:t>①</a:t>
            </a:r>
            <a:r>
              <a:rPr lang="zh-CN" altLang="en-US" sz="2800" b="1" dirty="0" smtClean="0">
                <a:latin typeface="+mn-ea"/>
              </a:rPr>
              <a:t>王昌龄认为将士们有家不能回，只能望月思乡的原因：（    ）</a:t>
            </a:r>
            <a:endParaRPr lang="en-US" altLang="zh-CN" sz="2800" b="1" dirty="0" smtClean="0">
              <a:latin typeface="+mn-ea"/>
            </a:endParaRPr>
          </a:p>
          <a:p>
            <a:pPr>
              <a:lnSpc>
                <a:spcPct val="150000"/>
              </a:lnSpc>
            </a:pPr>
            <a:r>
              <a:rPr lang="en-US" altLang="zh-CN" sz="2800" b="1" dirty="0" smtClean="0">
                <a:latin typeface="+mn-ea"/>
              </a:rPr>
              <a:t>    </a:t>
            </a:r>
            <a:r>
              <a:rPr lang="zh-CN" altLang="zh-CN" sz="2800" b="1" dirty="0" smtClean="0">
                <a:latin typeface="+mn-ea"/>
              </a:rPr>
              <a:t>②</a:t>
            </a:r>
            <a:r>
              <a:rPr lang="zh-CN" altLang="en-US" sz="2800" b="1" dirty="0" smtClean="0">
                <a:latin typeface="+mn-ea"/>
              </a:rPr>
              <a:t>联系前两句诗句，你觉得诗人想表达的是：（    ）</a:t>
            </a:r>
            <a:endParaRPr lang="zh-CN" altLang="en-US" sz="28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1275606"/>
            <a:ext cx="6762100" cy="2192908"/>
          </a:xfrm>
          <a:prstGeom prst="rect">
            <a:avLst/>
          </a:prstGeom>
          <a:noFill/>
        </p:spPr>
        <p:txBody>
          <a:bodyPr wrap="square" rtlCol="0">
            <a:spAutoFit/>
          </a:bodyPr>
          <a:lstStyle/>
          <a:p>
            <a:pPr>
              <a:lnSpc>
                <a:spcPct val="150000"/>
              </a:lnSpc>
            </a:pPr>
            <a:r>
              <a:rPr lang="zh-CN" altLang="en-US" sz="3200" dirty="0" smtClean="0">
                <a:latin typeface="黑体" panose="02010609060101010101" pitchFamily="49" charset="-122"/>
                <a:ea typeface="黑体" panose="02010609060101010101" pitchFamily="49" charset="-122"/>
              </a:rPr>
              <a:t>    “但使龙城飞将在，不教胡马度阴山”让你体会到了什么呢？</a:t>
            </a:r>
            <a:endParaRPr lang="en-US" altLang="zh-CN" sz="3200" dirty="0" smtClean="0">
              <a:latin typeface="黑体" panose="02010609060101010101" pitchFamily="49" charset="-122"/>
              <a:ea typeface="黑体" panose="02010609060101010101" pitchFamily="49" charset="-122"/>
            </a:endParaRPr>
          </a:p>
          <a:p>
            <a:pPr algn="r">
              <a:lnSpc>
                <a:spcPct val="150000"/>
              </a:lnSpc>
            </a:pPr>
            <a:r>
              <a:rPr lang="zh-CN" altLang="en-US" sz="3200" dirty="0" smtClean="0">
                <a:solidFill>
                  <a:srgbClr val="C00000"/>
                </a:solidFill>
                <a:latin typeface="黑体" panose="02010609060101010101" pitchFamily="49" charset="-122"/>
                <a:ea typeface="黑体" panose="02010609060101010101" pitchFamily="49" charset="-122"/>
              </a:rPr>
              <a:t>（课后第二题）</a:t>
            </a:r>
            <a:endParaRPr lang="zh-CN" altLang="en-US" sz="3200" dirty="0">
              <a:solidFill>
                <a:srgbClr val="C00000"/>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5536" y="1148576"/>
            <a:ext cx="1272540" cy="18237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71600" y="1131590"/>
            <a:ext cx="7215999" cy="2893100"/>
          </a:xfrm>
          <a:prstGeom prst="rect">
            <a:avLst/>
          </a:prstGeom>
          <a:solidFill>
            <a:schemeClr val="accent3">
              <a:lumMod val="40000"/>
              <a:lumOff val="60000"/>
            </a:schemeClr>
          </a:solidFill>
        </p:spPr>
        <p:txBody>
          <a:bodyPr wrap="square">
            <a:spAutoFit/>
          </a:bodyPr>
          <a:lstStyle/>
          <a:p>
            <a:pPr>
              <a:lnSpc>
                <a:spcPct val="130000"/>
              </a:lnSpc>
              <a:spcBef>
                <a:spcPct val="50000"/>
              </a:spcBef>
            </a:pPr>
            <a:r>
              <a:rPr lang="en-US" altLang="zh-CN" sz="2800" b="1" dirty="0">
                <a:solidFill>
                  <a:srgbClr val="FF0000"/>
                </a:solidFill>
                <a:latin typeface="+mn-ea"/>
                <a:cs typeface="宋体" panose="02010600030101010101" pitchFamily="2" charset="-122"/>
              </a:rPr>
              <a:t>    </a:t>
            </a:r>
            <a:r>
              <a:rPr lang="zh-CN" altLang="en-US" sz="2800" b="1" dirty="0" smtClean="0">
                <a:solidFill>
                  <a:srgbClr val="FF0000"/>
                </a:solidFill>
                <a:latin typeface="+mn-ea"/>
                <a:cs typeface="宋体" panose="02010600030101010101" pitchFamily="2" charset="-122"/>
              </a:rPr>
              <a:t>战争是残酷无情的，早日结束战争，让每个家庭都能享有和平和安宁是从古至今所有人的心愿。诗人借助对骁勇善战的将领的怀念，表达了希望朝廷任用得力将领，巩固边关，维护国家安全与统一的愿望。</a:t>
            </a:r>
            <a:endParaRPr sz="2800" b="1" dirty="0">
              <a:solidFill>
                <a:srgbClr val="FF0000"/>
              </a:solidFill>
              <a:latin typeface="+mn-ea"/>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93725" y="711835"/>
            <a:ext cx="8232775" cy="1610360"/>
          </a:xfrm>
          <a:prstGeom prst="rect">
            <a:avLst/>
          </a:prstGeom>
          <a:ln w="12700" cmpd="sng">
            <a:noFill/>
            <a:prstDash val="sysDot"/>
          </a:ln>
        </p:spPr>
        <p:txBody>
          <a:bodyPr wrap="square">
            <a:spAutoFit/>
          </a:bodyPr>
          <a:lstStyle/>
          <a:p>
            <a:pPr>
              <a:lnSpc>
                <a:spcPct val="130000"/>
              </a:lnSpc>
            </a:pPr>
            <a:r>
              <a:rPr lang="zh-CN" altLang="en-US" sz="2400" dirty="0">
                <a:latin typeface="微软雅黑" panose="020B0503020204020204" charset="-122"/>
                <a:ea typeface="微软雅黑" panose="020B0503020204020204" charset="-122"/>
              </a:rPr>
              <a:t>     </a:t>
            </a:r>
            <a:r>
              <a:rPr lang="zh-CN" altLang="en-US" sz="2800" dirty="0">
                <a:latin typeface="黑体" panose="02010609060101010101" pitchFamily="49" charset="-122"/>
                <a:ea typeface="黑体" panose="02010609060101010101" pitchFamily="49" charset="-122"/>
                <a:cs typeface="黑体" panose="02010609060101010101" pitchFamily="49" charset="-122"/>
              </a:rPr>
              <a:t> </a:t>
            </a:r>
            <a:r>
              <a:rPr sz="2400" dirty="0">
                <a:latin typeface="黑体" panose="02010609060101010101" pitchFamily="49" charset="-122"/>
                <a:ea typeface="黑体" panose="02010609060101010101" pitchFamily="49" charset="-122"/>
                <a:cs typeface="黑体" panose="02010609060101010101" pitchFamily="49" charset="-122"/>
                <a:sym typeface="+mn-ea"/>
              </a:rPr>
              <a:t>这就是边塞诗共有的特点</a:t>
            </a:r>
            <a:r>
              <a:rPr lang="zh-CN" sz="2400" dirty="0">
                <a:latin typeface="黑体" panose="02010609060101010101" pitchFamily="49" charset="-122"/>
                <a:ea typeface="黑体" panose="02010609060101010101" pitchFamily="49" charset="-122"/>
                <a:cs typeface="黑体" panose="02010609060101010101" pitchFamily="49" charset="-122"/>
                <a:sym typeface="+mn-ea"/>
              </a:rPr>
              <a:t>：</a:t>
            </a:r>
            <a:r>
              <a:rPr sz="2400"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悲凉之中流露出壮美</a:t>
            </a:r>
            <a:r>
              <a:rPr sz="2400" dirty="0">
                <a:latin typeface="黑体" panose="02010609060101010101" pitchFamily="49" charset="-122"/>
                <a:ea typeface="黑体" panose="02010609060101010101" pitchFamily="49" charset="-122"/>
                <a:cs typeface="黑体" panose="02010609060101010101" pitchFamily="49" charset="-122"/>
                <a:sym typeface="+mn-ea"/>
              </a:rPr>
              <a:t>，具有</a:t>
            </a:r>
            <a:r>
              <a:rPr sz="2400"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勇往直前</a:t>
            </a:r>
            <a:r>
              <a:rPr sz="2400" dirty="0">
                <a:latin typeface="黑体" panose="02010609060101010101" pitchFamily="49" charset="-122"/>
                <a:ea typeface="黑体" panose="02010609060101010101" pitchFamily="49" charset="-122"/>
                <a:cs typeface="黑体" panose="02010609060101010101" pitchFamily="49" charset="-122"/>
                <a:sym typeface="+mn-ea"/>
              </a:rPr>
              <a:t>、</a:t>
            </a:r>
            <a:r>
              <a:rPr sz="2400"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无所畏惧</a:t>
            </a:r>
            <a:r>
              <a:rPr sz="2400" dirty="0">
                <a:latin typeface="黑体" panose="02010609060101010101" pitchFamily="49" charset="-122"/>
                <a:ea typeface="黑体" panose="02010609060101010101" pitchFamily="49" charset="-122"/>
                <a:cs typeface="黑体" panose="02010609060101010101" pitchFamily="49" charset="-122"/>
                <a:sym typeface="+mn-ea"/>
              </a:rPr>
              <a:t>的气概。</a:t>
            </a:r>
            <a:r>
              <a:rPr lang="zh-CN" sz="2400"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思念亲人的哀怨</a:t>
            </a:r>
            <a:r>
              <a:rPr lang="zh-CN" sz="2400" dirty="0">
                <a:latin typeface="黑体" panose="02010609060101010101" pitchFamily="49" charset="-122"/>
                <a:ea typeface="黑体" panose="02010609060101010101" pitchFamily="49" charset="-122"/>
                <a:cs typeface="黑体" panose="02010609060101010101" pitchFamily="49" charset="-122"/>
                <a:sym typeface="+mn-ea"/>
              </a:rPr>
              <a:t>、</a:t>
            </a:r>
            <a:r>
              <a:rPr lang="zh-CN" sz="2400"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保家卫国的壮志</a:t>
            </a:r>
            <a:r>
              <a:rPr lang="zh-CN" sz="2400" dirty="0">
                <a:latin typeface="黑体" panose="02010609060101010101" pitchFamily="49" charset="-122"/>
                <a:ea typeface="黑体" panose="02010609060101010101" pitchFamily="49" charset="-122"/>
                <a:cs typeface="黑体" panose="02010609060101010101" pitchFamily="49" charset="-122"/>
                <a:sym typeface="+mn-ea"/>
              </a:rPr>
              <a:t>，就这样交织在一起，化作了王昌龄的《出塞》。</a:t>
            </a:r>
            <a:endParaRPr lang="zh-CN" sz="24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 name="文本框 2"/>
          <p:cNvSpPr txBox="1"/>
          <p:nvPr/>
        </p:nvSpPr>
        <p:spPr>
          <a:xfrm>
            <a:off x="593725" y="2590165"/>
            <a:ext cx="8145780" cy="954107"/>
          </a:xfrm>
          <a:prstGeom prst="rect">
            <a:avLst/>
          </a:prstGeom>
          <a:noFill/>
        </p:spPr>
        <p:txBody>
          <a:bodyPr wrap="square" rtlCol="0">
            <a:spAutoFit/>
          </a:bodyPr>
          <a:lstStyle/>
          <a:p>
            <a:pPr algn="l"/>
            <a:r>
              <a:rPr lang="en-US" altLang="zh-CN" sz="2800" b="1" dirty="0">
                <a:latin typeface="+mn-ea"/>
                <a:cs typeface="楷体" panose="02010609060101010101" pitchFamily="49" charset="-122"/>
                <a:sym typeface="+mn-ea"/>
              </a:rPr>
              <a:t>    </a:t>
            </a:r>
            <a:r>
              <a:rPr lang="zh-CN" altLang="en-US" sz="2800" b="1" dirty="0">
                <a:latin typeface="+mn-ea"/>
                <a:cs typeface="楷体" panose="02010609060101010101" pitchFamily="49" charset="-122"/>
                <a:sym typeface="+mn-ea"/>
              </a:rPr>
              <a:t>诗歌可以作为歌曲来演唱</a:t>
            </a:r>
            <a:r>
              <a:rPr lang="zh-CN" altLang="en-US" sz="2800" b="1" dirty="0" smtClean="0">
                <a:latin typeface="+mn-ea"/>
                <a:cs typeface="楷体" panose="02010609060101010101" pitchFamily="49" charset="-122"/>
                <a:sym typeface="+mn-ea"/>
              </a:rPr>
              <a:t>，有助于我们背诵古诗，大家一起来听听吧！</a:t>
            </a:r>
            <a:r>
              <a:rPr lang="zh-CN" altLang="en-US" sz="2800" b="1" dirty="0" smtClean="0">
                <a:solidFill>
                  <a:srgbClr val="C00000"/>
                </a:solidFill>
                <a:latin typeface="+mn-ea"/>
                <a:cs typeface="楷体" panose="02010609060101010101" pitchFamily="49" charset="-122"/>
                <a:sym typeface="+mn-ea"/>
              </a:rPr>
              <a:t>（课后第一题）</a:t>
            </a:r>
            <a:endParaRPr lang="zh-CN" altLang="en-US" sz="2800" b="1" dirty="0">
              <a:solidFill>
                <a:srgbClr val="C00000"/>
              </a:solidFill>
              <a:latin typeface="+mn-ea"/>
              <a:cs typeface="楷体" panose="02010609060101010101" pitchFamily="49" charset="-122"/>
              <a:sym typeface="+mn-ea"/>
            </a:endParaRPr>
          </a:p>
        </p:txBody>
      </p:sp>
      <p:pic>
        <p:nvPicPr>
          <p:cNvPr id="4" name="链接1：出塞.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4267200" y="4011657"/>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4" name="TextBox 48"/>
          <p:cNvSpPr txBox="1"/>
          <p:nvPr/>
        </p:nvSpPr>
        <p:spPr>
          <a:xfrm>
            <a:off x="4788024" y="3579862"/>
            <a:ext cx="3654425" cy="1299210"/>
          </a:xfrm>
          <a:prstGeom prst="rect">
            <a:avLst/>
          </a:prstGeom>
          <a:solidFill>
            <a:schemeClr val="bg1"/>
          </a:solidFill>
          <a:ln w="19050">
            <a:solidFill>
              <a:schemeClr val="tx1"/>
            </a:solidFill>
          </a:ln>
          <a:effectLst>
            <a:softEdge rad="31750"/>
          </a:effectLst>
        </p:spPr>
        <p:txBody>
          <a:bodyPr wrap="square" lIns="68580" tIns="34290" rIns="68580" bIns="34290" rtlCol="0">
            <a:spAutoFit/>
          </a:bodyPr>
          <a:lstStyle/>
          <a:p>
            <a:pPr algn="ctr"/>
            <a:r>
              <a:rPr lang="zh-CN" altLang="en-US" sz="80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凉州词</a:t>
            </a:r>
            <a:endParaRPr lang="zh-CN" altLang="en-US" sz="80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txBox="1"/>
          <p:nvPr/>
        </p:nvSpPr>
        <p:spPr>
          <a:xfrm>
            <a:off x="1688570" y="1536557"/>
            <a:ext cx="6516086" cy="1372683"/>
          </a:xfrm>
          <a:prstGeom prst="rect">
            <a:avLst/>
          </a:prstGeom>
          <a:noFill/>
        </p:spPr>
        <p:txBody>
          <a:bodyPr wrap="square" rtlCol="0" anchor="t">
            <a:spAutoFit/>
          </a:bodyPr>
          <a:lstStyle/>
          <a:p>
            <a:pPr algn="just">
              <a:lnSpc>
                <a:spcPct val="130000"/>
              </a:lnSpc>
            </a:pPr>
            <a:r>
              <a:rPr lang="zh-CN" altLang="en-US" sz="3200" dirty="0">
                <a:latin typeface="黑体" panose="02010609060101010101" pitchFamily="49" charset="-122"/>
                <a:ea typeface="黑体" panose="02010609060101010101" pitchFamily="49" charset="-122"/>
                <a:cs typeface="黑体" panose="02010609060101010101" pitchFamily="49" charset="-122"/>
              </a:rPr>
              <a:t>    </a:t>
            </a:r>
            <a:r>
              <a:rPr lang="zh-CN" altLang="en-US" sz="3200" dirty="0" smtClean="0">
                <a:latin typeface="黑体" panose="02010609060101010101" pitchFamily="49" charset="-122"/>
                <a:ea typeface="黑体" panose="02010609060101010101" pitchFamily="49" charset="-122"/>
                <a:cs typeface="黑体" panose="02010609060101010101" pitchFamily="49" charset="-122"/>
              </a:rPr>
              <a:t>请同学们借助注释，同桌互相讲解诗句大意吧。</a:t>
            </a:r>
            <a:endParaRPr lang="zh-CN" altLang="en-US" sz="3200" dirty="0">
              <a:latin typeface="黑体" panose="02010609060101010101" pitchFamily="49" charset="-122"/>
              <a:ea typeface="黑体" panose="02010609060101010101" pitchFamily="49" charset="-122"/>
              <a:cs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83896" y="1431261"/>
            <a:ext cx="1104039" cy="158216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88102" y="3219822"/>
            <a:ext cx="8148955" cy="829945"/>
          </a:xfrm>
          <a:prstGeom prst="rect">
            <a:avLst/>
          </a:prstGeom>
          <a:noFill/>
        </p:spPr>
        <p:txBody>
          <a:bodyPr wrap="square" rtlCol="0" anchor="t">
            <a:spAutoFit/>
          </a:bodyPr>
          <a:lstStyle/>
          <a:p>
            <a:pPr indent="0">
              <a:buNone/>
            </a:pPr>
            <a:r>
              <a:rPr lang="en-US" sz="2400" b="1" dirty="0">
                <a:latin typeface="黑体" panose="02010609060101010101" pitchFamily="49" charset="-122"/>
                <a:ea typeface="黑体" panose="02010609060101010101" pitchFamily="49" charset="-122"/>
                <a:cs typeface="宋体" panose="02010600030101010101" pitchFamily="2" charset="-122"/>
                <a:sym typeface="+mn-ea"/>
              </a:rPr>
              <a:t>    </a:t>
            </a:r>
            <a:r>
              <a:rPr lang="en-US" sz="2400" b="1" dirty="0" err="1">
                <a:latin typeface="黑体" panose="02010609060101010101" pitchFamily="49" charset="-122"/>
                <a:ea typeface="黑体" panose="02010609060101010101" pitchFamily="49" charset="-122"/>
                <a:cs typeface="宋体" panose="02010600030101010101" pitchFamily="2" charset="-122"/>
                <a:sym typeface="+mn-ea"/>
              </a:rPr>
              <a:t>这样的葡萄美酒和夜光杯，让你眼前仿佛出现了怎样的场景？你想到些什么</a:t>
            </a:r>
            <a:r>
              <a:rPr lang="en-US" sz="2400" b="1" dirty="0">
                <a:latin typeface="黑体" panose="02010609060101010101" pitchFamily="49" charset="-122"/>
                <a:ea typeface="黑体" panose="02010609060101010101" pitchFamily="49" charset="-122"/>
                <a:cs typeface="宋体" panose="02010600030101010101" pitchFamily="2" charset="-122"/>
                <a:sym typeface="+mn-ea"/>
              </a:rPr>
              <a:t>？</a:t>
            </a:r>
            <a:endParaRPr lang="en-US" altLang="en-US" sz="2400" b="1" dirty="0">
              <a:latin typeface="黑体" panose="02010609060101010101" pitchFamily="49" charset="-122"/>
              <a:ea typeface="黑体" panose="02010609060101010101" pitchFamily="49" charset="-122"/>
              <a:cs typeface="宋体" panose="02010600030101010101" pitchFamily="2" charset="-122"/>
              <a:sym typeface="+mn-ea"/>
            </a:endParaRPr>
          </a:p>
        </p:txBody>
      </p:sp>
      <p:sp>
        <p:nvSpPr>
          <p:cNvPr id="8" name="AutoShape 22"/>
          <p:cNvSpPr>
            <a:spLocks noChangeArrowheads="1"/>
          </p:cNvSpPr>
          <p:nvPr/>
        </p:nvSpPr>
        <p:spPr bwMode="gray">
          <a:xfrm>
            <a:off x="273050" y="1569085"/>
            <a:ext cx="6021070" cy="1243965"/>
          </a:xfrm>
          <a:prstGeom prst="roundRect">
            <a:avLst>
              <a:gd name="adj" fmla="val 17509"/>
            </a:avLst>
          </a:prstGeom>
          <a:solidFill>
            <a:schemeClr val="accent5">
              <a:lumMod val="20000"/>
              <a:lumOff val="8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defTabSz="685165">
              <a:lnSpc>
                <a:spcPct val="110000"/>
              </a:lnSpc>
            </a:pP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酒筵上甘醇的葡萄美酒盛满</a:t>
            </a:r>
            <a:endPar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algn="l" defTabSz="685165">
              <a:lnSpc>
                <a:spcPct val="110000"/>
              </a:lnSpc>
            </a:pP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在精美的夜光杯之中</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p:nvPr/>
        </p:nvSpPr>
        <p:spPr>
          <a:xfrm>
            <a:off x="2471420" y="814070"/>
            <a:ext cx="3627120" cy="645160"/>
          </a:xfrm>
          <a:prstGeom prst="rect">
            <a:avLst/>
          </a:prstGeom>
          <a:noFill/>
        </p:spPr>
        <p:txBody>
          <a:bodyPr wrap="none" rtlCol="0" anchor="t">
            <a:spAutoFit/>
          </a:bodyPr>
          <a:lstStyle/>
          <a:p>
            <a:r>
              <a:rPr sz="3600" b="1" dirty="0">
                <a:latin typeface="楷体" panose="02010609060101010101" pitchFamily="49" charset="-122"/>
                <a:ea typeface="楷体" panose="02010609060101010101" pitchFamily="49" charset="-122"/>
                <a:cs typeface="楷体" panose="02010609060101010101" pitchFamily="49" charset="-122"/>
                <a:sym typeface="+mn-ea"/>
              </a:rPr>
              <a:t>葡萄美酒</a:t>
            </a:r>
            <a:r>
              <a:rPr 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3600" b="1" dirty="0">
                <a:latin typeface="楷体" panose="02010609060101010101" pitchFamily="49" charset="-122"/>
                <a:ea typeface="楷体" panose="02010609060101010101" pitchFamily="49" charset="-122"/>
                <a:cs typeface="楷体" panose="02010609060101010101" pitchFamily="49" charset="-122"/>
                <a:sym typeface="+mn-ea"/>
              </a:rPr>
              <a:t>夜光杯</a:t>
            </a:r>
            <a:endParaRPr lang="zh-CN" altLang="en-US" sz="3600" b="1"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12" name="图片 11"/>
          <p:cNvPicPr>
            <a:picLocks noChangeAspect="1"/>
          </p:cNvPicPr>
          <p:nvPr/>
        </p:nvPicPr>
        <p:blipFill>
          <a:blip r:embed="rId1"/>
          <a:stretch>
            <a:fillRect/>
          </a:stretch>
        </p:blipFill>
        <p:spPr>
          <a:xfrm>
            <a:off x="6470650" y="1459230"/>
            <a:ext cx="2124710" cy="145669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lum contrast="6000"/>
          </a:blip>
          <a:srcRect l="34521" t="15384" b="25204"/>
          <a:stretch>
            <a:fillRect/>
          </a:stretch>
        </p:blipFill>
        <p:spPr>
          <a:xfrm>
            <a:off x="2650490" y="2382667"/>
            <a:ext cx="3433678" cy="2263627"/>
          </a:xfrm>
          <a:prstGeom prst="rect">
            <a:avLst/>
          </a:prstGeom>
          <a:effectLst>
            <a:softEdge rad="241300"/>
          </a:effectLst>
        </p:spPr>
      </p:pic>
      <p:grpSp>
        <p:nvGrpSpPr>
          <p:cNvPr id="5" name="组合 4"/>
          <p:cNvGrpSpPr/>
          <p:nvPr/>
        </p:nvGrpSpPr>
        <p:grpSpPr>
          <a:xfrm>
            <a:off x="622346" y="645795"/>
            <a:ext cx="3067050" cy="1008380"/>
            <a:chOff x="5354633" y="3147814"/>
            <a:chExt cx="3210396" cy="1008111"/>
          </a:xfrm>
        </p:grpSpPr>
        <p:sp>
          <p:nvSpPr>
            <p:cNvPr id="10" name="矩形 9"/>
            <p:cNvSpPr/>
            <p:nvPr/>
          </p:nvSpPr>
          <p:spPr>
            <a:xfrm>
              <a:off x="5691183" y="3227189"/>
              <a:ext cx="2592070" cy="829724"/>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    来，将军，干了这杯酒！</a:t>
              </a:r>
              <a:endParaRPr lang="zh-CN" altLang="en-US" sz="2400" b="1" dirty="0">
                <a:latin typeface="楷体" panose="02010609060101010101" pitchFamily="49" charset="-122"/>
                <a:ea typeface="楷体" panose="02010609060101010101" pitchFamily="49" charset="-122"/>
              </a:endParaRPr>
            </a:p>
          </p:txBody>
        </p:sp>
        <p:sp>
          <p:nvSpPr>
            <p:cNvPr id="18" name="云形标注 17"/>
            <p:cNvSpPr/>
            <p:nvPr/>
          </p:nvSpPr>
          <p:spPr bwMode="auto">
            <a:xfrm>
              <a:off x="5354633" y="3147814"/>
              <a:ext cx="3210396" cy="1008111"/>
            </a:xfrm>
            <a:prstGeom prst="cloudCallout">
              <a:avLst>
                <a:gd name="adj1" fmla="val 18354"/>
                <a:gd name="adj2" fmla="val 120611"/>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latin typeface="楷体" panose="02010609060101010101" pitchFamily="49" charset="-122"/>
                <a:ea typeface="楷体" panose="02010609060101010101" pitchFamily="49" charset="-122"/>
              </a:endParaRPr>
            </a:p>
          </p:txBody>
        </p:sp>
      </p:grpSp>
      <p:grpSp>
        <p:nvGrpSpPr>
          <p:cNvPr id="3" name="组合 2"/>
          <p:cNvGrpSpPr/>
          <p:nvPr/>
        </p:nvGrpSpPr>
        <p:grpSpPr>
          <a:xfrm>
            <a:off x="5724128" y="873749"/>
            <a:ext cx="2745527" cy="909341"/>
            <a:chOff x="5354633" y="3147814"/>
            <a:chExt cx="3210396" cy="1008111"/>
          </a:xfrm>
        </p:grpSpPr>
        <p:sp>
          <p:nvSpPr>
            <p:cNvPr id="4" name="矩形 3"/>
            <p:cNvSpPr/>
            <p:nvPr/>
          </p:nvSpPr>
          <p:spPr>
            <a:xfrm>
              <a:off x="5691183" y="3227189"/>
              <a:ext cx="2592070" cy="829724"/>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    好！哈哈哈</a:t>
              </a:r>
              <a:r>
                <a:rPr lang="en-US"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
          <p:nvSpPr>
            <p:cNvPr id="6" name="云形标注 5"/>
            <p:cNvSpPr/>
            <p:nvPr/>
          </p:nvSpPr>
          <p:spPr bwMode="auto">
            <a:xfrm>
              <a:off x="5354633" y="3147814"/>
              <a:ext cx="3210396" cy="1008111"/>
            </a:xfrm>
            <a:prstGeom prst="cloudCallout">
              <a:avLst>
                <a:gd name="adj1" fmla="val -25258"/>
                <a:gd name="adj2" fmla="val 108312"/>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latin typeface="楷体" panose="02010609060101010101" pitchFamily="49" charset="-122"/>
                <a:ea typeface="楷体" panose="02010609060101010101" pitchFamily="49" charset="-122"/>
              </a:endParaRPr>
            </a:p>
          </p:txBody>
        </p:sp>
      </p:grpSp>
      <p:grpSp>
        <p:nvGrpSpPr>
          <p:cNvPr id="7" name="组合 6"/>
          <p:cNvGrpSpPr/>
          <p:nvPr/>
        </p:nvGrpSpPr>
        <p:grpSpPr>
          <a:xfrm>
            <a:off x="2922917" y="1419622"/>
            <a:ext cx="2940685" cy="917178"/>
            <a:chOff x="5487127" y="3147814"/>
            <a:chExt cx="3078125" cy="1008111"/>
          </a:xfrm>
        </p:grpSpPr>
        <p:sp>
          <p:nvSpPr>
            <p:cNvPr id="8" name="矩形 7"/>
            <p:cNvSpPr/>
            <p:nvPr/>
          </p:nvSpPr>
          <p:spPr>
            <a:xfrm>
              <a:off x="5487127" y="3421447"/>
              <a:ext cx="2592070" cy="460252"/>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    将军，敬你！</a:t>
              </a:r>
              <a:endParaRPr lang="zh-CN" altLang="en-US" sz="2400" b="1" dirty="0">
                <a:latin typeface="楷体" panose="02010609060101010101" pitchFamily="49" charset="-122"/>
                <a:ea typeface="楷体" panose="02010609060101010101" pitchFamily="49" charset="-122"/>
              </a:endParaRPr>
            </a:p>
          </p:txBody>
        </p:sp>
        <p:sp>
          <p:nvSpPr>
            <p:cNvPr id="9" name="云形标注 8"/>
            <p:cNvSpPr/>
            <p:nvPr/>
          </p:nvSpPr>
          <p:spPr bwMode="auto">
            <a:xfrm>
              <a:off x="5784903" y="3147814"/>
              <a:ext cx="2780349" cy="1008111"/>
            </a:xfrm>
            <a:prstGeom prst="cloudCallout">
              <a:avLst>
                <a:gd name="adj1" fmla="val -15272"/>
                <a:gd name="adj2" fmla="val 90994"/>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8901" y="2304496"/>
            <a:ext cx="1512168" cy="2167044"/>
          </a:xfrm>
          <a:prstGeom prst="rect">
            <a:avLst/>
          </a:prstGeom>
        </p:spPr>
      </p:pic>
      <p:sp>
        <p:nvSpPr>
          <p:cNvPr id="7" name="TextBox 6"/>
          <p:cNvSpPr txBox="1"/>
          <p:nvPr/>
        </p:nvSpPr>
        <p:spPr>
          <a:xfrm>
            <a:off x="1989356" y="1438032"/>
            <a:ext cx="5165324" cy="1569660"/>
          </a:xfrm>
          <a:prstGeom prst="rect">
            <a:avLst/>
          </a:prstGeom>
          <a:noFill/>
        </p:spPr>
        <p:txBody>
          <a:bodyPr wrap="square" rtlCol="0">
            <a:spAutoFit/>
          </a:bodyPr>
          <a:lstStyle/>
          <a:p>
            <a:r>
              <a:rPr lang="zh-CN" altLang="en-US" sz="2800" dirty="0" smtClean="0">
                <a:latin typeface="黑体" panose="02010609060101010101" pitchFamily="49" charset="-122"/>
                <a:ea typeface="黑体" panose="02010609060101010101" pitchFamily="49" charset="-122"/>
              </a:rPr>
              <a:t>    </a:t>
            </a:r>
            <a:r>
              <a:rPr lang="zh-CN" altLang="en-US" sz="3200" dirty="0" smtClean="0">
                <a:latin typeface="黑体" panose="02010609060101010101" pitchFamily="49" charset="-122"/>
                <a:ea typeface="黑体" panose="02010609060101010101" pitchFamily="49" charset="-122"/>
              </a:rPr>
              <a:t>自由练读前两首诗，把诗读通顺、读流利。试着这两首诗的节奏。</a:t>
            </a:r>
            <a:endParaRPr lang="zh-CN" altLang="en-US" sz="3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3608" y="1131590"/>
            <a:ext cx="3627120" cy="645160"/>
          </a:xfrm>
          <a:prstGeom prst="rect">
            <a:avLst/>
          </a:prstGeom>
          <a:noFill/>
        </p:spPr>
        <p:txBody>
          <a:bodyPr wrap="none" rtlCol="0" anchor="t">
            <a:spAutoFit/>
          </a:bodyPr>
          <a:lstStyle/>
          <a:p>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欲饮</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琵琶马上催</a:t>
            </a:r>
            <a:endParaRPr lang="zh-CN" altLang="en-US" sz="3600" b="1"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16" name="图片 15"/>
          <p:cNvPicPr>
            <a:picLocks noChangeAspect="1"/>
          </p:cNvPicPr>
          <p:nvPr/>
        </p:nvPicPr>
        <p:blipFill>
          <a:blip r:embed="rId1">
            <a:lum contrast="6000"/>
          </a:blip>
          <a:srcRect b="10409"/>
          <a:stretch>
            <a:fillRect/>
          </a:stretch>
        </p:blipFill>
        <p:spPr>
          <a:xfrm>
            <a:off x="5444545" y="887345"/>
            <a:ext cx="3168352" cy="2116453"/>
          </a:xfrm>
          <a:prstGeom prst="rect">
            <a:avLst/>
          </a:prstGeom>
          <a:effectLst>
            <a:softEdge rad="101600"/>
          </a:effectLst>
        </p:spPr>
      </p:pic>
      <p:grpSp>
        <p:nvGrpSpPr>
          <p:cNvPr id="2" name="组合 1"/>
          <p:cNvGrpSpPr/>
          <p:nvPr/>
        </p:nvGrpSpPr>
        <p:grpSpPr>
          <a:xfrm>
            <a:off x="611560" y="2789896"/>
            <a:ext cx="4832985" cy="1583690"/>
            <a:chOff x="226060" y="2789896"/>
            <a:chExt cx="4832985" cy="1583690"/>
          </a:xfrm>
        </p:grpSpPr>
        <p:sp>
          <p:nvSpPr>
            <p:cNvPr id="15" name="AutoShape 22"/>
            <p:cNvSpPr>
              <a:spLocks noChangeArrowheads="1"/>
            </p:cNvSpPr>
            <p:nvPr/>
          </p:nvSpPr>
          <p:spPr bwMode="gray">
            <a:xfrm>
              <a:off x="226060" y="2789896"/>
              <a:ext cx="4832985" cy="1583690"/>
            </a:xfrm>
            <a:prstGeom prst="roundRect">
              <a:avLst>
                <a:gd name="adj" fmla="val 17509"/>
              </a:avLst>
            </a:prstGeom>
            <a:solidFill>
              <a:schemeClr val="accent5">
                <a:lumMod val="20000"/>
                <a:lumOff val="8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defTabSz="685165">
                <a:lnSpc>
                  <a:spcPct val="110000"/>
                </a:lnSpc>
              </a:pPr>
              <a:endPar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矩形 3"/>
            <p:cNvSpPr/>
            <p:nvPr/>
          </p:nvSpPr>
          <p:spPr>
            <a:xfrm>
              <a:off x="226060" y="3003798"/>
              <a:ext cx="4824537" cy="1109535"/>
            </a:xfrm>
            <a:prstGeom prst="rect">
              <a:avLst/>
            </a:prstGeom>
          </p:spPr>
          <p:txBody>
            <a:bodyPr wrap="square">
              <a:spAutoFit/>
            </a:bodyPr>
            <a:lstStyle/>
            <a:p>
              <a:pPr defTabSz="685165">
                <a:lnSpc>
                  <a:spcPct val="110000"/>
                </a:lnSpc>
              </a:pP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琵琶</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在助兴，欢快的音乐催促将士们开怀畅饮。</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6494" y="851535"/>
            <a:ext cx="7365945" cy="583565"/>
          </a:xfrm>
          <a:prstGeom prst="rect">
            <a:avLst/>
          </a:prstGeom>
          <a:noFill/>
        </p:spPr>
        <p:txBody>
          <a:bodyPr wrap="square" rtlCol="0" anchor="t">
            <a:spAutoFit/>
          </a:bodyPr>
          <a:lstStyle/>
          <a:p>
            <a:pPr algn="l"/>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醉卧沙场</a:t>
            </a: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君莫笑，古来征战</a:t>
            </a: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几人回。</a:t>
            </a:r>
            <a:endParaRPr 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圆角矩形 4"/>
          <p:cNvSpPr/>
          <p:nvPr/>
        </p:nvSpPr>
        <p:spPr>
          <a:xfrm>
            <a:off x="1156001" y="2931790"/>
            <a:ext cx="6624736" cy="14357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如果醉卧在沙扬上，也请你不要笑话，古来出外打仗的能有几人返回家乡？</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椭圆 6"/>
          <p:cNvSpPr/>
          <p:nvPr/>
        </p:nvSpPr>
        <p:spPr>
          <a:xfrm>
            <a:off x="2028190" y="792480"/>
            <a:ext cx="935990" cy="648335"/>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下箭头 7"/>
          <p:cNvSpPr/>
          <p:nvPr/>
        </p:nvSpPr>
        <p:spPr>
          <a:xfrm>
            <a:off x="2424430" y="1584960"/>
            <a:ext cx="143510" cy="2882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938337" y="1988502"/>
            <a:ext cx="1186815" cy="560705"/>
          </a:xfrm>
          <a:prstGeom prst="rect">
            <a:avLst/>
          </a:prstGeom>
          <a:solidFill>
            <a:schemeClr val="accent6">
              <a:lumMod val="40000"/>
              <a:lumOff val="60000"/>
            </a:schemeClr>
          </a:solidFill>
        </p:spPr>
        <p:txBody>
          <a:bodyPr wrap="square" lIns="68580" tIns="34290" rIns="68580" bIns="34290">
            <a:spAutoFit/>
          </a:bodyPr>
          <a:lstStyle/>
          <a:p>
            <a:pPr algn="ctr"/>
            <a:r>
              <a:rPr lang="zh-CN" altLang="en-US" sz="3200" b="1" dirty="0" smtClean="0">
                <a:solidFill>
                  <a:srgbClr val="0066FF"/>
                </a:solidFill>
                <a:latin typeface="楷体" panose="02010609060101010101" pitchFamily="49" charset="-122"/>
                <a:ea typeface="楷体" panose="02010609060101010101" pitchFamily="49" charset="-122"/>
              </a:rPr>
              <a:t>战场</a:t>
            </a:r>
            <a:endParaRPr lang="zh-CN" altLang="en-US" sz="3200" b="1" dirty="0">
              <a:solidFill>
                <a:srgbClr val="0066FF"/>
              </a:solidFill>
              <a:latin typeface="楷体" panose="02010609060101010101" pitchFamily="49" charset="-122"/>
              <a:ea typeface="楷体" panose="02010609060101010101" pitchFamily="49" charset="-122"/>
            </a:endParaRPr>
          </a:p>
        </p:txBody>
      </p:sp>
      <p:sp>
        <p:nvSpPr>
          <p:cNvPr id="2" name="矩形 1"/>
          <p:cNvSpPr/>
          <p:nvPr/>
        </p:nvSpPr>
        <p:spPr>
          <a:xfrm>
            <a:off x="6732240" y="1719361"/>
            <a:ext cx="2350323" cy="461665"/>
          </a:xfrm>
          <a:prstGeom prst="rect">
            <a:avLst/>
          </a:prstGeom>
        </p:spPr>
        <p:txBody>
          <a:bodyPr wrap="none">
            <a:spAutoFit/>
          </a:bodyPr>
          <a:lstStyle/>
          <a:p>
            <a:r>
              <a:rPr lang="zh-CN" altLang="en-US" sz="2400" b="1" dirty="0">
                <a:solidFill>
                  <a:srgbClr val="C00000"/>
                </a:solidFill>
                <a:latin typeface="+mn-ea"/>
                <a:cs typeface="楷体" panose="02010609060101010101" pitchFamily="49" charset="-122"/>
                <a:sym typeface="+mn-ea"/>
              </a:rPr>
              <a:t>（课后</a:t>
            </a:r>
            <a:r>
              <a:rPr lang="zh-CN" altLang="en-US" sz="2400" b="1" dirty="0" smtClean="0">
                <a:solidFill>
                  <a:srgbClr val="C00000"/>
                </a:solidFill>
                <a:latin typeface="+mn-ea"/>
                <a:cs typeface="楷体" panose="02010609060101010101" pitchFamily="49" charset="-122"/>
                <a:sym typeface="+mn-ea"/>
              </a:rPr>
              <a:t>第二题</a:t>
            </a:r>
            <a:r>
              <a:rPr lang="zh-CN" altLang="en-US" sz="2400" b="1" dirty="0">
                <a:solidFill>
                  <a:srgbClr val="C00000"/>
                </a:solidFill>
                <a:latin typeface="+mn-ea"/>
                <a:cs typeface="楷体" panose="02010609060101010101" pitchFamily="49" charset="-122"/>
                <a:sym typeface="+mn-ea"/>
              </a:rPr>
              <a:t>）</a:t>
            </a:r>
            <a:endParaRPr lang="zh-CN" altLang="en-US" sz="2400" b="1" dirty="0">
              <a:solidFill>
                <a:srgbClr val="C00000"/>
              </a:solidFill>
              <a:latin typeface="+mn-ea"/>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8" grpId="0" bldLvl="0" animBg="1"/>
      <p:bldP spid="20"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5510" y="825500"/>
            <a:ext cx="7332980" cy="1308735"/>
          </a:xfrm>
          <a:prstGeom prst="rect">
            <a:avLst/>
          </a:prstGeom>
          <a:noFill/>
        </p:spPr>
        <p:txBody>
          <a:bodyPr wrap="square" rtlCol="0" anchor="t">
            <a:spAutoFit/>
          </a:bodyPr>
          <a:lstStyle/>
          <a:p>
            <a:pPr>
              <a:lnSpc>
                <a:spcPct val="110000"/>
              </a:lnSpc>
            </a:pPr>
            <a:r>
              <a:rPr lang="en-US" altLang="zh-CN" sz="2400" b="1" dirty="0" smtClean="0">
                <a:latin typeface="黑体" panose="02010609060101010101" pitchFamily="49" charset="-122"/>
                <a:ea typeface="黑体" panose="02010609060101010101" pitchFamily="49" charset="-122"/>
                <a:cs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a:t>
            </a:r>
            <a:r>
              <a:rPr lang="zh-CN" altLang="en-US" sz="2400" b="1" dirty="0">
                <a:solidFill>
                  <a:srgbClr val="FF0000"/>
                </a:solidFill>
                <a:latin typeface="黑体" panose="02010609060101010101" pitchFamily="49" charset="-122"/>
                <a:ea typeface="黑体" panose="02010609060101010101" pitchFamily="49" charset="-122"/>
                <a:cs typeface="宋体" panose="02010600030101010101" pitchFamily="2" charset="-122"/>
              </a:rPr>
              <a:t>风萧萧兮易水寒，壮士一去兮不复还。</a:t>
            </a:r>
            <a:r>
              <a:rPr lang="zh-CN" altLang="en-US" sz="2400" b="1" dirty="0">
                <a:latin typeface="黑体" panose="02010609060101010101" pitchFamily="49" charset="-122"/>
                <a:ea typeface="黑体" panose="02010609060101010101" pitchFamily="49" charset="-122"/>
                <a:cs typeface="宋体" panose="02010600030101010101" pitchFamily="2" charset="-122"/>
              </a:rPr>
              <a:t>”从古</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至今，戌边</a:t>
            </a:r>
            <a:r>
              <a:rPr lang="zh-CN" altLang="en-US" sz="2400" b="1" dirty="0">
                <a:latin typeface="黑体" panose="02010609060101010101" pitchFamily="49" charset="-122"/>
                <a:ea typeface="黑体" panose="02010609060101010101" pitchFamily="49" charset="-122"/>
                <a:cs typeface="宋体" panose="02010600030101010101" pitchFamily="2" charset="-122"/>
              </a:rPr>
              <a:t>的战士为了国家领土的完整拼死沙场、寸土不让，他们的死是悲壮的，更是豪迈的。</a:t>
            </a:r>
            <a:endParaRPr lang="zh-CN" altLang="en-US" sz="2400" b="1" dirty="0">
              <a:latin typeface="黑体" panose="02010609060101010101" pitchFamily="49" charset="-122"/>
              <a:ea typeface="黑体" panose="02010609060101010101" pitchFamily="49" charset="-122"/>
              <a:cs typeface="宋体" panose="02010600030101010101" pitchFamily="2" charset="-122"/>
            </a:endParaRPr>
          </a:p>
        </p:txBody>
      </p:sp>
      <p:sp>
        <p:nvSpPr>
          <p:cNvPr id="3" name="文本框 2"/>
          <p:cNvSpPr txBox="1"/>
          <p:nvPr/>
        </p:nvSpPr>
        <p:spPr>
          <a:xfrm>
            <a:off x="905510" y="2388235"/>
            <a:ext cx="7332980" cy="953135"/>
          </a:xfrm>
          <a:prstGeom prst="rect">
            <a:avLst/>
          </a:prstGeom>
          <a:noFill/>
        </p:spPr>
        <p:txBody>
          <a:bodyPr wrap="square" rtlCol="0" anchor="t">
            <a:spAutoFit/>
          </a:bodyPr>
          <a:lstStyle/>
          <a:p>
            <a:r>
              <a:rPr lang="en-US" altLang="zh-CN" sz="2800" b="1" dirty="0">
                <a:latin typeface="黑体" panose="02010609060101010101" pitchFamily="49" charset="-122"/>
                <a:ea typeface="黑体" panose="02010609060101010101" pitchFamily="49" charset="-122"/>
                <a:cs typeface="黑体" panose="02010609060101010101" pitchFamily="49" charset="-122"/>
              </a:rPr>
              <a:t>    </a:t>
            </a:r>
            <a:r>
              <a:rPr lang="zh-CN" altLang="en-US" sz="2800" b="1" dirty="0">
                <a:latin typeface="黑体" panose="02010609060101010101" pitchFamily="49" charset="-122"/>
                <a:ea typeface="黑体" panose="02010609060101010101" pitchFamily="49" charset="-122"/>
                <a:cs typeface="黑体" panose="02010609060101010101" pitchFamily="49" charset="-122"/>
              </a:rPr>
              <a:t>齐读后两句诗，读出将士们的豪迈气度和醉卧沙场的潇洒从容。</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nvSpPr>
        <p:spPr>
          <a:xfrm>
            <a:off x="1150401" y="3661697"/>
            <a:ext cx="7227010" cy="584775"/>
          </a:xfrm>
          <a:prstGeom prst="rect">
            <a:avLst/>
          </a:prstGeom>
          <a:solidFill>
            <a:schemeClr val="accent1">
              <a:lumMod val="20000"/>
              <a:lumOff val="80000"/>
            </a:schemeClr>
          </a:solidFill>
        </p:spPr>
        <p:txBody>
          <a:bodyPr wrap="square" rtlCol="0" anchor="t">
            <a:spAutoFit/>
          </a:bodyPr>
          <a:lstStyle/>
          <a:p>
            <a:pPr algn="l"/>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醉卧沙场</a:t>
            </a: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君莫笑，古来征战</a:t>
            </a: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几人回。</a:t>
            </a:r>
            <a:endParaRPr 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矩形 4"/>
          <p:cNvSpPr/>
          <p:nvPr/>
        </p:nvSpPr>
        <p:spPr>
          <a:xfrm>
            <a:off x="6832503" y="1707654"/>
            <a:ext cx="1991251" cy="400110"/>
          </a:xfrm>
          <a:prstGeom prst="rect">
            <a:avLst/>
          </a:prstGeom>
        </p:spPr>
        <p:txBody>
          <a:bodyPr wrap="none">
            <a:spAutoFit/>
          </a:bodyPr>
          <a:lstStyle/>
          <a:p>
            <a:r>
              <a:rPr lang="zh-CN" altLang="en-US" sz="2000" b="1" dirty="0">
                <a:solidFill>
                  <a:srgbClr val="C00000"/>
                </a:solidFill>
                <a:latin typeface="+mn-ea"/>
                <a:cs typeface="楷体" panose="02010609060101010101" pitchFamily="49" charset="-122"/>
                <a:sym typeface="+mn-ea"/>
              </a:rPr>
              <a:t>（课后</a:t>
            </a:r>
            <a:r>
              <a:rPr lang="zh-CN" altLang="en-US" sz="2000" b="1" dirty="0" smtClean="0">
                <a:solidFill>
                  <a:srgbClr val="C00000"/>
                </a:solidFill>
                <a:latin typeface="+mn-ea"/>
                <a:cs typeface="楷体" panose="02010609060101010101" pitchFamily="49" charset="-122"/>
                <a:sym typeface="+mn-ea"/>
              </a:rPr>
              <a:t>第二题</a:t>
            </a:r>
            <a:r>
              <a:rPr lang="zh-CN" altLang="en-US" sz="2000" b="1" dirty="0">
                <a:solidFill>
                  <a:srgbClr val="C00000"/>
                </a:solidFill>
                <a:latin typeface="+mn-ea"/>
                <a:cs typeface="楷体" panose="02010609060101010101" pitchFamily="49" charset="-122"/>
                <a:sym typeface="+mn-ea"/>
              </a:rPr>
              <a:t>）</a:t>
            </a:r>
            <a:endParaRPr lang="zh-CN" altLang="en-US" sz="2000" b="1" dirty="0">
              <a:solidFill>
                <a:srgbClr val="C00000"/>
              </a:solidFill>
              <a:latin typeface="+mn-ea"/>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4680" y="1097915"/>
            <a:ext cx="8145780" cy="1198880"/>
          </a:xfrm>
          <a:prstGeom prst="rect">
            <a:avLst/>
          </a:prstGeom>
          <a:noFill/>
        </p:spPr>
        <p:txBody>
          <a:bodyPr wrap="square" rtlCol="0">
            <a:spAutoFit/>
          </a:bodyPr>
          <a:lstStyle/>
          <a:p>
            <a:pPr algn="l"/>
            <a:r>
              <a:rPr lang="en-US" altLang="zh-CN" sz="36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dirty="0">
                <a:latin typeface="黑体" panose="02010609060101010101" pitchFamily="49" charset="-122"/>
                <a:ea typeface="黑体" panose="02010609060101010101" pitchFamily="49" charset="-122"/>
                <a:cs typeface="楷体" panose="02010609060101010101" pitchFamily="49" charset="-122"/>
                <a:sym typeface="+mn-ea"/>
              </a:rPr>
              <a:t>这首诗也可以唱出来</a:t>
            </a:r>
            <a:r>
              <a:rPr lang="zh-CN" sz="3600" b="1" dirty="0" smtClean="0">
                <a:latin typeface="黑体" panose="02010609060101010101" pitchFamily="49" charset="-122"/>
                <a:ea typeface="黑体" panose="02010609060101010101" pitchFamily="49" charset="-122"/>
                <a:cs typeface="楷体" panose="02010609060101010101" pitchFamily="49" charset="-122"/>
                <a:sym typeface="+mn-ea"/>
              </a:rPr>
              <a:t>，唱</a:t>
            </a:r>
            <a:r>
              <a:rPr lang="zh-CN" sz="3600" b="1" dirty="0">
                <a:latin typeface="黑体" panose="02010609060101010101" pitchFamily="49" charset="-122"/>
                <a:ea typeface="黑体" panose="02010609060101010101" pitchFamily="49" charset="-122"/>
                <a:cs typeface="楷体" panose="02010609060101010101" pitchFamily="49" charset="-122"/>
                <a:sym typeface="+mn-ea"/>
              </a:rPr>
              <a:t>完以后试着</a:t>
            </a:r>
            <a:r>
              <a:rPr lang="zh-CN" sz="3600" b="1" dirty="0" smtClean="0">
                <a:latin typeface="黑体" panose="02010609060101010101" pitchFamily="49" charset="-122"/>
                <a:ea typeface="黑体" panose="02010609060101010101" pitchFamily="49" charset="-122"/>
                <a:cs typeface="楷体" panose="02010609060101010101" pitchFamily="49" charset="-122"/>
                <a:sym typeface="+mn-ea"/>
              </a:rPr>
              <a:t>背一背</a:t>
            </a:r>
            <a:r>
              <a:rPr lang="zh-CN" altLang="en-US" sz="3600" b="1" dirty="0" smtClean="0">
                <a:latin typeface="黑体" panose="02010609060101010101" pitchFamily="49" charset="-122"/>
                <a:ea typeface="黑体" panose="02010609060101010101" pitchFamily="49" charset="-122"/>
                <a:cs typeface="楷体" panose="02010609060101010101" pitchFamily="49" charset="-122"/>
                <a:sym typeface="+mn-ea"/>
              </a:rPr>
              <a:t>吧！</a:t>
            </a:r>
            <a:r>
              <a:rPr lang="zh-CN" altLang="en-US" sz="3600" b="1" dirty="0" smtClean="0">
                <a:solidFill>
                  <a:srgbClr val="C00000"/>
                </a:solidFill>
                <a:latin typeface="+mn-ea"/>
                <a:cs typeface="楷体" panose="02010609060101010101" pitchFamily="49" charset="-122"/>
                <a:sym typeface="+mn-ea"/>
              </a:rPr>
              <a:t>（课后第一题）</a:t>
            </a:r>
            <a:endParaRPr lang="zh-CN" altLang="en-US" sz="3600" b="1" dirty="0">
              <a:solidFill>
                <a:srgbClr val="C00000"/>
              </a:solidFill>
              <a:latin typeface="+mn-ea"/>
              <a:cs typeface="楷体" panose="02010609060101010101" pitchFamily="49" charset="-122"/>
              <a:sym typeface="+mn-ea"/>
            </a:endParaRPr>
          </a:p>
        </p:txBody>
      </p:sp>
      <p:pic>
        <p:nvPicPr>
          <p:cNvPr id="2" name="链接2：凉州词.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4103849" y="290350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286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6"/>
          <p:cNvSpPr txBox="1"/>
          <p:nvPr/>
        </p:nvSpPr>
        <p:spPr>
          <a:xfrm>
            <a:off x="2500280" y="483518"/>
            <a:ext cx="6444567" cy="652486"/>
          </a:xfrm>
          <a:prstGeom prst="rect">
            <a:avLst/>
          </a:prstGeom>
          <a:noFill/>
        </p:spPr>
        <p:txBody>
          <a:bodyPr wrap="square" rtlCol="0" anchor="t">
            <a:spAutoFit/>
          </a:bodyPr>
          <a:lstStyle/>
          <a:p>
            <a:pPr>
              <a:lnSpc>
                <a:spcPct val="130000"/>
              </a:lnSpc>
            </a:pPr>
            <a:r>
              <a:rPr lang="zh-CN" altLang="en-US" sz="2800" dirty="0" smtClean="0">
                <a:latin typeface="黑体" panose="02010609060101010101" pitchFamily="49" charset="-122"/>
                <a:ea typeface="黑体" panose="02010609060101010101" pitchFamily="49" charset="-122"/>
                <a:cs typeface="黑体" panose="02010609060101010101" pitchFamily="49" charset="-122"/>
              </a:rPr>
              <a:t>本课的最后</a:t>
            </a:r>
            <a:r>
              <a:rPr lang="en-US" altLang="zh-CN" sz="2800" dirty="0" smtClean="0">
                <a:latin typeface="黑体" panose="02010609060101010101" pitchFamily="49" charset="-122"/>
                <a:ea typeface="黑体" panose="02010609060101010101" pitchFamily="49" charset="-122"/>
                <a:cs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cs typeface="黑体" panose="02010609060101010101" pitchFamily="49" charset="-122"/>
              </a:rPr>
              <a:t>我们一起来学习会写字吧！</a:t>
            </a:r>
            <a:endParaRPr lang="zh-CN" altLang="en-US" sz="2800" dirty="0" smtClean="0">
              <a:latin typeface="黑体" panose="02010609060101010101" pitchFamily="49" charset="-122"/>
              <a:ea typeface="黑体" panose="02010609060101010101" pitchFamily="49" charset="-122"/>
              <a:cs typeface="黑体" panose="02010609060101010101" pitchFamily="49" charset="-122"/>
            </a:endParaRPr>
          </a:p>
        </p:txBody>
      </p:sp>
      <p:grpSp>
        <p:nvGrpSpPr>
          <p:cNvPr id="27" name="组合 26"/>
          <p:cNvGrpSpPr/>
          <p:nvPr/>
        </p:nvGrpSpPr>
        <p:grpSpPr>
          <a:xfrm>
            <a:off x="1310472" y="2408403"/>
            <a:ext cx="3208655" cy="1117600"/>
            <a:chOff x="4101" y="1651"/>
            <a:chExt cx="5053" cy="1760"/>
          </a:xfrm>
        </p:grpSpPr>
        <p:sp>
          <p:nvSpPr>
            <p:cNvPr id="28" name="文本框 64"/>
            <p:cNvSpPr txBox="1"/>
            <p:nvPr/>
          </p:nvSpPr>
          <p:spPr>
            <a:xfrm>
              <a:off x="4236" y="1701"/>
              <a:ext cx="1487" cy="1707"/>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塞</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29" name="文本框 64"/>
            <p:cNvSpPr txBox="1"/>
            <p:nvPr/>
          </p:nvSpPr>
          <p:spPr>
            <a:xfrm>
              <a:off x="5894" y="1651"/>
              <a:ext cx="1487" cy="1707"/>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秦</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30" name="组合 7"/>
            <p:cNvGrpSpPr/>
            <p:nvPr/>
          </p:nvGrpSpPr>
          <p:grpSpPr>
            <a:xfrm>
              <a:off x="5827" y="1674"/>
              <a:ext cx="1622" cy="1711"/>
              <a:chOff x="2437" y="2032"/>
              <a:chExt cx="1245" cy="1265"/>
            </a:xfrm>
          </p:grpSpPr>
          <p:sp>
            <p:nvSpPr>
              <p:cNvPr id="4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41" name="直接连接符 4"/>
              <p:cNvCxnSpPr/>
              <p:nvPr/>
            </p:nvCxnSpPr>
            <p:spPr>
              <a:xfrm>
                <a:off x="2437" y="2655"/>
                <a:ext cx="1245" cy="0"/>
              </a:xfrm>
              <a:prstGeom prst="line">
                <a:avLst/>
              </a:prstGeom>
              <a:ln w="12700" cap="flat" cmpd="sng">
                <a:solidFill>
                  <a:schemeClr val="tx1"/>
                </a:solidFill>
                <a:prstDash val="dash"/>
                <a:headEnd type="none" w="med" len="med"/>
                <a:tailEnd type="none" w="med" len="med"/>
              </a:ln>
            </p:spPr>
          </p:cxnSp>
          <p:cxnSp>
            <p:nvCxnSpPr>
              <p:cNvPr id="4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31" name="组合 7"/>
            <p:cNvGrpSpPr/>
            <p:nvPr/>
          </p:nvGrpSpPr>
          <p:grpSpPr>
            <a:xfrm>
              <a:off x="4101" y="1674"/>
              <a:ext cx="1621" cy="1710"/>
              <a:chOff x="2437" y="2032"/>
              <a:chExt cx="1244" cy="1264"/>
            </a:xfrm>
          </p:grpSpPr>
          <p:sp>
            <p:nvSpPr>
              <p:cNvPr id="37"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38"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39"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32" name="文本框 64"/>
            <p:cNvSpPr txBox="1"/>
            <p:nvPr/>
          </p:nvSpPr>
          <p:spPr>
            <a:xfrm>
              <a:off x="7599" y="1678"/>
              <a:ext cx="1487" cy="1707"/>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征</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33" name="组合 7"/>
            <p:cNvGrpSpPr/>
            <p:nvPr/>
          </p:nvGrpSpPr>
          <p:grpSpPr>
            <a:xfrm>
              <a:off x="7532" y="1701"/>
              <a:ext cx="1622" cy="1711"/>
              <a:chOff x="2437" y="2032"/>
              <a:chExt cx="1245" cy="1265"/>
            </a:xfrm>
          </p:grpSpPr>
          <p:sp>
            <p:nvSpPr>
              <p:cNvPr id="3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35" name="直接连接符 4"/>
              <p:cNvCxnSpPr/>
              <p:nvPr/>
            </p:nvCxnSpPr>
            <p:spPr>
              <a:xfrm>
                <a:off x="2437" y="2655"/>
                <a:ext cx="1245" cy="0"/>
              </a:xfrm>
              <a:prstGeom prst="line">
                <a:avLst/>
              </a:prstGeom>
              <a:ln w="12700" cap="flat" cmpd="sng">
                <a:solidFill>
                  <a:schemeClr val="tx1"/>
                </a:solidFill>
                <a:prstDash val="dash"/>
                <a:headEnd type="none" w="med" len="med"/>
                <a:tailEnd type="none" w="med" len="med"/>
              </a:ln>
            </p:spPr>
          </p:cxnSp>
          <p:cxnSp>
            <p:nvCxnSpPr>
              <p:cNvPr id="3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sp>
        <p:nvSpPr>
          <p:cNvPr id="49" name="矩形 48"/>
          <p:cNvSpPr/>
          <p:nvPr/>
        </p:nvSpPr>
        <p:spPr>
          <a:xfrm>
            <a:off x="1395880" y="1895323"/>
            <a:ext cx="1261110" cy="530225"/>
          </a:xfrm>
          <a:prstGeom prst="rect">
            <a:avLst/>
          </a:prstGeom>
        </p:spPr>
        <p:txBody>
          <a:bodyPr wrap="square" lIns="68580" tIns="34290" rIns="68580" bIns="34290">
            <a:spAutoFit/>
          </a:bodyPr>
          <a:lstStyle/>
          <a:p>
            <a:r>
              <a:rPr lang="en-US" altLang="en-US" sz="3000" dirty="0" err="1">
                <a:latin typeface="汉语拼音" panose="000B0604020202020204" pitchFamily="34" charset="0"/>
                <a:ea typeface="微软雅黑" panose="020B0503020204020204" charset="-122"/>
                <a:cs typeface="汉语拼音" panose="000B0604020202020204" pitchFamily="34" charset="0"/>
              </a:rPr>
              <a:t> sài</a:t>
            </a:r>
            <a:endParaRPr lang="en-US" altLang="en-US" sz="3000" dirty="0" err="1">
              <a:latin typeface="汉语拼音" panose="000B0604020202020204" pitchFamily="34" charset="0"/>
              <a:ea typeface="微软雅黑" panose="020B0503020204020204" charset="-122"/>
              <a:cs typeface="汉语拼音" panose="000B0604020202020204" pitchFamily="34" charset="0"/>
            </a:endParaRPr>
          </a:p>
        </p:txBody>
      </p:sp>
      <p:sp>
        <p:nvSpPr>
          <p:cNvPr id="50" name="矩形 49"/>
          <p:cNvSpPr/>
          <p:nvPr/>
        </p:nvSpPr>
        <p:spPr>
          <a:xfrm>
            <a:off x="3489467" y="1926998"/>
            <a:ext cx="1356995" cy="530225"/>
          </a:xfrm>
          <a:prstGeom prst="rect">
            <a:avLst/>
          </a:prstGeom>
        </p:spPr>
        <p:txBody>
          <a:bodyPr wrap="square" lIns="68580" tIns="34290" rIns="68580" bIns="34290">
            <a:spAutoFit/>
          </a:bodyPr>
          <a:lstStyle/>
          <a:p>
            <a:r>
              <a:rPr lang="en-US" altLang="en-US" sz="3000" dirty="0" err="1">
                <a:latin typeface="汉语拼音" panose="000B0604020202020204" pitchFamily="34" charset="0"/>
                <a:ea typeface="微软雅黑" panose="020B0503020204020204" charset="-122"/>
                <a:cs typeface="汉语拼音" panose="000B0604020202020204" pitchFamily="34" charset="0"/>
              </a:rPr>
              <a:t>zhēng</a:t>
            </a:r>
            <a:endParaRPr lang="en-US" altLang="en-US" sz="3000" dirty="0" err="1">
              <a:latin typeface="汉语拼音" panose="000B0604020202020204" pitchFamily="34" charset="0"/>
              <a:ea typeface="微软雅黑" panose="020B0503020204020204" charset="-122"/>
              <a:cs typeface="汉语拼音" panose="000B0604020202020204" pitchFamily="34" charset="0"/>
            </a:endParaRPr>
          </a:p>
        </p:txBody>
      </p:sp>
      <p:sp>
        <p:nvSpPr>
          <p:cNvPr id="51" name="文本框 2"/>
          <p:cNvSpPr txBox="1"/>
          <p:nvPr/>
        </p:nvSpPr>
        <p:spPr>
          <a:xfrm>
            <a:off x="2528402" y="1851670"/>
            <a:ext cx="763270" cy="553085"/>
          </a:xfrm>
          <a:prstGeom prst="rect">
            <a:avLst/>
          </a:prstGeom>
          <a:noFill/>
        </p:spPr>
        <p:txBody>
          <a:bodyPr wrap="none" rtlCol="0" anchor="t">
            <a:spAutoFit/>
          </a:bodyPr>
          <a:lstStyle/>
          <a:p>
            <a:r>
              <a:rPr lang="en-US" altLang="en-US" sz="3000" dirty="0" err="1">
                <a:latin typeface="汉语拼音" panose="000B0604020202020204" pitchFamily="34" charset="0"/>
                <a:ea typeface="微软雅黑" panose="020B0503020204020204" charset="-122"/>
                <a:cs typeface="汉语拼音" panose="000B0604020202020204" pitchFamily="34" charset="0"/>
                <a:sym typeface="+mn-ea"/>
              </a:rPr>
              <a:t>qín</a:t>
            </a:r>
            <a:endParaRPr lang="en-US" altLang="en-US" sz="3000" dirty="0" err="1">
              <a:latin typeface="汉语拼音" panose="000B0604020202020204" pitchFamily="34" charset="0"/>
              <a:ea typeface="微软雅黑" panose="020B0503020204020204" charset="-122"/>
              <a:cs typeface="汉语拼音" panose="000B0604020202020204" pitchFamily="34" charset="0"/>
              <a:sym typeface="+mn-ea"/>
            </a:endParaRPr>
          </a:p>
        </p:txBody>
      </p:sp>
      <p:sp>
        <p:nvSpPr>
          <p:cNvPr id="52" name="矩形 51"/>
          <p:cNvSpPr/>
          <p:nvPr/>
        </p:nvSpPr>
        <p:spPr>
          <a:xfrm>
            <a:off x="5762201" y="1914783"/>
            <a:ext cx="1246505" cy="530225"/>
          </a:xfrm>
          <a:prstGeom prst="rect">
            <a:avLst/>
          </a:prstGeom>
        </p:spPr>
        <p:txBody>
          <a:bodyPr wrap="square" lIns="68580" tIns="34290" rIns="68580" bIns="34290">
            <a:spAutoFit/>
          </a:bodyPr>
          <a:lstStyle/>
          <a:p>
            <a:r>
              <a:rPr lang="en-US" altLang="en-US" sz="3000" dirty="0" err="1">
                <a:latin typeface="汉语拼音" panose="000B0604020202020204" pitchFamily="34" charset="0"/>
                <a:ea typeface="微软雅黑" panose="020B0503020204020204" charset="-122"/>
                <a:cs typeface="汉语拼音" panose="000B0604020202020204" pitchFamily="34" charset="0"/>
              </a:rPr>
              <a:t>cuī</a:t>
            </a:r>
            <a:endParaRPr lang="en-US" altLang="en-US" sz="3000" dirty="0" err="1">
              <a:latin typeface="汉语拼音" panose="000B0604020202020204" pitchFamily="34" charset="0"/>
              <a:ea typeface="微软雅黑" panose="020B0503020204020204" charset="-122"/>
              <a:cs typeface="汉语拼音" panose="000B0604020202020204" pitchFamily="34" charset="0"/>
            </a:endParaRPr>
          </a:p>
        </p:txBody>
      </p:sp>
      <p:sp>
        <p:nvSpPr>
          <p:cNvPr id="53" name="矩形 52"/>
          <p:cNvSpPr/>
          <p:nvPr/>
        </p:nvSpPr>
        <p:spPr>
          <a:xfrm>
            <a:off x="6709871" y="1878178"/>
            <a:ext cx="1246505" cy="530225"/>
          </a:xfrm>
          <a:prstGeom prst="rect">
            <a:avLst/>
          </a:prstGeom>
        </p:spPr>
        <p:txBody>
          <a:bodyPr wrap="square" lIns="68580" tIns="34290" rIns="68580" bIns="34290">
            <a:spAutoFit/>
          </a:bodyPr>
          <a:lstStyle/>
          <a:p>
            <a:r>
              <a:rPr lang="en-US" altLang="en-US" sz="3000" dirty="0" err="1">
                <a:latin typeface="汉语拼音" panose="000B0604020202020204" pitchFamily="34" charset="0"/>
                <a:ea typeface="微软雅黑" panose="020B0503020204020204" charset="-122"/>
                <a:cs typeface="汉语拼音" panose="000B0604020202020204" pitchFamily="34" charset="0"/>
              </a:rPr>
              <a:t>zuì</a:t>
            </a:r>
            <a:endParaRPr lang="en-US" altLang="en-US" sz="3000" dirty="0" err="1">
              <a:latin typeface="汉语拼音" panose="000B0604020202020204" pitchFamily="34" charset="0"/>
              <a:ea typeface="微软雅黑" panose="020B0503020204020204" charset="-122"/>
              <a:cs typeface="汉语拼音" panose="000B0604020202020204" pitchFamily="34" charset="0"/>
            </a:endParaRPr>
          </a:p>
        </p:txBody>
      </p:sp>
      <p:sp>
        <p:nvSpPr>
          <p:cNvPr id="55" name="文本框 64"/>
          <p:cNvSpPr txBox="1"/>
          <p:nvPr/>
        </p:nvSpPr>
        <p:spPr>
          <a:xfrm>
            <a:off x="5672504" y="2426183"/>
            <a:ext cx="999490"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催</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57" name="文本框 64"/>
          <p:cNvSpPr txBox="1"/>
          <p:nvPr/>
        </p:nvSpPr>
        <p:spPr>
          <a:xfrm>
            <a:off x="6709871" y="2440153"/>
            <a:ext cx="944245"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醉</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58" name="组合 7"/>
          <p:cNvGrpSpPr/>
          <p:nvPr/>
        </p:nvGrpSpPr>
        <p:grpSpPr>
          <a:xfrm>
            <a:off x="6667326" y="2454758"/>
            <a:ext cx="1029970" cy="1086485"/>
            <a:chOff x="2437" y="2032"/>
            <a:chExt cx="1245" cy="1265"/>
          </a:xfrm>
        </p:grpSpPr>
        <p:sp>
          <p:nvSpPr>
            <p:cNvPr id="6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69" name="直接连接符 4"/>
            <p:cNvCxnSpPr/>
            <p:nvPr/>
          </p:nvCxnSpPr>
          <p:spPr>
            <a:xfrm>
              <a:off x="2437" y="2655"/>
              <a:ext cx="1245" cy="0"/>
            </a:xfrm>
            <a:prstGeom prst="line">
              <a:avLst/>
            </a:prstGeom>
            <a:ln w="12700" cap="flat" cmpd="sng">
              <a:solidFill>
                <a:schemeClr val="tx1"/>
              </a:solidFill>
              <a:prstDash val="dash"/>
              <a:headEnd type="none" w="med" len="med"/>
              <a:tailEnd type="none" w="med" len="med"/>
            </a:ln>
          </p:spPr>
        </p:cxnSp>
        <p:cxnSp>
          <p:nvCxnSpPr>
            <p:cNvPr id="7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59" name="组合 7"/>
          <p:cNvGrpSpPr/>
          <p:nvPr/>
        </p:nvGrpSpPr>
        <p:grpSpPr>
          <a:xfrm>
            <a:off x="5617894" y="2440788"/>
            <a:ext cx="1029335" cy="1085850"/>
            <a:chOff x="2437" y="2032"/>
            <a:chExt cx="1244" cy="1264"/>
          </a:xfrm>
        </p:grpSpPr>
        <p:sp>
          <p:nvSpPr>
            <p:cNvPr id="65"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66"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67"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60" name="文本框 64"/>
          <p:cNvSpPr txBox="1"/>
          <p:nvPr/>
        </p:nvSpPr>
        <p:spPr>
          <a:xfrm>
            <a:off x="4603416" y="2429358"/>
            <a:ext cx="999490"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词</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61" name="组合 7"/>
          <p:cNvGrpSpPr/>
          <p:nvPr/>
        </p:nvGrpSpPr>
        <p:grpSpPr>
          <a:xfrm>
            <a:off x="4548806" y="2443963"/>
            <a:ext cx="1029335" cy="1085850"/>
            <a:chOff x="2437" y="2032"/>
            <a:chExt cx="1244" cy="1264"/>
          </a:xfrm>
        </p:grpSpPr>
        <p:sp>
          <p:nvSpPr>
            <p:cNvPr id="6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6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6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1" name="矩形 70"/>
          <p:cNvSpPr/>
          <p:nvPr/>
        </p:nvSpPr>
        <p:spPr>
          <a:xfrm>
            <a:off x="4846462" y="1899133"/>
            <a:ext cx="1246505" cy="530225"/>
          </a:xfrm>
          <a:prstGeom prst="rect">
            <a:avLst/>
          </a:prstGeom>
        </p:spPr>
        <p:txBody>
          <a:bodyPr wrap="square" lIns="68580" tIns="34290" rIns="68580" bIns="34290">
            <a:spAutoFit/>
          </a:bodyPr>
          <a:lstStyle/>
          <a:p>
            <a:r>
              <a:rPr lang="en-US" altLang="en-US" sz="3000" dirty="0" err="1">
                <a:latin typeface="汉语拼音" panose="000B0604020202020204" pitchFamily="34" charset="0"/>
                <a:ea typeface="微软雅黑" panose="020B0503020204020204" charset="-122"/>
                <a:cs typeface="汉语拼音" panose="000B0604020202020204" pitchFamily="34" charset="0"/>
              </a:rPr>
              <a:t>cí</a:t>
            </a:r>
            <a:endParaRPr lang="en-US" altLang="en-US" sz="3000" dirty="0" err="1">
              <a:latin typeface="汉语拼音" panose="000B0604020202020204" pitchFamily="34" charset="0"/>
              <a:ea typeface="微软雅黑" panose="020B0503020204020204" charset="-122"/>
              <a:cs typeface="汉语拼音" panose="000B0604020202020204" pitchFamily="34" charset="0"/>
            </a:endParaRPr>
          </a:p>
        </p:txBody>
      </p:sp>
      <p:sp>
        <p:nvSpPr>
          <p:cNvPr id="80" name="矩形 79"/>
          <p:cNvSpPr/>
          <p:nvPr/>
        </p:nvSpPr>
        <p:spPr>
          <a:xfrm>
            <a:off x="179512" y="1143891"/>
            <a:ext cx="8784976" cy="3444083"/>
          </a:xfrm>
          <a:prstGeom prst="rect">
            <a:avLst/>
          </a:prstGeom>
          <a:noFill/>
          <a:ln w="9525" cap="flat" cmpd="sng" algn="ctr">
            <a:solidFill>
              <a:srgbClr val="660033"/>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Times New Roman" panose="02020603050405020304"/>
              <a:ea typeface="微软雅黑" panose="020B0503020204020204" charset="-122"/>
              <a:cs typeface="+mn-cs"/>
            </a:endParaRPr>
          </a:p>
        </p:txBody>
      </p:sp>
      <p:pic>
        <p:nvPicPr>
          <p:cNvPr id="48" name="Picture 2" descr="C:\Users\zhangye\Desktop\点击.png">
            <a:hlinkClick r:id="rId1"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6742" y="3517485"/>
            <a:ext cx="589294" cy="589772"/>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2" descr="C:\Users\zhangye\Desktop\点击.png">
            <a:hlinkClick r:id="rId3"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6862" y="3517485"/>
            <a:ext cx="589294" cy="589772"/>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 descr="C:\Users\zhangye\Desktop\点击.png">
            <a:hlinkClick r:id="rId4"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6982" y="3517485"/>
            <a:ext cx="589294" cy="589772"/>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2" descr="C:\Users\zhangye\Desktop\点击.png">
            <a:hlinkClick r:id="rId5"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7102" y="3517485"/>
            <a:ext cx="589294" cy="589772"/>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 descr="C:\Users\zhangye\Desktop\点击.png">
            <a:hlinkClick r:id="rId6"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7222" y="3517485"/>
            <a:ext cx="589294" cy="589772"/>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 descr="C:\Users\zhangye\Desktop\点击.png">
            <a:hlinkClick r:id="rId7"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21464" y="3517485"/>
            <a:ext cx="589294" cy="589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52710" y="2483448"/>
            <a:ext cx="1029163" cy="1088572"/>
            <a:chOff x="2437" y="2032"/>
            <a:chExt cx="1244" cy="1264"/>
          </a:xfrm>
        </p:grpSpPr>
        <p:sp>
          <p:nvSpPr>
            <p:cNvPr id="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 name="文本框 64"/>
          <p:cNvSpPr txBox="1"/>
          <p:nvPr/>
        </p:nvSpPr>
        <p:spPr>
          <a:xfrm>
            <a:off x="552710" y="2484192"/>
            <a:ext cx="608489" cy="1083945"/>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塞</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773393" y="2006415"/>
            <a:ext cx="588623"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sài</a:t>
            </a:r>
            <a:endParaRPr lang="zh-CN" altLang="en-US" sz="2400" dirty="0">
              <a:latin typeface="汉语拼音" panose="000B0604020202020204" pitchFamily="34" charset="0"/>
              <a:cs typeface="汉语拼音" panose="000B0604020202020204" pitchFamily="34" charset="0"/>
            </a:endParaRPr>
          </a:p>
        </p:txBody>
      </p:sp>
      <p:grpSp>
        <p:nvGrpSpPr>
          <p:cNvPr id="9" name="组合 7"/>
          <p:cNvGrpSpPr/>
          <p:nvPr/>
        </p:nvGrpSpPr>
        <p:grpSpPr>
          <a:xfrm>
            <a:off x="5292080" y="2488227"/>
            <a:ext cx="1029163" cy="1088572"/>
            <a:chOff x="2437" y="2032"/>
            <a:chExt cx="1244" cy="1264"/>
          </a:xfrm>
        </p:grpSpPr>
        <p:sp>
          <p:nvSpPr>
            <p:cNvPr id="1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1" name="直接连接符 10"/>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3" name="文本框 64"/>
          <p:cNvSpPr txBox="1"/>
          <p:nvPr/>
        </p:nvSpPr>
        <p:spPr>
          <a:xfrm>
            <a:off x="5292080" y="2488971"/>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赛</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2" name="椭圆 1"/>
          <p:cNvSpPr/>
          <p:nvPr/>
        </p:nvSpPr>
        <p:spPr>
          <a:xfrm>
            <a:off x="804470" y="3151647"/>
            <a:ext cx="432048" cy="425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552139" y="3093893"/>
            <a:ext cx="432048" cy="425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线形标注 2 15"/>
          <p:cNvSpPr/>
          <p:nvPr/>
        </p:nvSpPr>
        <p:spPr>
          <a:xfrm>
            <a:off x="6588224" y="2571750"/>
            <a:ext cx="2160240" cy="954107"/>
          </a:xfrm>
          <a:prstGeom prst="borderCallout2">
            <a:avLst>
              <a:gd name="adj1" fmla="val 99615"/>
              <a:gd name="adj2" fmla="val 48715"/>
              <a:gd name="adj3" fmla="val 119006"/>
              <a:gd name="adj4" fmla="val 32900"/>
              <a:gd name="adj5" fmla="val 123778"/>
              <a:gd name="adj6" fmla="val -54440"/>
            </a:avLst>
          </a:prstGeom>
          <a:solidFill>
            <a:srgbClr val="CCFF99"/>
          </a:solidFill>
        </p:spPr>
        <p:txBody>
          <a:bodyPr wrap="square">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    下</a:t>
            </a:r>
            <a:r>
              <a:rPr lang="zh-CN" altLang="en-US" sz="2800" b="1" dirty="0">
                <a:solidFill>
                  <a:srgbClr val="FF0000"/>
                </a:solidFill>
                <a:latin typeface="黑体" panose="02010609060101010101" pitchFamily="49" charset="-122"/>
                <a:ea typeface="黑体" panose="02010609060101010101" pitchFamily="49" charset="-122"/>
              </a:rPr>
              <a:t>半部分是“贝”。</a:t>
            </a:r>
            <a:endParaRPr lang="zh-CN" sz="2800" b="1" dirty="0">
              <a:solidFill>
                <a:srgbClr val="FF0000"/>
              </a:solidFill>
              <a:latin typeface="黑体" panose="02010609060101010101" pitchFamily="49" charset="-122"/>
              <a:ea typeface="黑体" panose="02010609060101010101" pitchFamily="49" charset="-122"/>
            </a:endParaRPr>
          </a:p>
        </p:txBody>
      </p:sp>
      <p:sp>
        <p:nvSpPr>
          <p:cNvPr id="17" name="矩形 16"/>
          <p:cNvSpPr/>
          <p:nvPr/>
        </p:nvSpPr>
        <p:spPr>
          <a:xfrm>
            <a:off x="1902725" y="1835988"/>
            <a:ext cx="3044000" cy="2246769"/>
          </a:xfrm>
          <a:prstGeom prst="rect">
            <a:avLst/>
          </a:prstGeom>
          <a:solidFill>
            <a:srgbClr val="CCFF99"/>
          </a:solidFill>
        </p:spPr>
        <p:txBody>
          <a:bodyPr wrap="square">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    下</a:t>
            </a:r>
            <a:r>
              <a:rPr lang="zh-CN" altLang="en-US" sz="2800" b="1" dirty="0">
                <a:solidFill>
                  <a:srgbClr val="FF0000"/>
                </a:solidFill>
                <a:latin typeface="黑体" panose="02010609060101010101" pitchFamily="49" charset="-122"/>
                <a:ea typeface="黑体" panose="02010609060101010101" pitchFamily="49" charset="-122"/>
              </a:rPr>
              <a:t>半部分是“土”。三横距离要均匀，前两横长短相同，第三横最长。</a:t>
            </a:r>
            <a:endParaRPr lang="zh-CN" altLang="en-US" sz="2800" b="1" dirty="0">
              <a:solidFill>
                <a:srgbClr val="FF0000"/>
              </a:solidFill>
              <a:latin typeface="黑体" panose="02010609060101010101" pitchFamily="49" charset="-122"/>
              <a:ea typeface="黑体" panose="02010609060101010101" pitchFamily="49" charset="-122"/>
            </a:endParaRPr>
          </a:p>
        </p:txBody>
      </p:sp>
      <p:pic>
        <p:nvPicPr>
          <p:cNvPr id="18" name="图片 17" descr="图片10.png"/>
          <p:cNvPicPr>
            <a:picLocks noChangeAspect="1"/>
          </p:cNvPicPr>
          <p:nvPr/>
        </p:nvPicPr>
        <p:blipFill>
          <a:blip r:embed="rId1"/>
          <a:stretch>
            <a:fillRect/>
          </a:stretch>
        </p:blipFill>
        <p:spPr>
          <a:xfrm>
            <a:off x="3592198" y="339502"/>
            <a:ext cx="2004126" cy="642942"/>
          </a:xfrm>
          <a:prstGeom prst="rect">
            <a:avLst/>
          </a:prstGeom>
        </p:spPr>
      </p:pic>
      <p:pic>
        <p:nvPicPr>
          <p:cNvPr id="19" name="Picture 2" descr="C:\Users\zhangye\Desktop\点击.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3579862"/>
            <a:ext cx="589294" cy="589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animBg="1"/>
      <p:bldP spid="15" grpId="0" animBg="1"/>
      <p:bldP spid="16" grpId="0" animBg="1"/>
      <p:bldP spid="1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701705" y="2171480"/>
            <a:ext cx="1029163" cy="1088572"/>
            <a:chOff x="2437" y="2032"/>
            <a:chExt cx="1244" cy="1264"/>
          </a:xfrm>
        </p:grpSpPr>
        <p:sp>
          <p:nvSpPr>
            <p:cNvPr id="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 name="文本框 64"/>
          <p:cNvSpPr txBox="1"/>
          <p:nvPr/>
        </p:nvSpPr>
        <p:spPr>
          <a:xfrm>
            <a:off x="701705" y="2142077"/>
            <a:ext cx="608489" cy="1083945"/>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秦</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922388" y="1664300"/>
            <a:ext cx="619080"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qín</a:t>
            </a:r>
            <a:endParaRPr lang="zh-CN" altLang="en-US" sz="2400" dirty="0">
              <a:latin typeface="汉语拼音" panose="000B0604020202020204" pitchFamily="34" charset="0"/>
              <a:cs typeface="汉语拼音" panose="000B0604020202020204" pitchFamily="34" charset="0"/>
            </a:endParaRPr>
          </a:p>
        </p:txBody>
      </p:sp>
      <p:grpSp>
        <p:nvGrpSpPr>
          <p:cNvPr id="9" name="组合 7"/>
          <p:cNvGrpSpPr/>
          <p:nvPr/>
        </p:nvGrpSpPr>
        <p:grpSpPr>
          <a:xfrm>
            <a:off x="5556122" y="2180522"/>
            <a:ext cx="1029163" cy="1088572"/>
            <a:chOff x="2437" y="2032"/>
            <a:chExt cx="1244" cy="1264"/>
          </a:xfrm>
        </p:grpSpPr>
        <p:sp>
          <p:nvSpPr>
            <p:cNvPr id="1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1" name="直接连接符 10"/>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3" name="文本框 64"/>
          <p:cNvSpPr txBox="1"/>
          <p:nvPr/>
        </p:nvSpPr>
        <p:spPr>
          <a:xfrm>
            <a:off x="5556122" y="2181266"/>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泰</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2" name="椭圆 1"/>
          <p:cNvSpPr/>
          <p:nvPr/>
        </p:nvSpPr>
        <p:spPr>
          <a:xfrm>
            <a:off x="953465" y="2736052"/>
            <a:ext cx="432048" cy="425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816181" y="2786188"/>
            <a:ext cx="432048" cy="425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线形标注 2 15"/>
          <p:cNvSpPr/>
          <p:nvPr/>
        </p:nvSpPr>
        <p:spPr>
          <a:xfrm>
            <a:off x="6804248" y="2211710"/>
            <a:ext cx="2088232" cy="954107"/>
          </a:xfrm>
          <a:prstGeom prst="borderCallout2">
            <a:avLst>
              <a:gd name="adj1" fmla="val 99615"/>
              <a:gd name="adj2" fmla="val 48715"/>
              <a:gd name="adj3" fmla="val 119006"/>
              <a:gd name="adj4" fmla="val 32900"/>
              <a:gd name="adj5" fmla="val 123778"/>
              <a:gd name="adj6" fmla="val -54440"/>
            </a:avLst>
          </a:prstGeom>
          <a:solidFill>
            <a:srgbClr val="CCFF99"/>
          </a:solidFill>
        </p:spPr>
        <p:txBody>
          <a:bodyPr wrap="square">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    下</a:t>
            </a:r>
            <a:r>
              <a:rPr lang="zh-CN" altLang="en-US" sz="2800" b="1" dirty="0">
                <a:solidFill>
                  <a:srgbClr val="FF0000"/>
                </a:solidFill>
                <a:latin typeface="黑体" panose="02010609060101010101" pitchFamily="49" charset="-122"/>
                <a:ea typeface="黑体" panose="02010609060101010101" pitchFamily="49" charset="-122"/>
              </a:rPr>
              <a:t>半部分是变形水。</a:t>
            </a:r>
            <a:endParaRPr lang="zh-CN" sz="2800" b="1" dirty="0">
              <a:solidFill>
                <a:srgbClr val="FF0000"/>
              </a:solidFill>
              <a:latin typeface="黑体" panose="02010609060101010101" pitchFamily="49" charset="-122"/>
              <a:ea typeface="黑体" panose="02010609060101010101" pitchFamily="49" charset="-122"/>
            </a:endParaRPr>
          </a:p>
        </p:txBody>
      </p:sp>
      <p:sp>
        <p:nvSpPr>
          <p:cNvPr id="17" name="矩形 16"/>
          <p:cNvSpPr/>
          <p:nvPr/>
        </p:nvSpPr>
        <p:spPr>
          <a:xfrm>
            <a:off x="2009391" y="1275606"/>
            <a:ext cx="3332032" cy="2308324"/>
          </a:xfrm>
          <a:prstGeom prst="rect">
            <a:avLst/>
          </a:prstGeom>
          <a:solidFill>
            <a:srgbClr val="CCFF99"/>
          </a:solidFill>
        </p:spPr>
        <p:txBody>
          <a:bodyPr wrap="square">
            <a:spAutoFit/>
          </a:bodyPr>
          <a:lstStyle/>
          <a:p>
            <a:r>
              <a:rPr lang="zh-CN" altLang="en-US" sz="2400" b="1" dirty="0">
                <a:solidFill>
                  <a:srgbClr val="FF0000"/>
                </a:solidFill>
                <a:latin typeface="黑体" panose="02010609060101010101" pitchFamily="49" charset="-122"/>
                <a:ea typeface="黑体" panose="02010609060101010101" pitchFamily="49" charset="-122"/>
              </a:rPr>
              <a:t>    下半部分是“禾”。三横在横中线上面，中间一横最短，第三横最长，三横距离均匀。撇和捺要舒展，下面“禾”的最后一笔捺写成点。</a:t>
            </a:r>
            <a:endParaRPr lang="zh-CN" altLang="en-US" sz="2400" b="1" dirty="0">
              <a:solidFill>
                <a:srgbClr val="FF0000"/>
              </a:solidFill>
              <a:latin typeface="黑体" panose="02010609060101010101" pitchFamily="49" charset="-122"/>
              <a:ea typeface="黑体" panose="02010609060101010101" pitchFamily="49" charset="-122"/>
            </a:endParaRPr>
          </a:p>
        </p:txBody>
      </p:sp>
      <p:pic>
        <p:nvPicPr>
          <p:cNvPr id="18" name="Picture 2" descr="C:\Users\zhangye\Desktop\点击.png">
            <a:hlinkClick r:id="rId1"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3219822"/>
            <a:ext cx="589294" cy="589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animBg="1"/>
      <p:bldP spid="15" grpId="0" animBg="1"/>
      <p:bldP spid="16" grpId="0" animBg="1"/>
      <p:bldP spid="1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1572858" y="1633890"/>
            <a:ext cx="1029163" cy="1088572"/>
            <a:chOff x="2437" y="2032"/>
            <a:chExt cx="1244" cy="1264"/>
          </a:xfrm>
        </p:grpSpPr>
        <p:sp>
          <p:nvSpPr>
            <p:cNvPr id="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 name="文本框 64"/>
          <p:cNvSpPr txBox="1"/>
          <p:nvPr/>
        </p:nvSpPr>
        <p:spPr>
          <a:xfrm>
            <a:off x="1572858" y="1604487"/>
            <a:ext cx="608489" cy="1083945"/>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醉</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1793541" y="1126710"/>
            <a:ext cx="620683"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zuì</a:t>
            </a:r>
            <a:endParaRPr lang="zh-CN" altLang="en-US" sz="2400" dirty="0">
              <a:latin typeface="汉语拼音" panose="000B0604020202020204" pitchFamily="34" charset="0"/>
              <a:cs typeface="汉语拼音" panose="000B0604020202020204" pitchFamily="34" charset="0"/>
            </a:endParaRPr>
          </a:p>
        </p:txBody>
      </p:sp>
      <p:sp>
        <p:nvSpPr>
          <p:cNvPr id="17" name="矩形 16"/>
          <p:cNvSpPr/>
          <p:nvPr/>
        </p:nvSpPr>
        <p:spPr>
          <a:xfrm>
            <a:off x="2987824" y="1419622"/>
            <a:ext cx="4887298" cy="1384995"/>
          </a:xfrm>
          <a:prstGeom prst="rect">
            <a:avLst/>
          </a:prstGeom>
          <a:solidFill>
            <a:srgbClr val="CCFF99"/>
          </a:solidFill>
        </p:spPr>
        <p:txBody>
          <a:bodyPr wrap="square">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    笔画</a:t>
            </a:r>
            <a:r>
              <a:rPr lang="zh-CN" altLang="en-US" sz="2800" b="1" dirty="0">
                <a:solidFill>
                  <a:srgbClr val="FF0000"/>
                </a:solidFill>
                <a:latin typeface="黑体" panose="02010609060101010101" pitchFamily="49" charset="-122"/>
                <a:ea typeface="黑体" panose="02010609060101010101" pitchFamily="49" charset="-122"/>
              </a:rPr>
              <a:t>较多，要写得紧凑。左边的“酉”要写得瘦长，“卒”的下半部分，竖要出头。</a:t>
            </a:r>
            <a:endParaRPr lang="zh-CN" altLang="en-US" sz="2800" b="1" dirty="0">
              <a:solidFill>
                <a:srgbClr val="FF0000"/>
              </a:solidFill>
              <a:latin typeface="黑体" panose="02010609060101010101" pitchFamily="49" charset="-122"/>
              <a:ea typeface="黑体" panose="02010609060101010101" pitchFamily="49" charset="-122"/>
            </a:endParaRPr>
          </a:p>
        </p:txBody>
      </p:sp>
      <p:pic>
        <p:nvPicPr>
          <p:cNvPr id="9" name="图片 8" descr="26523992_010017343033_2"/>
          <p:cNvPicPr>
            <a:picLocks noChangeAspect="1"/>
          </p:cNvPicPr>
          <p:nvPr/>
        </p:nvPicPr>
        <p:blipFill>
          <a:blip r:embed="rId1">
            <a:clrChange>
              <a:clrFrom>
                <a:srgbClr val="F9FF93">
                  <a:alpha val="100000"/>
                </a:srgbClr>
              </a:clrFrom>
              <a:clrTo>
                <a:srgbClr val="F9FF93">
                  <a:alpha val="100000"/>
                  <a:alpha val="0"/>
                </a:srgbClr>
              </a:clrTo>
            </a:clrChange>
          </a:blip>
          <a:stretch>
            <a:fillRect/>
          </a:stretch>
        </p:blipFill>
        <p:spPr>
          <a:xfrm>
            <a:off x="7258028" y="2846428"/>
            <a:ext cx="1669538" cy="1669538"/>
          </a:xfrm>
          <a:prstGeom prst="rect">
            <a:avLst/>
          </a:prstGeom>
        </p:spPr>
      </p:pic>
      <p:pic>
        <p:nvPicPr>
          <p:cNvPr id="10" name="Picture 2" descr="C:\Users\zhangye\Desktop\点击.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3688" y="2715766"/>
            <a:ext cx="589294" cy="589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ChangeArrowheads="1"/>
          </p:cNvSpPr>
          <p:nvPr/>
        </p:nvSpPr>
        <p:spPr bwMode="auto">
          <a:xfrm>
            <a:off x="0" y="572029"/>
            <a:ext cx="138564" cy="284693"/>
          </a:xfrm>
          <a:prstGeom prst="rect">
            <a:avLst/>
          </a:prstGeom>
          <a:noFill/>
          <a:ln w="9525">
            <a:noFill/>
            <a:miter lim="800000"/>
          </a:ln>
          <a:effectLst/>
        </p:spPr>
        <p:txBody>
          <a:bodyPr vert="horz" wrap="none" lIns="68580" tIns="34290" rIns="68580" bIns="34290" numCol="1" anchor="ctr" anchorCtr="0" compatLnSpc="1">
            <a:spAutoFit/>
          </a:bodyPr>
          <a:lstStyle/>
          <a:p>
            <a:pPr fontAlgn="base">
              <a:spcBef>
                <a:spcPct val="0"/>
              </a:spcBef>
              <a:spcAft>
                <a:spcPct val="0"/>
              </a:spcAft>
            </a:pPr>
            <a:endParaRPr lang="zh-CN" altLang="zh-CN">
              <a:latin typeface="Arial" panose="020B0604020202020204" pitchFamily="34" charset="0"/>
              <a:ea typeface="宋体" panose="02010600030101010101" pitchFamily="2" charset="-122"/>
              <a:cs typeface="宋体" panose="02010600030101010101" pitchFamily="2" charset="-122"/>
            </a:endParaRPr>
          </a:p>
        </p:txBody>
      </p:sp>
      <p:sp>
        <p:nvSpPr>
          <p:cNvPr id="16" name="文本框 14"/>
          <p:cNvSpPr txBox="1"/>
          <p:nvPr/>
        </p:nvSpPr>
        <p:spPr>
          <a:xfrm>
            <a:off x="624428" y="411510"/>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2083" y="479078"/>
            <a:ext cx="366860" cy="456338"/>
          </a:xfrm>
          <a:prstGeom prst="rect">
            <a:avLst/>
          </a:prstGeom>
        </p:spPr>
      </p:pic>
      <p:sp>
        <p:nvSpPr>
          <p:cNvPr id="24" name="TextBox 23"/>
          <p:cNvSpPr txBox="1"/>
          <p:nvPr/>
        </p:nvSpPr>
        <p:spPr>
          <a:xfrm>
            <a:off x="980065" y="1679575"/>
            <a:ext cx="754053" cy="1680845"/>
          </a:xfrm>
          <a:prstGeom prst="rect">
            <a:avLst/>
          </a:prstGeom>
          <a:noFill/>
        </p:spPr>
        <p:txBody>
          <a:bodyPr vert="eaVert" wrap="square" lIns="68580" tIns="34290" rIns="68580" bIns="34290" rtlCol="0">
            <a:spAutoFit/>
          </a:bodyPr>
          <a:lstStyle/>
          <a:p>
            <a:pPr algn="l"/>
            <a:r>
              <a:rPr lang="zh-CN" altLang="en-US" sz="4000" b="1" dirty="0">
                <a:latin typeface="楷体" panose="02010609060101010101" pitchFamily="49" charset="-122"/>
                <a:ea typeface="楷体" panose="02010609060101010101" pitchFamily="49" charset="-122"/>
                <a:cs typeface="黑体" panose="02010609060101010101" pitchFamily="49" charset="-122"/>
              </a:rPr>
              <a:t>出  塞</a:t>
            </a:r>
            <a:endParaRPr lang="zh-CN" altLang="en-US" sz="4000" b="1" dirty="0">
              <a:latin typeface="楷体" panose="02010609060101010101" pitchFamily="49" charset="-122"/>
              <a:ea typeface="楷体" panose="02010609060101010101" pitchFamily="49" charset="-122"/>
              <a:cs typeface="黑体" panose="02010609060101010101" pitchFamily="49" charset="-122"/>
            </a:endParaRPr>
          </a:p>
        </p:txBody>
      </p:sp>
      <p:sp>
        <p:nvSpPr>
          <p:cNvPr id="2" name="左大括号 1"/>
          <p:cNvSpPr/>
          <p:nvPr/>
        </p:nvSpPr>
        <p:spPr>
          <a:xfrm>
            <a:off x="2015490" y="1765617"/>
            <a:ext cx="145415" cy="1594803"/>
          </a:xfrm>
          <a:prstGeom prst="leftBrace">
            <a:avLst>
              <a:gd name="adj1" fmla="val 8333"/>
              <a:gd name="adj2" fmla="val 47698"/>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b="1">
              <a:latin typeface="楷体" panose="02010609060101010101" pitchFamily="49" charset="-122"/>
              <a:ea typeface="楷体" panose="02010609060101010101" pitchFamily="49" charset="-122"/>
            </a:endParaRPr>
          </a:p>
        </p:txBody>
      </p:sp>
      <p:sp>
        <p:nvSpPr>
          <p:cNvPr id="3" name="圆角矩形 2"/>
          <p:cNvSpPr/>
          <p:nvPr/>
        </p:nvSpPr>
        <p:spPr>
          <a:xfrm>
            <a:off x="2473325" y="1477645"/>
            <a:ext cx="3503930" cy="57594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a:latin typeface="楷体" panose="02010609060101010101" pitchFamily="49" charset="-122"/>
                <a:ea typeface="楷体" panose="02010609060101010101" pitchFamily="49" charset="-122"/>
                <a:cs typeface="微软雅黑" panose="020B0503020204020204" charset="-122"/>
                <a:sym typeface="+mn-ea"/>
              </a:rPr>
              <a:t>秦月汉关人未还：</a:t>
            </a:r>
            <a:r>
              <a:rPr lang="zh-CN" altLang="en-US" sz="2800" b="1">
                <a:solidFill>
                  <a:srgbClr val="0000FF"/>
                </a:solidFill>
                <a:latin typeface="楷体" panose="02010609060101010101" pitchFamily="49" charset="-122"/>
                <a:ea typeface="楷体" panose="02010609060101010101" pitchFamily="49" charset="-122"/>
                <a:cs typeface="微软雅黑" panose="020B0503020204020204" charset="-122"/>
                <a:sym typeface="+mn-ea"/>
              </a:rPr>
              <a:t>悲</a:t>
            </a:r>
            <a:endParaRPr lang="zh-CN" altLang="en-US" sz="2800" b="1">
              <a:solidFill>
                <a:srgbClr val="0000FF"/>
              </a:solidFill>
              <a:latin typeface="楷体" panose="02010609060101010101" pitchFamily="49" charset="-122"/>
              <a:ea typeface="楷体" panose="02010609060101010101" pitchFamily="49" charset="-122"/>
              <a:cs typeface="微软雅黑" panose="020B0503020204020204" charset="-122"/>
              <a:sym typeface="+mn-ea"/>
            </a:endParaRPr>
          </a:p>
        </p:txBody>
      </p:sp>
      <p:sp>
        <p:nvSpPr>
          <p:cNvPr id="5" name="圆角矩形 4"/>
          <p:cNvSpPr/>
          <p:nvPr/>
        </p:nvSpPr>
        <p:spPr>
          <a:xfrm>
            <a:off x="2520315" y="2987040"/>
            <a:ext cx="3456940" cy="57594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a:latin typeface="楷体" panose="02010609060101010101" pitchFamily="49" charset="-122"/>
                <a:ea typeface="楷体" panose="02010609060101010101" pitchFamily="49" charset="-122"/>
                <a:cs typeface="微软雅黑" panose="020B0503020204020204" charset="-122"/>
                <a:sym typeface="+mn-ea"/>
              </a:rPr>
              <a:t>思良将、建功业：</a:t>
            </a:r>
            <a:r>
              <a:rPr lang="zh-CN" altLang="en-US" sz="2800" b="1">
                <a:solidFill>
                  <a:srgbClr val="0000FF"/>
                </a:solidFill>
                <a:latin typeface="楷体" panose="02010609060101010101" pitchFamily="49" charset="-122"/>
                <a:ea typeface="楷体" panose="02010609060101010101" pitchFamily="49" charset="-122"/>
                <a:cs typeface="微软雅黑" panose="020B0503020204020204" charset="-122"/>
                <a:sym typeface="+mn-ea"/>
              </a:rPr>
              <a:t>壮</a:t>
            </a:r>
            <a:endParaRPr lang="zh-CN" altLang="en-US" sz="2800" b="1">
              <a:solidFill>
                <a:srgbClr val="0000FF"/>
              </a:solidFill>
              <a:latin typeface="楷体" panose="02010609060101010101" pitchFamily="49" charset="-122"/>
              <a:ea typeface="楷体" panose="02010609060101010101" pitchFamily="49" charset="-122"/>
              <a:cs typeface="微软雅黑" panose="020B0503020204020204" charset="-122"/>
              <a:sym typeface="+mn-ea"/>
            </a:endParaRPr>
          </a:p>
        </p:txBody>
      </p:sp>
      <p:sp>
        <p:nvSpPr>
          <p:cNvPr id="6" name="左大括号 5"/>
          <p:cNvSpPr/>
          <p:nvPr/>
        </p:nvSpPr>
        <p:spPr>
          <a:xfrm flipH="1">
            <a:off x="6259195" y="1765617"/>
            <a:ext cx="252094" cy="1509395"/>
          </a:xfrm>
          <a:prstGeom prst="leftBrace">
            <a:avLst>
              <a:gd name="adj1" fmla="val 8333"/>
              <a:gd name="adj2" fmla="val 50000"/>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b="1">
              <a:latin typeface="楷体" panose="02010609060101010101" pitchFamily="49" charset="-122"/>
              <a:ea typeface="楷体" panose="02010609060101010101" pitchFamily="49" charset="-122"/>
            </a:endParaRPr>
          </a:p>
        </p:txBody>
      </p:sp>
      <p:pic>
        <p:nvPicPr>
          <p:cNvPr id="7" name="图片 6" descr="图片9"/>
          <p:cNvPicPr>
            <a:picLocks noChangeAspect="1"/>
          </p:cNvPicPr>
          <p:nvPr/>
        </p:nvPicPr>
        <p:blipFill>
          <a:blip r:embed="rId2"/>
          <a:stretch>
            <a:fillRect/>
          </a:stretch>
        </p:blipFill>
        <p:spPr>
          <a:xfrm>
            <a:off x="6259195" y="3634740"/>
            <a:ext cx="2695575" cy="1328420"/>
          </a:xfrm>
          <a:prstGeom prst="rect">
            <a:avLst/>
          </a:prstGeom>
        </p:spPr>
      </p:pic>
      <p:sp>
        <p:nvSpPr>
          <p:cNvPr id="8" name="文本框 7"/>
          <p:cNvSpPr txBox="1"/>
          <p:nvPr/>
        </p:nvSpPr>
        <p:spPr>
          <a:xfrm>
            <a:off x="6924040" y="1572260"/>
            <a:ext cx="567690" cy="2061210"/>
          </a:xfrm>
          <a:prstGeom prst="rect">
            <a:avLst/>
          </a:prstGeom>
          <a:solidFill>
            <a:schemeClr val="accent1">
              <a:lumMod val="20000"/>
              <a:lumOff val="80000"/>
            </a:schemeClr>
          </a:solidFill>
          <a:ln>
            <a:solidFill>
              <a:schemeClr val="accent1"/>
            </a:solidFill>
          </a:ln>
        </p:spPr>
        <p:txBody>
          <a:bodyPr wrap="square" rtlCol="0" anchor="t">
            <a:spAutoFit/>
          </a:bodyPr>
          <a:lstStyle/>
          <a:p>
            <a:r>
              <a:rPr lang="zh-CN" altLang="en-US" sz="3200" b="1">
                <a:latin typeface="楷体" panose="02010609060101010101" pitchFamily="49" charset="-122"/>
                <a:ea typeface="楷体" panose="02010609060101010101" pitchFamily="49" charset="-122"/>
              </a:rPr>
              <a:t>思乡爱国</a:t>
            </a:r>
            <a:endParaRPr lang="zh-CN" altLang="en-US" sz="3200" b="1">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259631" y="1773932"/>
            <a:ext cx="754053" cy="1731010"/>
          </a:xfrm>
          <a:prstGeom prst="rect">
            <a:avLst/>
          </a:prstGeom>
          <a:noFill/>
        </p:spPr>
        <p:txBody>
          <a:bodyPr vert="eaVert" wrap="square" lIns="68580" tIns="34290" rIns="68580" bIns="34290" rtlCol="0">
            <a:spAutoFit/>
          </a:bodyPr>
          <a:lstStyle/>
          <a:p>
            <a:pPr algn="l"/>
            <a:r>
              <a:rPr lang="zh-CN" altLang="en-US" sz="4000" b="1" dirty="0">
                <a:latin typeface="楷体" panose="02010609060101010101" pitchFamily="49" charset="-122"/>
                <a:ea typeface="楷体" panose="02010609060101010101" pitchFamily="49" charset="-122"/>
              </a:rPr>
              <a:t>凉州词</a:t>
            </a:r>
            <a:endParaRPr lang="zh-CN" altLang="en-US" sz="4000" b="1" dirty="0">
              <a:latin typeface="楷体" panose="02010609060101010101" pitchFamily="49" charset="-122"/>
              <a:ea typeface="楷体" panose="02010609060101010101" pitchFamily="49" charset="-122"/>
            </a:endParaRPr>
          </a:p>
        </p:txBody>
      </p:sp>
      <p:sp>
        <p:nvSpPr>
          <p:cNvPr id="2" name="左大括号 1"/>
          <p:cNvSpPr/>
          <p:nvPr/>
        </p:nvSpPr>
        <p:spPr>
          <a:xfrm>
            <a:off x="2267744" y="1805622"/>
            <a:ext cx="170656" cy="1747203"/>
          </a:xfrm>
          <a:prstGeom prst="leftBrace">
            <a:avLst>
              <a:gd name="adj1" fmla="val 290829"/>
              <a:gd name="adj2" fmla="val 47698"/>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b="1">
              <a:latin typeface="楷体" panose="02010609060101010101" pitchFamily="49" charset="-122"/>
              <a:ea typeface="楷体" panose="02010609060101010101" pitchFamily="49" charset="-122"/>
            </a:endParaRPr>
          </a:p>
        </p:txBody>
      </p:sp>
      <p:sp>
        <p:nvSpPr>
          <p:cNvPr id="3" name="圆角矩形 2"/>
          <p:cNvSpPr/>
          <p:nvPr/>
        </p:nvSpPr>
        <p:spPr>
          <a:xfrm>
            <a:off x="2799080" y="1517650"/>
            <a:ext cx="3154045" cy="57594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400" b="1">
                <a:latin typeface="楷体" panose="02010609060101010101" pitchFamily="49" charset="-122"/>
                <a:ea typeface="楷体" panose="02010609060101010101" pitchFamily="49" charset="-122"/>
                <a:cs typeface="微软雅黑" panose="020B0503020204020204" charset="-122"/>
                <a:sym typeface="+mn-ea"/>
              </a:rPr>
              <a:t>美酒斟满，琵琶声催</a:t>
            </a:r>
            <a:r>
              <a:rPr lang="zh-CN" altLang="en-US" sz="2000" b="1">
                <a:latin typeface="楷体" panose="02010609060101010101" pitchFamily="49" charset="-122"/>
                <a:ea typeface="楷体" panose="02010609060101010101" pitchFamily="49" charset="-122"/>
                <a:cs typeface="微软雅黑" panose="020B0503020204020204" charset="-122"/>
                <a:sym typeface="+mn-ea"/>
              </a:rPr>
              <a:t>       </a:t>
            </a:r>
            <a:endParaRPr lang="zh-CN" altLang="en-US" sz="2000" b="1">
              <a:latin typeface="楷体" panose="02010609060101010101" pitchFamily="49" charset="-122"/>
              <a:ea typeface="楷体" panose="02010609060101010101" pitchFamily="49" charset="-122"/>
              <a:cs typeface="微软雅黑" panose="020B0503020204020204" charset="-122"/>
              <a:sym typeface="+mn-ea"/>
            </a:endParaRPr>
          </a:p>
        </p:txBody>
      </p:sp>
      <p:sp>
        <p:nvSpPr>
          <p:cNvPr id="6" name="左大括号 5"/>
          <p:cNvSpPr/>
          <p:nvPr/>
        </p:nvSpPr>
        <p:spPr>
          <a:xfrm flipH="1">
            <a:off x="6444206" y="1805623"/>
            <a:ext cx="188595" cy="1716088"/>
          </a:xfrm>
          <a:prstGeom prst="leftBrace">
            <a:avLst>
              <a:gd name="adj1" fmla="val 8333"/>
              <a:gd name="adj2" fmla="val 50000"/>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b="1">
              <a:latin typeface="楷体" panose="02010609060101010101" pitchFamily="49" charset="-122"/>
              <a:ea typeface="楷体" panose="02010609060101010101" pitchFamily="49" charset="-122"/>
            </a:endParaRPr>
          </a:p>
        </p:txBody>
      </p:sp>
      <p:pic>
        <p:nvPicPr>
          <p:cNvPr id="7" name="图片 6" descr="图片9"/>
          <p:cNvPicPr>
            <a:picLocks noChangeAspect="1"/>
          </p:cNvPicPr>
          <p:nvPr/>
        </p:nvPicPr>
        <p:blipFill>
          <a:blip r:embed="rId1"/>
          <a:stretch>
            <a:fillRect/>
          </a:stretch>
        </p:blipFill>
        <p:spPr>
          <a:xfrm>
            <a:off x="6990080" y="3759835"/>
            <a:ext cx="1545590" cy="628015"/>
          </a:xfrm>
          <a:prstGeom prst="rect">
            <a:avLst/>
          </a:prstGeom>
        </p:spPr>
      </p:pic>
      <p:sp>
        <p:nvSpPr>
          <p:cNvPr id="8" name="文本框 7"/>
          <p:cNvSpPr txBox="1"/>
          <p:nvPr/>
        </p:nvSpPr>
        <p:spPr>
          <a:xfrm>
            <a:off x="7092280" y="1706880"/>
            <a:ext cx="525780" cy="1814830"/>
          </a:xfrm>
          <a:prstGeom prst="rect">
            <a:avLst/>
          </a:prstGeom>
          <a:solidFill>
            <a:schemeClr val="accent6">
              <a:lumMod val="40000"/>
              <a:lumOff val="60000"/>
              <a:alpha val="68000"/>
            </a:schemeClr>
          </a:solidFill>
          <a:ln>
            <a:solidFill>
              <a:schemeClr val="accent1"/>
            </a:solidFill>
          </a:ln>
        </p:spPr>
        <p:txBody>
          <a:bodyPr wrap="square" rtlCol="0" anchor="t">
            <a:spAutoFit/>
          </a:bodyPr>
          <a:lstStyle/>
          <a:p>
            <a:r>
              <a:rPr lang="zh-CN" altLang="en-US" sz="2800" b="1">
                <a:latin typeface="楷体" panose="02010609060101010101" pitchFamily="49" charset="-122"/>
                <a:ea typeface="楷体" panose="02010609060101010101" pitchFamily="49" charset="-122"/>
              </a:rPr>
              <a:t>悲壮之感</a:t>
            </a:r>
            <a:endParaRPr lang="zh-CN" altLang="en-US" sz="2800" b="1">
              <a:latin typeface="楷体" panose="02010609060101010101" pitchFamily="49" charset="-122"/>
              <a:ea typeface="楷体" panose="02010609060101010101" pitchFamily="49" charset="-122"/>
            </a:endParaRPr>
          </a:p>
        </p:txBody>
      </p:sp>
      <p:sp>
        <p:nvSpPr>
          <p:cNvPr id="4" name="圆角矩形 3"/>
          <p:cNvSpPr/>
          <p:nvPr/>
        </p:nvSpPr>
        <p:spPr>
          <a:xfrm>
            <a:off x="2799080" y="3183890"/>
            <a:ext cx="3154680" cy="57594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400" b="1">
                <a:latin typeface="楷体" panose="02010609060101010101" pitchFamily="49" charset="-122"/>
                <a:ea typeface="楷体" panose="02010609060101010101" pitchFamily="49" charset="-122"/>
                <a:cs typeface="微软雅黑" panose="020B0503020204020204" charset="-122"/>
                <a:sym typeface="+mn-ea"/>
              </a:rPr>
              <a:t>莫笑醉卧，几人能回</a:t>
            </a:r>
            <a:endParaRPr lang="zh-CN" altLang="en-US" sz="2400" b="1">
              <a:latin typeface="楷体" panose="02010609060101010101" pitchFamily="49" charset="-122"/>
              <a:ea typeface="楷体" panose="02010609060101010101" pitchFamily="49"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90113" y="1347806"/>
            <a:ext cx="701697" cy="530225"/>
          </a:xfrm>
          <a:prstGeom prst="rect">
            <a:avLst/>
          </a:prstGeom>
        </p:spPr>
        <p:txBody>
          <a:bodyPr wrap="square" lIns="68580" tIns="34290" rIns="68580" bIns="34290">
            <a:spAutoFit/>
          </a:bodyPr>
          <a:lstStyle/>
          <a:p>
            <a:r>
              <a:rPr lang="en-US" altLang="zh-CN" sz="3000" dirty="0" err="1" smtClean="0">
                <a:latin typeface="汉语拼音" panose="000B0604020202020204" pitchFamily="34" charset="0"/>
                <a:ea typeface="微软雅黑" panose="020B0503020204020204" charset="-122"/>
                <a:cs typeface="汉语拼音" panose="000B0604020202020204" pitchFamily="34" charset="0"/>
              </a:rPr>
              <a:t>sài</a:t>
            </a:r>
            <a:endParaRPr lang="en-US" altLang="en-US" sz="3000" dirty="0">
              <a:latin typeface="汉语拼音" panose="000B0604020202020204" pitchFamily="34" charset="0"/>
              <a:ea typeface="微软雅黑" panose="020B0503020204020204" charset="-122"/>
              <a:cs typeface="汉语拼音" panose="000B0604020202020204" pitchFamily="34" charset="0"/>
            </a:endParaRPr>
          </a:p>
        </p:txBody>
      </p:sp>
      <p:sp>
        <p:nvSpPr>
          <p:cNvPr id="4" name="文本框 6"/>
          <p:cNvSpPr txBox="1"/>
          <p:nvPr/>
        </p:nvSpPr>
        <p:spPr>
          <a:xfrm>
            <a:off x="1571754" y="1916236"/>
            <a:ext cx="2088232" cy="707886"/>
          </a:xfrm>
          <a:prstGeom prst="rect">
            <a:avLst/>
          </a:prstGeom>
          <a:noFill/>
        </p:spPr>
        <p:txBody>
          <a:bodyPr wrap="square" rtlCol="0">
            <a:spAutoFit/>
          </a:bodyPr>
          <a:lstStyle/>
          <a:p>
            <a:r>
              <a:rPr kumimoji="1" lang="zh-CN" altLang="en-US" sz="4000" b="1" dirty="0" smtClean="0">
                <a:latin typeface="楷体" panose="02010609060101010101" pitchFamily="49" charset="-122"/>
                <a:ea typeface="楷体" panose="02010609060101010101" pitchFamily="49" charset="-122"/>
                <a:sym typeface="+mn-ea"/>
              </a:rPr>
              <a:t>出</a:t>
            </a:r>
            <a:r>
              <a:rPr kumimoji="1" lang="zh-CN" altLang="en-US" sz="4000" b="1" dirty="0" smtClean="0">
                <a:solidFill>
                  <a:srgbClr val="FF0000"/>
                </a:solidFill>
                <a:latin typeface="楷体" panose="02010609060101010101" pitchFamily="49" charset="-122"/>
                <a:ea typeface="楷体" panose="02010609060101010101" pitchFamily="49" charset="-122"/>
                <a:sym typeface="+mn-ea"/>
              </a:rPr>
              <a:t>塞</a:t>
            </a:r>
            <a:endParaRPr kumimoji="1" lang="zh-CN" altLang="en-US" sz="4000" b="1" dirty="0">
              <a:solidFill>
                <a:srgbClr val="FF0000"/>
              </a:solidFill>
              <a:latin typeface="楷体" panose="02010609060101010101" pitchFamily="49" charset="-122"/>
              <a:ea typeface="楷体" panose="02010609060101010101" pitchFamily="49" charset="-122"/>
              <a:sym typeface="+mn-ea"/>
            </a:endParaRPr>
          </a:p>
        </p:txBody>
      </p:sp>
      <p:sp>
        <p:nvSpPr>
          <p:cNvPr id="5" name="矩形 4"/>
          <p:cNvSpPr/>
          <p:nvPr/>
        </p:nvSpPr>
        <p:spPr>
          <a:xfrm>
            <a:off x="1762463" y="3238842"/>
            <a:ext cx="1356995" cy="530225"/>
          </a:xfrm>
          <a:prstGeom prst="rect">
            <a:avLst/>
          </a:prstGeom>
        </p:spPr>
        <p:txBody>
          <a:bodyPr wrap="square" lIns="68580" tIns="34290" rIns="68580" bIns="34290">
            <a:spAutoFit/>
          </a:bodyPr>
          <a:lstStyle/>
          <a:p>
            <a:r>
              <a:rPr lang="en-US" altLang="en-US" sz="3000" dirty="0" err="1" smtClean="0">
                <a:latin typeface="汉语拼音" panose="000B0604020202020204" pitchFamily="34" charset="0"/>
                <a:ea typeface="微软雅黑" panose="020B0503020204020204" charset="-122"/>
                <a:cs typeface="汉语拼音" panose="000B0604020202020204" pitchFamily="34" charset="0"/>
              </a:rPr>
              <a:t>jiàng</a:t>
            </a:r>
            <a:endParaRPr lang="en-US" altLang="en-US" sz="3000" dirty="0">
              <a:latin typeface="汉语拼音" panose="000B0604020202020204" pitchFamily="34" charset="0"/>
              <a:ea typeface="微软雅黑" panose="020B0503020204020204" charset="-122"/>
              <a:cs typeface="汉语拼音" panose="000B0604020202020204" pitchFamily="34" charset="0"/>
            </a:endParaRPr>
          </a:p>
        </p:txBody>
      </p:sp>
      <p:sp>
        <p:nvSpPr>
          <p:cNvPr id="6" name="文本框 6"/>
          <p:cNvSpPr txBox="1"/>
          <p:nvPr/>
        </p:nvSpPr>
        <p:spPr>
          <a:xfrm>
            <a:off x="1396844" y="3795125"/>
            <a:ext cx="2088232" cy="707886"/>
          </a:xfrm>
          <a:prstGeom prst="rect">
            <a:avLst/>
          </a:prstGeom>
          <a:noFill/>
        </p:spPr>
        <p:txBody>
          <a:bodyPr wrap="square" rtlCol="0">
            <a:spAutoFit/>
          </a:bodyPr>
          <a:lstStyle/>
          <a:p>
            <a:r>
              <a:rPr kumimoji="1" lang="zh-CN" altLang="en-US" sz="4000" b="1" dirty="0" smtClean="0">
                <a:latin typeface="楷体" panose="02010609060101010101" pitchFamily="49" charset="-122"/>
                <a:ea typeface="楷体" panose="02010609060101010101" pitchFamily="49" charset="-122"/>
                <a:sym typeface="+mn-ea"/>
              </a:rPr>
              <a:t>飞</a:t>
            </a:r>
            <a:r>
              <a:rPr kumimoji="1" lang="zh-CN" altLang="en-US" sz="4000" b="1" dirty="0" smtClean="0">
                <a:solidFill>
                  <a:srgbClr val="FF0000"/>
                </a:solidFill>
                <a:latin typeface="楷体" panose="02010609060101010101" pitchFamily="49" charset="-122"/>
                <a:ea typeface="楷体" panose="02010609060101010101" pitchFamily="49" charset="-122"/>
                <a:sym typeface="+mn-ea"/>
              </a:rPr>
              <a:t>将</a:t>
            </a:r>
            <a:endParaRPr kumimoji="1" lang="zh-CN" altLang="en-US" sz="4000" b="1" dirty="0">
              <a:latin typeface="楷体" panose="02010609060101010101" pitchFamily="49" charset="-122"/>
              <a:ea typeface="楷体" panose="02010609060101010101" pitchFamily="49" charset="-122"/>
              <a:sym typeface="+mn-ea"/>
            </a:endParaRPr>
          </a:p>
        </p:txBody>
      </p:sp>
      <p:sp>
        <p:nvSpPr>
          <p:cNvPr id="10" name="文本框 64"/>
          <p:cNvSpPr txBox="1"/>
          <p:nvPr/>
        </p:nvSpPr>
        <p:spPr>
          <a:xfrm>
            <a:off x="1884782" y="481503"/>
            <a:ext cx="6912768" cy="586314"/>
          </a:xfrm>
          <a:prstGeom prst="rect">
            <a:avLst/>
          </a:prstGeom>
          <a:noFill/>
          <a:ln w="9525">
            <a:noFill/>
          </a:ln>
        </p:spPr>
        <p:txBody>
          <a:bodyPr wrap="square" lIns="68580" tIns="34290" rIns="68580" bIns="34290">
            <a:spAutoFit/>
          </a:bodyPr>
          <a:lstStyle/>
          <a:p>
            <a:pPr eaLnBrk="1" hangingPunct="1">
              <a:lnSpc>
                <a:spcPct val="120000"/>
              </a:lnSpc>
            </a:pPr>
            <a:r>
              <a:rPr lang="zh-CN" altLang="en-US" sz="2800" b="1" dirty="0" smtClean="0">
                <a:latin typeface="黑体" panose="02010609060101010101" pitchFamily="49" charset="-122"/>
                <a:ea typeface="黑体" panose="02010609060101010101" pitchFamily="49" charset="-122"/>
              </a:rPr>
              <a:t>下面这些容易读错的字音，你能读正确吗？</a:t>
            </a:r>
            <a:endParaRPr lang="zh-CN" altLang="en-US" sz="2800" b="1" dirty="0">
              <a:latin typeface="黑体" panose="02010609060101010101" pitchFamily="49" charset="-122"/>
              <a:ea typeface="黑体" panose="02010609060101010101" pitchFamily="49" charset="-122"/>
            </a:endParaRPr>
          </a:p>
        </p:txBody>
      </p:sp>
      <p:sp>
        <p:nvSpPr>
          <p:cNvPr id="2" name="椭圆 1"/>
          <p:cNvSpPr/>
          <p:nvPr/>
        </p:nvSpPr>
        <p:spPr>
          <a:xfrm>
            <a:off x="2001409" y="3897077"/>
            <a:ext cx="576064" cy="55436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1003" y="3583164"/>
            <a:ext cx="1700510" cy="945036"/>
            <a:chOff x="3899870" y="3245413"/>
            <a:chExt cx="4857539" cy="1272148"/>
          </a:xfrm>
        </p:grpSpPr>
        <p:sp>
          <p:nvSpPr>
            <p:cNvPr id="13" name="云形标注 12"/>
            <p:cNvSpPr/>
            <p:nvPr/>
          </p:nvSpPr>
          <p:spPr>
            <a:xfrm>
              <a:off x="3899870" y="3245413"/>
              <a:ext cx="4857539" cy="1272148"/>
            </a:xfrm>
            <a:prstGeom prst="cloudCallout">
              <a:avLst>
                <a:gd name="adj1" fmla="val -65864"/>
                <a:gd name="adj2" fmla="val -26226"/>
              </a:avLst>
            </a:prstGeom>
            <a:solidFill>
              <a:schemeClr val="accent3">
                <a:lumMod val="20000"/>
                <a:lumOff val="80000"/>
              </a:schemeClr>
            </a:solidFill>
            <a:ln w="635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tx1"/>
                  </a:solidFill>
                  <a:latin typeface="楷体" panose="02010609060101010101" pitchFamily="49" charset="-122"/>
                  <a:ea typeface="楷体" panose="02010609060101010101" pitchFamily="49" charset="-122"/>
                </a:rPr>
                <a:t>    </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14" name="TextBox 13"/>
            <p:cNvSpPr txBox="1"/>
            <p:nvPr/>
          </p:nvSpPr>
          <p:spPr>
            <a:xfrm>
              <a:off x="4688061" y="3376783"/>
              <a:ext cx="3923274" cy="952912"/>
            </a:xfrm>
            <a:prstGeom prst="rect">
              <a:avLst/>
            </a:prstGeom>
            <a:noFill/>
          </p:spPr>
          <p:txBody>
            <a:bodyPr wrap="square" rtlCol="0">
              <a:spAutoFit/>
            </a:bodyPr>
            <a:lstStyle/>
            <a:p>
              <a:r>
                <a:rPr lang="zh-CN" altLang="en-US" sz="4000" b="1" dirty="0" smtClean="0">
                  <a:solidFill>
                    <a:srgbClr val="FF0000"/>
                  </a:solidFill>
                  <a:latin typeface="+mn-ea"/>
                </a:rPr>
                <a:t>将领</a:t>
              </a:r>
              <a:endParaRPr lang="zh-CN" altLang="en-US" sz="4000" b="1" dirty="0">
                <a:solidFill>
                  <a:srgbClr val="FF0000"/>
                </a:solidFill>
                <a:latin typeface="+mn-ea"/>
              </a:endParaRPr>
            </a:p>
          </p:txBody>
        </p:sp>
      </p:grpSp>
      <p:pic>
        <p:nvPicPr>
          <p:cNvPr id="19" name="图片 18"/>
          <p:cNvPicPr>
            <a:picLocks noChangeAspect="1"/>
          </p:cNvPicPr>
          <p:nvPr/>
        </p:nvPicPr>
        <p:blipFill>
          <a:blip r:embed="rId1"/>
          <a:srcRect b="4489"/>
          <a:stretch>
            <a:fillRect/>
          </a:stretch>
        </p:blipFill>
        <p:spPr>
          <a:xfrm>
            <a:off x="6948264" y="2712414"/>
            <a:ext cx="1427508" cy="1807850"/>
          </a:xfrm>
          <a:prstGeom prst="roundRect">
            <a:avLst/>
          </a:prstGeom>
        </p:spPr>
      </p:pic>
      <p:sp>
        <p:nvSpPr>
          <p:cNvPr id="20" name="矩形 19"/>
          <p:cNvSpPr/>
          <p:nvPr/>
        </p:nvSpPr>
        <p:spPr>
          <a:xfrm>
            <a:off x="179512" y="1189721"/>
            <a:ext cx="8784976" cy="3542269"/>
          </a:xfrm>
          <a:prstGeom prst="rect">
            <a:avLst/>
          </a:prstGeom>
          <a:noFill/>
          <a:ln w="12700">
            <a:solidFill>
              <a:srgbClr val="008000"/>
            </a:solidFill>
          </a:ln>
          <a:effectLst>
            <a:glow rad="63500">
              <a:schemeClr val="bg1">
                <a:alpha val="40000"/>
              </a:schemeClr>
            </a:glow>
            <a:outerShdw blurRad="50800" dist="38100" dir="18900000" algn="b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矩形 25"/>
          <p:cNvSpPr/>
          <p:nvPr/>
        </p:nvSpPr>
        <p:spPr>
          <a:xfrm>
            <a:off x="3336930" y="1347614"/>
            <a:ext cx="1356995" cy="530225"/>
          </a:xfrm>
          <a:prstGeom prst="rect">
            <a:avLst/>
          </a:prstGeom>
        </p:spPr>
        <p:txBody>
          <a:bodyPr wrap="square" lIns="68580" tIns="34290" rIns="68580" bIns="34290">
            <a:spAutoFit/>
          </a:bodyPr>
          <a:lstStyle/>
          <a:p>
            <a:r>
              <a:rPr lang="en-US" altLang="zh-CN" sz="3000" dirty="0" err="1" smtClean="0">
                <a:latin typeface="汉语拼音" panose="000B0604020202020204" pitchFamily="34" charset="0"/>
                <a:ea typeface="微软雅黑" panose="020B0503020204020204" charset="-122"/>
                <a:cs typeface="汉语拼音" panose="000B0604020202020204" pitchFamily="34" charset="0"/>
              </a:rPr>
              <a:t>qín</a:t>
            </a:r>
            <a:endParaRPr lang="en-US" altLang="en-US" sz="3000" dirty="0">
              <a:latin typeface="汉语拼音" panose="000B0604020202020204" pitchFamily="34" charset="0"/>
              <a:ea typeface="微软雅黑" panose="020B0503020204020204" charset="-122"/>
              <a:cs typeface="汉语拼音" panose="000B0604020202020204" pitchFamily="34" charset="0"/>
            </a:endParaRPr>
          </a:p>
        </p:txBody>
      </p:sp>
      <p:sp>
        <p:nvSpPr>
          <p:cNvPr id="27" name="文本框 6"/>
          <p:cNvSpPr txBox="1"/>
          <p:nvPr/>
        </p:nvSpPr>
        <p:spPr>
          <a:xfrm>
            <a:off x="3284932" y="1950498"/>
            <a:ext cx="2716294" cy="707886"/>
          </a:xfrm>
          <a:prstGeom prst="rect">
            <a:avLst/>
          </a:prstGeom>
          <a:noFill/>
        </p:spPr>
        <p:txBody>
          <a:bodyPr wrap="square" rtlCol="0">
            <a:spAutoFit/>
          </a:bodyPr>
          <a:lstStyle/>
          <a:p>
            <a:r>
              <a:rPr kumimoji="1" lang="zh-CN" altLang="en-US" sz="4000" b="1" dirty="0">
                <a:solidFill>
                  <a:srgbClr val="FF0000"/>
                </a:solidFill>
                <a:latin typeface="楷体" panose="02010609060101010101" pitchFamily="49" charset="-122"/>
                <a:ea typeface="楷体" panose="02010609060101010101" pitchFamily="49" charset="-122"/>
                <a:sym typeface="+mn-ea"/>
              </a:rPr>
              <a:t>秦</a:t>
            </a:r>
            <a:r>
              <a:rPr kumimoji="1" lang="zh-CN" altLang="en-US" sz="4000" b="1" dirty="0" smtClean="0">
                <a:latin typeface="楷体" panose="02010609060101010101" pitchFamily="49" charset="-122"/>
                <a:ea typeface="楷体" panose="02010609060101010101" pitchFamily="49" charset="-122"/>
                <a:sym typeface="+mn-ea"/>
              </a:rPr>
              <a:t>时明月</a:t>
            </a:r>
            <a:endParaRPr kumimoji="1" lang="zh-CN" altLang="en-US" sz="4000" b="1" dirty="0">
              <a:solidFill>
                <a:srgbClr val="FF0000"/>
              </a:solidFill>
              <a:latin typeface="楷体" panose="02010609060101010101" pitchFamily="49" charset="-122"/>
              <a:ea typeface="楷体" panose="02010609060101010101" pitchFamily="49" charset="-122"/>
              <a:sym typeface="+mn-ea"/>
            </a:endParaRPr>
          </a:p>
        </p:txBody>
      </p:sp>
      <p:sp>
        <p:nvSpPr>
          <p:cNvPr id="28" name="矩形 27"/>
          <p:cNvSpPr/>
          <p:nvPr/>
        </p:nvSpPr>
        <p:spPr>
          <a:xfrm>
            <a:off x="6588224" y="1347613"/>
            <a:ext cx="1356995" cy="530225"/>
          </a:xfrm>
          <a:prstGeom prst="rect">
            <a:avLst/>
          </a:prstGeom>
        </p:spPr>
        <p:txBody>
          <a:bodyPr wrap="square" lIns="68580" tIns="34290" rIns="68580" bIns="34290">
            <a:spAutoFit/>
          </a:bodyPr>
          <a:lstStyle/>
          <a:p>
            <a:r>
              <a:rPr lang="en-US" altLang="zh-CN" sz="3000" dirty="0" err="1" smtClean="0">
                <a:latin typeface="汉语拼音" panose="000B0604020202020204" pitchFamily="34" charset="0"/>
                <a:ea typeface="微软雅黑" panose="020B0503020204020204" charset="-122"/>
                <a:cs typeface="汉语拼音" panose="000B0604020202020204" pitchFamily="34" charset="0"/>
              </a:rPr>
              <a:t>zhēng</a:t>
            </a:r>
            <a:endParaRPr lang="en-US" altLang="en-US" sz="3000" dirty="0">
              <a:latin typeface="汉语拼音" panose="000B0604020202020204" pitchFamily="34" charset="0"/>
              <a:ea typeface="微软雅黑" panose="020B0503020204020204" charset="-122"/>
              <a:cs typeface="汉语拼音" panose="000B0604020202020204" pitchFamily="34" charset="0"/>
            </a:endParaRPr>
          </a:p>
        </p:txBody>
      </p:sp>
      <p:sp>
        <p:nvSpPr>
          <p:cNvPr id="29" name="文本框 6"/>
          <p:cNvSpPr txBox="1"/>
          <p:nvPr/>
        </p:nvSpPr>
        <p:spPr>
          <a:xfrm>
            <a:off x="6222606" y="1950497"/>
            <a:ext cx="2088232" cy="707886"/>
          </a:xfrm>
          <a:prstGeom prst="rect">
            <a:avLst/>
          </a:prstGeom>
          <a:noFill/>
        </p:spPr>
        <p:txBody>
          <a:bodyPr wrap="square" rtlCol="0">
            <a:spAutoFit/>
          </a:bodyPr>
          <a:lstStyle/>
          <a:p>
            <a:r>
              <a:rPr kumimoji="1" lang="zh-CN" altLang="en-US" sz="4000" b="1" dirty="0">
                <a:latin typeface="楷体" panose="02010609060101010101" pitchFamily="49" charset="-122"/>
                <a:ea typeface="楷体" panose="02010609060101010101" pitchFamily="49" charset="-122"/>
                <a:sym typeface="+mn-ea"/>
              </a:rPr>
              <a:t>长</a:t>
            </a:r>
            <a:r>
              <a:rPr kumimoji="1" lang="zh-CN" altLang="en-US" sz="4000" b="1" dirty="0">
                <a:solidFill>
                  <a:srgbClr val="FF0000"/>
                </a:solidFill>
                <a:latin typeface="楷体" panose="02010609060101010101" pitchFamily="49" charset="-122"/>
                <a:ea typeface="楷体" panose="02010609060101010101" pitchFamily="49" charset="-122"/>
                <a:sym typeface="+mn-ea"/>
              </a:rPr>
              <a:t>征</a:t>
            </a:r>
            <a:endParaRPr kumimoji="1" lang="zh-CN" altLang="en-US" sz="40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animBg="1"/>
      <p:bldP spid="26" grpId="0"/>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81772" y="1510762"/>
            <a:ext cx="7262635" cy="566420"/>
          </a:xfrm>
          <a:prstGeom prst="rect">
            <a:avLst/>
          </a:prstGeom>
        </p:spPr>
        <p:txBody>
          <a:bodyPr wrap="square" lIns="68580" tIns="34290" rIns="68580" bIns="34290">
            <a:spAutoFit/>
          </a:bodyPr>
          <a:lstStyle/>
          <a:p>
            <a:pPr algn="just">
              <a:lnSpc>
                <a:spcPct val="120000"/>
              </a:lnSpc>
            </a:pPr>
            <a:r>
              <a:rPr lang="zh-CN" altLang="en-US" sz="2700" dirty="0">
                <a:latin typeface="楷体" panose="02010609060101010101" pitchFamily="49" charset="-122"/>
                <a:ea typeface="楷体" panose="02010609060101010101" pitchFamily="49" charset="-122"/>
              </a:rPr>
              <a:t>    </a:t>
            </a:r>
            <a:endParaRPr lang="zh-CN" altLang="en-US" sz="2700" dirty="0">
              <a:latin typeface="楷体" panose="02010609060101010101" pitchFamily="49" charset="-122"/>
              <a:ea typeface="楷体" panose="02010609060101010101" pitchFamily="49" charset="-122"/>
            </a:endParaRPr>
          </a:p>
        </p:txBody>
      </p:sp>
      <p:sp>
        <p:nvSpPr>
          <p:cNvPr id="16"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pic>
        <p:nvPicPr>
          <p:cNvPr id="2" name="图片 1"/>
          <p:cNvPicPr>
            <a:picLocks noChangeAspect="1"/>
          </p:cNvPicPr>
          <p:nvPr/>
        </p:nvPicPr>
        <p:blipFill>
          <a:blip r:embed="rId2"/>
          <a:stretch>
            <a:fillRect/>
          </a:stretch>
        </p:blipFill>
        <p:spPr>
          <a:xfrm>
            <a:off x="7012305" y="3292475"/>
            <a:ext cx="1556385" cy="1162685"/>
          </a:xfrm>
          <a:prstGeom prst="rect">
            <a:avLst/>
          </a:prstGeom>
        </p:spPr>
      </p:pic>
      <p:sp>
        <p:nvSpPr>
          <p:cNvPr id="3" name="文本框 2"/>
          <p:cNvSpPr txBox="1"/>
          <p:nvPr/>
        </p:nvSpPr>
        <p:spPr>
          <a:xfrm>
            <a:off x="796290" y="1348740"/>
            <a:ext cx="7564755" cy="1943735"/>
          </a:xfrm>
          <a:prstGeom prst="rect">
            <a:avLst/>
          </a:prstGeom>
          <a:noFill/>
        </p:spPr>
        <p:txBody>
          <a:bodyPr wrap="square" rtlCol="0" anchor="t">
            <a:spAutoFit/>
          </a:bodyPr>
          <a:lstStyle/>
          <a:p>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800" dirty="0" smtClean="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《出塞》</a:t>
            </a:r>
            <a:r>
              <a:rPr lang="zh-CN" altLang="en-US" sz="2800" b="1" dirty="0">
                <a:latin typeface="楷体" panose="02010609060101010101" pitchFamily="49" charset="-122"/>
                <a:ea typeface="楷体" panose="02010609060101010101" pitchFamily="49" charset="-122"/>
                <a:cs typeface="楷体" panose="02010609060101010101" pitchFamily="49" charset="-122"/>
              </a:rPr>
              <a:t>通过描写边关将士慨叹         ，国无良将，反应出戍边将士思念家乡、      的心情。</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nvSpPr>
        <p:spPr>
          <a:xfrm>
            <a:off x="6497320" y="1734185"/>
            <a:ext cx="1636395" cy="52197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边战不断</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cxnSp>
        <p:nvCxnSpPr>
          <p:cNvPr id="10" name="直接连接符 9"/>
          <p:cNvCxnSpPr/>
          <p:nvPr/>
        </p:nvCxnSpPr>
        <p:spPr>
          <a:xfrm>
            <a:off x="6774815" y="2684780"/>
            <a:ext cx="1469390" cy="0"/>
          </a:xfrm>
          <a:prstGeom prst="line">
            <a:avLst/>
          </a:prstGeom>
          <a:ln w="3492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6497320" y="2225040"/>
            <a:ext cx="1527175"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692900" y="2202815"/>
            <a:ext cx="1633220" cy="52197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渴望和平</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71005" y="3343275"/>
            <a:ext cx="1648460" cy="1255395"/>
          </a:xfrm>
          <a:prstGeom prst="rect">
            <a:avLst/>
          </a:prstGeom>
        </p:spPr>
      </p:pic>
      <p:sp>
        <p:nvSpPr>
          <p:cNvPr id="3" name="文本框 2"/>
          <p:cNvSpPr txBox="1"/>
          <p:nvPr/>
        </p:nvSpPr>
        <p:spPr>
          <a:xfrm>
            <a:off x="972820" y="1257300"/>
            <a:ext cx="7068185" cy="1814830"/>
          </a:xfrm>
          <a:prstGeom prst="rect">
            <a:avLst/>
          </a:prstGeom>
          <a:noFill/>
        </p:spPr>
        <p:txBody>
          <a:bodyPr wrap="square" rtlCol="0" anchor="t">
            <a:spAutoFit/>
          </a:bodyPr>
          <a:lstStyle/>
          <a:p>
            <a:r>
              <a:rPr lang="en-US" altLang="zh-CN" sz="2800"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《凉州词》通过描写将士们在阵阵催人的琵琶声中痛饮美酒，即使醉卧沙场也不在意，表达了作者        、视死如归的旷达和         的情怀。</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nvSpPr>
        <p:spPr>
          <a:xfrm>
            <a:off x="3450589" y="2101850"/>
            <a:ext cx="1661795" cy="52197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豪放诙谐</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cxnSp>
        <p:nvCxnSpPr>
          <p:cNvPr id="10" name="直接连接符 9"/>
          <p:cNvCxnSpPr/>
          <p:nvPr/>
        </p:nvCxnSpPr>
        <p:spPr>
          <a:xfrm flipV="1">
            <a:off x="3498850" y="2556000"/>
            <a:ext cx="1565275" cy="0"/>
          </a:xfrm>
          <a:prstGeom prst="line">
            <a:avLst/>
          </a:prstGeom>
          <a:ln w="22225" cmpd="sng">
            <a:solidFill>
              <a:schemeClr val="tx2">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403648" y="2988000"/>
            <a:ext cx="1584176" cy="0"/>
          </a:xfrm>
          <a:prstGeom prst="line">
            <a:avLst/>
          </a:prstGeom>
          <a:ln w="2222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429286" y="2526665"/>
            <a:ext cx="2091690" cy="52197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厌恶战争</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955744" y="637540"/>
            <a:ext cx="5171745" cy="3800475"/>
          </a:xfrm>
          <a:prstGeom prst="rect">
            <a:avLst/>
          </a:prstGeom>
        </p:spPr>
      </p:pic>
      <p:sp>
        <p:nvSpPr>
          <p:cNvPr id="5" name="矩形 4"/>
          <p:cNvSpPr/>
          <p:nvPr/>
        </p:nvSpPr>
        <p:spPr>
          <a:xfrm>
            <a:off x="403225" y="930275"/>
            <a:ext cx="4437380" cy="3507740"/>
          </a:xfrm>
          <a:prstGeom prst="rect">
            <a:avLst/>
          </a:prstGeom>
        </p:spPr>
        <p:txBody>
          <a:bodyPr wrap="square" lIns="68580" tIns="34290" rIns="68580" bIns="34290">
            <a:spAutoFit/>
          </a:bodyPr>
          <a:lstStyle/>
          <a:p>
            <a:pPr fontAlgn="auto">
              <a:lnSpc>
                <a:spcPct val="150000"/>
              </a:lnSpc>
            </a:pPr>
            <a:r>
              <a:rPr lang="en-US" sz="2000" b="1" dirty="0">
                <a:latin typeface="楷体" panose="02010609060101010101" pitchFamily="49" charset="-122"/>
                <a:ea typeface="楷体" panose="02010609060101010101" pitchFamily="49" charset="-122"/>
                <a:cs typeface="楷体" panose="02010609060101010101" pitchFamily="49" charset="-122"/>
                <a:sym typeface="+mn-ea"/>
              </a:rPr>
              <a:t>         </a:t>
            </a:r>
            <a:r>
              <a:rPr 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出塞</a:t>
            </a:r>
            <a:r>
              <a:rPr 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2400" b="1"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其二</a:t>
            </a:r>
            <a:r>
              <a:rPr 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algn="ctr" fontAlgn="auto">
              <a:lnSpc>
                <a:spcPct val="150000"/>
              </a:lnSpc>
            </a:pPr>
            <a:r>
              <a:rPr 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唐</a:t>
            </a:r>
            <a:r>
              <a:rPr 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王昌龄</a:t>
            </a:r>
            <a:endParaRPr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30000"/>
              </a:lnSpc>
            </a:pPr>
            <a:r>
              <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骝</a:t>
            </a:r>
            <a:r>
              <a:rPr 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sz="2800" b="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liú</a:t>
            </a:r>
            <a:r>
              <a:rPr 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马新跨白玉鞍</a:t>
            </a:r>
            <a:r>
              <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30000"/>
              </a:lnSpc>
            </a:pPr>
            <a:r>
              <a:rPr sz="2800" b="1"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战罢沙场月色寒</a:t>
            </a:r>
            <a:r>
              <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30000"/>
              </a:lnSpc>
            </a:pPr>
            <a:r>
              <a:rPr sz="2800" b="1"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城头铁鼓声犹震</a:t>
            </a:r>
            <a:r>
              <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30000"/>
              </a:lnSpc>
            </a:pPr>
            <a:r>
              <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匣</a:t>
            </a:r>
            <a:r>
              <a:rPr 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sz="2800" b="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xiá</a:t>
            </a:r>
            <a:r>
              <a:rPr 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里金刀血未干</a:t>
            </a:r>
            <a:r>
              <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sp>
        <p:nvSpPr>
          <p:cNvPr id="2" name="文本框 1"/>
          <p:cNvSpPr txBox="1"/>
          <p:nvPr/>
        </p:nvSpPr>
        <p:spPr>
          <a:xfrm>
            <a:off x="4481830" y="2874010"/>
            <a:ext cx="4655820" cy="1938020"/>
          </a:xfrm>
          <a:prstGeom prst="rect">
            <a:avLst/>
          </a:prstGeom>
          <a:solidFill>
            <a:schemeClr val="accent1">
              <a:lumMod val="20000"/>
              <a:lumOff val="80000"/>
            </a:schemeClr>
          </a:solidFill>
        </p:spPr>
        <p:txBody>
          <a:bodyPr wrap="square" rtlCol="0" anchor="t">
            <a:spAutoFit/>
          </a:bodyPr>
          <a:lstStyle/>
          <a:p>
            <a:r>
              <a:rPr lang="en-US" altLang="zh-CN" sz="24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将军</a:t>
            </a:r>
            <a:r>
              <a:rPr lang="zh-CN" altLang="en-US" sz="2400" b="1" dirty="0">
                <a:latin typeface="黑体" panose="02010609060101010101" pitchFamily="49" charset="-122"/>
                <a:ea typeface="黑体" panose="02010609060101010101" pitchFamily="49" charset="-122"/>
              </a:rPr>
              <a:t>刚跨上配了白玉鞍的宝马出战，战斗结束后战场上只剩下凄凉的月色。城头上的战鼓还在旷野里震荡回响，将军刀匣里的宝刀上的血迹仍然没干。</a:t>
            </a:r>
            <a:endParaRPr lang="zh-CN" altLang="en-US" sz="24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175" y="-4445"/>
            <a:ext cx="9144000" cy="5157470"/>
          </a:xfrm>
          <a:prstGeom prst="rect">
            <a:avLst/>
          </a:prstGeom>
        </p:spPr>
      </p:pic>
      <p:sp>
        <p:nvSpPr>
          <p:cNvPr id="5" name="矩形 4"/>
          <p:cNvSpPr/>
          <p:nvPr/>
        </p:nvSpPr>
        <p:spPr>
          <a:xfrm>
            <a:off x="5222240" y="2067694"/>
            <a:ext cx="2950210" cy="2394585"/>
          </a:xfrm>
          <a:prstGeom prst="rect">
            <a:avLst/>
          </a:prstGeom>
          <a:solidFill>
            <a:schemeClr val="bg1"/>
          </a:solidFill>
        </p:spPr>
        <p:txBody>
          <a:bodyPr wrap="square" lIns="68580" tIns="34290" rIns="68580" bIns="34290">
            <a:spAutoFit/>
          </a:bodyPr>
          <a:lstStyle/>
          <a:p>
            <a:pPr fontAlgn="auto">
              <a:lnSpc>
                <a:spcPct val="15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黄河远上白云间，一片孤城万仞山。</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2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羌笛何须怨杨柳，春风不度玉门关。</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5345112" y="771550"/>
            <a:ext cx="2704465" cy="953135"/>
          </a:xfrm>
          <a:prstGeom prst="rect">
            <a:avLst/>
          </a:prstGeom>
          <a:solidFill>
            <a:schemeClr val="bg1"/>
          </a:solidFill>
        </p:spPr>
        <p:txBody>
          <a:bodyPr wrap="square" rtlCol="0" anchor="t">
            <a:spAutoFit/>
          </a:bodyPr>
          <a:lstStyle/>
          <a:p>
            <a:pPr algn="ct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solidFill>
                  <a:srgbClr val="0000FF"/>
                </a:solidFill>
                <a:latin typeface="微软雅黑" panose="020B0503020204020204" charset="-122"/>
                <a:ea typeface="微软雅黑" panose="020B0503020204020204" charset="-122"/>
                <a:cs typeface="微软雅黑" panose="020B0503020204020204" charset="-122"/>
                <a:sym typeface="+mn-ea"/>
              </a:rPr>
              <a:t>凉州词</a:t>
            </a: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p>
            <a:pPr algn="l"/>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1800" b="1" dirty="0">
                <a:latin typeface="楷体" panose="02010609060101010101" pitchFamily="49" charset="-122"/>
                <a:ea typeface="楷体" panose="02010609060101010101" pitchFamily="49" charset="-122"/>
                <a:cs typeface="楷体" panose="02010609060101010101" pitchFamily="49" charset="-122"/>
                <a:sym typeface="+mn-ea"/>
              </a:rPr>
              <a:t>[唐] 王之涣</a:t>
            </a:r>
            <a:endParaRPr lang="zh-CN" altLang="en-US" sz="1800" b="1" dirty="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61135" y="2356609"/>
            <a:ext cx="6423233" cy="953135"/>
          </a:xfrm>
          <a:prstGeom prst="rect">
            <a:avLst/>
          </a:prstGeom>
          <a:noFill/>
          <a:ln w="9525">
            <a:noFill/>
          </a:ln>
        </p:spPr>
        <p:txBody>
          <a:bodyPr wrap="square">
            <a:spAutoFit/>
          </a:bodyPr>
          <a:lstStyle/>
          <a:p>
            <a:pPr indent="0"/>
            <a:r>
              <a:rPr lang="zh-CN" sz="2800" b="1" dirty="0">
                <a:latin typeface="楷体" panose="02010609060101010101" pitchFamily="49" charset="-122"/>
                <a:ea typeface="楷体" panose="02010609060101010101" pitchFamily="49" charset="-122"/>
                <a:cs typeface="楷体" panose="02010609060101010101" pitchFamily="49" charset="-122"/>
              </a:rPr>
              <a:t>赛（    ）</a:t>
            </a:r>
            <a:r>
              <a:rPr lang="en-US" sz="2800" b="1" dirty="0">
                <a:latin typeface="楷体" panose="02010609060101010101" pitchFamily="49" charset="-122"/>
                <a:ea typeface="楷体" panose="02010609060101010101" pitchFamily="49" charset="-122"/>
                <a:cs typeface="楷体" panose="02010609060101010101" pitchFamily="49" charset="-122"/>
              </a:rPr>
              <a:t> </a:t>
            </a:r>
            <a:r>
              <a:rPr lang="zh-CN" sz="2800" b="1" dirty="0">
                <a:latin typeface="楷体" panose="02010609060101010101" pitchFamily="49" charset="-122"/>
                <a:ea typeface="楷体" panose="02010609060101010101" pitchFamily="49" charset="-122"/>
                <a:cs typeface="楷体" panose="02010609060101010101" pitchFamily="49" charset="-122"/>
              </a:rPr>
              <a:t>秦（     ）</a:t>
            </a:r>
            <a:r>
              <a:rPr lang="en-US" sz="2800" b="1" dirty="0">
                <a:latin typeface="楷体" panose="02010609060101010101" pitchFamily="49" charset="-122"/>
                <a:ea typeface="楷体" panose="02010609060101010101" pitchFamily="49" charset="-122"/>
                <a:cs typeface="楷体" panose="02010609060101010101" pitchFamily="49" charset="-122"/>
              </a:rPr>
              <a:t> </a:t>
            </a:r>
            <a:r>
              <a:rPr lang="zh-CN" sz="2800" b="1" dirty="0">
                <a:latin typeface="楷体" panose="02010609060101010101" pitchFamily="49" charset="-122"/>
                <a:ea typeface="楷体" panose="02010609060101010101" pitchFamily="49" charset="-122"/>
                <a:cs typeface="楷体" panose="02010609060101010101" pitchFamily="49" charset="-122"/>
              </a:rPr>
              <a:t>征（     ）</a:t>
            </a:r>
            <a:endParaRPr lang="en-US" sz="2800" b="1" dirty="0">
              <a:latin typeface="楷体" panose="02010609060101010101" pitchFamily="49" charset="-122"/>
              <a:ea typeface="楷体" panose="02010609060101010101" pitchFamily="49" charset="-122"/>
              <a:cs typeface="楷体" panose="02010609060101010101" pitchFamily="49" charset="-122"/>
            </a:endParaRPr>
          </a:p>
          <a:p>
            <a:pPr indent="0"/>
            <a:r>
              <a:rPr lang="zh-CN" sz="2800" b="1" dirty="0">
                <a:latin typeface="楷体" panose="02010609060101010101" pitchFamily="49" charset="-122"/>
                <a:ea typeface="楷体" panose="02010609060101010101" pitchFamily="49" charset="-122"/>
                <a:cs typeface="楷体" panose="02010609060101010101" pitchFamily="49" charset="-122"/>
              </a:rPr>
              <a:t>塞（    ）</a:t>
            </a:r>
            <a:r>
              <a:rPr lang="en-US" sz="2800" b="1" dirty="0">
                <a:latin typeface="楷体" panose="02010609060101010101" pitchFamily="49" charset="-122"/>
                <a:ea typeface="楷体" panose="02010609060101010101" pitchFamily="49" charset="-122"/>
                <a:cs typeface="楷体" panose="02010609060101010101" pitchFamily="49" charset="-122"/>
              </a:rPr>
              <a:t> </a:t>
            </a:r>
            <a:r>
              <a:rPr lang="zh-CN" sz="2800" b="1" dirty="0">
                <a:latin typeface="楷体" panose="02010609060101010101" pitchFamily="49" charset="-122"/>
                <a:ea typeface="楷体" panose="02010609060101010101" pitchFamily="49" charset="-122"/>
                <a:cs typeface="楷体" panose="02010609060101010101" pitchFamily="49" charset="-122"/>
              </a:rPr>
              <a:t>泰（     ）</a:t>
            </a:r>
            <a:r>
              <a:rPr lang="en-US" sz="2800" b="1" dirty="0">
                <a:latin typeface="楷体" panose="02010609060101010101" pitchFamily="49" charset="-122"/>
                <a:ea typeface="楷体" panose="02010609060101010101" pitchFamily="49" charset="-122"/>
                <a:cs typeface="楷体" panose="02010609060101010101" pitchFamily="49" charset="-122"/>
              </a:rPr>
              <a:t> </a:t>
            </a:r>
            <a:r>
              <a:rPr lang="zh-CN" sz="2800" b="1" dirty="0">
                <a:latin typeface="楷体" panose="02010609060101010101" pitchFamily="49" charset="-122"/>
                <a:ea typeface="楷体" panose="02010609060101010101" pitchFamily="49" charset="-122"/>
                <a:cs typeface="楷体" panose="02010609060101010101" pitchFamily="49" charset="-122"/>
              </a:rPr>
              <a:t>证（     ）</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568196" y="1463675"/>
            <a:ext cx="3070071" cy="523220"/>
          </a:xfrm>
          <a:prstGeom prst="rect">
            <a:avLst/>
          </a:prstGeom>
          <a:noFill/>
        </p:spPr>
        <p:txBody>
          <a:bodyPr wrap="none" rtlCol="0" anchor="t">
            <a:spAutoFit/>
          </a:bodyPr>
          <a:lstStyle/>
          <a:p>
            <a:r>
              <a:rPr lang="zh-CN" sz="2800" b="1" dirty="0">
                <a:latin typeface="黑体" panose="02010609060101010101" pitchFamily="49" charset="-122"/>
                <a:ea typeface="黑体" panose="02010609060101010101" pitchFamily="49" charset="-122"/>
                <a:cs typeface="黑体" panose="02010609060101010101" pitchFamily="49" charset="-122"/>
                <a:sym typeface="+mn-ea"/>
              </a:rPr>
              <a:t>一、形近字组词。</a:t>
            </a:r>
            <a:endParaRPr lang="zh-CN" altLang="en-US" b="1" dirty="0"/>
          </a:p>
        </p:txBody>
      </p:sp>
      <p:sp>
        <p:nvSpPr>
          <p:cNvPr id="4" name="文本框 3"/>
          <p:cNvSpPr txBox="1"/>
          <p:nvPr/>
        </p:nvSpPr>
        <p:spPr>
          <a:xfrm>
            <a:off x="2162810" y="2356609"/>
            <a:ext cx="897890" cy="521970"/>
          </a:xfrm>
          <a:prstGeom prst="rect">
            <a:avLst/>
          </a:prstGeom>
          <a:noFill/>
        </p:spPr>
        <p:txBody>
          <a:bodyPr wrap="none" rtlCol="0" anchor="t">
            <a:spAutoFit/>
          </a:bodyPr>
          <a:lstStyle/>
          <a:p>
            <a:r>
              <a:rPr lang="zh-CN"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赛跑</a:t>
            </a:r>
            <a:endPar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5" name="文本框 4"/>
          <p:cNvSpPr txBox="1"/>
          <p:nvPr/>
        </p:nvSpPr>
        <p:spPr>
          <a:xfrm>
            <a:off x="2215515" y="2787774"/>
            <a:ext cx="897890"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边塞</a:t>
            </a:r>
            <a:endPar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6" name="文本框 5"/>
          <p:cNvSpPr txBox="1"/>
          <p:nvPr/>
        </p:nvSpPr>
        <p:spPr>
          <a:xfrm>
            <a:off x="4209415" y="2356609"/>
            <a:ext cx="897890"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秦朝</a:t>
            </a:r>
            <a:endPar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7" name="文本框 6"/>
          <p:cNvSpPr txBox="1"/>
          <p:nvPr/>
        </p:nvSpPr>
        <p:spPr>
          <a:xfrm>
            <a:off x="4209415" y="2787774"/>
            <a:ext cx="897890"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泰山</a:t>
            </a:r>
            <a:endPar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8" name="文本框 7"/>
          <p:cNvSpPr txBox="1"/>
          <p:nvPr/>
        </p:nvSpPr>
        <p:spPr>
          <a:xfrm>
            <a:off x="6307455" y="2356609"/>
            <a:ext cx="897890"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征战</a:t>
            </a:r>
            <a:endPar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9" name="文本框 8"/>
          <p:cNvSpPr txBox="1"/>
          <p:nvPr/>
        </p:nvSpPr>
        <p:spPr>
          <a:xfrm>
            <a:off x="6307455" y="2787774"/>
            <a:ext cx="897890"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证明</a:t>
            </a:r>
            <a:endPar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10" name="文本框 14"/>
          <p:cNvSpPr txBox="1"/>
          <p:nvPr/>
        </p:nvSpPr>
        <p:spPr>
          <a:xfrm>
            <a:off x="624428" y="411510"/>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620" y="464186"/>
            <a:ext cx="366860" cy="456339"/>
          </a:xfrm>
          <a:prstGeom prst="rect">
            <a:avLst/>
          </a:prstGeom>
        </p:spPr>
      </p:pic>
      <p:sp>
        <p:nvSpPr>
          <p:cNvPr id="11" name="文本框 14"/>
          <p:cNvSpPr txBox="1"/>
          <p:nvPr/>
        </p:nvSpPr>
        <p:spPr>
          <a:xfrm>
            <a:off x="623793" y="412145"/>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3985" y="464821"/>
            <a:ext cx="366860" cy="45633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 calcmode="lin" valueType="num">
                                      <p:cBhvr additive="base">
                                        <p:cTn id="3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61134" y="2630487"/>
            <a:ext cx="6718935" cy="953135"/>
          </a:xfrm>
          <a:prstGeom prst="rect">
            <a:avLst/>
          </a:prstGeom>
          <a:noFill/>
          <a:ln w="9525">
            <a:noFill/>
          </a:ln>
        </p:spPr>
        <p:txBody>
          <a:bodyPr wrap="square">
            <a:spAutoFit/>
          </a:bodyPr>
          <a:lstStyle/>
          <a:p>
            <a:pPr indent="0"/>
            <a:r>
              <a:rPr lang="en-US" sz="2800" b="1" dirty="0">
                <a:latin typeface="楷体" panose="02010609060101010101" pitchFamily="49" charset="-122"/>
                <a:ea typeface="楷体" panose="02010609060101010101" pitchFamily="49" charset="-122"/>
                <a:cs typeface="楷体" panose="02010609060101010101" pitchFamily="49" charset="-122"/>
              </a:rPr>
              <a:t>A.</a:t>
            </a:r>
            <a:r>
              <a:rPr lang="zh-CN" altLang="en-US" sz="2800" b="1" dirty="0">
                <a:latin typeface="楷体" panose="02010609060101010101" pitchFamily="49" charset="-122"/>
                <a:ea typeface="楷体" panose="02010609060101010101" pitchFamily="49" charset="-122"/>
                <a:cs typeface="楷体" panose="02010609060101010101" pitchFamily="49" charset="-122"/>
              </a:rPr>
              <a:t>王维  王昌龄      </a:t>
            </a:r>
            <a:r>
              <a:rPr lang="en-US" altLang="zh-CN" sz="2800" b="1" dirty="0">
                <a:latin typeface="楷体" panose="02010609060101010101" pitchFamily="49" charset="-122"/>
                <a:ea typeface="楷体" panose="02010609060101010101" pitchFamily="49" charset="-122"/>
                <a:cs typeface="楷体" panose="02010609060101010101" pitchFamily="49" charset="-122"/>
              </a:rPr>
              <a:t>B.</a:t>
            </a:r>
            <a:r>
              <a:rPr lang="zh-CN" altLang="en-US" sz="2800" b="1" dirty="0">
                <a:latin typeface="楷体" panose="02010609060101010101" pitchFamily="49" charset="-122"/>
                <a:ea typeface="楷体" panose="02010609060101010101" pitchFamily="49" charset="-122"/>
                <a:cs typeface="楷体" panose="02010609060101010101" pitchFamily="49" charset="-122"/>
              </a:rPr>
              <a:t>王翰  王昌龄</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indent="0"/>
            <a:r>
              <a:rPr lang="en-US" altLang="zh-CN" sz="2800" b="1" dirty="0">
                <a:latin typeface="楷体" panose="02010609060101010101" pitchFamily="49" charset="-122"/>
                <a:ea typeface="楷体" panose="02010609060101010101" pitchFamily="49" charset="-122"/>
                <a:cs typeface="楷体" panose="02010609060101010101" pitchFamily="49" charset="-122"/>
              </a:rPr>
              <a:t>C.</a:t>
            </a:r>
            <a:r>
              <a:rPr lang="zh-CN" altLang="en-US" sz="2800" b="1" dirty="0">
                <a:latin typeface="楷体" panose="02010609060101010101" pitchFamily="49" charset="-122"/>
                <a:ea typeface="楷体" panose="02010609060101010101" pitchFamily="49" charset="-122"/>
                <a:cs typeface="楷体" panose="02010609060101010101" pitchFamily="49" charset="-122"/>
              </a:rPr>
              <a:t>李白  白居易      </a:t>
            </a:r>
            <a:r>
              <a:rPr lang="en-US" altLang="zh-CN" sz="2800" b="1" dirty="0">
                <a:latin typeface="楷体" panose="02010609060101010101" pitchFamily="49" charset="-122"/>
                <a:ea typeface="楷体" panose="02010609060101010101" pitchFamily="49" charset="-122"/>
                <a:cs typeface="楷体" panose="02010609060101010101" pitchFamily="49" charset="-122"/>
              </a:rPr>
              <a:t>C.</a:t>
            </a:r>
            <a:r>
              <a:rPr lang="zh-CN" altLang="en-US" sz="2800" b="1" dirty="0">
                <a:latin typeface="楷体" panose="02010609060101010101" pitchFamily="49" charset="-122"/>
                <a:ea typeface="楷体" panose="02010609060101010101" pitchFamily="49" charset="-122"/>
                <a:cs typeface="楷体" panose="02010609060101010101" pitchFamily="49" charset="-122"/>
              </a:rPr>
              <a:t>王昌龄  王维</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552450" y="1350645"/>
            <a:ext cx="8303876"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二</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sz="2800" b="1" dirty="0">
                <a:latin typeface="黑体" panose="02010609060101010101" pitchFamily="49" charset="-122"/>
                <a:ea typeface="黑体" panose="02010609060101010101" pitchFamily="49" charset="-122"/>
                <a:cs typeface="黑体" panose="02010609060101010101" pitchFamily="49" charset="-122"/>
                <a:sym typeface="+mn-ea"/>
              </a:rPr>
              <a:t>《凉州词》《出塞》的作者分别是（     ）。</a:t>
            </a:r>
            <a:endParaRPr lang="zh-CN" altLang="en-US" b="1" dirty="0"/>
          </a:p>
        </p:txBody>
      </p:sp>
      <p:sp>
        <p:nvSpPr>
          <p:cNvPr id="4" name="文本框 3"/>
          <p:cNvSpPr txBox="1"/>
          <p:nvPr/>
        </p:nvSpPr>
        <p:spPr>
          <a:xfrm>
            <a:off x="7254240" y="1350645"/>
            <a:ext cx="362585" cy="521970"/>
          </a:xfrm>
          <a:prstGeom prst="rect">
            <a:avLst/>
          </a:prstGeom>
          <a:noFill/>
        </p:spPr>
        <p:txBody>
          <a:bodyPr wrap="none" rtlCol="0" anchor="t">
            <a:spAutoFit/>
          </a:bodyPr>
          <a:lstStyle/>
          <a:p>
            <a:r>
              <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B</a:t>
            </a:r>
            <a:endPar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2310" y="815340"/>
            <a:ext cx="7583170" cy="953135"/>
          </a:xfrm>
          <a:prstGeom prst="rect">
            <a:avLst/>
          </a:prstGeom>
          <a:noFill/>
        </p:spPr>
        <p:txBody>
          <a:bodyPr wrap="square" rtlCol="0" anchor="t">
            <a:spAutoFit/>
          </a:bodyPr>
          <a:lstStyle/>
          <a:p>
            <a:r>
              <a:rPr lang="en-US" altLang="zh-CN" sz="2800" b="1" dirty="0">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三</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sz="2800" b="1" dirty="0">
                <a:latin typeface="黑体" panose="02010609060101010101" pitchFamily="49" charset="-122"/>
                <a:ea typeface="黑体" panose="02010609060101010101" pitchFamily="49" charset="-122"/>
                <a:cs typeface="黑体" panose="02010609060101010101" pitchFamily="49" charset="-122"/>
                <a:sym typeface="+mn-ea"/>
              </a:rPr>
              <a:t>说说“秦时明月汉时关，万里长征人未还”这两句诗的意思。</a:t>
            </a:r>
            <a:endParaRPr lang="zh-CN" altLang="en-US" b="1" dirty="0"/>
          </a:p>
        </p:txBody>
      </p:sp>
      <p:sp>
        <p:nvSpPr>
          <p:cNvPr id="4" name="文本框 3"/>
          <p:cNvSpPr txBox="1"/>
          <p:nvPr/>
        </p:nvSpPr>
        <p:spPr>
          <a:xfrm>
            <a:off x="702310" y="1981835"/>
            <a:ext cx="7988300" cy="1753235"/>
          </a:xfrm>
          <a:prstGeom prst="rect">
            <a:avLst/>
          </a:prstGeom>
          <a:noFill/>
        </p:spPr>
        <p:txBody>
          <a:bodyPr wrap="square" rtlCol="0" anchor="t">
            <a:spAutoFit/>
          </a:bodyPr>
          <a:lstStyle/>
          <a:p>
            <a:r>
              <a:rPr lang="en-US" altLang="zh-CN" sz="3600" b="1" dirty="0">
                <a:solidFill>
                  <a:srgbClr val="FF0000"/>
                </a:solidFill>
                <a:latin typeface="楷体" panose="02010609060101010101" pitchFamily="49" charset="-122"/>
                <a:ea typeface="楷体" panose="02010609060101010101" pitchFamily="49" charset="-122"/>
              </a:rPr>
              <a:t>    </a:t>
            </a:r>
            <a:r>
              <a:rPr lang="zh-CN" altLang="en-US" sz="3600" b="1" dirty="0">
                <a:solidFill>
                  <a:srgbClr val="FF0000"/>
                </a:solidFill>
                <a:latin typeface="楷体" panose="02010609060101010101" pitchFamily="49" charset="-122"/>
                <a:ea typeface="楷体" panose="02010609060101010101" pitchFamily="49" charset="-122"/>
              </a:rPr>
              <a:t>明月还是秦汉时的明月，关塞还是秦汉时的关塞，自秦汉以来，无数的将士战死沙场</a:t>
            </a:r>
            <a:r>
              <a:rPr lang="zh-CN" altLang="en-US" sz="3600" b="1" dirty="0" smtClean="0">
                <a:solidFill>
                  <a:srgbClr val="FF0000"/>
                </a:solidFill>
                <a:latin typeface="楷体" panose="02010609060101010101" pitchFamily="49" charset="-122"/>
                <a:ea typeface="楷体" panose="02010609060101010101" pitchFamily="49" charset="-122"/>
              </a:rPr>
              <a:t>未能还乡。</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8175" y="1278890"/>
            <a:ext cx="7757795" cy="2646045"/>
          </a:xfrm>
          <a:prstGeom prst="rect">
            <a:avLst/>
          </a:prstGeom>
          <a:noFill/>
          <a:ln w="9525">
            <a:noFill/>
          </a:ln>
        </p:spPr>
        <p:txBody>
          <a:bodyPr wrap="square">
            <a:spAutoFit/>
          </a:bodyPr>
          <a:lstStyle/>
          <a:p>
            <a:pPr indent="0"/>
            <a:r>
              <a:rPr sz="2800" b="1" dirty="0">
                <a:latin typeface="楷体" panose="02010609060101010101" pitchFamily="49" charset="-122"/>
                <a:ea typeface="楷体" panose="02010609060101010101" pitchFamily="49" charset="-122"/>
                <a:cs typeface="楷体" panose="02010609060101010101" pitchFamily="49" charset="-122"/>
              </a:rPr>
              <a:t>　　1</a:t>
            </a:r>
            <a:r>
              <a:rPr lang="en-US" sz="2800" b="1" dirty="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王翰和王</a:t>
            </a:r>
            <a:r>
              <a:rPr lang="zh-CN" sz="2800" b="1" dirty="0">
                <a:latin typeface="楷体" panose="02010609060101010101" pitchFamily="49" charset="-122"/>
                <a:ea typeface="楷体" panose="02010609060101010101" pitchFamily="49" charset="-122"/>
                <a:cs typeface="楷体" panose="02010609060101010101" pitchFamily="49" charset="-122"/>
              </a:rPr>
              <a:t>昌龄</a:t>
            </a:r>
            <a:r>
              <a:rPr sz="2800" b="1" dirty="0" err="1">
                <a:latin typeface="楷体" panose="02010609060101010101" pitchFamily="49" charset="-122"/>
                <a:ea typeface="楷体" panose="02010609060101010101" pitchFamily="49" charset="-122"/>
                <a:cs typeface="楷体" panose="02010609060101010101" pitchFamily="49" charset="-122"/>
              </a:rPr>
              <a:t>都是唐代诗人</a:t>
            </a:r>
            <a:r>
              <a:rPr lang="zh-CN" sz="2800" b="1" dirty="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    ）</a:t>
            </a:r>
            <a:endParaRPr sz="2800" b="1" dirty="0">
              <a:latin typeface="楷体" panose="02010609060101010101" pitchFamily="49" charset="-122"/>
              <a:ea typeface="楷体" panose="02010609060101010101" pitchFamily="49" charset="-122"/>
              <a:cs typeface="楷体" panose="02010609060101010101" pitchFamily="49" charset="-122"/>
            </a:endParaRPr>
          </a:p>
          <a:p>
            <a:pPr indent="0"/>
            <a:endParaRPr sz="1200" b="1" dirty="0">
              <a:latin typeface="楷体" panose="02010609060101010101" pitchFamily="49" charset="-122"/>
              <a:ea typeface="楷体" panose="02010609060101010101" pitchFamily="49" charset="-122"/>
              <a:cs typeface="楷体" panose="02010609060101010101" pitchFamily="49" charset="-122"/>
            </a:endParaRPr>
          </a:p>
          <a:p>
            <a:pPr indent="0"/>
            <a:r>
              <a:rPr sz="2800" b="1" dirty="0">
                <a:latin typeface="楷体" panose="02010609060101010101" pitchFamily="49" charset="-122"/>
                <a:ea typeface="楷体" panose="02010609060101010101" pitchFamily="49" charset="-122"/>
                <a:cs typeface="楷体" panose="02010609060101010101" pitchFamily="49" charset="-122"/>
              </a:rPr>
              <a:t>　　2</a:t>
            </a:r>
            <a:r>
              <a:rPr lang="en-US"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《凉州词》</a:t>
            </a:r>
            <a:r>
              <a:rPr sz="2800" b="1" dirty="0" err="1">
                <a:latin typeface="楷体" panose="02010609060101010101" pitchFamily="49" charset="-122"/>
                <a:ea typeface="楷体" panose="02010609060101010101" pitchFamily="49" charset="-122"/>
                <a:cs typeface="楷体" panose="02010609060101010101" pitchFamily="49" charset="-122"/>
              </a:rPr>
              <a:t>最后一句是反问句，是千古名句，令人深思</a:t>
            </a:r>
            <a:r>
              <a:rPr sz="2800" b="1" dirty="0">
                <a:latin typeface="楷体" panose="02010609060101010101" pitchFamily="49" charset="-122"/>
                <a:ea typeface="楷体" panose="02010609060101010101" pitchFamily="49" charset="-122"/>
                <a:cs typeface="楷体" panose="02010609060101010101" pitchFamily="49" charset="-122"/>
              </a:rPr>
              <a:t>。（    ）</a:t>
            </a:r>
            <a:endParaRPr sz="2800" b="1" dirty="0">
              <a:latin typeface="楷体" panose="02010609060101010101" pitchFamily="49" charset="-122"/>
              <a:ea typeface="楷体" panose="02010609060101010101" pitchFamily="49" charset="-122"/>
              <a:cs typeface="楷体" panose="02010609060101010101" pitchFamily="49" charset="-122"/>
            </a:endParaRPr>
          </a:p>
          <a:p>
            <a:pPr indent="0"/>
            <a:endParaRPr b="1" dirty="0">
              <a:latin typeface="楷体" panose="02010609060101010101" pitchFamily="49" charset="-122"/>
              <a:ea typeface="楷体" panose="02010609060101010101" pitchFamily="49" charset="-122"/>
              <a:cs typeface="楷体" panose="02010609060101010101" pitchFamily="49" charset="-122"/>
            </a:endParaRPr>
          </a:p>
          <a:p>
            <a:pPr indent="0"/>
            <a:r>
              <a:rPr sz="2800" b="1" dirty="0">
                <a:latin typeface="楷体" panose="02010609060101010101" pitchFamily="49" charset="-122"/>
                <a:ea typeface="楷体" panose="02010609060101010101" pitchFamily="49" charset="-122"/>
                <a:cs typeface="楷体" panose="02010609060101010101" pitchFamily="49" charset="-122"/>
              </a:rPr>
              <a:t>　　3</a:t>
            </a:r>
            <a:r>
              <a:rPr lang="en-US"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《凉州词》</a:t>
            </a:r>
            <a:r>
              <a:rPr sz="2800" b="1" dirty="0" err="1">
                <a:latin typeface="楷体" panose="02010609060101010101" pitchFamily="49" charset="-122"/>
                <a:ea typeface="楷体" panose="02010609060101010101" pitchFamily="49" charset="-122"/>
                <a:cs typeface="楷体" panose="02010609060101010101" pitchFamily="49" charset="-122"/>
              </a:rPr>
              <a:t>描写了战士们出征后的场面</a:t>
            </a:r>
            <a:r>
              <a:rPr sz="2800" b="1" dirty="0">
                <a:latin typeface="楷体" panose="02010609060101010101" pitchFamily="49" charset="-122"/>
                <a:ea typeface="楷体" panose="02010609060101010101" pitchFamily="49" charset="-122"/>
                <a:cs typeface="楷体" panose="02010609060101010101" pitchFamily="49" charset="-122"/>
              </a:rPr>
              <a:t>。</a:t>
            </a:r>
            <a:endParaRPr sz="2800" b="1" dirty="0">
              <a:latin typeface="楷体" panose="02010609060101010101" pitchFamily="49" charset="-122"/>
              <a:ea typeface="楷体" panose="02010609060101010101" pitchFamily="49" charset="-122"/>
              <a:cs typeface="楷体" panose="02010609060101010101" pitchFamily="49" charset="-122"/>
            </a:endParaRPr>
          </a:p>
          <a:p>
            <a:pPr indent="0" algn="r"/>
            <a:r>
              <a:rPr sz="2800" b="1" dirty="0">
                <a:latin typeface="楷体" panose="02010609060101010101" pitchFamily="49" charset="-122"/>
                <a:ea typeface="楷体" panose="02010609060101010101" pitchFamily="49" charset="-122"/>
                <a:cs typeface="楷体" panose="02010609060101010101" pitchFamily="49" charset="-122"/>
              </a:rPr>
              <a:t>（    ）</a:t>
            </a:r>
            <a:endParaRPr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572770" y="579120"/>
            <a:ext cx="2698175" cy="52322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四</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sz="2800" b="1" dirty="0">
                <a:latin typeface="黑体" panose="02010609060101010101" pitchFamily="49" charset="-122"/>
                <a:ea typeface="黑体" panose="02010609060101010101" pitchFamily="49" charset="-122"/>
                <a:cs typeface="黑体" panose="02010609060101010101" pitchFamily="49" charset="-122"/>
                <a:sym typeface="+mn-ea"/>
              </a:rPr>
              <a:t>判断对错。</a:t>
            </a:r>
            <a:endParaRPr lang="zh-CN" altLang="en-US" b="1" dirty="0"/>
          </a:p>
        </p:txBody>
      </p:sp>
      <p:sp>
        <p:nvSpPr>
          <p:cNvPr id="4" name="文本框 3"/>
          <p:cNvSpPr txBox="1"/>
          <p:nvPr/>
        </p:nvSpPr>
        <p:spPr>
          <a:xfrm>
            <a:off x="6894195" y="1278890"/>
            <a:ext cx="540385" cy="521970"/>
          </a:xfrm>
          <a:prstGeom prst="rect">
            <a:avLst/>
          </a:prstGeom>
          <a:noFill/>
        </p:spPr>
        <p:txBody>
          <a:bodyPr wrap="none" rtlCol="0" anchor="t">
            <a:spAutoFit/>
          </a:bodyPr>
          <a:lstStyle/>
          <a:p>
            <a:r>
              <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a:t>
            </a:r>
            <a:endPar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5" name="文本框 4"/>
          <p:cNvSpPr txBox="1"/>
          <p:nvPr/>
        </p:nvSpPr>
        <p:spPr>
          <a:xfrm>
            <a:off x="3681730" y="2310765"/>
            <a:ext cx="540385" cy="521970"/>
          </a:xfrm>
          <a:prstGeom prst="rect">
            <a:avLst/>
          </a:prstGeom>
          <a:noFill/>
        </p:spPr>
        <p:txBody>
          <a:bodyPr wrap="none" rtlCol="0" anchor="t">
            <a:spAutoFit/>
          </a:bodyPr>
          <a:lstStyle/>
          <a:p>
            <a:r>
              <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a:t>
            </a:r>
            <a:endPar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6" name="文本框 5"/>
          <p:cNvSpPr txBox="1"/>
          <p:nvPr/>
        </p:nvSpPr>
        <p:spPr>
          <a:xfrm>
            <a:off x="7404100" y="3382645"/>
            <a:ext cx="362585" cy="521970"/>
          </a:xfrm>
          <a:prstGeom prst="rect">
            <a:avLst/>
          </a:prstGeom>
          <a:noFill/>
        </p:spPr>
        <p:txBody>
          <a:bodyPr wrap="none" rtlCol="0" anchor="t">
            <a:spAutoFit/>
          </a:bodyPr>
          <a:lstStyle/>
          <a:p>
            <a:pPr algn="l"/>
            <a:r>
              <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X</a:t>
            </a:r>
            <a:endPar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810" y="-3175"/>
            <a:ext cx="9154795" cy="5149215"/>
          </a:xfrm>
          <a:prstGeom prst="rect">
            <a:avLst/>
          </a:prstGeom>
        </p:spPr>
      </p:pic>
      <p:sp>
        <p:nvSpPr>
          <p:cNvPr id="7" name="文本框 6"/>
          <p:cNvSpPr txBox="1"/>
          <p:nvPr/>
        </p:nvSpPr>
        <p:spPr>
          <a:xfrm>
            <a:off x="1046368" y="771550"/>
            <a:ext cx="7486072" cy="2862322"/>
          </a:xfrm>
          <a:prstGeom prst="rect">
            <a:avLst/>
          </a:prstGeom>
          <a:solidFill>
            <a:schemeClr val="bg1"/>
          </a:solidFill>
          <a:effectLst>
            <a:softEdge rad="76200"/>
          </a:effectLst>
        </p:spPr>
        <p:txBody>
          <a:bodyPr wrap="square" rtlCol="0" anchor="t">
            <a:spAutoFit/>
          </a:bodyPr>
          <a:lstStyle/>
          <a:p>
            <a:pPr>
              <a:lnSpc>
                <a:spcPct val="150000"/>
              </a:lnSpc>
            </a:pPr>
            <a:r>
              <a:rPr lang="en-US" altLang="zh-CN" sz="2400" b="1" dirty="0" smtClean="0">
                <a:latin typeface="黑体" panose="02010609060101010101" pitchFamily="49" charset="-122"/>
                <a:ea typeface="黑体" panose="02010609060101010101" pitchFamily="49" charset="-122"/>
                <a:cs typeface="微软雅黑" panose="020B0503020204020204" charset="-122"/>
                <a:sym typeface="+mn-ea"/>
              </a:rPr>
              <a:t>    </a:t>
            </a:r>
            <a:r>
              <a:rPr lang="zh-CN" altLang="en-US" sz="2400" b="1" dirty="0" smtClean="0">
                <a:latin typeface="黑体" panose="02010609060101010101" pitchFamily="49" charset="-122"/>
                <a:ea typeface="黑体" panose="02010609060101010101" pitchFamily="49" charset="-122"/>
                <a:cs typeface="微软雅黑" panose="020B0503020204020204" charset="-122"/>
                <a:sym typeface="+mn-ea"/>
              </a:rPr>
              <a:t>在</a:t>
            </a:r>
            <a:r>
              <a:rPr lang="en-US" altLang="zh-CN" sz="2400" b="1" dirty="0" smtClean="0">
                <a:latin typeface="黑体" panose="02010609060101010101" pitchFamily="49" charset="-122"/>
                <a:ea typeface="黑体" panose="02010609060101010101" pitchFamily="49" charset="-122"/>
                <a:cs typeface="微软雅黑" panose="020B0503020204020204" charset="-122"/>
                <a:sym typeface="+mn-ea"/>
              </a:rPr>
              <a:t>《</a:t>
            </a:r>
            <a:r>
              <a:rPr lang="zh-CN" altLang="en-US" sz="2400" b="1" dirty="0" smtClean="0">
                <a:latin typeface="黑体" panose="02010609060101010101" pitchFamily="49" charset="-122"/>
                <a:ea typeface="黑体" panose="02010609060101010101" pitchFamily="49" charset="-122"/>
                <a:cs typeface="微软雅黑" panose="020B0503020204020204" charset="-122"/>
                <a:sym typeface="+mn-ea"/>
              </a:rPr>
              <a:t>出塞</a:t>
            </a:r>
            <a:r>
              <a:rPr lang="en-US" altLang="zh-CN" sz="2400" b="1" dirty="0" smtClean="0">
                <a:latin typeface="黑体" panose="02010609060101010101" pitchFamily="49" charset="-122"/>
                <a:ea typeface="黑体" panose="02010609060101010101" pitchFamily="49" charset="-122"/>
                <a:cs typeface="微软雅黑" panose="020B0503020204020204" charset="-122"/>
                <a:sym typeface="+mn-ea"/>
              </a:rPr>
              <a:t>》</a:t>
            </a:r>
            <a:r>
              <a:rPr lang="zh-CN" altLang="en-US" sz="2400" b="1" dirty="0">
                <a:latin typeface="黑体" panose="02010609060101010101" pitchFamily="49" charset="-122"/>
                <a:ea typeface="黑体" panose="02010609060101010101" pitchFamily="49" charset="-122"/>
                <a:cs typeface="微软雅黑" panose="020B0503020204020204" charset="-122"/>
                <a:sym typeface="+mn-ea"/>
              </a:rPr>
              <a:t>中，</a:t>
            </a:r>
            <a:r>
              <a:rPr lang="zh-CN" altLang="en-US" sz="2400" b="1" dirty="0" smtClean="0">
                <a:latin typeface="黑体" panose="02010609060101010101" pitchFamily="49" charset="-122"/>
                <a:ea typeface="黑体" panose="02010609060101010101" pitchFamily="49" charset="-122"/>
                <a:cs typeface="微软雅黑" panose="020B0503020204020204" charset="-122"/>
                <a:sym typeface="+mn-ea"/>
              </a:rPr>
              <a:t>王昌龄迫切渴望出现英勇善战的将领来保卫国家。而一位女诗人也希望在国破家亡之际有像项羽那样的</a:t>
            </a:r>
            <a:r>
              <a:rPr lang="zh-CN" altLang="en-US" sz="2400" b="1" dirty="0">
                <a:latin typeface="黑体" panose="02010609060101010101" pitchFamily="49" charset="-122"/>
                <a:ea typeface="黑体" panose="02010609060101010101" pitchFamily="49" charset="-122"/>
                <a:cs typeface="微软雅黑" panose="020B0503020204020204" charset="-122"/>
                <a:sym typeface="+mn-ea"/>
              </a:rPr>
              <a:t>英雄，</a:t>
            </a:r>
            <a:r>
              <a:rPr lang="zh-CN" altLang="en-US" sz="2400" b="1" dirty="0" smtClean="0">
                <a:latin typeface="黑体" panose="02010609060101010101" pitchFamily="49" charset="-122"/>
                <a:ea typeface="黑体" panose="02010609060101010101" pitchFamily="49" charset="-122"/>
                <a:cs typeface="微软雅黑" panose="020B0503020204020204" charset="-122"/>
                <a:sym typeface="+mn-ea"/>
              </a:rPr>
              <a:t>敢作敢为，勇于担当。她就是被誉为“千古第一才女”的李清照。这节课</a:t>
            </a:r>
            <a:endParaRPr lang="en-US" altLang="zh-CN" sz="2400" b="1" dirty="0" smtClean="0">
              <a:latin typeface="黑体" panose="02010609060101010101" pitchFamily="49" charset="-122"/>
              <a:ea typeface="黑体" panose="02010609060101010101" pitchFamily="49" charset="-122"/>
              <a:cs typeface="微软雅黑" panose="020B0503020204020204" charset="-122"/>
              <a:sym typeface="+mn-ea"/>
            </a:endParaRPr>
          </a:p>
          <a:p>
            <a:pPr>
              <a:lnSpc>
                <a:spcPct val="150000"/>
              </a:lnSpc>
            </a:pPr>
            <a:r>
              <a:rPr lang="zh-CN" altLang="en-US" sz="2400" b="1" dirty="0" smtClean="0">
                <a:latin typeface="黑体" panose="02010609060101010101" pitchFamily="49" charset="-122"/>
                <a:ea typeface="黑体" panose="02010609060101010101" pitchFamily="49" charset="-122"/>
                <a:cs typeface="微软雅黑" panose="020B0503020204020204" charset="-122"/>
                <a:sym typeface="+mn-ea"/>
              </a:rPr>
              <a:t>我们就来学习她的</a:t>
            </a:r>
            <a:r>
              <a:rPr lang="en-US" altLang="zh-CN" sz="2400" b="1" dirty="0" smtClean="0">
                <a:latin typeface="黑体" panose="02010609060101010101" pitchFamily="49" charset="-122"/>
                <a:ea typeface="黑体" panose="02010609060101010101" pitchFamily="49" charset="-122"/>
                <a:cs typeface="微软雅黑" panose="020B0503020204020204" charset="-122"/>
                <a:sym typeface="+mn-ea"/>
              </a:rPr>
              <a:t>《</a:t>
            </a:r>
            <a:r>
              <a:rPr lang="zh-CN" altLang="en-US" sz="2400" b="1" dirty="0" smtClean="0">
                <a:latin typeface="黑体" panose="02010609060101010101" pitchFamily="49" charset="-122"/>
                <a:ea typeface="黑体" panose="02010609060101010101" pitchFamily="49" charset="-122"/>
                <a:cs typeface="微软雅黑" panose="020B0503020204020204" charset="-122"/>
                <a:sym typeface="+mn-ea"/>
              </a:rPr>
              <a:t>夏日绝句</a:t>
            </a:r>
            <a:r>
              <a:rPr lang="en-US" altLang="zh-CN" sz="2400" b="1" dirty="0" smtClean="0">
                <a:latin typeface="黑体" panose="02010609060101010101" pitchFamily="49" charset="-122"/>
                <a:ea typeface="黑体" panose="02010609060101010101" pitchFamily="49" charset="-122"/>
                <a:cs typeface="微软雅黑" panose="020B0503020204020204" charset="-122"/>
                <a:sym typeface="+mn-ea"/>
              </a:rPr>
              <a:t>》</a:t>
            </a:r>
            <a:r>
              <a:rPr lang="zh-CN" altLang="en-US" sz="2400" b="1" dirty="0" smtClean="0">
                <a:latin typeface="黑体" panose="02010609060101010101" pitchFamily="49" charset="-122"/>
                <a:ea typeface="黑体" panose="02010609060101010101" pitchFamily="49" charset="-122"/>
                <a:cs typeface="微软雅黑" panose="020B0503020204020204" charset="-122"/>
                <a:sym typeface="+mn-ea"/>
              </a:rPr>
              <a:t>。</a:t>
            </a:r>
            <a:endParaRPr lang="en-US" sz="2400" b="1" dirty="0">
              <a:latin typeface="黑体" panose="02010609060101010101" pitchFamily="49" charset="-122"/>
              <a:ea typeface="黑体" panose="02010609060101010101" pitchFamily="49" charset="-122"/>
              <a:cs typeface="微软雅黑" panose="020B0503020204020204" charset="-122"/>
              <a:sym typeface="+mn-ea"/>
            </a:endParaRPr>
          </a:p>
        </p:txBody>
      </p:sp>
      <p:grpSp>
        <p:nvGrpSpPr>
          <p:cNvPr id="5" name="组合 4"/>
          <p:cNvGrpSpPr/>
          <p:nvPr/>
        </p:nvGrpSpPr>
        <p:grpSpPr>
          <a:xfrm>
            <a:off x="160049" y="218786"/>
            <a:ext cx="1629583" cy="398780"/>
            <a:chOff x="160049" y="525491"/>
            <a:chExt cx="1629583" cy="39878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4" name="文本框 11"/>
            <p:cNvSpPr txBox="1"/>
            <p:nvPr/>
          </p:nvSpPr>
          <p:spPr>
            <a:xfrm>
              <a:off x="172162" y="525491"/>
              <a:ext cx="1231486" cy="398780"/>
            </a:xfrm>
            <a:prstGeom prst="rect">
              <a:avLst/>
            </a:prstGeom>
            <a:noFill/>
          </p:spPr>
          <p:txBody>
            <a:bodyPr wrap="square" rtlCol="0">
              <a:spAutoFit/>
            </a:bodyPr>
            <a:lstStyle/>
            <a:p>
              <a:pPr algn="ctr"/>
              <a:r>
                <a:rPr kumimoji="1" lang="zh-CN" altLang="en-US" sz="2000" b="1" dirty="0" smtClean="0">
                  <a:solidFill>
                    <a:schemeClr val="bg1"/>
                  </a:solidFill>
                </a:rPr>
                <a:t>第二课时</a:t>
              </a:r>
              <a:endParaRPr kumimoji="1" lang="zh-CN" altLang="en-US" sz="20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4" name="TextBox 48"/>
          <p:cNvSpPr txBox="1"/>
          <p:nvPr/>
        </p:nvSpPr>
        <p:spPr>
          <a:xfrm>
            <a:off x="4355976" y="483518"/>
            <a:ext cx="4443095" cy="1176020"/>
          </a:xfrm>
          <a:prstGeom prst="rect">
            <a:avLst/>
          </a:prstGeom>
          <a:solidFill>
            <a:schemeClr val="bg1">
              <a:alpha val="70000"/>
            </a:schemeClr>
          </a:solidFill>
          <a:ln w="19050">
            <a:solidFill>
              <a:schemeClr val="tx1"/>
            </a:solidFill>
          </a:ln>
          <a:effectLst>
            <a:softEdge rad="31750"/>
          </a:effectLst>
        </p:spPr>
        <p:txBody>
          <a:bodyPr wrap="square" lIns="68580" tIns="34290" rIns="68580" bIns="34290" rtlCol="0">
            <a:spAutoFit/>
          </a:bodyPr>
          <a:lstStyle/>
          <a:p>
            <a:r>
              <a:rPr lang="en-US" altLang="zh-CN"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 </a:t>
            </a:r>
            <a:r>
              <a:rPr lang="zh-CN" altLang="en-US" sz="7200" b="1" dirty="0">
                <a:ln w="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夏日绝句</a:t>
            </a:r>
            <a:endParaRPr lang="zh-CN" altLang="en-US" sz="7200" b="1" dirty="0">
              <a:ln w="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243060" y="420052"/>
            <a:ext cx="3815080" cy="4304030"/>
            <a:chOff x="4243060" y="556125"/>
            <a:chExt cx="3815080" cy="4304030"/>
          </a:xfrm>
        </p:grpSpPr>
        <p:pic>
          <p:nvPicPr>
            <p:cNvPr id="2" name="图片 1"/>
            <p:cNvPicPr>
              <a:picLocks noChangeAspect="1"/>
            </p:cNvPicPr>
            <p:nvPr/>
          </p:nvPicPr>
          <p:blipFill>
            <a:blip r:embed="rId1"/>
            <a:srcRect l="4457" t="9468" r="4432" b="10868"/>
            <a:stretch>
              <a:fillRect/>
            </a:stretch>
          </p:blipFill>
          <p:spPr>
            <a:xfrm>
              <a:off x="4243060" y="556125"/>
              <a:ext cx="3815080" cy="4304030"/>
            </a:xfrm>
            <a:prstGeom prst="rect">
              <a:avLst/>
            </a:prstGeom>
          </p:spPr>
        </p:pic>
        <p:sp>
          <p:nvSpPr>
            <p:cNvPr id="5" name="文本框 6"/>
            <p:cNvSpPr txBox="1"/>
            <p:nvPr/>
          </p:nvSpPr>
          <p:spPr>
            <a:xfrm>
              <a:off x="4412496" y="830703"/>
              <a:ext cx="3476208" cy="3754874"/>
            </a:xfrm>
            <a:prstGeom prst="rect">
              <a:avLst/>
            </a:prstGeom>
            <a:noFill/>
          </p:spPr>
          <p:txBody>
            <a:bodyPr wrap="square" rtlCol="0" anchor="t">
              <a:spAutoFit/>
            </a:bodyPr>
            <a:lstStyle/>
            <a:p>
              <a:pPr algn="ctr">
                <a:lnSpc>
                  <a:spcPct val="150000"/>
                </a:lnSpc>
              </a:pPr>
              <a:r>
                <a:rPr lang="zh-CN" altLang="en-US"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出塞</a:t>
              </a:r>
              <a:endPar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p>
              <a:pPr algn="ctr">
                <a:lnSpc>
                  <a:spcPct val="140000"/>
                </a:lnSpc>
              </a:pPr>
              <a:r>
                <a:rPr lang="en-US" altLang="zh-CN"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唐</a:t>
              </a:r>
              <a:r>
                <a:rPr lang="en-US" altLang="zh-CN"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王昌龄</a:t>
              </a:r>
              <a:endPar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p>
              <a:pPr algn="ctr">
                <a:lnSpc>
                  <a:spcPct val="140000"/>
                </a:lnSpc>
              </a:pP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秦时</a:t>
              </a:r>
              <a:r>
                <a:rPr lang="en-US"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明月</a:t>
              </a:r>
              <a:r>
                <a:rPr lang="en-US"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汉时关，</a:t>
              </a:r>
              <a:endPar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p>
              <a:pPr algn="ctr">
                <a:lnSpc>
                  <a:spcPct val="140000"/>
                </a:lnSpc>
              </a:pP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万里</a:t>
              </a:r>
              <a:r>
                <a:rPr lang="en-US"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长征</a:t>
              </a:r>
              <a:r>
                <a:rPr lang="en-US"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人未还。</a:t>
              </a:r>
              <a:endPar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p>
              <a:pPr algn="ctr">
                <a:lnSpc>
                  <a:spcPct val="140000"/>
                </a:lnSpc>
              </a:pP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但使</a:t>
              </a:r>
              <a:r>
                <a:rPr lang="en-US"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龙城</a:t>
              </a:r>
              <a:r>
                <a:rPr lang="en-US"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飞将在，</a:t>
              </a:r>
              <a:endPar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p>
              <a:pPr algn="ctr">
                <a:lnSpc>
                  <a:spcPct val="140000"/>
                </a:lnSpc>
              </a:pP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不教</a:t>
              </a:r>
              <a:r>
                <a:rPr lang="en-US"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胡马</a:t>
              </a:r>
              <a:r>
                <a:rPr lang="en-US"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度阴山。</a:t>
              </a:r>
              <a:endPar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sp>
        <p:nvSpPr>
          <p:cNvPr id="6" name="文本框 6"/>
          <p:cNvSpPr txBox="1"/>
          <p:nvPr/>
        </p:nvSpPr>
        <p:spPr>
          <a:xfrm>
            <a:off x="395536" y="1566545"/>
            <a:ext cx="3719830" cy="2011045"/>
          </a:xfrm>
          <a:prstGeom prst="rect">
            <a:avLst/>
          </a:prstGeom>
          <a:noFill/>
        </p:spPr>
        <p:txBody>
          <a:bodyPr wrap="square" rtlCol="0" anchor="t">
            <a:spAutoFit/>
          </a:bodyPr>
          <a:lstStyle/>
          <a:p>
            <a:pPr indent="457200">
              <a:lnSpc>
                <a:spcPct val="130000"/>
              </a:lnSpc>
            </a:pPr>
            <a:r>
              <a:rPr lang="zh-CN" altLang="en-US" sz="3200" b="1" dirty="0">
                <a:latin typeface="黑体" panose="02010609060101010101" pitchFamily="49" charset="-122"/>
                <a:ea typeface="黑体" panose="02010609060101010101" pitchFamily="49" charset="-122"/>
                <a:cs typeface="楷体" panose="02010609060101010101" pitchFamily="49" charset="-122"/>
              </a:rPr>
              <a:t>用自己喜欢的方式自由读诗，把古诗读正确、读流利。</a:t>
            </a:r>
            <a:r>
              <a:rPr lang="zh-CN" altLang="en-US"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99792" y="1203598"/>
            <a:ext cx="6155055" cy="2739211"/>
          </a:xfrm>
          <a:prstGeom prst="rect">
            <a:avLst/>
          </a:prstGeom>
          <a:noFill/>
        </p:spPr>
        <p:txBody>
          <a:bodyPr wrap="square" rtlCol="0" anchor="t">
            <a:spAutoFit/>
          </a:bodyPr>
          <a:lstStyle/>
          <a:p>
            <a:r>
              <a:rPr lang="zh-CN" altLang="en-US" sz="2400"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u="sng" dirty="0">
                <a:solidFill>
                  <a:srgbClr val="0000FF"/>
                </a:solidFill>
                <a:latin typeface="楷体" panose="02010609060101010101" pitchFamily="49" charset="-122"/>
                <a:ea typeface="楷体" panose="02010609060101010101" pitchFamily="49" charset="-122"/>
                <a:cs typeface="楷体" panose="02010609060101010101" pitchFamily="49" charset="-122"/>
              </a:rPr>
              <a:t>李清照</a:t>
            </a:r>
            <a:r>
              <a:rPr lang="en-US" altLang="zh-CN" sz="2400" b="1" dirty="0">
                <a:latin typeface="楷体" panose="02010609060101010101" pitchFamily="49" charset="-122"/>
                <a:ea typeface="楷体" panose="02010609060101010101" pitchFamily="49" charset="-122"/>
                <a:cs typeface="楷体" panose="02010609060101010101" pitchFamily="49" charset="-122"/>
              </a:rPr>
              <a:t>(1084-</a:t>
            </a:r>
            <a:r>
              <a:rPr lang="zh-CN" altLang="en-US" sz="2400" b="1" dirty="0">
                <a:latin typeface="楷体" panose="02010609060101010101" pitchFamily="49" charset="-122"/>
                <a:ea typeface="楷体" panose="02010609060101010101" pitchFamily="49" charset="-122"/>
                <a:cs typeface="楷体" panose="02010609060101010101" pitchFamily="49" charset="-122"/>
              </a:rPr>
              <a:t>约</a:t>
            </a:r>
            <a:r>
              <a:rPr lang="en-US" altLang="zh-CN" sz="2400" b="1" dirty="0">
                <a:latin typeface="楷体" panose="02010609060101010101" pitchFamily="49" charset="-122"/>
                <a:ea typeface="楷体" panose="02010609060101010101" pitchFamily="49" charset="-122"/>
                <a:cs typeface="楷体" panose="02010609060101010101" pitchFamily="49" charset="-122"/>
              </a:rPr>
              <a:t>1151)</a:t>
            </a:r>
            <a:r>
              <a:rPr lang="zh-CN" altLang="en-US" sz="2400" b="1" dirty="0">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南宋</a:t>
            </a:r>
            <a:r>
              <a:rPr lang="zh-CN" altLang="en-US" sz="2400" b="1" dirty="0">
                <a:latin typeface="楷体" panose="02010609060101010101" pitchFamily="49" charset="-122"/>
                <a:ea typeface="楷体" panose="02010609060101010101" pitchFamily="49" charset="-122"/>
                <a:cs typeface="楷体" panose="02010609060101010101" pitchFamily="49" charset="-122"/>
              </a:rPr>
              <a:t>女词人。号</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易安居士</a:t>
            </a:r>
            <a:r>
              <a:rPr lang="zh-CN" altLang="en-US" sz="2400" b="1" dirty="0">
                <a:latin typeface="楷体" panose="02010609060101010101" pitchFamily="49" charset="-122"/>
                <a:ea typeface="楷体" panose="02010609060101010101" pitchFamily="49" charset="-122"/>
                <a:cs typeface="楷体" panose="02010609060101010101" pitchFamily="49" charset="-122"/>
              </a:rPr>
              <a:t>。济南</a:t>
            </a:r>
            <a:r>
              <a:rPr lang="en-US" altLang="zh-CN" sz="2400" b="1" dirty="0">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今山东济南</a:t>
            </a:r>
            <a:r>
              <a:rPr lang="en-US" altLang="zh-CN" sz="2400" b="1" dirty="0">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人。长于诗、文、词，兼书法、绘画，且通音律。诗文笔力雄健，情辞慷慨。词则继承</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婉约派</a:t>
            </a:r>
            <a:r>
              <a:rPr lang="zh-CN" altLang="en-US" sz="2400" b="1" dirty="0">
                <a:latin typeface="楷体" panose="02010609060101010101" pitchFamily="49" charset="-122"/>
                <a:ea typeface="楷体" panose="02010609060101010101" pitchFamily="49" charset="-122"/>
                <a:cs typeface="楷体" panose="02010609060101010101" pitchFamily="49" charset="-122"/>
              </a:rPr>
              <a:t>风格，南渡前以造语新丽见称，南渡后以情调悲凉为主。代表作有</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声声慢</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如梦令</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一剪梅</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等。</a:t>
            </a:r>
            <a:endParaRPr sz="2400" b="1" dirty="0">
              <a:latin typeface="楷体" panose="02010609060101010101" pitchFamily="49" charset="-122"/>
              <a:ea typeface="楷体" panose="02010609060101010101" pitchFamily="49" charset="-122"/>
              <a:cs typeface="楷体" panose="02010609060101010101" pitchFamily="49" charset="-122"/>
            </a:endParaRPr>
          </a:p>
        </p:txBody>
      </p:sp>
      <p:pic>
        <p:nvPicPr>
          <p:cNvPr id="2" name="图片 1"/>
          <p:cNvPicPr>
            <a:picLocks noChangeAspect="1"/>
          </p:cNvPicPr>
          <p:nvPr/>
        </p:nvPicPr>
        <p:blipFill>
          <a:blip r:embed="rId1"/>
          <a:stretch>
            <a:fillRect/>
          </a:stretch>
        </p:blipFill>
        <p:spPr>
          <a:xfrm>
            <a:off x="395536" y="1193304"/>
            <a:ext cx="2132965" cy="262509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79010" y="679798"/>
            <a:ext cx="3807460" cy="4082514"/>
            <a:chOff x="4779010" y="555526"/>
            <a:chExt cx="3807460" cy="4082514"/>
          </a:xfrm>
        </p:grpSpPr>
        <p:pic>
          <p:nvPicPr>
            <p:cNvPr id="2" name="图片 1"/>
            <p:cNvPicPr>
              <a:picLocks noChangeAspect="1"/>
            </p:cNvPicPr>
            <p:nvPr/>
          </p:nvPicPr>
          <p:blipFill>
            <a:blip r:embed="rId1"/>
            <a:srcRect l="4457" t="9468" r="4432" b="10868"/>
            <a:stretch>
              <a:fillRect/>
            </a:stretch>
          </p:blipFill>
          <p:spPr>
            <a:xfrm>
              <a:off x="4779010" y="555526"/>
              <a:ext cx="3609414" cy="4082514"/>
            </a:xfrm>
            <a:prstGeom prst="rect">
              <a:avLst/>
            </a:prstGeom>
          </p:spPr>
        </p:pic>
        <p:sp>
          <p:nvSpPr>
            <p:cNvPr id="5" name="文本框 6"/>
            <p:cNvSpPr txBox="1"/>
            <p:nvPr/>
          </p:nvSpPr>
          <p:spPr>
            <a:xfrm>
              <a:off x="4944110" y="698500"/>
              <a:ext cx="3642360" cy="3754874"/>
            </a:xfrm>
            <a:prstGeom prst="rect">
              <a:avLst/>
            </a:prstGeom>
            <a:noFill/>
          </p:spPr>
          <p:txBody>
            <a:bodyPr wrap="square" rtlCol="0" anchor="t">
              <a:spAutoFit/>
            </a:bodyPr>
            <a:lstStyle/>
            <a:p>
              <a:pPr algn="ctr">
                <a:lnSpc>
                  <a:spcPct val="150000"/>
                </a:lnSpc>
              </a:pPr>
              <a:r>
                <a:rPr lang="zh-CN" altLang="en-US"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夏日绝句</a:t>
              </a:r>
              <a:endParaRPr lang="zh-CN" altLang="en-US"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endParaRPr>
            </a:p>
            <a:p>
              <a:pPr algn="ctr">
                <a:lnSpc>
                  <a:spcPct val="140000"/>
                </a:lnSpc>
              </a:pPr>
              <a:r>
                <a:rPr lang="en-US" altLang="zh-CN"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宋</a:t>
              </a:r>
              <a:r>
                <a:rPr lang="en-US" altLang="zh-CN"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李清照</a:t>
              </a:r>
              <a:endParaRPr lang="zh-CN" altLang="en-US"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endParaRPr>
            </a:p>
            <a:p>
              <a:pPr algn="ctr">
                <a:lnSpc>
                  <a:spcPct val="140000"/>
                </a:lnSpc>
              </a:pPr>
              <a:r>
                <a:rPr lang="zh-CN"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 生当</a:t>
              </a:r>
              <a:r>
                <a:rPr lang="en-US" altLang="zh-CN" sz="2800" b="1" dirty="0">
                  <a:solidFill>
                    <a:srgbClr val="FFFF00"/>
                  </a:solidFill>
                  <a:latin typeface="黑体" panose="02010609060101010101" pitchFamily="49" charset="-122"/>
                  <a:ea typeface="黑体" panose="02010609060101010101" pitchFamily="49" charset="-122"/>
                  <a:cs typeface="楷体" panose="02010609060101010101" pitchFamily="49" charset="-122"/>
                  <a:sym typeface="+mn-ea"/>
                </a:rPr>
                <a:t>/</a:t>
              </a:r>
              <a:r>
                <a:rPr lang="zh-CN"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作人杰</a:t>
              </a:r>
              <a:r>
                <a:rPr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a:t>
              </a:r>
              <a:endParaRPr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endParaRPr>
            </a:p>
            <a:p>
              <a:pPr algn="ctr">
                <a:lnSpc>
                  <a:spcPct val="140000"/>
                </a:lnSpc>
              </a:pPr>
              <a:r>
                <a:rPr lang="zh-CN"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 死亦</a:t>
              </a:r>
              <a:r>
                <a:rPr lang="en-US" altLang="zh-CN" sz="2800" b="1" dirty="0">
                  <a:solidFill>
                    <a:srgbClr val="FFFF00"/>
                  </a:solidFill>
                  <a:latin typeface="黑体" panose="02010609060101010101" pitchFamily="49" charset="-122"/>
                  <a:ea typeface="黑体" panose="02010609060101010101" pitchFamily="49" charset="-122"/>
                  <a:cs typeface="楷体" panose="02010609060101010101" pitchFamily="49" charset="-122"/>
                  <a:sym typeface="+mn-ea"/>
                </a:rPr>
                <a:t>/</a:t>
              </a:r>
              <a:r>
                <a:rPr lang="zh-CN"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为鬼雄</a:t>
              </a:r>
              <a:r>
                <a:rPr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a:t>
              </a:r>
              <a:endParaRPr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endParaRPr>
            </a:p>
            <a:p>
              <a:pPr algn="ctr">
                <a:lnSpc>
                  <a:spcPct val="140000"/>
                </a:lnSpc>
              </a:pPr>
              <a:r>
                <a:rPr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 至今</a:t>
              </a:r>
              <a:r>
                <a:rPr lang="en-US" sz="2800" b="1" dirty="0">
                  <a:solidFill>
                    <a:srgbClr val="FFFF00"/>
                  </a:solidFill>
                  <a:latin typeface="黑体" panose="02010609060101010101" pitchFamily="49" charset="-122"/>
                  <a:ea typeface="黑体" panose="02010609060101010101" pitchFamily="49" charset="-122"/>
                  <a:cs typeface="楷体" panose="02010609060101010101" pitchFamily="49" charset="-122"/>
                  <a:sym typeface="+mn-ea"/>
                </a:rPr>
                <a:t>/</a:t>
              </a:r>
              <a:r>
                <a:rPr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思项羽，</a:t>
              </a:r>
              <a:endParaRPr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endParaRPr>
            </a:p>
            <a:p>
              <a:pPr algn="ctr">
                <a:lnSpc>
                  <a:spcPct val="140000"/>
                </a:lnSpc>
              </a:pPr>
              <a:r>
                <a:rPr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 不肯</a:t>
              </a:r>
              <a:r>
                <a:rPr lang="en-US" sz="2800" b="1" dirty="0">
                  <a:solidFill>
                    <a:srgbClr val="FFFF00"/>
                  </a:solidFill>
                  <a:latin typeface="黑体" panose="02010609060101010101" pitchFamily="49" charset="-122"/>
                  <a:ea typeface="黑体" panose="02010609060101010101" pitchFamily="49" charset="-122"/>
                  <a:cs typeface="楷体" panose="02010609060101010101" pitchFamily="49" charset="-122"/>
                  <a:sym typeface="+mn-ea"/>
                </a:rPr>
                <a:t>/</a:t>
              </a:r>
              <a:r>
                <a:rPr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过江东。</a:t>
              </a:r>
              <a:endParaRPr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endParaRPr>
            </a:p>
          </p:txBody>
        </p:sp>
      </p:grpSp>
      <p:sp>
        <p:nvSpPr>
          <p:cNvPr id="3" name="文本框 6"/>
          <p:cNvSpPr txBox="1"/>
          <p:nvPr/>
        </p:nvSpPr>
        <p:spPr>
          <a:xfrm>
            <a:off x="581272" y="1081258"/>
            <a:ext cx="3660976" cy="2011045"/>
          </a:xfrm>
          <a:prstGeom prst="rect">
            <a:avLst/>
          </a:prstGeom>
          <a:noFill/>
        </p:spPr>
        <p:txBody>
          <a:bodyPr wrap="square" rtlCol="0" anchor="t">
            <a:spAutoFit/>
          </a:bodyPr>
          <a:lstStyle/>
          <a:p>
            <a:pPr indent="457200">
              <a:lnSpc>
                <a:spcPct val="130000"/>
              </a:lnSpc>
            </a:pPr>
            <a:r>
              <a:rPr lang="zh-CN" altLang="en-US" sz="3200" b="1" dirty="0">
                <a:latin typeface="黑体" panose="02010609060101010101" pitchFamily="49" charset="-122"/>
                <a:ea typeface="黑体" panose="02010609060101010101" pitchFamily="49" charset="-122"/>
                <a:cs typeface="楷体" panose="02010609060101010101" pitchFamily="49" charset="-122"/>
              </a:rPr>
              <a:t>  自由朗读古诗，读准字音、读通诗句，</a:t>
            </a:r>
            <a:r>
              <a:rPr lang="zh-CN" altLang="en-US" sz="3200" b="1" dirty="0">
                <a:latin typeface="黑体" panose="02010609060101010101" pitchFamily="49" charset="-122"/>
                <a:ea typeface="黑体" panose="02010609060101010101" pitchFamily="49" charset="-122"/>
                <a:cs typeface="楷体" panose="02010609060101010101" pitchFamily="49" charset="-122"/>
                <a:sym typeface="+mn-ea"/>
              </a:rPr>
              <a:t>注意停顿</a:t>
            </a:r>
            <a:r>
              <a:rPr lang="zh-CN" altLang="en-US" sz="3200" b="1" dirty="0">
                <a:latin typeface="黑体" panose="02010609060101010101" pitchFamily="49" charset="-122"/>
                <a:ea typeface="黑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17" name="矩形 16"/>
          <p:cNvSpPr/>
          <p:nvPr/>
        </p:nvSpPr>
        <p:spPr>
          <a:xfrm>
            <a:off x="1208524" y="3576169"/>
            <a:ext cx="2931428" cy="1124511"/>
          </a:xfrm>
          <a:prstGeom prst="rect">
            <a:avLst/>
          </a:prstGeom>
          <a:noFill/>
          <a:ln w="12700">
            <a:solidFill>
              <a:srgbClr val="008000"/>
            </a:solidFill>
          </a:ln>
          <a:effectLst>
            <a:glow rad="63500">
              <a:schemeClr val="bg1">
                <a:alpha val="40000"/>
              </a:schemeClr>
            </a:glow>
            <a:outerShdw blurRad="50800" dist="38100" dir="18900000" algn="b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椭圆 17"/>
          <p:cNvSpPr/>
          <p:nvPr/>
        </p:nvSpPr>
        <p:spPr>
          <a:xfrm>
            <a:off x="1281012" y="3230198"/>
            <a:ext cx="1583505" cy="504056"/>
          </a:xfrm>
          <a:prstGeom prst="ellipse">
            <a:avLst/>
          </a:prstGeom>
          <a:solidFill>
            <a:schemeClr val="accent2">
              <a:lumMod val="20000"/>
              <a:lumOff val="80000"/>
            </a:schemeClr>
          </a:solidFill>
          <a:ln w="9525">
            <a:solidFill>
              <a:srgbClr val="008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527002" y="3230198"/>
            <a:ext cx="1121491" cy="438582"/>
            <a:chOff x="6520102" y="843558"/>
            <a:chExt cx="1121491" cy="438582"/>
          </a:xfrm>
        </p:grpSpPr>
        <p:sp>
          <p:nvSpPr>
            <p:cNvPr id="20" name="TextBox 11">
              <a:hlinkClick r:id="rId2" action="ppaction://hlinkfile"/>
            </p:cNvPr>
            <p:cNvSpPr txBox="1">
              <a:spLocks noChangeArrowheads="1"/>
            </p:cNvSpPr>
            <p:nvPr/>
          </p:nvSpPr>
          <p:spPr bwMode="auto">
            <a:xfrm>
              <a:off x="6520102" y="843558"/>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学认字</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21" name="矩形 20"/>
            <p:cNvSpPr/>
            <p:nvPr/>
          </p:nvSpPr>
          <p:spPr>
            <a:xfrm>
              <a:off x="7557093" y="911573"/>
              <a:ext cx="36000" cy="324000"/>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0000"/>
                </a:solidFill>
              </a:endParaRPr>
            </a:p>
          </p:txBody>
        </p:sp>
        <p:sp>
          <p:nvSpPr>
            <p:cNvPr id="22" name="矩形 21"/>
            <p:cNvSpPr/>
            <p:nvPr/>
          </p:nvSpPr>
          <p:spPr>
            <a:xfrm>
              <a:off x="6540471" y="911573"/>
              <a:ext cx="36000" cy="324000"/>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0000"/>
                </a:solidFill>
              </a:endParaRPr>
            </a:p>
          </p:txBody>
        </p:sp>
      </p:grpSp>
      <p:sp>
        <p:nvSpPr>
          <p:cNvPr id="23" name="文本框 6"/>
          <p:cNvSpPr txBox="1"/>
          <p:nvPr/>
        </p:nvSpPr>
        <p:spPr>
          <a:xfrm>
            <a:off x="1869109" y="4108534"/>
            <a:ext cx="1427647" cy="732508"/>
          </a:xfrm>
          <a:prstGeom prst="rect">
            <a:avLst/>
          </a:prstGeom>
          <a:noFill/>
        </p:spPr>
        <p:txBody>
          <a:bodyPr wrap="square" rtlCol="0" anchor="t">
            <a:spAutoFit/>
          </a:bodyPr>
          <a:lstStyle/>
          <a:p>
            <a:pPr indent="457200">
              <a:lnSpc>
                <a:spcPct val="130000"/>
              </a:lnSpc>
            </a:pPr>
            <a:r>
              <a:rPr lang="zh-CN" altLang="en-US" sz="3200" b="1" dirty="0" smtClean="0">
                <a:latin typeface="黑体" panose="02010609060101010101" pitchFamily="49" charset="-122"/>
                <a:ea typeface="黑体" panose="02010609060101010101" pitchFamily="49" charset="-122"/>
              </a:rPr>
              <a:t>杰</a:t>
            </a:r>
            <a:endParaRPr lang="zh-CN" altLang="en-US" sz="2800" b="1" dirty="0">
              <a:latin typeface="楷体" panose="02010609060101010101" pitchFamily="49" charset="-122"/>
              <a:ea typeface="楷体" panose="02010609060101010101" pitchFamily="49" charset="-122"/>
            </a:endParaRPr>
          </a:p>
        </p:txBody>
      </p:sp>
      <p:sp>
        <p:nvSpPr>
          <p:cNvPr id="24" name="文本框 6"/>
          <p:cNvSpPr txBox="1"/>
          <p:nvPr/>
        </p:nvSpPr>
        <p:spPr>
          <a:xfrm>
            <a:off x="1815272" y="3644225"/>
            <a:ext cx="1481484" cy="652486"/>
          </a:xfrm>
          <a:prstGeom prst="rect">
            <a:avLst/>
          </a:prstGeom>
          <a:noFill/>
        </p:spPr>
        <p:txBody>
          <a:bodyPr wrap="square" rtlCol="0" anchor="t">
            <a:spAutoFit/>
          </a:bodyPr>
          <a:lstStyle/>
          <a:p>
            <a:pPr indent="457200">
              <a:lnSpc>
                <a:spcPct val="130000"/>
              </a:lnSpc>
            </a:pPr>
            <a:r>
              <a:rPr lang="en-US" altLang="zh-CN" sz="2800" b="1" dirty="0" err="1" smtClean="0">
                <a:latin typeface="汉语拼音" panose="000B0604020202020204" pitchFamily="34" charset="0"/>
                <a:ea typeface="楷体" panose="02010609060101010101" pitchFamily="49" charset="-122"/>
                <a:cs typeface="汉语拼音" panose="000B0604020202020204" pitchFamily="34" charset="0"/>
              </a:rPr>
              <a:t>jié</a:t>
            </a:r>
            <a:endParaRPr lang="zh-CN" altLang="en-US" sz="2800" b="1" dirty="0">
              <a:latin typeface="汉语拼音" panose="000B0604020202020204" pitchFamily="34" charset="0"/>
              <a:ea typeface="楷体" panose="02010609060101010101" pitchFamily="49" charset="-122"/>
              <a:cs typeface="汉语拼音" panose="00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3" grpId="0"/>
      <p:bldP spid="2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22137" y="479719"/>
            <a:ext cx="3621917" cy="652486"/>
          </a:xfrm>
          <a:prstGeom prst="rect">
            <a:avLst/>
          </a:prstGeom>
        </p:spPr>
        <p:txBody>
          <a:bodyPr wrap="square">
            <a:spAutoFit/>
          </a:bodyPr>
          <a:lstStyle/>
          <a:p>
            <a:pPr>
              <a:lnSpc>
                <a:spcPct val="130000"/>
              </a:lnSpc>
              <a:spcBef>
                <a:spcPct val="50000"/>
              </a:spcBef>
            </a:pPr>
            <a:r>
              <a:rPr lang="en-US" altLang="zh-CN" sz="2800" dirty="0">
                <a:latin typeface="黑体" panose="02010609060101010101" pitchFamily="49" charset="-122"/>
                <a:ea typeface="黑体" panose="02010609060101010101" pitchFamily="49" charset="-122"/>
              </a:rPr>
              <a:t>  </a:t>
            </a:r>
            <a:r>
              <a:rPr lang="en-US" altLang="zh-CN" sz="2800" b="1" dirty="0">
                <a:latin typeface="黑体" panose="02010609060101010101" pitchFamily="49" charset="-122"/>
                <a:ea typeface="黑体" panose="02010609060101010101" pitchFamily="49" charset="-122"/>
                <a:cs typeface="宋体" panose="02010600030101010101" pitchFamily="2" charset="-122"/>
              </a:rPr>
              <a:t>  </a:t>
            </a:r>
            <a:r>
              <a:rPr sz="2800" b="1" dirty="0">
                <a:latin typeface="黑体" panose="02010609060101010101" pitchFamily="49" charset="-122"/>
                <a:ea typeface="黑体" panose="02010609060101010101" pitchFamily="49" charset="-122"/>
                <a:cs typeface="宋体" panose="02010600030101010101" pitchFamily="2" charset="-122"/>
                <a:sym typeface="+mn-ea"/>
              </a:rPr>
              <a:t>项羽</a:t>
            </a:r>
            <a:r>
              <a:rPr lang="zh-CN" sz="2800" b="1" dirty="0">
                <a:latin typeface="黑体" panose="02010609060101010101" pitchFamily="49" charset="-122"/>
                <a:ea typeface="黑体" panose="02010609060101010101" pitchFamily="49" charset="-122"/>
                <a:cs typeface="宋体" panose="02010600030101010101" pitchFamily="2" charset="-122"/>
                <a:sym typeface="+mn-ea"/>
              </a:rPr>
              <a:t>不肯过江东</a:t>
            </a:r>
            <a:endParaRPr lang="zh-CN" sz="2800" b="1" dirty="0">
              <a:latin typeface="黑体" panose="02010609060101010101" pitchFamily="49" charset="-122"/>
              <a:ea typeface="黑体" panose="02010609060101010101" pitchFamily="49" charset="-122"/>
              <a:cs typeface="宋体" panose="02010600030101010101" pitchFamily="2" charset="-122"/>
              <a:sym typeface="+mn-ea"/>
            </a:endParaRPr>
          </a:p>
        </p:txBody>
      </p:sp>
      <p:sp>
        <p:nvSpPr>
          <p:cNvPr id="5" name="文本框 4"/>
          <p:cNvSpPr txBox="1"/>
          <p:nvPr/>
        </p:nvSpPr>
        <p:spPr>
          <a:xfrm>
            <a:off x="203835" y="1132205"/>
            <a:ext cx="6096357" cy="3415030"/>
          </a:xfrm>
          <a:prstGeom prst="rect">
            <a:avLst/>
          </a:prstGeom>
          <a:noFill/>
        </p:spPr>
        <p:txBody>
          <a:bodyPr wrap="square" rtlCol="0" anchor="t">
            <a:spAutoFit/>
          </a:bodyPr>
          <a:lstStyle/>
          <a:p>
            <a:r>
              <a:rPr lang="en-US" altLang="zh-CN" sz="2400" dirty="0">
                <a:latin typeface="楷体" panose="02010609060101010101" pitchFamily="49" charset="-122"/>
                <a:ea typeface="楷体" panose="02010609060101010101" pitchFamily="49" charset="-122"/>
                <a:cs typeface="楷体" panose="02010609060101010101" pitchFamily="49" charset="-122"/>
              </a:rPr>
              <a:t>    </a:t>
            </a:r>
            <a:r>
              <a:rPr lang="zh-CN" altLang="en-US" sz="2400" b="1" dirty="0">
                <a:latin typeface="楷体" panose="02010609060101010101" pitchFamily="49" charset="-122"/>
                <a:ea typeface="楷体" panose="02010609060101010101" pitchFamily="49" charset="-122"/>
                <a:cs typeface="楷体" panose="02010609060101010101" pitchFamily="49" charset="-122"/>
              </a:rPr>
              <a:t>秦朝末年，统治者的残暴激起了人民的不满，各路豪杰纷纷起义抗秦，项羽率领八千江东子弟渡江转战中原，消灭秦军主力，立下赫赫战功，秦朝灭亡后，与刘邦争夺天下，最终，项羽兵败垓下，退至乌江渡口。当时，乌江亭长劝他急速渡江，回到江东，重振旗鼓，项羽觉得自己无颜再见江东父老，不肯过江逃生，便下马步战，杀敌数百，负伤十余处，最后从容自刎，时年31岁。 </a:t>
            </a:r>
            <a:r>
              <a:rPr lang="zh-CN" altLang="en-US" sz="2000" b="1" dirty="0">
                <a:latin typeface="楷体" panose="02010609060101010101" pitchFamily="49" charset="-122"/>
                <a:ea typeface="楷体" panose="02010609060101010101" pitchFamily="49" charset="-122"/>
                <a:cs typeface="楷体" panose="02010609060101010101" pitchFamily="49" charset="-122"/>
              </a:rPr>
              <a:t> </a:t>
            </a:r>
            <a:r>
              <a:rPr lang="zh-CN" altLang="en-US" b="1" dirty="0"/>
              <a:t>   </a:t>
            </a:r>
            <a:r>
              <a:rPr lang="zh-CN" altLang="en-US" dirty="0"/>
              <a:t> </a:t>
            </a:r>
            <a:endParaRPr lang="zh-CN" altLang="en-US" dirty="0"/>
          </a:p>
        </p:txBody>
      </p:sp>
      <p:pic>
        <p:nvPicPr>
          <p:cNvPr id="7" name="图片 6"/>
          <p:cNvPicPr>
            <a:picLocks noChangeAspect="1"/>
          </p:cNvPicPr>
          <p:nvPr/>
        </p:nvPicPr>
        <p:blipFill>
          <a:blip r:embed="rId1"/>
          <a:stretch>
            <a:fillRect/>
          </a:stretch>
        </p:blipFill>
        <p:spPr>
          <a:xfrm>
            <a:off x="6300192" y="1808480"/>
            <a:ext cx="2505710" cy="1933575"/>
          </a:xfrm>
          <a:prstGeom prst="roundRect">
            <a:avLst/>
          </a:prstGeom>
        </p:spPr>
      </p:pic>
      <p:sp>
        <p:nvSpPr>
          <p:cNvPr id="6" name="文本框 14"/>
          <p:cNvSpPr txBox="1"/>
          <p:nvPr/>
        </p:nvSpPr>
        <p:spPr>
          <a:xfrm>
            <a:off x="624428" y="411510"/>
            <a:ext cx="1931348" cy="56070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194" y="464186"/>
            <a:ext cx="366861" cy="45633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370171" y="809151"/>
            <a:ext cx="6647974" cy="523220"/>
          </a:xfrm>
          <a:prstGeom prst="rect">
            <a:avLst/>
          </a:prstGeom>
          <a:noFill/>
        </p:spPr>
        <p:txBody>
          <a:bodyPr wrap="none" rtlCol="0" anchor="t">
            <a:spAutoFit/>
          </a:bodyPr>
          <a:lstStyle/>
          <a:p>
            <a:r>
              <a:rPr lang="zh-CN" altLang="en-US" sz="2800" dirty="0">
                <a:latin typeface="黑体" panose="02010609060101010101" pitchFamily="49" charset="-122"/>
                <a:ea typeface="黑体" panose="02010609060101010101" pitchFamily="49" charset="-122"/>
                <a:cs typeface="微软雅黑" panose="020B0503020204020204" charset="-122"/>
                <a:sym typeface="+mn-ea"/>
              </a:rPr>
              <a:t>你理解了项羽为什么“不肯过江东”吗？</a:t>
            </a:r>
            <a:endParaRPr lang="zh-CN" altLang="en-US" sz="2800" dirty="0">
              <a:latin typeface="黑体" panose="02010609060101010101" pitchFamily="49" charset="-122"/>
              <a:ea typeface="黑体" panose="02010609060101010101" pitchFamily="49" charset="-122"/>
              <a:cs typeface="微软雅黑" panose="020B0503020204020204" charset="-122"/>
              <a:sym typeface="+mn-ea"/>
            </a:endParaRPr>
          </a:p>
        </p:txBody>
      </p:sp>
      <p:sp>
        <p:nvSpPr>
          <p:cNvPr id="8" name="文本框 7"/>
          <p:cNvSpPr txBox="1"/>
          <p:nvPr/>
        </p:nvSpPr>
        <p:spPr>
          <a:xfrm>
            <a:off x="1407795" y="1710055"/>
            <a:ext cx="6042025" cy="521970"/>
          </a:xfrm>
          <a:prstGeom prst="rect">
            <a:avLst/>
          </a:prstGeom>
          <a:noFill/>
        </p:spPr>
        <p:txBody>
          <a:bodyPr wrap="square" rtlCol="0" anchor="t">
            <a:spAutoFit/>
          </a:bodyPr>
          <a:lstStyle/>
          <a:p>
            <a:r>
              <a:rPr lang="zh-CN" altLang="en-US" sz="2800" b="1" dirty="0">
                <a:solidFill>
                  <a:srgbClr val="FF0000"/>
                </a:solidFill>
                <a:latin typeface="黑体" panose="02010609060101010101" pitchFamily="49" charset="-122"/>
                <a:ea typeface="黑体" panose="02010609060101010101" pitchFamily="49" charset="-122"/>
              </a:rPr>
              <a:t>宁为玉碎、不为瓦全，绝不忍辱偷生。</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2" name="文本框 1"/>
          <p:cNvSpPr txBox="1"/>
          <p:nvPr/>
        </p:nvSpPr>
        <p:spPr>
          <a:xfrm>
            <a:off x="506095" y="2362835"/>
            <a:ext cx="7845425" cy="1938020"/>
          </a:xfrm>
          <a:prstGeom prst="rect">
            <a:avLst/>
          </a:prstGeom>
          <a:noFill/>
        </p:spPr>
        <p:txBody>
          <a:bodyPr wrap="square" rtlCol="0" anchor="t">
            <a:spAutoFit/>
          </a:bodyPr>
          <a:lstStyle/>
          <a:p>
            <a:r>
              <a:rPr lang="en-US" altLang="zh-CN" sz="2400" b="1" dirty="0">
                <a:latin typeface="楷体" panose="02010609060101010101" pitchFamily="49" charset="-122"/>
                <a:ea typeface="楷体" panose="02010609060101010101" pitchFamily="49" charset="-122"/>
                <a:cs typeface="楷体" panose="02010609060101010101" pitchFamily="49" charset="-122"/>
              </a:rPr>
              <a:t>    </a:t>
            </a:r>
            <a:r>
              <a:rPr lang="zh-CN" altLang="en-US" sz="2400" b="1" dirty="0">
                <a:latin typeface="楷体" panose="02010609060101010101" pitchFamily="49" charset="-122"/>
                <a:ea typeface="楷体" panose="02010609060101010101" pitchFamily="49" charset="-122"/>
                <a:cs typeface="楷体" panose="02010609060101010101" pitchFamily="49" charset="-122"/>
              </a:rPr>
              <a:t>项羽最壮烈的举动当属因“无颜见江东父老”，放弃暂避江东重振旗鼓而自杀身亡。</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在作者李清照看来这种失败中表现出来的异乎寻常的英雄气概在宋廷南渡时尤显可贵。</a:t>
            </a:r>
            <a:r>
              <a:rPr lang="zh-CN" altLang="en-US" sz="2400" b="1" dirty="0">
                <a:latin typeface="楷体" panose="02010609060101010101" pitchFamily="49" charset="-122"/>
                <a:ea typeface="楷体" panose="02010609060101010101" pitchFamily="49" charset="-122"/>
                <a:cs typeface="楷体" panose="02010609060101010101" pitchFamily="49" charset="-122"/>
              </a:rPr>
              <a:t>诗人盛赞“不肯过江东”的精神，实因</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感慨时事，借史实来抒写满腔爱国热情</a:t>
            </a:r>
            <a:r>
              <a:rPr lang="zh-CN" altLang="en-US" sz="2400" b="1" dirty="0">
                <a:latin typeface="楷体" panose="02010609060101010101" pitchFamily="49" charset="-122"/>
                <a:ea typeface="楷体" panose="02010609060101010101" pitchFamily="49" charset="-122"/>
                <a:cs typeface="楷体" panose="02010609060101010101" pitchFamily="49" charset="-122"/>
              </a:rPr>
              <a:t>。</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grpSp>
        <p:nvGrpSpPr>
          <p:cNvPr id="4" name="组合 3"/>
          <p:cNvGrpSpPr/>
          <p:nvPr/>
        </p:nvGrpSpPr>
        <p:grpSpPr>
          <a:xfrm>
            <a:off x="5935980" y="4098246"/>
            <a:ext cx="2082165" cy="549275"/>
            <a:chOff x="8100392" y="1962696"/>
            <a:chExt cx="1043608" cy="549508"/>
          </a:xfrm>
        </p:grpSpPr>
        <p:sp>
          <p:nvSpPr>
            <p:cNvPr id="77" name="云形 76"/>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8257445" y="1995686"/>
              <a:ext cx="803425" cy="460570"/>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怀古讽今</a:t>
              </a:r>
              <a:endParaRPr lang="zh-CN" altLang="en-US" sz="2400" b="1" dirty="0">
                <a:solidFill>
                  <a:srgbClr val="FF0000"/>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2"/>
                                        </p:tgtEl>
                                        <p:attrNameLst>
                                          <p:attrName>style.visibility</p:attrName>
                                        </p:attrNameLst>
                                      </p:cBhvr>
                                      <p:to>
                                        <p:strVal val="visible"/>
                                      </p:to>
                                    </p:set>
                                    <p:anim calcmode="discrete" valueType="clr">
                                      <p:cBhvr override="childStyle">
                                        <p:cTn id="13"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2"/>
                                        </p:tgtEl>
                                        <p:attrNameLst>
                                          <p:attrName>fillcolor</p:attrName>
                                        </p:attrNameLst>
                                      </p:cBhvr>
                                      <p:tavLst>
                                        <p:tav tm="0">
                                          <p:val>
                                            <p:clrVal>
                                              <a:schemeClr val="accent2"/>
                                            </p:clrVal>
                                          </p:val>
                                        </p:tav>
                                        <p:tav tm="50000">
                                          <p:val>
                                            <p:clrVal>
                                              <a:schemeClr val="hlink"/>
                                            </p:clrVal>
                                          </p:val>
                                        </p:tav>
                                      </p:tavLst>
                                    </p:anim>
                                    <p:set>
                                      <p:cBhvr>
                                        <p:cTn id="15" dur="80"/>
                                        <p:tgtEl>
                                          <p:spTgt spid="2"/>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263" y="771550"/>
            <a:ext cx="6624736" cy="523220"/>
          </a:xfrm>
          <a:prstGeom prst="rect">
            <a:avLst/>
          </a:prstGeom>
          <a:noFill/>
        </p:spPr>
        <p:txBody>
          <a:bodyPr wrap="square" rtlCol="0">
            <a:spAutoFit/>
          </a:bodyPr>
          <a:lstStyle/>
          <a:p>
            <a:r>
              <a:rPr lang="zh-CN" altLang="en-US" sz="2800" dirty="0" smtClean="0">
                <a:latin typeface="黑体" panose="02010609060101010101" pitchFamily="49" charset="-122"/>
                <a:ea typeface="黑体" panose="02010609060101010101" pitchFamily="49" charset="-122"/>
              </a:rPr>
              <a:t>了解了项羽的故事，你有什么要问的吗？</a:t>
            </a:r>
            <a:endParaRPr lang="zh-CN" altLang="en-US" sz="2800" dirty="0">
              <a:latin typeface="黑体" panose="02010609060101010101" pitchFamily="49" charset="-122"/>
              <a:ea typeface="黑体" panose="02010609060101010101" pitchFamily="49" charset="-122"/>
            </a:endParaRPr>
          </a:p>
        </p:txBody>
      </p:sp>
      <p:sp>
        <p:nvSpPr>
          <p:cNvPr id="3" name="TextBox 2"/>
          <p:cNvSpPr txBox="1"/>
          <p:nvPr/>
        </p:nvSpPr>
        <p:spPr>
          <a:xfrm>
            <a:off x="1835696" y="1779662"/>
            <a:ext cx="6567416" cy="2308324"/>
          </a:xfrm>
          <a:prstGeom prst="rect">
            <a:avLst/>
          </a:prstGeom>
          <a:noFill/>
        </p:spPr>
        <p:txBody>
          <a:bodyPr wrap="square" rtlCol="0">
            <a:spAutoFit/>
          </a:bodyPr>
          <a:lstStyle/>
          <a:p>
            <a:pPr>
              <a:lnSpc>
                <a:spcPct val="120000"/>
              </a:lnSpc>
            </a:pPr>
            <a:r>
              <a:rPr lang="en-US" altLang="zh-CN" sz="2400" b="1" dirty="0" smtClean="0">
                <a:solidFill>
                  <a:srgbClr val="0070C0"/>
                </a:solidFill>
                <a:latin typeface="黑体" panose="02010609060101010101" pitchFamily="49" charset="-122"/>
                <a:ea typeface="黑体" panose="02010609060101010101" pitchFamily="49" charset="-122"/>
              </a:rPr>
              <a:t>    </a:t>
            </a:r>
            <a:r>
              <a:rPr lang="en-US" altLang="zh-CN" sz="2400" b="1" dirty="0" smtClean="0">
                <a:latin typeface="黑体" panose="02010609060101010101" pitchFamily="49" charset="-122"/>
                <a:ea typeface="黑体" panose="02010609060101010101" pitchFamily="49" charset="-122"/>
              </a:rPr>
              <a:t>1.</a:t>
            </a:r>
            <a:r>
              <a:rPr lang="zh-CN" altLang="en-US" sz="2400" b="1" dirty="0" smtClean="0">
                <a:latin typeface="黑体" panose="02010609060101010101" pitchFamily="49" charset="-122"/>
                <a:ea typeface="黑体" panose="02010609060101010101" pitchFamily="49" charset="-122"/>
              </a:rPr>
              <a:t>为什么诗人要怀念一个失败的英雄项羽呢？</a:t>
            </a:r>
            <a:endParaRPr lang="en-US" altLang="zh-CN" sz="2400" b="1" dirty="0" smtClean="0">
              <a:latin typeface="黑体" panose="02010609060101010101" pitchFamily="49" charset="-122"/>
              <a:ea typeface="黑体" panose="02010609060101010101" pitchFamily="49" charset="-122"/>
            </a:endParaRPr>
          </a:p>
          <a:p>
            <a:pPr>
              <a:lnSpc>
                <a:spcPct val="120000"/>
              </a:lnSpc>
            </a:pPr>
            <a:r>
              <a:rPr lang="en-US" altLang="zh-CN" sz="2400" b="1" dirty="0" smtClean="0">
                <a:latin typeface="黑体" panose="02010609060101010101" pitchFamily="49" charset="-122"/>
                <a:ea typeface="黑体" panose="02010609060101010101" pitchFamily="49" charset="-122"/>
              </a:rPr>
              <a:t>    2.</a:t>
            </a:r>
            <a:r>
              <a:rPr lang="zh-CN" altLang="en-US" sz="2400" b="1" dirty="0" smtClean="0">
                <a:latin typeface="黑体" panose="02010609060101010101" pitchFamily="49" charset="-122"/>
                <a:ea typeface="黑体" panose="02010609060101010101" pitchFamily="49" charset="-122"/>
              </a:rPr>
              <a:t>为什么项羽宁愿自刎也不肯回到江东重振旗鼓呢？</a:t>
            </a:r>
            <a:endParaRPr lang="en-US" altLang="zh-CN" sz="2400" b="1" dirty="0" smtClean="0">
              <a:latin typeface="黑体" panose="02010609060101010101" pitchFamily="49" charset="-122"/>
              <a:ea typeface="黑体" panose="02010609060101010101" pitchFamily="49" charset="-122"/>
            </a:endParaRPr>
          </a:p>
          <a:p>
            <a:pPr>
              <a:lnSpc>
                <a:spcPct val="120000"/>
              </a:lnSpc>
            </a:pPr>
            <a:r>
              <a:rPr lang="en-US" altLang="zh-CN" sz="2400" b="1" dirty="0" smtClean="0">
                <a:latin typeface="黑体" panose="02010609060101010101" pitchFamily="49" charset="-122"/>
                <a:ea typeface="黑体" panose="02010609060101010101" pitchFamily="49" charset="-122"/>
              </a:rPr>
              <a:t>    3.</a:t>
            </a:r>
            <a:r>
              <a:rPr lang="zh-CN" altLang="en-US" sz="2400" b="1" dirty="0" smtClean="0">
                <a:latin typeface="黑体" panose="02010609060101010101" pitchFamily="49" charset="-122"/>
                <a:ea typeface="黑体" panose="02010609060101010101" pitchFamily="49" charset="-122"/>
              </a:rPr>
              <a:t>项羽与南宋朝廷的做法有什么不同？</a:t>
            </a:r>
            <a:endParaRPr lang="zh-CN" altLang="en-US" sz="2400" b="1" dirty="0">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4340" y="1431290"/>
            <a:ext cx="1254125" cy="17976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532212"/>
            <a:ext cx="1656184" cy="523220"/>
          </a:xfrm>
          <a:prstGeom prst="rect">
            <a:avLst/>
          </a:prstGeom>
          <a:solidFill>
            <a:schemeClr val="bg2">
              <a:lumMod val="90000"/>
            </a:schemeClr>
          </a:solidFill>
        </p:spPr>
        <p:txBody>
          <a:bodyPr wrap="square" rtlCol="0">
            <a:spAutoFit/>
          </a:bodyPr>
          <a:lstStyle/>
          <a:p>
            <a:r>
              <a:rPr lang="zh-CN" altLang="en-US" sz="2800" b="1" dirty="0" smtClean="0">
                <a:solidFill>
                  <a:schemeClr val="bg2">
                    <a:lumMod val="10000"/>
                  </a:schemeClr>
                </a:solidFill>
                <a:latin typeface="幼圆" panose="02010509060101010101" pitchFamily="49" charset="-122"/>
                <a:ea typeface="幼圆" panose="02010509060101010101" pitchFamily="49" charset="-122"/>
              </a:rPr>
              <a:t>资料链接</a:t>
            </a:r>
            <a:endParaRPr lang="zh-CN" altLang="en-US" sz="2800" b="1" dirty="0">
              <a:solidFill>
                <a:schemeClr val="bg2">
                  <a:lumMod val="10000"/>
                </a:schemeClr>
              </a:solidFill>
              <a:latin typeface="幼圆" panose="02010509060101010101" pitchFamily="49" charset="-122"/>
              <a:ea typeface="幼圆" panose="02010509060101010101" pitchFamily="49" charset="-122"/>
            </a:endParaRPr>
          </a:p>
        </p:txBody>
      </p:sp>
      <p:sp>
        <p:nvSpPr>
          <p:cNvPr id="3" name="TextBox 2"/>
          <p:cNvSpPr txBox="1"/>
          <p:nvPr/>
        </p:nvSpPr>
        <p:spPr>
          <a:xfrm>
            <a:off x="1259632" y="1635646"/>
            <a:ext cx="6552728" cy="2677656"/>
          </a:xfrm>
          <a:prstGeom prst="rect">
            <a:avLst/>
          </a:prstGeom>
          <a:noFill/>
          <a:ln w="25400">
            <a:solidFill>
              <a:srgbClr val="FFC000"/>
            </a:solidFill>
            <a:prstDash val="dash"/>
          </a:ln>
        </p:spPr>
        <p:txBody>
          <a:bodyPr wrap="square" rtlCol="0">
            <a:spAutoFit/>
          </a:bodyPr>
          <a:lstStyle/>
          <a:p>
            <a:r>
              <a:rPr lang="zh-CN" altLang="en-US" sz="2400" dirty="0" smtClean="0">
                <a:latin typeface="黑体" panose="02010609060101010101" pitchFamily="49" charset="-122"/>
                <a:ea typeface="黑体" panose="02010609060101010101" pitchFamily="49" charset="-122"/>
              </a:rPr>
              <a:t>    靖康二年（</a:t>
            </a:r>
            <a:r>
              <a:rPr lang="en-US" altLang="zh-CN" sz="2400" dirty="0" smtClean="0">
                <a:latin typeface="黑体" panose="02010609060101010101" pitchFamily="49" charset="-122"/>
                <a:ea typeface="黑体" panose="02010609060101010101" pitchFamily="49" charset="-122"/>
              </a:rPr>
              <a:t>1127</a:t>
            </a:r>
            <a:r>
              <a:rPr lang="zh-CN" altLang="en-US" sz="2400" dirty="0" smtClean="0">
                <a:latin typeface="黑体" panose="02010609060101010101" pitchFamily="49" charset="-122"/>
                <a:ea typeface="黑体" panose="02010609060101010101" pitchFamily="49" charset="-122"/>
              </a:rPr>
              <a:t>），金兵南侵，汴京失陷。宋高宗赵构领着臣子仓皇南逃，将大片国土拱手让金。动乱中，李清照夫妇也逃亡江南。不久丈夫去世，李清照孤苦无依，尝尽了人间艰辛。在那样国破家亡的岁月里，广大百姓更是饱受战乱之苦。百姓平时受尽了剥削压迫，国难当头，朝廷却抛弃他们于水火之中。</a:t>
            </a:r>
            <a:endParaRPr lang="zh-CN" altLang="en-US" sz="24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txBox="1"/>
          <p:nvPr/>
        </p:nvSpPr>
        <p:spPr>
          <a:xfrm>
            <a:off x="1688570" y="1279382"/>
            <a:ext cx="6516086" cy="2011045"/>
          </a:xfrm>
          <a:prstGeom prst="rect">
            <a:avLst/>
          </a:prstGeom>
          <a:noFill/>
        </p:spPr>
        <p:txBody>
          <a:bodyPr wrap="square" rtlCol="0" anchor="t">
            <a:spAutoFit/>
          </a:bodyPr>
          <a:lstStyle/>
          <a:p>
            <a:pPr algn="just">
              <a:lnSpc>
                <a:spcPct val="130000"/>
              </a:lnSpc>
            </a:pPr>
            <a:r>
              <a:rPr lang="zh-CN" altLang="en-US" sz="3200" dirty="0">
                <a:latin typeface="黑体" panose="02010609060101010101" pitchFamily="49" charset="-122"/>
                <a:ea typeface="黑体" panose="02010609060101010101" pitchFamily="49" charset="-122"/>
                <a:cs typeface="黑体" panose="02010609060101010101" pitchFamily="49" charset="-122"/>
              </a:rPr>
              <a:t>    齐读诗的前两句，在作者眼里活着时候应该做怎样的人？死了以后又该做什么呢？</a:t>
            </a:r>
            <a:endParaRPr lang="zh-CN" altLang="en-US" sz="3200" dirty="0">
              <a:latin typeface="黑体" panose="02010609060101010101" pitchFamily="49" charset="-122"/>
              <a:ea typeface="黑体" panose="02010609060101010101" pitchFamily="49" charset="-122"/>
              <a:cs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4340" y="1431290"/>
            <a:ext cx="1254125" cy="17976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63600" y="1870710"/>
            <a:ext cx="7416800" cy="1249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a:latin typeface="黑体" panose="02010609060101010101" pitchFamily="49" charset="-122"/>
                <a:ea typeface="黑体" panose="02010609060101010101" pitchFamily="49" charset="-122"/>
                <a:cs typeface="黑体" panose="02010609060101010101" pitchFamily="49" charset="-122"/>
              </a:rPr>
              <a:t>    </a:t>
            </a:r>
            <a:r>
              <a:rPr lang="zh-CN" altLang="en-US" sz="2400">
                <a:latin typeface="黑体" panose="02010609060101010101" pitchFamily="49" charset="-122"/>
                <a:ea typeface="黑体" panose="02010609060101010101" pitchFamily="49" charset="-122"/>
                <a:cs typeface="黑体" panose="02010609060101010101" pitchFamily="49" charset="-122"/>
              </a:rPr>
              <a:t>诗意：</a:t>
            </a:r>
            <a:r>
              <a:rPr lang="zh-CN" altLang="en-US" sz="2400">
                <a:latin typeface="黑体" panose="02010609060101010101" pitchFamily="49" charset="-122"/>
                <a:ea typeface="黑体" panose="02010609060101010101" pitchFamily="49" charset="-122"/>
                <a:cs typeface="黑体" panose="02010609060101010101" pitchFamily="49" charset="-122"/>
                <a:sym typeface="+mn-ea"/>
              </a:rPr>
              <a:t>生时应当做人中豪杰，为国建功立业，报效朝廷，死后也要做鬼中英雄，方才不愧为顶天立地的好男儿。</a:t>
            </a:r>
            <a:endParaRPr lang="zh-CN" altLang="en-US" sz="240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文本框 5"/>
          <p:cNvSpPr txBox="1"/>
          <p:nvPr/>
        </p:nvSpPr>
        <p:spPr>
          <a:xfrm>
            <a:off x="618897" y="735746"/>
            <a:ext cx="6153150" cy="645160"/>
          </a:xfrm>
          <a:prstGeom prst="rect">
            <a:avLst/>
          </a:prstGeom>
          <a:noFill/>
        </p:spPr>
        <p:txBody>
          <a:bodyPr wrap="none" rtlCol="0">
            <a:spAutoFit/>
          </a:bodyPr>
          <a:lstStyle/>
          <a:p>
            <a:pPr algn="l"/>
            <a:r>
              <a:rPr sz="3600" b="1" dirty="0">
                <a:latin typeface="楷体" panose="02010609060101010101" pitchFamily="49" charset="-122"/>
                <a:ea typeface="楷体" panose="02010609060101010101" pitchFamily="49" charset="-122"/>
                <a:cs typeface="楷体" panose="02010609060101010101" pitchFamily="49" charset="-122"/>
                <a:sym typeface="+mn-ea"/>
              </a:rPr>
              <a:t>生当</a:t>
            </a:r>
            <a:r>
              <a:rPr 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sz="3600" b="1" dirty="0">
                <a:latin typeface="楷体" panose="02010609060101010101" pitchFamily="49" charset="-122"/>
                <a:ea typeface="楷体" panose="02010609060101010101" pitchFamily="49" charset="-122"/>
                <a:cs typeface="楷体" panose="02010609060101010101" pitchFamily="49" charset="-122"/>
                <a:sym typeface="+mn-ea"/>
              </a:rPr>
              <a:t>作</a:t>
            </a:r>
            <a:r>
              <a:rPr sz="3600" b="1" dirty="0">
                <a:latin typeface="楷体" panose="02010609060101010101" pitchFamily="49" charset="-122"/>
                <a:ea typeface="楷体" panose="02010609060101010101" pitchFamily="49" charset="-122"/>
                <a:cs typeface="楷体" panose="02010609060101010101" pitchFamily="49" charset="-122"/>
                <a:sym typeface="+mn-ea"/>
              </a:rPr>
              <a:t>人杰，死亦</a:t>
            </a:r>
            <a:r>
              <a:rPr 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3600" b="1" dirty="0">
                <a:latin typeface="楷体" panose="02010609060101010101" pitchFamily="49" charset="-122"/>
                <a:ea typeface="楷体" panose="02010609060101010101" pitchFamily="49" charset="-122"/>
                <a:cs typeface="楷体" panose="02010609060101010101" pitchFamily="49" charset="-122"/>
                <a:sym typeface="+mn-ea"/>
              </a:rPr>
              <a:t>为鬼雄。</a:t>
            </a:r>
            <a:endParaRPr lang="zh-CN" altLang="en-US" sz="36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863600" y="3420745"/>
            <a:ext cx="7559675" cy="1363065"/>
          </a:xfrm>
          <a:prstGeom prst="rect">
            <a:avLst/>
          </a:prstGeom>
          <a:noFill/>
        </p:spPr>
        <p:txBody>
          <a:bodyPr wrap="square" rtlCol="0" anchor="t">
            <a:spAutoFit/>
          </a:bodyPr>
          <a:lstStyle/>
          <a:p>
            <a:pPr>
              <a:lnSpc>
                <a:spcPct val="120000"/>
              </a:lnSpc>
            </a:pPr>
            <a:r>
              <a:rPr lang="en-US"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诗的开头两句破空而起，势如千钧，先声夺人地将那种生死都无愧为英雄豪杰的气魄展现在读者面前，让人肃然起敬。</a:t>
            </a:r>
            <a:endParaRPr lang="zh-CN" altLang="en-US" sz="16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6431776" y="1227017"/>
            <a:ext cx="2709396" cy="523220"/>
          </a:xfrm>
          <a:prstGeom prst="rect">
            <a:avLst/>
          </a:prstGeom>
        </p:spPr>
        <p:txBody>
          <a:bodyPr wrap="none">
            <a:spAutoFit/>
          </a:bodyPr>
          <a:lstStyle/>
          <a:p>
            <a:r>
              <a:rPr lang="zh-CN" altLang="en-US" sz="2800" b="1" dirty="0">
                <a:solidFill>
                  <a:srgbClr val="C00000"/>
                </a:solidFill>
                <a:latin typeface="+mn-ea"/>
                <a:cs typeface="楷体" panose="02010609060101010101" pitchFamily="49" charset="-122"/>
                <a:sym typeface="+mn-ea"/>
              </a:rPr>
              <a:t>（课后</a:t>
            </a:r>
            <a:r>
              <a:rPr lang="zh-CN" altLang="en-US" sz="2800" b="1" dirty="0" smtClean="0">
                <a:solidFill>
                  <a:srgbClr val="C00000"/>
                </a:solidFill>
                <a:latin typeface="+mn-ea"/>
                <a:cs typeface="楷体" panose="02010609060101010101" pitchFamily="49" charset="-122"/>
                <a:sym typeface="+mn-ea"/>
              </a:rPr>
              <a:t>第二题</a:t>
            </a:r>
            <a:r>
              <a:rPr lang="zh-CN" altLang="en-US" sz="2800" b="1" dirty="0">
                <a:solidFill>
                  <a:srgbClr val="C00000"/>
                </a:solidFill>
                <a:latin typeface="+mn-ea"/>
                <a:cs typeface="楷体" panose="02010609060101010101" pitchFamily="49" charset="-122"/>
                <a:sym typeface="+mn-ea"/>
              </a:rPr>
              <a:t>）</a:t>
            </a:r>
            <a:endParaRPr lang="zh-CN" altLang="en-US" sz="2800" b="1" dirty="0">
              <a:solidFill>
                <a:srgbClr val="C00000"/>
              </a:solidFill>
              <a:latin typeface="+mn-ea"/>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txBox="1"/>
          <p:nvPr/>
        </p:nvSpPr>
        <p:spPr>
          <a:xfrm>
            <a:off x="1711707" y="1416355"/>
            <a:ext cx="6843870" cy="1372683"/>
          </a:xfrm>
          <a:prstGeom prst="rect">
            <a:avLst/>
          </a:prstGeom>
          <a:noFill/>
        </p:spPr>
        <p:txBody>
          <a:bodyPr wrap="square" rtlCol="0" anchor="t">
            <a:spAutoFit/>
          </a:bodyPr>
          <a:lstStyle/>
          <a:p>
            <a:pPr algn="just">
              <a:lnSpc>
                <a:spcPct val="130000"/>
              </a:lnSpc>
            </a:pPr>
            <a:r>
              <a:rPr lang="zh-CN" altLang="en-US" sz="3200" dirty="0">
                <a:latin typeface="黑体" panose="02010609060101010101" pitchFamily="49" charset="-122"/>
                <a:ea typeface="黑体" panose="02010609060101010101" pitchFamily="49" charset="-122"/>
                <a:cs typeface="黑体" panose="02010609060101010101" pitchFamily="49" charset="-122"/>
              </a:rPr>
              <a:t>    </a:t>
            </a:r>
            <a:r>
              <a:rPr lang="zh-CN" altLang="en-US" sz="3200" dirty="0" smtClean="0">
                <a:latin typeface="黑体" panose="02010609060101010101" pitchFamily="49" charset="-122"/>
                <a:ea typeface="黑体" panose="02010609060101010101" pitchFamily="49" charset="-122"/>
                <a:cs typeface="黑体" panose="02010609060101010101" pitchFamily="49" charset="-122"/>
              </a:rPr>
              <a:t>诗中所说的“思项羽”，“思”的其实是什么？</a:t>
            </a:r>
            <a:endParaRPr lang="zh-CN" altLang="en-US" sz="3200" dirty="0">
              <a:latin typeface="黑体" panose="02010609060101010101" pitchFamily="49" charset="-122"/>
              <a:ea typeface="黑体" panose="02010609060101010101" pitchFamily="49" charset="-122"/>
              <a:cs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4340" y="1431290"/>
            <a:ext cx="1254125" cy="1797685"/>
          </a:xfrm>
          <a:prstGeom prst="rect">
            <a:avLst/>
          </a:prstGeom>
        </p:spPr>
      </p:pic>
      <p:pic>
        <p:nvPicPr>
          <p:cNvPr id="5" name="图片 4" descr="26523992_010017343033_2"/>
          <p:cNvPicPr>
            <a:picLocks noChangeAspect="1"/>
          </p:cNvPicPr>
          <p:nvPr/>
        </p:nvPicPr>
        <p:blipFill>
          <a:blip r:embed="rId2">
            <a:clrChange>
              <a:clrFrom>
                <a:srgbClr val="F9FF93">
                  <a:alpha val="100000"/>
                </a:srgbClr>
              </a:clrFrom>
              <a:clrTo>
                <a:srgbClr val="F9FF93">
                  <a:alpha val="100000"/>
                  <a:alpha val="0"/>
                </a:srgbClr>
              </a:clrTo>
            </a:clrChange>
          </a:blip>
          <a:stretch>
            <a:fillRect/>
          </a:stretch>
        </p:blipFill>
        <p:spPr>
          <a:xfrm>
            <a:off x="7236296" y="2985135"/>
            <a:ext cx="1606714" cy="160671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41450" y="843915"/>
            <a:ext cx="6261100" cy="645160"/>
          </a:xfrm>
          <a:prstGeom prst="rect">
            <a:avLst/>
          </a:prstGeom>
          <a:noFill/>
        </p:spPr>
        <p:txBody>
          <a:bodyPr wrap="square" rtlCol="0" anchor="t">
            <a:spAutoFit/>
          </a:bodyPr>
          <a:lstStyle/>
          <a:p>
            <a:pPr algn="l"/>
            <a:r>
              <a:rPr lang="zh-CN" altLang="en-US" sz="36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至今</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思项羽，不肯</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过江东。</a:t>
            </a:r>
            <a:endParaRPr lang="zh-CN" altLang="en-US" sz="36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圆角矩形 4"/>
          <p:cNvSpPr/>
          <p:nvPr/>
        </p:nvSpPr>
        <p:spPr>
          <a:xfrm>
            <a:off x="755576" y="2643758"/>
            <a:ext cx="7416800" cy="108013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l"/>
            <a:r>
              <a:rPr lang="zh-CN" altLang="en-US" sz="1800" dirty="0"/>
              <a:t>           </a:t>
            </a:r>
            <a:r>
              <a:rPr lang="zh-CN" altLang="en-US" sz="2400" dirty="0">
                <a:latin typeface="黑体" panose="02010609060101010101" pitchFamily="49" charset="-122"/>
                <a:ea typeface="黑体" panose="02010609060101010101" pitchFamily="49" charset="-122"/>
                <a:cs typeface="黑体" panose="02010609060101010101" pitchFamily="49" charset="-122"/>
              </a:rPr>
              <a:t>诗意：</a:t>
            </a:r>
            <a:r>
              <a:rPr lang="zh-CN" altLang="en-US" sz="2400" dirty="0">
                <a:latin typeface="黑体" panose="02010609060101010101" pitchFamily="49" charset="-122"/>
                <a:ea typeface="黑体" panose="02010609060101010101" pitchFamily="49" charset="-122"/>
                <a:cs typeface="黑体" panose="02010609060101010101" pitchFamily="49" charset="-122"/>
                <a:sym typeface="+mn-ea"/>
              </a:rPr>
              <a:t>到今天人们还在怀念项羽，因为他不肯苟且偷生，退回江东。</a:t>
            </a:r>
            <a:endParaRPr lang="zh-CN" altLang="en-US" sz="2400" dirty="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79010" y="436245"/>
            <a:ext cx="3815080" cy="4304030"/>
            <a:chOff x="4779010" y="436245"/>
            <a:chExt cx="3815080" cy="4304030"/>
          </a:xfrm>
        </p:grpSpPr>
        <p:pic>
          <p:nvPicPr>
            <p:cNvPr id="2" name="图片 1"/>
            <p:cNvPicPr>
              <a:picLocks noChangeAspect="1"/>
            </p:cNvPicPr>
            <p:nvPr/>
          </p:nvPicPr>
          <p:blipFill>
            <a:blip r:embed="rId1"/>
            <a:srcRect l="4457" t="9468" r="4432" b="10868"/>
            <a:stretch>
              <a:fillRect/>
            </a:stretch>
          </p:blipFill>
          <p:spPr>
            <a:xfrm>
              <a:off x="4779010" y="436245"/>
              <a:ext cx="3815080" cy="4304030"/>
            </a:xfrm>
            <a:prstGeom prst="rect">
              <a:avLst/>
            </a:prstGeom>
          </p:spPr>
        </p:pic>
        <p:sp>
          <p:nvSpPr>
            <p:cNvPr id="5" name="文本框 6"/>
            <p:cNvSpPr txBox="1"/>
            <p:nvPr/>
          </p:nvSpPr>
          <p:spPr>
            <a:xfrm>
              <a:off x="4944110" y="698500"/>
              <a:ext cx="3642360" cy="3750945"/>
            </a:xfrm>
            <a:prstGeom prst="rect">
              <a:avLst/>
            </a:prstGeom>
            <a:noFill/>
          </p:spPr>
          <p:txBody>
            <a:bodyPr wrap="square" rtlCol="0" anchor="t">
              <a:spAutoFit/>
            </a:bodyPr>
            <a:lstStyle/>
            <a:p>
              <a:pPr algn="ctr">
                <a:lnSpc>
                  <a:spcPct val="150000"/>
                </a:lnSpc>
              </a:pPr>
              <a:r>
                <a:rPr lang="zh-CN" altLang="en-US"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凉州词</a:t>
              </a:r>
              <a:endParaRPr lang="zh-CN" altLang="en-US" sz="28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endParaRPr>
            </a:p>
            <a:p>
              <a:pPr algn="ctr">
                <a:lnSpc>
                  <a:spcPct val="140000"/>
                </a:lnSpc>
              </a:pPr>
              <a:r>
                <a:rPr lang="en-US" altLang="zh-CN"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唐</a:t>
              </a:r>
              <a:r>
                <a:rPr lang="en-US" altLang="zh-CN"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王翰</a:t>
              </a:r>
              <a:endPar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p>
              <a:pPr algn="ctr">
                <a:lnSpc>
                  <a:spcPct val="140000"/>
                </a:lnSpc>
              </a:pP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葡萄美酒</a:t>
              </a:r>
              <a:r>
                <a:rPr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夜光杯，</a:t>
              </a:r>
              <a:endPar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p>
              <a:pPr algn="ctr">
                <a:lnSpc>
                  <a:spcPct val="140000"/>
                </a:lnSpc>
              </a:pP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欲饮</a:t>
              </a:r>
              <a:r>
                <a:rPr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琵琶马上催。</a:t>
              </a:r>
              <a:endPar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p>
              <a:pPr algn="ctr">
                <a:lnSpc>
                  <a:spcPct val="140000"/>
                </a:lnSpc>
              </a:pP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醉卧沙场</a:t>
              </a:r>
              <a:r>
                <a:rPr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君莫笑，</a:t>
              </a:r>
              <a:endPar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p>
              <a:pPr algn="ctr">
                <a:lnSpc>
                  <a:spcPct val="140000"/>
                </a:lnSpc>
              </a:pP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古来征战</a:t>
              </a:r>
              <a:r>
                <a:rPr sz="2800" b="1" dirty="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几人回。</a:t>
              </a:r>
              <a:endParaRPr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sp>
        <p:nvSpPr>
          <p:cNvPr id="3" name="文本框 6"/>
          <p:cNvSpPr txBox="1"/>
          <p:nvPr/>
        </p:nvSpPr>
        <p:spPr>
          <a:xfrm>
            <a:off x="467544" y="1059582"/>
            <a:ext cx="3924935" cy="1922065"/>
          </a:xfrm>
          <a:prstGeom prst="rect">
            <a:avLst/>
          </a:prstGeom>
          <a:noFill/>
        </p:spPr>
        <p:txBody>
          <a:bodyPr wrap="square" rtlCol="0" anchor="t">
            <a:spAutoFit/>
          </a:bodyPr>
          <a:lstStyle/>
          <a:p>
            <a:pPr indent="457200">
              <a:lnSpc>
                <a:spcPct val="130000"/>
              </a:lnSpc>
            </a:pPr>
            <a:r>
              <a:rPr lang="zh-CN" altLang="en-US" sz="3200" b="1" dirty="0">
                <a:latin typeface="黑体" panose="02010609060101010101" pitchFamily="49" charset="-122"/>
                <a:ea typeface="黑体" panose="02010609060101010101" pitchFamily="49" charset="-122"/>
                <a:cs typeface="楷体" panose="02010609060101010101" pitchFamily="49" charset="-122"/>
              </a:rPr>
              <a:t>  </a:t>
            </a:r>
            <a:r>
              <a:rPr lang="zh-CN" altLang="en-US" sz="3200" b="1" dirty="0" smtClean="0">
                <a:latin typeface="黑体" panose="02010609060101010101" pitchFamily="49" charset="-122"/>
                <a:ea typeface="黑体" panose="02010609060101010101" pitchFamily="49" charset="-122"/>
                <a:cs typeface="楷体" panose="02010609060101010101" pitchFamily="49" charset="-122"/>
              </a:rPr>
              <a:t>同桌互读，相互正音，试着读出这首诗的节奏。</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1419622"/>
            <a:ext cx="6624736" cy="2677656"/>
          </a:xfrm>
          <a:prstGeom prst="rect">
            <a:avLst/>
          </a:prstGeom>
          <a:solidFill>
            <a:schemeClr val="accent2">
              <a:lumMod val="20000"/>
              <a:lumOff val="80000"/>
            </a:schemeClr>
          </a:solidFill>
        </p:spPr>
        <p:txBody>
          <a:bodyPr wrap="square" rtlCol="0">
            <a:spAutoFit/>
          </a:bodyPr>
          <a:lstStyle/>
          <a:p>
            <a:pPr>
              <a:lnSpc>
                <a:spcPct val="120000"/>
              </a:lnSpc>
            </a:pPr>
            <a:r>
              <a:rPr lang="zh-CN" altLang="en-US" sz="2800" dirty="0" smtClean="0">
                <a:latin typeface="黑体" panose="02010609060101010101" pitchFamily="49" charset="-122"/>
                <a:ea typeface="黑体" panose="02010609060101010101" pitchFamily="49" charset="-122"/>
              </a:rPr>
              <a:t>    诗人通过歌颂项羽的悲壮之举，讽刺南宋当权者不思进取、苟且偷生的无耻行径，</a:t>
            </a:r>
            <a:r>
              <a:rPr lang="zh-CN" altLang="en-US" sz="2800" dirty="0">
                <a:latin typeface="黑体" panose="02010609060101010101" pitchFamily="49" charset="-122"/>
                <a:ea typeface="黑体" panose="02010609060101010101" pitchFamily="49" charset="-122"/>
              </a:rPr>
              <a:t>表达出</a:t>
            </a:r>
            <a:r>
              <a:rPr lang="zh-CN" altLang="en-US" sz="2800" dirty="0" smtClean="0">
                <a:latin typeface="黑体" panose="02010609060101010101" pitchFamily="49" charset="-122"/>
                <a:ea typeface="黑体" panose="02010609060101010101" pitchFamily="49" charset="-122"/>
              </a:rPr>
              <a:t>人活着就要做到人中豪杰，为国家建功立业；死也要为国捐躯，成为鬼中英雄的爱国热情。</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3688" y="915566"/>
            <a:ext cx="7056784" cy="1126462"/>
          </a:xfrm>
          <a:prstGeom prst="rect">
            <a:avLst/>
          </a:prstGeom>
          <a:noFill/>
        </p:spPr>
        <p:txBody>
          <a:bodyPr wrap="square" rtlCol="0">
            <a:spAutoFit/>
          </a:bodyPr>
          <a:lstStyle/>
          <a:p>
            <a:pPr>
              <a:lnSpc>
                <a:spcPct val="120000"/>
              </a:lnSpc>
            </a:pPr>
            <a:r>
              <a:rPr lang="zh-CN" altLang="en-US" sz="2800" dirty="0" smtClean="0">
                <a:latin typeface="黑体" panose="02010609060101010101" pitchFamily="49" charset="-122"/>
                <a:ea typeface="黑体" panose="02010609060101010101" pitchFamily="49" charset="-122"/>
              </a:rPr>
              <a:t>    从本课三首古诗的哪些诗句中感受到戍边战士的英勇无畏和诗人的豪迈气概？</a:t>
            </a:r>
            <a:endParaRPr lang="zh-CN" altLang="en-US" sz="2800"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3534" y="1203598"/>
            <a:ext cx="1254125" cy="1797685"/>
          </a:xfrm>
          <a:prstGeom prst="rect">
            <a:avLst/>
          </a:prstGeom>
        </p:spPr>
      </p:pic>
      <p:sp>
        <p:nvSpPr>
          <p:cNvPr id="3" name="矩形 2"/>
          <p:cNvSpPr/>
          <p:nvPr/>
        </p:nvSpPr>
        <p:spPr>
          <a:xfrm>
            <a:off x="2123728" y="2355726"/>
            <a:ext cx="5955476"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但</a:t>
            </a:r>
            <a:r>
              <a:rPr lang="zh-CN" altLang="en-US" sz="2800" b="1" dirty="0" smtClean="0">
                <a:solidFill>
                  <a:srgbClr val="FF0000"/>
                </a:solidFill>
                <a:latin typeface="楷体" panose="02010609060101010101" pitchFamily="49" charset="-122"/>
                <a:ea typeface="楷体" panose="02010609060101010101" pitchFamily="49" charset="-122"/>
                <a:sym typeface="+mn-ea"/>
              </a:rPr>
              <a:t>使龙城飞</a:t>
            </a:r>
            <a:r>
              <a:rPr lang="zh-CN" altLang="en-US" sz="2800" b="1" dirty="0">
                <a:solidFill>
                  <a:srgbClr val="FF0000"/>
                </a:solidFill>
                <a:latin typeface="楷体" panose="02010609060101010101" pitchFamily="49" charset="-122"/>
                <a:ea typeface="楷体" panose="02010609060101010101" pitchFamily="49" charset="-122"/>
                <a:sym typeface="+mn-ea"/>
              </a:rPr>
              <a:t>将在，不</a:t>
            </a:r>
            <a:r>
              <a:rPr lang="zh-CN" altLang="en-US" sz="2800" b="1" dirty="0" smtClean="0">
                <a:solidFill>
                  <a:srgbClr val="FF0000"/>
                </a:solidFill>
                <a:latin typeface="楷体" panose="02010609060101010101" pitchFamily="49" charset="-122"/>
                <a:ea typeface="楷体" panose="02010609060101010101" pitchFamily="49" charset="-122"/>
                <a:sym typeface="+mn-ea"/>
              </a:rPr>
              <a:t>教胡马度</a:t>
            </a:r>
            <a:r>
              <a:rPr lang="zh-CN" altLang="en-US" sz="2800" b="1" dirty="0">
                <a:solidFill>
                  <a:srgbClr val="FF0000"/>
                </a:solidFill>
                <a:latin typeface="楷体" panose="02010609060101010101" pitchFamily="49" charset="-122"/>
                <a:ea typeface="楷体" panose="02010609060101010101" pitchFamily="49" charset="-122"/>
                <a:sym typeface="+mn-ea"/>
              </a:rPr>
              <a:t>阴山。</a:t>
            </a:r>
            <a:endParaRPr lang="zh-CN" altLang="en-US" sz="2800" dirty="0">
              <a:solidFill>
                <a:srgbClr val="FF0000"/>
              </a:solidFill>
            </a:endParaRPr>
          </a:p>
        </p:txBody>
      </p:sp>
      <p:sp>
        <p:nvSpPr>
          <p:cNvPr id="5" name="矩形 4"/>
          <p:cNvSpPr/>
          <p:nvPr/>
        </p:nvSpPr>
        <p:spPr>
          <a:xfrm>
            <a:off x="2123728" y="2966300"/>
            <a:ext cx="5955476"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醉卧</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沙场君</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莫笑，古来</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征战几</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人回。</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矩形 5"/>
          <p:cNvSpPr/>
          <p:nvPr/>
        </p:nvSpPr>
        <p:spPr>
          <a:xfrm>
            <a:off x="2181482" y="3617520"/>
            <a:ext cx="4572000" cy="695575"/>
          </a:xfrm>
          <a:prstGeom prst="rect">
            <a:avLst/>
          </a:prstGeom>
        </p:spPr>
        <p:txBody>
          <a:bodyPr>
            <a:spAutoFit/>
          </a:bodyPr>
          <a:lstStyle/>
          <a:p>
            <a:pPr algn="ctr">
              <a:lnSpc>
                <a:spcPct val="140000"/>
              </a:lnSpc>
            </a:pP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至今思</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项羽</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，不肯过江东。</a:t>
            </a:r>
            <a:r>
              <a:rPr lang="zh-CN" altLang="en-US" sz="2800" b="1" dirty="0" smtClean="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64639" y="1277186"/>
            <a:ext cx="2355850" cy="1755775"/>
          </a:xfrm>
          <a:prstGeom prst="roundRect">
            <a:avLst/>
          </a:prstGeom>
        </p:spPr>
      </p:pic>
      <p:sp>
        <p:nvSpPr>
          <p:cNvPr id="3" name="TextBox 2"/>
          <p:cNvSpPr txBox="1"/>
          <p:nvPr/>
        </p:nvSpPr>
        <p:spPr>
          <a:xfrm>
            <a:off x="664639" y="557379"/>
            <a:ext cx="7723785" cy="461665"/>
          </a:xfrm>
          <a:prstGeom prst="rect">
            <a:avLst/>
          </a:prstGeom>
          <a:noFill/>
        </p:spPr>
        <p:txBody>
          <a:bodyPr wrap="square" rtlCol="0">
            <a:spAutoFit/>
          </a:bodyPr>
          <a:lstStyle/>
          <a:p>
            <a:r>
              <a:rPr lang="zh-CN" altLang="en-US" sz="2400" b="1" dirty="0" smtClean="0">
                <a:latin typeface="黑体" panose="02010609060101010101" pitchFamily="49" charset="-122"/>
                <a:ea typeface="黑体" panose="02010609060101010101" pitchFamily="49" charset="-122"/>
              </a:rPr>
              <a:t>让我们想象画面，背诵相关诗句吧。</a:t>
            </a:r>
            <a:r>
              <a:rPr lang="zh-CN" altLang="en-US" sz="2400" b="1" dirty="0" smtClean="0">
                <a:solidFill>
                  <a:srgbClr val="C00000"/>
                </a:solidFill>
                <a:latin typeface="黑体" panose="02010609060101010101" pitchFamily="49" charset="-122"/>
                <a:ea typeface="黑体" panose="02010609060101010101" pitchFamily="49" charset="-122"/>
              </a:rPr>
              <a:t>（课后第一题）</a:t>
            </a:r>
            <a:endParaRPr lang="zh-CN" altLang="en-US" sz="2400" b="1" dirty="0">
              <a:solidFill>
                <a:srgbClr val="C00000"/>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2">
            <a:lum contrast="6000"/>
          </a:blip>
          <a:srcRect b="10409"/>
          <a:stretch>
            <a:fillRect/>
          </a:stretch>
        </p:blipFill>
        <p:spPr>
          <a:xfrm>
            <a:off x="3419872" y="1277186"/>
            <a:ext cx="2626048" cy="1754195"/>
          </a:xfrm>
          <a:prstGeom prst="rect">
            <a:avLst/>
          </a:prstGeom>
          <a:effectLst>
            <a:softEdge rad="101600"/>
          </a:effec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0074" y="1203598"/>
            <a:ext cx="1700977"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02404" y="3390840"/>
            <a:ext cx="2729436" cy="954107"/>
          </a:xfrm>
          <a:prstGeom prst="rect">
            <a:avLst/>
          </a:prstGeom>
          <a:noFill/>
        </p:spPr>
        <p:txBody>
          <a:bodyPr wrap="square" rtlCol="0">
            <a:spAutoFit/>
          </a:bodyPr>
          <a:lstStyle/>
          <a:p>
            <a:r>
              <a:rPr lang="zh-CN" altLang="en-US" sz="2800" dirty="0" smtClean="0">
                <a:solidFill>
                  <a:srgbClr val="FF0000"/>
                </a:solidFill>
                <a:latin typeface="黑体" panose="02010609060101010101" pitchFamily="49" charset="-122"/>
                <a:ea typeface="黑体" panose="02010609060101010101" pitchFamily="49" charset="-122"/>
              </a:rPr>
              <a:t>秦时明月汉时关，万里长征人未还。</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8" name="TextBox 7"/>
          <p:cNvSpPr txBox="1"/>
          <p:nvPr/>
        </p:nvSpPr>
        <p:spPr>
          <a:xfrm>
            <a:off x="3491880" y="3390840"/>
            <a:ext cx="2729436" cy="954107"/>
          </a:xfrm>
          <a:prstGeom prst="rect">
            <a:avLst/>
          </a:prstGeom>
          <a:noFill/>
        </p:spPr>
        <p:txBody>
          <a:bodyPr wrap="square" rtlCol="0">
            <a:spAutoFit/>
          </a:bodyPr>
          <a:lstStyle/>
          <a:p>
            <a:r>
              <a:rPr lang="zh-CN" altLang="en-US" sz="2800" dirty="0" smtClean="0">
                <a:solidFill>
                  <a:srgbClr val="FF0000"/>
                </a:solidFill>
                <a:latin typeface="黑体" panose="02010609060101010101" pitchFamily="49" charset="-122"/>
                <a:ea typeface="黑体" panose="02010609060101010101" pitchFamily="49" charset="-122"/>
              </a:rPr>
              <a:t>葡萄美酒夜光杯，欲饮琵琶马上催。</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9" name="TextBox 8"/>
          <p:cNvSpPr txBox="1"/>
          <p:nvPr/>
        </p:nvSpPr>
        <p:spPr>
          <a:xfrm>
            <a:off x="6432043" y="3435846"/>
            <a:ext cx="2172405" cy="954107"/>
          </a:xfrm>
          <a:prstGeom prst="rect">
            <a:avLst/>
          </a:prstGeom>
          <a:noFill/>
        </p:spPr>
        <p:txBody>
          <a:bodyPr wrap="square" rtlCol="0">
            <a:spAutoFit/>
          </a:bodyPr>
          <a:lstStyle/>
          <a:p>
            <a:r>
              <a:rPr lang="zh-CN" altLang="en-US" sz="2800" dirty="0" smtClean="0">
                <a:solidFill>
                  <a:srgbClr val="FF0000"/>
                </a:solidFill>
                <a:latin typeface="黑体" panose="02010609060101010101" pitchFamily="49" charset="-122"/>
                <a:ea typeface="黑体" panose="02010609060101010101" pitchFamily="49" charset="-122"/>
              </a:rPr>
              <a:t>至今思项羽，</a:t>
            </a:r>
            <a:endParaRPr lang="en-US" altLang="zh-CN" sz="2800" dirty="0" smtClean="0">
              <a:solidFill>
                <a:srgbClr val="FF0000"/>
              </a:solidFill>
              <a:latin typeface="黑体" panose="02010609060101010101" pitchFamily="49" charset="-122"/>
              <a:ea typeface="黑体" panose="02010609060101010101" pitchFamily="49" charset="-122"/>
            </a:endParaRPr>
          </a:p>
          <a:p>
            <a:r>
              <a:rPr lang="zh-CN" altLang="en-US" sz="2800" dirty="0" smtClean="0">
                <a:solidFill>
                  <a:srgbClr val="FF0000"/>
                </a:solidFill>
                <a:latin typeface="黑体" panose="02010609060101010101" pitchFamily="49" charset="-122"/>
                <a:ea typeface="黑体" panose="02010609060101010101" pitchFamily="49" charset="-122"/>
              </a:rPr>
              <a:t>不肯过江东。</a:t>
            </a:r>
            <a:endParaRPr lang="zh-CN" altLang="en-US"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3"/>
          <p:cNvSpPr txBox="1"/>
          <p:nvPr/>
        </p:nvSpPr>
        <p:spPr>
          <a:xfrm>
            <a:off x="903463" y="571485"/>
            <a:ext cx="7196927" cy="1103379"/>
          </a:xfrm>
          <a:prstGeom prst="rect">
            <a:avLst/>
          </a:prstGeom>
          <a:noFill/>
          <a:ln>
            <a:noFill/>
          </a:ln>
        </p:spPr>
        <p:txBody>
          <a:bodyPr wrap="square" lIns="68580" tIns="34290" rIns="68580" bIns="34290" rtlCol="0" anchor="t">
            <a:spAutoFit/>
          </a:bodyPr>
          <a:lstStyle/>
          <a:p>
            <a:pPr algn="just">
              <a:lnSpc>
                <a:spcPct val="120000"/>
              </a:lnSpc>
            </a:pPr>
            <a:r>
              <a:rPr lang="zh-CN" altLang="en-US" sz="2800" dirty="0" smtClean="0">
                <a:latin typeface="黑体" panose="02010609060101010101" pitchFamily="49" charset="-122"/>
                <a:ea typeface="黑体" panose="02010609060101010101" pitchFamily="49" charset="-122"/>
              </a:rPr>
              <a:t>    完成背诵后，你能试着默写</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出塞</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夏日绝句</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吗？</a:t>
            </a:r>
            <a:r>
              <a:rPr lang="zh-CN" altLang="en-US" sz="2800" dirty="0" smtClean="0">
                <a:solidFill>
                  <a:srgbClr val="C00000"/>
                </a:solidFill>
                <a:latin typeface="黑体" panose="02010609060101010101" pitchFamily="49" charset="-122"/>
                <a:ea typeface="黑体" panose="02010609060101010101" pitchFamily="49" charset="-122"/>
              </a:rPr>
              <a:t>（课后第一题）</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493609" y="1808417"/>
            <a:ext cx="4572000" cy="2677656"/>
          </a:xfrm>
          <a:prstGeom prst="rect">
            <a:avLst/>
          </a:prstGeom>
        </p:spPr>
        <p:txBody>
          <a:bodyPr>
            <a:spAutoFit/>
          </a:bodyPr>
          <a:lstStyle/>
          <a:p>
            <a:pPr algn="ctr"/>
            <a:r>
              <a:rPr lang="zh-CN" altLang="en-US" sz="2800" b="1" dirty="0">
                <a:latin typeface="黑体" panose="02010609060101010101" pitchFamily="49" charset="-122"/>
                <a:ea typeface="黑体" panose="02010609060101010101" pitchFamily="49" charset="-122"/>
                <a:cs typeface="楷体" panose="02010609060101010101" pitchFamily="49" charset="-122"/>
                <a:sym typeface="+mn-ea"/>
              </a:rPr>
              <a:t>出塞</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algn="ct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唐</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王昌龄</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algn="ct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秦</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时明月汉</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时关，</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algn="ct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万里长征人</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未还。</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algn="ct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但</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使龙城飞</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将在，</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algn="ct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不</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教胡马度</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阴山</a:t>
            </a:r>
            <a:r>
              <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6"/>
          <p:cNvSpPr txBox="1"/>
          <p:nvPr/>
        </p:nvSpPr>
        <p:spPr>
          <a:xfrm>
            <a:off x="4458030" y="1839194"/>
            <a:ext cx="3642360" cy="2616101"/>
          </a:xfrm>
          <a:prstGeom prst="rect">
            <a:avLst/>
          </a:prstGeom>
          <a:noFill/>
        </p:spPr>
        <p:txBody>
          <a:bodyPr wrap="square" rtlCol="0" anchor="t">
            <a:spAutoFit/>
          </a:bodyPr>
          <a:lstStyle/>
          <a:p>
            <a:pPr algn="ctr"/>
            <a:r>
              <a:rPr lang="zh-CN" altLang="en-US" sz="2800" b="1" dirty="0">
                <a:latin typeface="黑体" panose="02010609060101010101" pitchFamily="49" charset="-122"/>
                <a:ea typeface="黑体" panose="02010609060101010101" pitchFamily="49" charset="-122"/>
                <a:cs typeface="楷体" panose="02010609060101010101" pitchFamily="49" charset="-122"/>
                <a:sym typeface="+mn-ea"/>
              </a:rPr>
              <a:t>夏日绝句</a:t>
            </a:r>
            <a:endParaRPr lang="zh-CN" altLang="en-US" sz="2800" b="1" dirty="0">
              <a:latin typeface="黑体" panose="02010609060101010101" pitchFamily="49" charset="-122"/>
              <a:ea typeface="黑体" panose="02010609060101010101" pitchFamily="49" charset="-122"/>
              <a:cs typeface="楷体" panose="02010609060101010101" pitchFamily="49" charset="-122"/>
              <a:sym typeface="+mn-ea"/>
            </a:endParaRPr>
          </a:p>
          <a:p>
            <a:pPr algn="ct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宋</a:t>
            </a: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李清照</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algn="ctr"/>
            <a:r>
              <a:rPr lang="zh-CN" sz="2800" b="1" dirty="0">
                <a:latin typeface="楷体" panose="02010609060101010101" pitchFamily="49" charset="-122"/>
                <a:ea typeface="楷体" panose="02010609060101010101" pitchFamily="49" charset="-122"/>
                <a:cs typeface="楷体" panose="02010609060101010101" pitchFamily="49" charset="-122"/>
                <a:sym typeface="+mn-ea"/>
              </a:rPr>
              <a:t> 生</a:t>
            </a:r>
            <a:r>
              <a:rPr lang="zh-CN" sz="2800" b="1" dirty="0" smtClean="0">
                <a:latin typeface="楷体" panose="02010609060101010101" pitchFamily="49" charset="-122"/>
                <a:ea typeface="楷体" panose="02010609060101010101" pitchFamily="49" charset="-122"/>
                <a:cs typeface="楷体" panose="02010609060101010101" pitchFamily="49" charset="-122"/>
                <a:sym typeface="+mn-ea"/>
              </a:rPr>
              <a:t>当作</a:t>
            </a:r>
            <a:r>
              <a:rPr lang="zh-CN" sz="2800" b="1" dirty="0">
                <a:latin typeface="楷体" panose="02010609060101010101" pitchFamily="49" charset="-122"/>
                <a:ea typeface="楷体" panose="02010609060101010101" pitchFamily="49" charset="-122"/>
                <a:cs typeface="楷体" panose="02010609060101010101" pitchFamily="49" charset="-122"/>
                <a:sym typeface="+mn-ea"/>
              </a:rPr>
              <a:t>人杰</a:t>
            </a:r>
            <a:r>
              <a:rPr sz="2800" b="1" dirty="0">
                <a:latin typeface="楷体" panose="02010609060101010101" pitchFamily="49" charset="-122"/>
                <a:ea typeface="楷体" panose="02010609060101010101" pitchFamily="49" charset="-122"/>
                <a:cs typeface="楷体" panose="02010609060101010101" pitchFamily="49" charset="-122"/>
                <a:sym typeface="+mn-ea"/>
              </a:rPr>
              <a:t>，</a:t>
            </a:r>
            <a:endParaRPr sz="2800" b="1" dirty="0">
              <a:latin typeface="楷体" panose="02010609060101010101" pitchFamily="49" charset="-122"/>
              <a:ea typeface="楷体" panose="02010609060101010101" pitchFamily="49" charset="-122"/>
              <a:cs typeface="楷体" panose="02010609060101010101" pitchFamily="49" charset="-122"/>
              <a:sym typeface="+mn-ea"/>
            </a:endParaRPr>
          </a:p>
          <a:p>
            <a:pPr algn="ctr"/>
            <a:r>
              <a:rPr lang="zh-CN" sz="2800" b="1" dirty="0">
                <a:latin typeface="楷体" panose="02010609060101010101" pitchFamily="49" charset="-122"/>
                <a:ea typeface="楷体" panose="02010609060101010101" pitchFamily="49" charset="-122"/>
                <a:cs typeface="楷体" panose="02010609060101010101" pitchFamily="49" charset="-122"/>
                <a:sym typeface="+mn-ea"/>
              </a:rPr>
              <a:t> 死</a:t>
            </a:r>
            <a:r>
              <a:rPr lang="zh-CN" sz="2800" b="1" dirty="0" smtClean="0">
                <a:latin typeface="楷体" panose="02010609060101010101" pitchFamily="49" charset="-122"/>
                <a:ea typeface="楷体" panose="02010609060101010101" pitchFamily="49" charset="-122"/>
                <a:cs typeface="楷体" panose="02010609060101010101" pitchFamily="49" charset="-122"/>
                <a:sym typeface="+mn-ea"/>
              </a:rPr>
              <a:t>亦为</a:t>
            </a:r>
            <a:r>
              <a:rPr lang="zh-CN" sz="2800" b="1" dirty="0">
                <a:latin typeface="楷体" panose="02010609060101010101" pitchFamily="49" charset="-122"/>
                <a:ea typeface="楷体" panose="02010609060101010101" pitchFamily="49" charset="-122"/>
                <a:cs typeface="楷体" panose="02010609060101010101" pitchFamily="49" charset="-122"/>
                <a:sym typeface="+mn-ea"/>
              </a:rPr>
              <a:t>鬼雄</a:t>
            </a:r>
            <a:r>
              <a:rPr sz="2800" b="1" dirty="0">
                <a:latin typeface="楷体" panose="02010609060101010101" pitchFamily="49" charset="-122"/>
                <a:ea typeface="楷体" panose="02010609060101010101" pitchFamily="49" charset="-122"/>
                <a:cs typeface="楷体" panose="02010609060101010101" pitchFamily="49" charset="-122"/>
                <a:sym typeface="+mn-ea"/>
              </a:rPr>
              <a:t>。</a:t>
            </a:r>
            <a:endParaRPr sz="2800" b="1" dirty="0">
              <a:latin typeface="楷体" panose="02010609060101010101" pitchFamily="49" charset="-122"/>
              <a:ea typeface="楷体" panose="02010609060101010101" pitchFamily="49" charset="-122"/>
              <a:cs typeface="楷体" panose="02010609060101010101" pitchFamily="49" charset="-122"/>
              <a:sym typeface="+mn-ea"/>
            </a:endParaRPr>
          </a:p>
          <a:p>
            <a:pPr algn="ctr"/>
            <a:r>
              <a:rPr sz="2800" b="1" dirty="0">
                <a:latin typeface="楷体" panose="02010609060101010101" pitchFamily="49" charset="-122"/>
                <a:ea typeface="楷体" panose="02010609060101010101" pitchFamily="49" charset="-122"/>
                <a:cs typeface="楷体" panose="02010609060101010101" pitchFamily="49" charset="-122"/>
                <a:sym typeface="+mn-ea"/>
              </a:rPr>
              <a:t> </a:t>
            </a:r>
            <a:r>
              <a:rPr sz="2800" b="1" dirty="0" err="1" smtClean="0">
                <a:latin typeface="楷体" panose="02010609060101010101" pitchFamily="49" charset="-122"/>
                <a:ea typeface="楷体" panose="02010609060101010101" pitchFamily="49" charset="-122"/>
                <a:cs typeface="楷体" panose="02010609060101010101" pitchFamily="49" charset="-122"/>
                <a:sym typeface="+mn-ea"/>
              </a:rPr>
              <a:t>至今思项羽</a:t>
            </a:r>
            <a:r>
              <a:rPr sz="2800" b="1" dirty="0">
                <a:latin typeface="楷体" panose="02010609060101010101" pitchFamily="49" charset="-122"/>
                <a:ea typeface="楷体" panose="02010609060101010101" pitchFamily="49" charset="-122"/>
                <a:cs typeface="楷体" panose="02010609060101010101" pitchFamily="49" charset="-122"/>
                <a:sym typeface="+mn-ea"/>
              </a:rPr>
              <a:t>，</a:t>
            </a:r>
            <a:endParaRPr sz="2800" b="1" dirty="0">
              <a:latin typeface="楷体" panose="02010609060101010101" pitchFamily="49" charset="-122"/>
              <a:ea typeface="楷体" panose="02010609060101010101" pitchFamily="49" charset="-122"/>
              <a:cs typeface="楷体" panose="02010609060101010101" pitchFamily="49" charset="-122"/>
              <a:sym typeface="+mn-ea"/>
            </a:endParaRPr>
          </a:p>
          <a:p>
            <a:pPr algn="ctr"/>
            <a:r>
              <a:rPr sz="2800" b="1" dirty="0">
                <a:latin typeface="楷体" panose="02010609060101010101" pitchFamily="49" charset="-122"/>
                <a:ea typeface="楷体" panose="02010609060101010101" pitchFamily="49" charset="-122"/>
                <a:cs typeface="楷体" panose="02010609060101010101" pitchFamily="49" charset="-122"/>
                <a:sym typeface="+mn-ea"/>
              </a:rPr>
              <a:t> </a:t>
            </a:r>
            <a:r>
              <a:rPr sz="2800" b="1" dirty="0" err="1" smtClean="0">
                <a:latin typeface="楷体" panose="02010609060101010101" pitchFamily="49" charset="-122"/>
                <a:ea typeface="楷体" panose="02010609060101010101" pitchFamily="49" charset="-122"/>
                <a:cs typeface="楷体" panose="02010609060101010101" pitchFamily="49" charset="-122"/>
                <a:sym typeface="+mn-ea"/>
              </a:rPr>
              <a:t>不肯过江东</a:t>
            </a:r>
            <a:r>
              <a:rPr sz="2800" b="1" dirty="0">
                <a:latin typeface="楷体" panose="02010609060101010101" pitchFamily="49" charset="-122"/>
                <a:ea typeface="楷体" panose="02010609060101010101" pitchFamily="49" charset="-122"/>
                <a:cs typeface="楷体" panose="02010609060101010101" pitchFamily="49" charset="-122"/>
                <a:sym typeface="+mn-ea"/>
              </a:rPr>
              <a:t>。</a:t>
            </a:r>
            <a:endParaRPr sz="2800" b="1" dirty="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7"/>
          <p:cNvGrpSpPr/>
          <p:nvPr/>
        </p:nvGrpSpPr>
        <p:grpSpPr>
          <a:xfrm>
            <a:off x="2284404" y="2864574"/>
            <a:ext cx="1029163" cy="1088572"/>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3" name="组合 7"/>
          <p:cNvGrpSpPr/>
          <p:nvPr/>
        </p:nvGrpSpPr>
        <p:grpSpPr>
          <a:xfrm>
            <a:off x="3370314" y="2859782"/>
            <a:ext cx="1029163" cy="1085656"/>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2294" name="文本框 64"/>
          <p:cNvSpPr txBox="1"/>
          <p:nvPr/>
        </p:nvSpPr>
        <p:spPr>
          <a:xfrm>
            <a:off x="3370314" y="2865318"/>
            <a:ext cx="999303" cy="1083945"/>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雄</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99" name="组合 7"/>
          <p:cNvGrpSpPr/>
          <p:nvPr/>
        </p:nvGrpSpPr>
        <p:grpSpPr>
          <a:xfrm>
            <a:off x="4427984" y="2859782"/>
            <a:ext cx="1029163" cy="1085656"/>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2292" name="文本框 64"/>
          <p:cNvSpPr txBox="1"/>
          <p:nvPr/>
        </p:nvSpPr>
        <p:spPr>
          <a:xfrm>
            <a:off x="2284404" y="2865318"/>
            <a:ext cx="608489" cy="1083945"/>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亦</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6" name="文本框 64"/>
          <p:cNvSpPr txBox="1"/>
          <p:nvPr/>
        </p:nvSpPr>
        <p:spPr>
          <a:xfrm>
            <a:off x="4499992" y="2865318"/>
            <a:ext cx="944527"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项</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3" name="矩形 2"/>
          <p:cNvSpPr/>
          <p:nvPr/>
        </p:nvSpPr>
        <p:spPr>
          <a:xfrm>
            <a:off x="2588648" y="2247007"/>
            <a:ext cx="450764"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yì</a:t>
            </a:r>
            <a:endParaRPr lang="zh-CN" altLang="en-US" sz="2400" dirty="0">
              <a:latin typeface="汉语拼音" panose="000B0604020202020204" pitchFamily="34" charset="0"/>
              <a:cs typeface="汉语拼音" panose="000B0604020202020204" pitchFamily="34" charset="0"/>
            </a:endParaRPr>
          </a:p>
        </p:txBody>
      </p:sp>
      <p:sp>
        <p:nvSpPr>
          <p:cNvPr id="4" name="矩形 3"/>
          <p:cNvSpPr/>
          <p:nvPr/>
        </p:nvSpPr>
        <p:spPr>
          <a:xfrm>
            <a:off x="3352133" y="2267971"/>
            <a:ext cx="938077"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xióng</a:t>
            </a:r>
            <a:endParaRPr lang="zh-CN" altLang="en-US" sz="2400" dirty="0">
              <a:latin typeface="汉语拼音" panose="000B0604020202020204" pitchFamily="34" charset="0"/>
              <a:cs typeface="汉语拼音" panose="000B0604020202020204" pitchFamily="34" charset="0"/>
            </a:endParaRPr>
          </a:p>
        </p:txBody>
      </p:sp>
      <p:sp>
        <p:nvSpPr>
          <p:cNvPr id="5" name="矩形 4"/>
          <p:cNvSpPr/>
          <p:nvPr/>
        </p:nvSpPr>
        <p:spPr>
          <a:xfrm>
            <a:off x="4575731" y="2274761"/>
            <a:ext cx="970137"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xiàng</a:t>
            </a:r>
            <a:endParaRPr lang="zh-CN" altLang="en-US" sz="2400" dirty="0">
              <a:latin typeface="汉语拼音" panose="000B0604020202020204" pitchFamily="34" charset="0"/>
              <a:cs typeface="汉语拼音" panose="000B0604020202020204" pitchFamily="34" charset="0"/>
            </a:endParaRPr>
          </a:p>
        </p:txBody>
      </p:sp>
      <p:sp>
        <p:nvSpPr>
          <p:cNvPr id="56" name="文本框 6"/>
          <p:cNvSpPr txBox="1"/>
          <p:nvPr/>
        </p:nvSpPr>
        <p:spPr>
          <a:xfrm>
            <a:off x="2519921" y="635229"/>
            <a:ext cx="6444567" cy="652486"/>
          </a:xfrm>
          <a:prstGeom prst="rect">
            <a:avLst/>
          </a:prstGeom>
          <a:noFill/>
        </p:spPr>
        <p:txBody>
          <a:bodyPr wrap="square" rtlCol="0" anchor="t">
            <a:spAutoFit/>
          </a:bodyPr>
          <a:lstStyle/>
          <a:p>
            <a:pPr>
              <a:lnSpc>
                <a:spcPct val="130000"/>
              </a:lnSpc>
            </a:pPr>
            <a:r>
              <a:rPr lang="zh-CN" altLang="en-US" sz="2800" dirty="0" smtClean="0">
                <a:latin typeface="黑体" panose="02010609060101010101" pitchFamily="49" charset="-122"/>
                <a:ea typeface="黑体" panose="02010609060101010101" pitchFamily="49" charset="-122"/>
                <a:cs typeface="黑体" panose="02010609060101010101" pitchFamily="49" charset="-122"/>
              </a:rPr>
              <a:t>本课的最后</a:t>
            </a:r>
            <a:r>
              <a:rPr lang="en-US" altLang="zh-CN" sz="2800" dirty="0" smtClean="0">
                <a:latin typeface="黑体" panose="02010609060101010101" pitchFamily="49" charset="-122"/>
                <a:ea typeface="黑体" panose="02010609060101010101" pitchFamily="49" charset="-122"/>
                <a:cs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cs typeface="黑体" panose="02010609060101010101" pitchFamily="49" charset="-122"/>
              </a:rPr>
              <a:t>我们一起来学习会写字吧！</a:t>
            </a:r>
            <a:endParaRPr lang="zh-CN" altLang="en-US" sz="2800" dirty="0" smtClean="0">
              <a:latin typeface="黑体" panose="02010609060101010101" pitchFamily="49" charset="-122"/>
              <a:ea typeface="黑体" panose="02010609060101010101" pitchFamily="49" charset="-122"/>
              <a:cs typeface="黑体" panose="02010609060101010101" pitchFamily="49" charset="-122"/>
            </a:endParaRPr>
          </a:p>
        </p:txBody>
      </p:sp>
      <p:sp>
        <p:nvSpPr>
          <p:cNvPr id="42" name="云形标注 41"/>
          <p:cNvSpPr/>
          <p:nvPr/>
        </p:nvSpPr>
        <p:spPr>
          <a:xfrm>
            <a:off x="5754258" y="1638957"/>
            <a:ext cx="3244751" cy="997843"/>
          </a:xfrm>
          <a:prstGeom prst="cloudCallout">
            <a:avLst>
              <a:gd name="adj1" fmla="val -53477"/>
              <a:gd name="adj2" fmla="val 61087"/>
            </a:avLst>
          </a:prstGeom>
          <a:solidFill>
            <a:schemeClr val="accent3">
              <a:lumMod val="20000"/>
              <a:lumOff val="80000"/>
            </a:schemeClr>
          </a:solidFill>
          <a:ln w="635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tx1"/>
                </a:solidFill>
                <a:latin typeface="楷体" panose="02010609060101010101" pitchFamily="49" charset="-122"/>
                <a:ea typeface="楷体" panose="02010609060101010101" pitchFamily="49" charset="-122"/>
              </a:rPr>
              <a:t>    </a:t>
            </a:r>
            <a:r>
              <a:rPr lang="zh-CN" altLang="en-US" sz="2400" b="1" dirty="0" smtClean="0">
                <a:solidFill>
                  <a:schemeClr val="tx1"/>
                </a:solidFill>
                <a:latin typeface="+mn-ea"/>
              </a:rPr>
              <a:t>先来读读下面几个字吧！</a:t>
            </a:r>
            <a:endParaRPr lang="zh-CN" altLang="en-US" sz="2400" b="1" dirty="0">
              <a:solidFill>
                <a:schemeClr val="tx1"/>
              </a:solidFill>
              <a:latin typeface="+mn-ea"/>
            </a:endParaRPr>
          </a:p>
        </p:txBody>
      </p:sp>
      <p:sp>
        <p:nvSpPr>
          <p:cNvPr id="27" name="文本框 64"/>
          <p:cNvSpPr txBox="1"/>
          <p:nvPr/>
        </p:nvSpPr>
        <p:spPr>
          <a:xfrm>
            <a:off x="1161464" y="2886700"/>
            <a:ext cx="1031240" cy="1083945"/>
          </a:xfrm>
          <a:prstGeom prst="rect">
            <a:avLst/>
          </a:prstGeom>
          <a:noFill/>
          <a:ln w="9525">
            <a:noFill/>
          </a:ln>
        </p:spPr>
        <p:txBody>
          <a:bodyPr wrap="square" lIns="68580" tIns="34290" rIns="68580" bIns="34290">
            <a:spAutoFit/>
          </a:bodyPr>
          <a:lstStyle/>
          <a:p>
            <a:pPr eaLnBrk="1" hangingPunct="1"/>
            <a:r>
              <a:rPr lang="zh-CN" altLang="en-US" sz="6600" b="1" dirty="0" err="1">
                <a:solidFill>
                  <a:srgbClr val="FF0000"/>
                </a:solidFill>
                <a:latin typeface="楷体" panose="02010609060101010101" pitchFamily="49" charset="-122"/>
                <a:ea typeface="楷体" panose="02010609060101010101" pitchFamily="49" charset="-122"/>
              </a:rPr>
              <a:t>杰</a:t>
            </a:r>
            <a:endParaRPr lang="zh-CN" altLang="en-US" sz="6600" b="1" dirty="0" err="1">
              <a:solidFill>
                <a:srgbClr val="FF0000"/>
              </a:solidFill>
              <a:latin typeface="楷体" panose="02010609060101010101" pitchFamily="49" charset="-122"/>
              <a:ea typeface="楷体" panose="02010609060101010101" pitchFamily="49" charset="-122"/>
            </a:endParaRPr>
          </a:p>
        </p:txBody>
      </p:sp>
      <p:grpSp>
        <p:nvGrpSpPr>
          <p:cNvPr id="28" name="组合 7"/>
          <p:cNvGrpSpPr/>
          <p:nvPr/>
        </p:nvGrpSpPr>
        <p:grpSpPr>
          <a:xfrm>
            <a:off x="1163037" y="2862377"/>
            <a:ext cx="1029163" cy="1085656"/>
            <a:chOff x="2437" y="2032"/>
            <a:chExt cx="1244" cy="1264"/>
          </a:xfrm>
        </p:grpSpPr>
        <p:sp>
          <p:nvSpPr>
            <p:cNvPr id="29"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30"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31"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32" name="文本框 19"/>
          <p:cNvSpPr txBox="1"/>
          <p:nvPr/>
        </p:nvSpPr>
        <p:spPr>
          <a:xfrm>
            <a:off x="1368156" y="2251631"/>
            <a:ext cx="617855" cy="553085"/>
          </a:xfrm>
          <a:prstGeom prst="rect">
            <a:avLst/>
          </a:prstGeom>
          <a:noFill/>
        </p:spPr>
        <p:txBody>
          <a:bodyPr wrap="none" rtlCol="0" anchor="t">
            <a:spAutoFit/>
          </a:bodyPr>
          <a:lstStyle/>
          <a:p>
            <a:pPr algn="l"/>
            <a:r>
              <a:rPr lang="en-US" altLang="en-US" sz="3000" dirty="0" err="1">
                <a:latin typeface="汉语拼音" panose="000B0604020202020204" pitchFamily="34" charset="0"/>
                <a:ea typeface="微软雅黑" panose="020B0503020204020204" charset="-122"/>
                <a:cs typeface="汉语拼音" panose="000B0604020202020204" pitchFamily="34" charset="0"/>
                <a:sym typeface="+mn-ea"/>
              </a:rPr>
              <a:t>jié</a:t>
            </a:r>
            <a:endParaRPr lang="en-US" altLang="en-US" sz="3000" dirty="0" err="1">
              <a:latin typeface="汉语拼音" panose="000B0604020202020204" pitchFamily="34" charset="0"/>
              <a:ea typeface="微软雅黑" panose="020B0503020204020204" charset="-122"/>
              <a:cs typeface="汉语拼音" panose="000B0604020202020204" pitchFamily="34" charset="0"/>
              <a:sym typeface="+mn-ea"/>
            </a:endParaRPr>
          </a:p>
        </p:txBody>
      </p:sp>
      <p:sp>
        <p:nvSpPr>
          <p:cNvPr id="50" name="矩形 49"/>
          <p:cNvSpPr/>
          <p:nvPr/>
        </p:nvSpPr>
        <p:spPr>
          <a:xfrm>
            <a:off x="179512" y="1287715"/>
            <a:ext cx="8784976" cy="3300259"/>
          </a:xfrm>
          <a:prstGeom prst="rect">
            <a:avLst/>
          </a:prstGeom>
          <a:noFill/>
          <a:ln w="9525" cap="flat" cmpd="sng" algn="ctr">
            <a:solidFill>
              <a:srgbClr val="660033"/>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Times New Roman" panose="02020603050405020304"/>
              <a:ea typeface="微软雅黑" panose="020B0503020204020204" charset="-122"/>
              <a:cs typeface="+mn-cs"/>
            </a:endParaRPr>
          </a:p>
        </p:txBody>
      </p:sp>
      <p:pic>
        <p:nvPicPr>
          <p:cNvPr id="36" name="Picture 2" descr="C:\Users\zhangye\Desktop\点击.png">
            <a:hlinkClick r:id="rId1"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3939902"/>
            <a:ext cx="589294" cy="58977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C:\Users\zhangye\Desktop\点击.png">
            <a:hlinkClick r:id="rId3"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3939902"/>
            <a:ext cx="589294" cy="58977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zhangye\Desktop\点击.png">
            <a:hlinkClick r:id="rId4"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3888" y="3939902"/>
            <a:ext cx="589294" cy="58977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C:\Users\zhangye\Desktop\点击.png">
            <a:hlinkClick r:id="rId5"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4008" y="3939902"/>
            <a:ext cx="589294" cy="589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0057" y="2140954"/>
            <a:ext cx="1029163" cy="1088572"/>
            <a:chOff x="2437" y="2032"/>
            <a:chExt cx="1244" cy="1264"/>
          </a:xfrm>
        </p:grpSpPr>
        <p:sp>
          <p:nvSpPr>
            <p:cNvPr id="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 name="文本框 64"/>
          <p:cNvSpPr txBox="1"/>
          <p:nvPr/>
        </p:nvSpPr>
        <p:spPr>
          <a:xfrm>
            <a:off x="580057" y="2141698"/>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亦</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800740" y="1663921"/>
            <a:ext cx="450764"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yì</a:t>
            </a:r>
            <a:endParaRPr lang="zh-CN" altLang="en-US" sz="2400" dirty="0">
              <a:latin typeface="汉语拼音" panose="000B0604020202020204" pitchFamily="34" charset="0"/>
              <a:cs typeface="汉语拼音" panose="000B0604020202020204" pitchFamily="34" charset="0"/>
            </a:endParaRPr>
          </a:p>
        </p:txBody>
      </p:sp>
      <p:grpSp>
        <p:nvGrpSpPr>
          <p:cNvPr id="9" name="组合 7"/>
          <p:cNvGrpSpPr/>
          <p:nvPr/>
        </p:nvGrpSpPr>
        <p:grpSpPr>
          <a:xfrm>
            <a:off x="4836634" y="2109771"/>
            <a:ext cx="1029163" cy="1088572"/>
            <a:chOff x="2437" y="2032"/>
            <a:chExt cx="1244" cy="1264"/>
          </a:xfrm>
        </p:grpSpPr>
        <p:sp>
          <p:nvSpPr>
            <p:cNvPr id="1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1" name="直接连接符 10"/>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3" name="文本框 64"/>
          <p:cNvSpPr txBox="1"/>
          <p:nvPr/>
        </p:nvSpPr>
        <p:spPr>
          <a:xfrm>
            <a:off x="4836634" y="2110515"/>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雄</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5" name="椭圆 14"/>
          <p:cNvSpPr/>
          <p:nvPr/>
        </p:nvSpPr>
        <p:spPr>
          <a:xfrm>
            <a:off x="992476" y="2599809"/>
            <a:ext cx="288032" cy="5437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线形标注 2 15"/>
          <p:cNvSpPr/>
          <p:nvPr/>
        </p:nvSpPr>
        <p:spPr>
          <a:xfrm>
            <a:off x="6464464" y="1347614"/>
            <a:ext cx="1902184" cy="1938992"/>
          </a:xfrm>
          <a:prstGeom prst="borderCallout2">
            <a:avLst>
              <a:gd name="adj1" fmla="val 99615"/>
              <a:gd name="adj2" fmla="val 48715"/>
              <a:gd name="adj3" fmla="val 119006"/>
              <a:gd name="adj4" fmla="val 32900"/>
              <a:gd name="adj5" fmla="val 108016"/>
              <a:gd name="adj6" fmla="val -27538"/>
            </a:avLst>
          </a:prstGeom>
          <a:solidFill>
            <a:srgbClr val="CCFF99"/>
          </a:solidFill>
        </p:spPr>
        <p:txBody>
          <a:bodyPr wrap="square">
            <a:spAutoFit/>
          </a:bodyPr>
          <a:lstStyle/>
          <a:p>
            <a:r>
              <a:rPr lang="zh-CN" altLang="en-US" sz="2400" dirty="0">
                <a:solidFill>
                  <a:srgbClr val="FF0000"/>
                </a:solidFill>
                <a:latin typeface="黑体" panose="02010609060101010101" pitchFamily="49" charset="-122"/>
                <a:ea typeface="黑体" panose="02010609060101010101" pitchFamily="49" charset="-122"/>
              </a:rPr>
              <a:t>    注意左右的穿插避让，以及右边四横的距离要均匀。</a:t>
            </a:r>
            <a:endParaRPr lang="zh-CN" sz="2400" dirty="0">
              <a:solidFill>
                <a:srgbClr val="FF0000"/>
              </a:solidFill>
              <a:latin typeface="黑体" panose="02010609060101010101" pitchFamily="49" charset="-122"/>
              <a:ea typeface="黑体" panose="02010609060101010101" pitchFamily="49" charset="-122"/>
            </a:endParaRPr>
          </a:p>
        </p:txBody>
      </p:sp>
      <p:sp>
        <p:nvSpPr>
          <p:cNvPr id="17" name="矩形 16"/>
          <p:cNvSpPr/>
          <p:nvPr/>
        </p:nvSpPr>
        <p:spPr>
          <a:xfrm>
            <a:off x="2051720" y="1767455"/>
            <a:ext cx="2425904" cy="461665"/>
          </a:xfrm>
          <a:prstGeom prst="rect">
            <a:avLst/>
          </a:prstGeom>
          <a:solidFill>
            <a:srgbClr val="CCFF99"/>
          </a:solidFill>
        </p:spPr>
        <p:txBody>
          <a:bodyPr wrap="square">
            <a:spAutoFit/>
          </a:bodyPr>
          <a:lstStyle/>
          <a:p>
            <a:r>
              <a:rPr lang="zh-CN" altLang="en-US" sz="2400" dirty="0">
                <a:solidFill>
                  <a:srgbClr val="FF0000"/>
                </a:solidFill>
                <a:latin typeface="黑体" panose="02010609060101010101" pitchFamily="49" charset="-122"/>
                <a:ea typeface="黑体" panose="02010609060101010101" pitchFamily="49" charset="-122"/>
              </a:rPr>
              <a:t>第四画为竖钩。</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19" name="矩形 18"/>
          <p:cNvSpPr/>
          <p:nvPr/>
        </p:nvSpPr>
        <p:spPr>
          <a:xfrm>
            <a:off x="4882590" y="1575002"/>
            <a:ext cx="938077"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xióng</a:t>
            </a:r>
            <a:endParaRPr lang="zh-CN" altLang="en-US" sz="2400" dirty="0">
              <a:latin typeface="汉语拼音" panose="000B0604020202020204" pitchFamily="34" charset="0"/>
              <a:cs typeface="汉语拼音" panose="000B0604020202020204" pitchFamily="34" charset="0"/>
            </a:endParaRPr>
          </a:p>
        </p:txBody>
      </p:sp>
      <p:pic>
        <p:nvPicPr>
          <p:cNvPr id="18" name="图片 17" descr="图片10.png"/>
          <p:cNvPicPr>
            <a:picLocks noChangeAspect="1"/>
          </p:cNvPicPr>
          <p:nvPr/>
        </p:nvPicPr>
        <p:blipFill>
          <a:blip r:embed="rId1"/>
          <a:stretch>
            <a:fillRect/>
          </a:stretch>
        </p:blipFill>
        <p:spPr>
          <a:xfrm>
            <a:off x="3661166" y="416640"/>
            <a:ext cx="2004126" cy="642942"/>
          </a:xfrm>
          <a:prstGeom prst="rect">
            <a:avLst/>
          </a:prstGeom>
        </p:spPr>
      </p:pic>
      <p:pic>
        <p:nvPicPr>
          <p:cNvPr id="20" name="Picture 2" descr="C:\Users\zhangye\Desktop\点击.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3219822"/>
            <a:ext cx="589294" cy="58977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zhangye\Desktop\点击.png">
            <a:hlinkClick r:id="rId4"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3188862"/>
            <a:ext cx="589294" cy="589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6" grpId="0" animBg="1"/>
      <p:bldP spid="17" grpId="0" animBg="1"/>
      <p:bldP spid="1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1572858" y="2005493"/>
            <a:ext cx="1029163" cy="1088572"/>
            <a:chOff x="2437" y="2032"/>
            <a:chExt cx="1244" cy="1264"/>
          </a:xfrm>
        </p:grpSpPr>
        <p:sp>
          <p:nvSpPr>
            <p:cNvPr id="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 name="文本框 64"/>
          <p:cNvSpPr txBox="1"/>
          <p:nvPr/>
        </p:nvSpPr>
        <p:spPr>
          <a:xfrm>
            <a:off x="1572858" y="1976090"/>
            <a:ext cx="608489" cy="1083945"/>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项</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1632711" y="1498313"/>
            <a:ext cx="970137"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xiàng</a:t>
            </a:r>
            <a:endParaRPr lang="zh-CN" altLang="en-US" sz="2400" dirty="0">
              <a:latin typeface="汉语拼音" panose="000B0604020202020204" pitchFamily="34" charset="0"/>
              <a:cs typeface="汉语拼音" panose="000B0604020202020204" pitchFamily="34" charset="0"/>
            </a:endParaRPr>
          </a:p>
        </p:txBody>
      </p:sp>
      <p:sp>
        <p:nvSpPr>
          <p:cNvPr id="17" name="矩形 16"/>
          <p:cNvSpPr/>
          <p:nvPr/>
        </p:nvSpPr>
        <p:spPr>
          <a:xfrm>
            <a:off x="3347864" y="1945479"/>
            <a:ext cx="3603146" cy="954107"/>
          </a:xfrm>
          <a:prstGeom prst="rect">
            <a:avLst/>
          </a:prstGeom>
          <a:solidFill>
            <a:srgbClr val="CCFF99"/>
          </a:solidFill>
        </p:spPr>
        <p:txBody>
          <a:bodyPr wrap="square">
            <a:spAutoFit/>
          </a:bodyPr>
          <a:lstStyle/>
          <a:p>
            <a:r>
              <a:rPr lang="zh-CN" altLang="en-US" sz="2800" dirty="0">
                <a:solidFill>
                  <a:srgbClr val="FF0000"/>
                </a:solidFill>
                <a:latin typeface="黑体" panose="02010609060101010101" pitchFamily="49" charset="-122"/>
                <a:ea typeface="黑体" panose="02010609060101010101" pitchFamily="49" charset="-122"/>
              </a:rPr>
              <a:t>    左边是“工”，最后横变提。</a:t>
            </a:r>
            <a:endParaRPr lang="zh-CN" altLang="en-US" sz="2800" dirty="0">
              <a:solidFill>
                <a:srgbClr val="FF0000"/>
              </a:solidFill>
              <a:latin typeface="黑体" panose="02010609060101010101" pitchFamily="49" charset="-122"/>
              <a:ea typeface="黑体" panose="02010609060101010101" pitchFamily="49" charset="-122"/>
            </a:endParaRPr>
          </a:p>
        </p:txBody>
      </p:sp>
      <p:pic>
        <p:nvPicPr>
          <p:cNvPr id="9" name="图片 8" descr="26523992_010017343033_2"/>
          <p:cNvPicPr>
            <a:picLocks noChangeAspect="1"/>
          </p:cNvPicPr>
          <p:nvPr/>
        </p:nvPicPr>
        <p:blipFill>
          <a:blip r:embed="rId1">
            <a:clrChange>
              <a:clrFrom>
                <a:srgbClr val="F9FF93">
                  <a:alpha val="100000"/>
                </a:srgbClr>
              </a:clrFrom>
              <a:clrTo>
                <a:srgbClr val="F9FF93">
                  <a:alpha val="100000"/>
                  <a:alpha val="0"/>
                </a:srgbClr>
              </a:clrTo>
            </a:clrChange>
          </a:blip>
          <a:stretch>
            <a:fillRect/>
          </a:stretch>
        </p:blipFill>
        <p:spPr>
          <a:xfrm>
            <a:off x="7258028" y="2846428"/>
            <a:ext cx="1669538" cy="1669538"/>
          </a:xfrm>
          <a:prstGeom prst="rect">
            <a:avLst/>
          </a:prstGeom>
        </p:spPr>
      </p:pic>
      <p:pic>
        <p:nvPicPr>
          <p:cNvPr id="10" name="Picture 2" descr="C:\Users\zhangye\Desktop\点击.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8192" y="3075806"/>
            <a:ext cx="589294" cy="589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ChangeArrowheads="1"/>
          </p:cNvSpPr>
          <p:nvPr/>
        </p:nvSpPr>
        <p:spPr bwMode="auto">
          <a:xfrm>
            <a:off x="0" y="572029"/>
            <a:ext cx="138564" cy="284693"/>
          </a:xfrm>
          <a:prstGeom prst="rect">
            <a:avLst/>
          </a:prstGeom>
          <a:noFill/>
          <a:ln w="9525">
            <a:noFill/>
            <a:miter lim="800000"/>
          </a:ln>
          <a:effectLst/>
        </p:spPr>
        <p:txBody>
          <a:bodyPr vert="horz" wrap="none" lIns="68580" tIns="34290" rIns="68580" bIns="34290" numCol="1" anchor="ctr" anchorCtr="0" compatLnSpc="1">
            <a:spAutoFit/>
          </a:bodyPr>
          <a:lstStyle/>
          <a:p>
            <a:pPr fontAlgn="base">
              <a:spcBef>
                <a:spcPct val="0"/>
              </a:spcBef>
              <a:spcAft>
                <a:spcPct val="0"/>
              </a:spcAft>
            </a:pPr>
            <a:endParaRPr lang="zh-CN" altLang="zh-CN">
              <a:latin typeface="Arial" panose="020B0604020202020204" pitchFamily="34" charset="0"/>
              <a:ea typeface="宋体" panose="02010600030101010101" pitchFamily="2" charset="-122"/>
              <a:cs typeface="宋体" panose="02010600030101010101" pitchFamily="2" charset="-122"/>
            </a:endParaRPr>
          </a:p>
        </p:txBody>
      </p:sp>
      <p:sp>
        <p:nvSpPr>
          <p:cNvPr id="16" name="文本框 14"/>
          <p:cNvSpPr txBox="1"/>
          <p:nvPr/>
        </p:nvSpPr>
        <p:spPr>
          <a:xfrm>
            <a:off x="624428" y="411510"/>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2083" y="479078"/>
            <a:ext cx="366860" cy="456338"/>
          </a:xfrm>
          <a:prstGeom prst="rect">
            <a:avLst/>
          </a:prstGeom>
        </p:spPr>
      </p:pic>
      <p:sp>
        <p:nvSpPr>
          <p:cNvPr id="24" name="TextBox 23"/>
          <p:cNvSpPr txBox="1"/>
          <p:nvPr/>
        </p:nvSpPr>
        <p:spPr>
          <a:xfrm>
            <a:off x="844163" y="1707654"/>
            <a:ext cx="630942" cy="2162810"/>
          </a:xfrm>
          <a:prstGeom prst="rect">
            <a:avLst/>
          </a:prstGeom>
          <a:noFill/>
        </p:spPr>
        <p:txBody>
          <a:bodyPr vert="eaVert" wrap="square" lIns="68580" tIns="34290" rIns="68580" bIns="34290" rtlCol="0">
            <a:spAutoFit/>
          </a:bodyPr>
          <a:lstStyle/>
          <a:p>
            <a:pPr algn="l"/>
            <a:r>
              <a:rPr lang="zh-CN" altLang="en-US" sz="3200" b="1" dirty="0" smtClean="0">
                <a:latin typeface="楷体" panose="02010609060101010101" pitchFamily="49" charset="-122"/>
                <a:ea typeface="楷体" panose="02010609060101010101" pitchFamily="49" charset="-122"/>
              </a:rPr>
              <a:t>夏日</a:t>
            </a:r>
            <a:r>
              <a:rPr lang="zh-CN" altLang="en-US" sz="3200" b="1" dirty="0">
                <a:latin typeface="楷体" panose="02010609060101010101" pitchFamily="49" charset="-122"/>
                <a:ea typeface="楷体" panose="02010609060101010101" pitchFamily="49" charset="-122"/>
              </a:rPr>
              <a:t>绝句</a:t>
            </a:r>
            <a:endParaRPr lang="zh-CN" altLang="en-US" sz="3200" b="1" dirty="0">
              <a:latin typeface="楷体" panose="02010609060101010101" pitchFamily="49" charset="-122"/>
              <a:ea typeface="楷体" panose="02010609060101010101" pitchFamily="49" charset="-122"/>
            </a:endParaRPr>
          </a:p>
        </p:txBody>
      </p:sp>
      <p:sp>
        <p:nvSpPr>
          <p:cNvPr id="2" name="左大括号 1"/>
          <p:cNvSpPr/>
          <p:nvPr/>
        </p:nvSpPr>
        <p:spPr>
          <a:xfrm>
            <a:off x="1654175" y="1837373"/>
            <a:ext cx="145415" cy="1598474"/>
          </a:xfrm>
          <a:prstGeom prst="leftBrace">
            <a:avLst>
              <a:gd name="adj1" fmla="val 8333"/>
              <a:gd name="adj2" fmla="val 47698"/>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3" name="圆角矩形 2"/>
          <p:cNvSpPr/>
          <p:nvPr/>
        </p:nvSpPr>
        <p:spPr>
          <a:xfrm>
            <a:off x="2186305" y="1549400"/>
            <a:ext cx="3009900" cy="57594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400" b="1" dirty="0">
                <a:latin typeface="楷体" panose="02010609060101010101" pitchFamily="49" charset="-122"/>
                <a:ea typeface="楷体" panose="02010609060101010101" pitchFamily="49" charset="-122"/>
                <a:cs typeface="微软雅黑" panose="020B0503020204020204" charset="-122"/>
                <a:sym typeface="+mn-ea"/>
              </a:rPr>
              <a:t>生当为杰，死为鬼雄</a:t>
            </a:r>
            <a:endParaRPr lang="zh-CN" altLang="en-US" sz="2400" b="1" dirty="0">
              <a:latin typeface="楷体" panose="02010609060101010101" pitchFamily="49" charset="-122"/>
              <a:ea typeface="楷体" panose="02010609060101010101" pitchFamily="49" charset="-122"/>
              <a:cs typeface="微软雅黑" panose="020B0503020204020204" charset="-122"/>
              <a:sym typeface="+mn-ea"/>
            </a:endParaRPr>
          </a:p>
        </p:txBody>
      </p:sp>
      <p:sp>
        <p:nvSpPr>
          <p:cNvPr id="5" name="圆角矩形 4"/>
          <p:cNvSpPr/>
          <p:nvPr/>
        </p:nvSpPr>
        <p:spPr>
          <a:xfrm>
            <a:off x="2233295" y="3058795"/>
            <a:ext cx="3400425" cy="57594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400" b="1">
                <a:latin typeface="楷体" panose="02010609060101010101" pitchFamily="49" charset="-122"/>
                <a:ea typeface="楷体" panose="02010609060101010101" pitchFamily="49" charset="-122"/>
                <a:cs typeface="微软雅黑" panose="020B0503020204020204" charset="-122"/>
                <a:sym typeface="+mn-ea"/>
              </a:rPr>
              <a:t>思项羽</a:t>
            </a:r>
            <a:r>
              <a:rPr lang="en-US" altLang="zh-CN" sz="2400" b="1">
                <a:latin typeface="楷体" panose="02010609060101010101" pitchFamily="49" charset="-122"/>
                <a:ea typeface="楷体" panose="02010609060101010101" pitchFamily="49" charset="-122"/>
                <a:cs typeface="微软雅黑" panose="020B0503020204020204" charset="-122"/>
                <a:sym typeface="+mn-ea"/>
              </a:rPr>
              <a:t>——</a:t>
            </a:r>
            <a:r>
              <a:rPr lang="zh-CN" altLang="en-US" sz="2400" b="1">
                <a:latin typeface="楷体" panose="02010609060101010101" pitchFamily="49" charset="-122"/>
                <a:ea typeface="楷体" panose="02010609060101010101" pitchFamily="49" charset="-122"/>
                <a:cs typeface="微软雅黑" panose="020B0503020204020204" charset="-122"/>
                <a:sym typeface="+mn-ea"/>
              </a:rPr>
              <a:t>不肯过江东</a:t>
            </a:r>
            <a:endParaRPr lang="zh-CN" altLang="en-US" sz="2400" b="1">
              <a:latin typeface="楷体" panose="02010609060101010101" pitchFamily="49" charset="-122"/>
              <a:ea typeface="楷体" panose="02010609060101010101" pitchFamily="49" charset="-122"/>
              <a:cs typeface="微软雅黑" panose="020B0503020204020204" charset="-122"/>
              <a:sym typeface="+mn-ea"/>
            </a:endParaRPr>
          </a:p>
        </p:txBody>
      </p:sp>
      <p:sp>
        <p:nvSpPr>
          <p:cNvPr id="6" name="左大括号 5"/>
          <p:cNvSpPr/>
          <p:nvPr/>
        </p:nvSpPr>
        <p:spPr>
          <a:xfrm flipH="1">
            <a:off x="5909310" y="1837373"/>
            <a:ext cx="167640" cy="1509394"/>
          </a:xfrm>
          <a:prstGeom prst="leftBrace">
            <a:avLst>
              <a:gd name="adj1" fmla="val 8333"/>
              <a:gd name="adj2" fmla="val 50000"/>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pic>
        <p:nvPicPr>
          <p:cNvPr id="7" name="图片 6" descr="图片9"/>
          <p:cNvPicPr>
            <a:picLocks noChangeAspect="1"/>
          </p:cNvPicPr>
          <p:nvPr/>
        </p:nvPicPr>
        <p:blipFill>
          <a:blip r:embed="rId2"/>
          <a:stretch>
            <a:fillRect/>
          </a:stretch>
        </p:blipFill>
        <p:spPr>
          <a:xfrm>
            <a:off x="5909310" y="3634740"/>
            <a:ext cx="2695575" cy="1328420"/>
          </a:xfrm>
          <a:prstGeom prst="rect">
            <a:avLst/>
          </a:prstGeom>
        </p:spPr>
      </p:pic>
      <p:sp>
        <p:nvSpPr>
          <p:cNvPr id="8" name="文本框 7"/>
          <p:cNvSpPr txBox="1"/>
          <p:nvPr/>
        </p:nvSpPr>
        <p:spPr>
          <a:xfrm>
            <a:off x="6660232" y="2125345"/>
            <a:ext cx="1466215" cy="829945"/>
          </a:xfrm>
          <a:prstGeom prst="rect">
            <a:avLst/>
          </a:prstGeom>
          <a:solidFill>
            <a:schemeClr val="accent6">
              <a:lumMod val="40000"/>
              <a:lumOff val="60000"/>
              <a:alpha val="68000"/>
            </a:schemeClr>
          </a:solidFill>
          <a:ln>
            <a:solidFill>
              <a:schemeClr val="accent1"/>
            </a:solidFill>
          </a:ln>
        </p:spPr>
        <p:txBody>
          <a:bodyPr wrap="square" rtlCol="0" anchor="t">
            <a:spAutoFit/>
          </a:bodyPr>
          <a:lstStyle/>
          <a:p>
            <a:r>
              <a:rPr lang="zh-CN" altLang="en-US" sz="2400" b="1" dirty="0">
                <a:latin typeface="楷体" panose="02010609060101010101" pitchFamily="49" charset="-122"/>
                <a:ea typeface="楷体" panose="02010609060101010101" pitchFamily="49" charset="-122"/>
              </a:rPr>
              <a:t>宁为玉碎不为瓦全</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81772" y="1510762"/>
            <a:ext cx="7262635" cy="566420"/>
          </a:xfrm>
          <a:prstGeom prst="rect">
            <a:avLst/>
          </a:prstGeom>
        </p:spPr>
        <p:txBody>
          <a:bodyPr wrap="square" lIns="68580" tIns="34290" rIns="68580" bIns="34290">
            <a:spAutoFit/>
          </a:bodyPr>
          <a:lstStyle/>
          <a:p>
            <a:pPr algn="just">
              <a:lnSpc>
                <a:spcPct val="120000"/>
              </a:lnSpc>
            </a:pPr>
            <a:r>
              <a:rPr lang="zh-CN" altLang="en-US" sz="2700" dirty="0">
                <a:latin typeface="楷体" panose="02010609060101010101" pitchFamily="49" charset="-122"/>
                <a:ea typeface="楷体" panose="02010609060101010101" pitchFamily="49" charset="-122"/>
              </a:rPr>
              <a:t>    </a:t>
            </a:r>
            <a:endParaRPr lang="zh-CN" altLang="en-US" sz="2700" dirty="0">
              <a:latin typeface="楷体" panose="02010609060101010101" pitchFamily="49" charset="-122"/>
              <a:ea typeface="楷体" panose="02010609060101010101" pitchFamily="49" charset="-122"/>
            </a:endParaRPr>
          </a:p>
        </p:txBody>
      </p:sp>
      <p:sp>
        <p:nvSpPr>
          <p:cNvPr id="16" name="文本框 14"/>
          <p:cNvSpPr txBox="1"/>
          <p:nvPr/>
        </p:nvSpPr>
        <p:spPr>
          <a:xfrm>
            <a:off x="767937" y="483265"/>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3022" y="535942"/>
            <a:ext cx="366860" cy="456338"/>
          </a:xfrm>
          <a:prstGeom prst="rect">
            <a:avLst/>
          </a:prstGeom>
        </p:spPr>
      </p:pic>
      <p:pic>
        <p:nvPicPr>
          <p:cNvPr id="2" name="图片 1"/>
          <p:cNvPicPr>
            <a:picLocks noChangeAspect="1"/>
          </p:cNvPicPr>
          <p:nvPr/>
        </p:nvPicPr>
        <p:blipFill>
          <a:blip r:embed="rId2"/>
          <a:stretch>
            <a:fillRect/>
          </a:stretch>
        </p:blipFill>
        <p:spPr>
          <a:xfrm>
            <a:off x="6353810" y="3054985"/>
            <a:ext cx="1813560" cy="1255395"/>
          </a:xfrm>
          <a:prstGeom prst="rect">
            <a:avLst/>
          </a:prstGeom>
        </p:spPr>
      </p:pic>
      <p:sp>
        <p:nvSpPr>
          <p:cNvPr id="4" name="文本框 3"/>
          <p:cNvSpPr txBox="1"/>
          <p:nvPr/>
        </p:nvSpPr>
        <p:spPr>
          <a:xfrm>
            <a:off x="1073150" y="1109345"/>
            <a:ext cx="6549390" cy="583565"/>
          </a:xfrm>
          <a:prstGeom prst="rect">
            <a:avLst/>
          </a:prstGeom>
          <a:noFill/>
        </p:spPr>
        <p:txBody>
          <a:bodyPr wrap="square" rtlCol="0">
            <a:spAutoFit/>
          </a:bodyPr>
          <a:lstStyle/>
          <a:p>
            <a:r>
              <a:rPr lang="en-US" altLang="zh-CN" sz="3200">
                <a:latin typeface="楷体" panose="02010609060101010101" pitchFamily="49" charset="-122"/>
                <a:ea typeface="楷体" panose="02010609060101010101" pitchFamily="49" charset="-122"/>
                <a:cs typeface="楷体" panose="02010609060101010101" pitchFamily="49" charset="-122"/>
              </a:rPr>
              <a:t>    </a:t>
            </a:r>
            <a:endParaRPr lang="zh-CN" altLang="en-US" sz="3200">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932180" y="1328420"/>
            <a:ext cx="7261860" cy="1630045"/>
          </a:xfrm>
          <a:prstGeom prst="rect">
            <a:avLst/>
          </a:prstGeom>
          <a:noFill/>
        </p:spPr>
        <p:txBody>
          <a:bodyPr wrap="square" rtlCol="0" anchor="t">
            <a:spAutoFit/>
          </a:bodyPr>
          <a:lstStyle/>
          <a:p>
            <a:r>
              <a:rPr lang="en-US" altLang="zh-CN" sz="2800"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《夏日绝句》</a:t>
            </a:r>
            <a:r>
              <a:rPr lang="zh-CN" altLang="en-US" sz="2400" b="1" dirty="0">
                <a:latin typeface="楷体" panose="02010609060101010101" pitchFamily="49" charset="-122"/>
                <a:ea typeface="楷体" panose="02010609060101010101" pitchFamily="49" charset="-122"/>
                <a:cs typeface="楷体" panose="02010609060101010101" pitchFamily="49" charset="-122"/>
              </a:rPr>
              <a:t>是一首借古讽今、抒发悲愤的怀古诗。诗人通过表达对生与死的态度，歌颂项羽的悲壮之举来讽刺南宋当权者        、         的无耻行径。</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nvSpPr>
        <p:spPr>
          <a:xfrm>
            <a:off x="4276090" y="2077085"/>
            <a:ext cx="1636395" cy="460375"/>
          </a:xfrm>
          <a:prstGeom prst="rect">
            <a:avLst/>
          </a:prstGeom>
          <a:noFill/>
        </p:spPr>
        <p:txBody>
          <a:bodyPr wrap="square" rtlCol="0">
            <a:spAutoFit/>
          </a:bodyPr>
          <a:lstStyle/>
          <a:p>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不思进取</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cxnSp>
        <p:nvCxnSpPr>
          <p:cNvPr id="10" name="直接连接符 9"/>
          <p:cNvCxnSpPr/>
          <p:nvPr/>
        </p:nvCxnSpPr>
        <p:spPr>
          <a:xfrm>
            <a:off x="5946775" y="2489835"/>
            <a:ext cx="1361440" cy="9525"/>
          </a:xfrm>
          <a:prstGeom prst="line">
            <a:avLst/>
          </a:prstGeom>
          <a:ln w="3492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419600" y="2489835"/>
            <a:ext cx="1527175"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850255" y="2077085"/>
            <a:ext cx="1663700" cy="460375"/>
          </a:xfrm>
          <a:prstGeom prst="rect">
            <a:avLst/>
          </a:prstGeom>
          <a:noFill/>
        </p:spPr>
        <p:txBody>
          <a:bodyPr wrap="square" rtlCol="0">
            <a:spAutoFit/>
          </a:bodyPr>
          <a:lstStyle/>
          <a:p>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苟且偷生</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89685" y="1082040"/>
            <a:ext cx="2237740" cy="1268730"/>
          </a:xfrm>
          <a:prstGeom prst="rect">
            <a:avLst/>
          </a:prstGeom>
        </p:spPr>
        <p:txBody>
          <a:bodyPr wrap="square" lIns="68580" tIns="34290" rIns="68580" bIns="34290">
            <a:spAutoFit/>
          </a:bodyPr>
          <a:lstStyle/>
          <a:p>
            <a:pPr fontAlgn="auto">
              <a:lnSpc>
                <a:spcPct val="150000"/>
              </a:lnSpc>
            </a:pPr>
            <a:r>
              <a:rPr lang="en-US" sz="2400" b="1" dirty="0">
                <a:latin typeface="楷体" panose="02010609060101010101" pitchFamily="49" charset="-122"/>
                <a:ea typeface="楷体" panose="02010609060101010101" pitchFamily="49" charset="-122"/>
                <a:cs typeface="楷体" panose="02010609060101010101" pitchFamily="49" charset="-122"/>
                <a:sym typeface="+mn-ea"/>
              </a:rPr>
              <a:t>   </a:t>
            </a:r>
            <a:r>
              <a:rPr sz="2800" b="1" dirty="0" err="1">
                <a:latin typeface="楷体" panose="02010609060101010101" pitchFamily="49" charset="-122"/>
                <a:ea typeface="楷体" panose="02010609060101010101" pitchFamily="49" charset="-122"/>
                <a:cs typeface="楷体" panose="02010609060101010101" pitchFamily="49" charset="-122"/>
                <a:sym typeface="+mn-ea"/>
              </a:rPr>
              <a:t>垓下歌</a:t>
            </a:r>
            <a:endParaRPr sz="2400" b="1" dirty="0">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50000"/>
              </a:lnSpc>
            </a:pPr>
            <a:endParaRPr lang="zh-CN" sz="24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sp>
        <p:nvSpPr>
          <p:cNvPr id="3" name="文本框 2"/>
          <p:cNvSpPr txBox="1"/>
          <p:nvPr/>
        </p:nvSpPr>
        <p:spPr>
          <a:xfrm>
            <a:off x="2549525" y="1721485"/>
            <a:ext cx="693420" cy="398780"/>
          </a:xfrm>
          <a:prstGeom prst="rect">
            <a:avLst/>
          </a:prstGeom>
          <a:noFill/>
        </p:spPr>
        <p:txBody>
          <a:bodyPr wrap="none" rtlCol="0" anchor="t">
            <a:spAutoFit/>
          </a:bodyPr>
          <a:lstStyle/>
          <a:p>
            <a:r>
              <a:rPr lang="zh-CN" sz="2000" b="1" dirty="0">
                <a:latin typeface="楷体" panose="02010609060101010101" pitchFamily="49" charset="-122"/>
                <a:ea typeface="楷体" panose="02010609060101010101" pitchFamily="49" charset="-122"/>
                <a:cs typeface="楷体" panose="02010609060101010101" pitchFamily="49" charset="-122"/>
                <a:sym typeface="+mn-ea"/>
              </a:rPr>
              <a:t>项羽</a:t>
            </a:r>
            <a:endParaRPr lang="zh-CN" sz="20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p:nvPr/>
        </p:nvSpPr>
        <p:spPr>
          <a:xfrm>
            <a:off x="1120775" y="2115820"/>
            <a:ext cx="3441700" cy="2306955"/>
          </a:xfrm>
          <a:prstGeom prst="rect">
            <a:avLst/>
          </a:prstGeom>
          <a:noFill/>
        </p:spPr>
        <p:txBody>
          <a:bodyPr wrap="square" rtlCol="0" anchor="t">
            <a:spAutoFit/>
          </a:bodyPr>
          <a:lstStyle/>
          <a:p>
            <a:pPr algn="l" defTabSz="685165">
              <a:lnSpc>
                <a:spcPct val="150000"/>
              </a:lnSpc>
            </a:pPr>
            <a:r>
              <a:rPr sz="2400" b="1" dirty="0" err="1">
                <a:latin typeface="楷体" panose="02010609060101010101" pitchFamily="49" charset="-122"/>
                <a:ea typeface="楷体" panose="02010609060101010101" pitchFamily="49" charset="-122"/>
                <a:cs typeface="楷体" panose="02010609060101010101" pitchFamily="49" charset="-122"/>
                <a:sym typeface="+mn-ea"/>
              </a:rPr>
              <a:t>力拔山兮气盖世</a:t>
            </a:r>
            <a:r>
              <a:rPr sz="2400" b="1" dirty="0">
                <a:latin typeface="楷体" panose="02010609060101010101" pitchFamily="49" charset="-122"/>
                <a:ea typeface="楷体" panose="02010609060101010101" pitchFamily="49" charset="-122"/>
                <a:cs typeface="楷体" panose="02010609060101010101" pitchFamily="49" charset="-122"/>
                <a:sym typeface="+mn-ea"/>
              </a:rPr>
              <a:t>，</a:t>
            </a:r>
            <a:endParaRPr sz="2400" b="1" dirty="0">
              <a:latin typeface="楷体" panose="02010609060101010101" pitchFamily="49" charset="-122"/>
              <a:ea typeface="楷体" panose="02010609060101010101" pitchFamily="49" charset="-122"/>
              <a:cs typeface="楷体" panose="02010609060101010101" pitchFamily="49" charset="-122"/>
              <a:sym typeface="+mn-ea"/>
            </a:endParaRPr>
          </a:p>
          <a:p>
            <a:pPr algn="l" defTabSz="685165">
              <a:lnSpc>
                <a:spcPct val="150000"/>
              </a:lnSpc>
            </a:pPr>
            <a:r>
              <a:rPr sz="2400" b="1" dirty="0" err="1">
                <a:latin typeface="楷体" panose="02010609060101010101" pitchFamily="49" charset="-122"/>
                <a:ea typeface="楷体" panose="02010609060101010101" pitchFamily="49" charset="-122"/>
                <a:cs typeface="楷体" panose="02010609060101010101" pitchFamily="49" charset="-122"/>
                <a:sym typeface="+mn-ea"/>
              </a:rPr>
              <a:t>时不利兮骓不逝</a:t>
            </a:r>
            <a:r>
              <a:rPr sz="2400" b="1" dirty="0">
                <a:latin typeface="楷体" panose="02010609060101010101" pitchFamily="49" charset="-122"/>
                <a:ea typeface="楷体" panose="02010609060101010101" pitchFamily="49" charset="-122"/>
                <a:cs typeface="楷体" panose="02010609060101010101" pitchFamily="49" charset="-122"/>
                <a:sym typeface="+mn-ea"/>
              </a:rPr>
              <a:t>。</a:t>
            </a:r>
            <a:endParaRPr sz="2400" b="1" dirty="0">
              <a:latin typeface="楷体" panose="02010609060101010101" pitchFamily="49" charset="-122"/>
              <a:ea typeface="楷体" panose="02010609060101010101" pitchFamily="49" charset="-122"/>
              <a:cs typeface="楷体" panose="02010609060101010101" pitchFamily="49" charset="-122"/>
              <a:sym typeface="+mn-ea"/>
            </a:endParaRPr>
          </a:p>
          <a:p>
            <a:pPr algn="l" defTabSz="685165">
              <a:lnSpc>
                <a:spcPct val="150000"/>
              </a:lnSpc>
            </a:pPr>
            <a:r>
              <a:rPr sz="2400" b="1" dirty="0" err="1">
                <a:latin typeface="楷体" panose="02010609060101010101" pitchFamily="49" charset="-122"/>
                <a:ea typeface="楷体" panose="02010609060101010101" pitchFamily="49" charset="-122"/>
                <a:cs typeface="楷体" panose="02010609060101010101" pitchFamily="49" charset="-122"/>
                <a:sym typeface="+mn-ea"/>
              </a:rPr>
              <a:t>骓不逝兮可奈何</a:t>
            </a:r>
            <a:r>
              <a:rPr sz="2400" b="1" dirty="0">
                <a:latin typeface="楷体" panose="02010609060101010101" pitchFamily="49" charset="-122"/>
                <a:ea typeface="楷体" panose="02010609060101010101" pitchFamily="49" charset="-122"/>
                <a:cs typeface="楷体" panose="02010609060101010101" pitchFamily="49" charset="-122"/>
                <a:sym typeface="+mn-ea"/>
              </a:rPr>
              <a:t>，</a:t>
            </a:r>
            <a:endParaRPr sz="2400" b="1" dirty="0">
              <a:latin typeface="楷体" panose="02010609060101010101" pitchFamily="49" charset="-122"/>
              <a:ea typeface="楷体" panose="02010609060101010101" pitchFamily="49" charset="-122"/>
              <a:cs typeface="楷体" panose="02010609060101010101" pitchFamily="49" charset="-122"/>
              <a:sym typeface="+mn-ea"/>
            </a:endParaRPr>
          </a:p>
          <a:p>
            <a:pPr algn="l" defTabSz="685165">
              <a:lnSpc>
                <a:spcPct val="150000"/>
              </a:lnSpc>
            </a:pPr>
            <a:r>
              <a:rPr sz="2400" b="1" dirty="0" err="1">
                <a:latin typeface="楷体" panose="02010609060101010101" pitchFamily="49" charset="-122"/>
                <a:ea typeface="楷体" panose="02010609060101010101" pitchFamily="49" charset="-122"/>
                <a:cs typeface="楷体" panose="02010609060101010101" pitchFamily="49" charset="-122"/>
                <a:sym typeface="+mn-ea"/>
              </a:rPr>
              <a:t>虞兮虞兮奈若何</a:t>
            </a:r>
            <a:r>
              <a:rPr lang="zh-CN" sz="24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2" name="图片 1"/>
          <p:cNvPicPr>
            <a:picLocks noChangeAspect="1"/>
          </p:cNvPicPr>
          <p:nvPr/>
        </p:nvPicPr>
        <p:blipFill>
          <a:blip r:embed="rId2"/>
          <a:srcRect l="4988" b="5318"/>
          <a:stretch>
            <a:fillRect/>
          </a:stretch>
        </p:blipFill>
        <p:spPr>
          <a:xfrm>
            <a:off x="4562475" y="755015"/>
            <a:ext cx="3640455" cy="381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15816" y="1087755"/>
            <a:ext cx="5976664" cy="2677656"/>
          </a:xfrm>
          <a:prstGeom prst="rect">
            <a:avLst/>
          </a:prstGeom>
          <a:noFill/>
        </p:spPr>
        <p:txBody>
          <a:bodyPr wrap="square" rtlCol="0" anchor="t">
            <a:spAutoFit/>
          </a:bodyPr>
          <a:lstStyle/>
          <a:p>
            <a:r>
              <a:rPr lang="en-US" altLang="zh-CN" sz="2800"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sz="2800" b="1" u="sng" dirty="0">
                <a:solidFill>
                  <a:srgbClr val="0000FF"/>
                </a:solidFill>
                <a:latin typeface="楷体" panose="02010609060101010101" pitchFamily="49" charset="-122"/>
                <a:ea typeface="楷体" panose="02010609060101010101" pitchFamily="49" charset="-122"/>
                <a:cs typeface="楷体" panose="02010609060101010101" pitchFamily="49" charset="-122"/>
              </a:rPr>
              <a:t>王昌龄</a:t>
            </a:r>
            <a:r>
              <a:rPr sz="2800" b="1" dirty="0">
                <a:latin typeface="楷体" panose="02010609060101010101" pitchFamily="49" charset="-122"/>
                <a:ea typeface="楷体" panose="02010609060101010101" pitchFamily="49" charset="-122"/>
                <a:cs typeface="楷体" panose="02010609060101010101" pitchFamily="49" charset="-122"/>
              </a:rPr>
              <a:t>（698—757），字少伯，</a:t>
            </a:r>
            <a:r>
              <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盛唐著名边塞诗人</a:t>
            </a:r>
            <a:r>
              <a:rPr sz="2800" b="1" dirty="0">
                <a:latin typeface="楷体" panose="02010609060101010101" pitchFamily="49" charset="-122"/>
                <a:ea typeface="楷体" panose="02010609060101010101" pitchFamily="49" charset="-122"/>
                <a:cs typeface="楷体" panose="02010609060101010101" pitchFamily="49" charset="-122"/>
              </a:rPr>
              <a:t>，后人誉为“七绝圣手”。王昌龄诗绪密而思清，与高适、王之涣齐名，时谓王江宁。有文集六卷，今编诗四卷。代表作有</a:t>
            </a:r>
            <a:r>
              <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《从军行七首》《</a:t>
            </a:r>
            <a:r>
              <a:rPr sz="2800" b="1" dirty="0" err="1">
                <a:solidFill>
                  <a:srgbClr val="FF0000"/>
                </a:solidFill>
                <a:latin typeface="楷体" panose="02010609060101010101" pitchFamily="49" charset="-122"/>
                <a:ea typeface="楷体" panose="02010609060101010101" pitchFamily="49" charset="-122"/>
                <a:cs typeface="楷体" panose="02010609060101010101" pitchFamily="49" charset="-122"/>
              </a:rPr>
              <a:t>出塞</a:t>
            </a:r>
            <a:r>
              <a:rPr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sz="2800" b="1" dirty="0" err="1">
                <a:solidFill>
                  <a:srgbClr val="FF0000"/>
                </a:solidFill>
                <a:latin typeface="楷体" panose="02010609060101010101" pitchFamily="49" charset="-122"/>
                <a:ea typeface="楷体" panose="02010609060101010101" pitchFamily="49" charset="-122"/>
                <a:cs typeface="楷体" panose="02010609060101010101" pitchFamily="49" charset="-122"/>
              </a:rPr>
              <a:t>闺怨》</a:t>
            </a:r>
            <a:r>
              <a:rPr sz="2800" b="1" dirty="0" err="1">
                <a:latin typeface="楷体" panose="02010609060101010101" pitchFamily="49" charset="-122"/>
                <a:ea typeface="楷体" panose="02010609060101010101" pitchFamily="49" charset="-122"/>
                <a:cs typeface="楷体" panose="02010609060101010101" pitchFamily="49" charset="-122"/>
              </a:rPr>
              <a:t>等</a:t>
            </a:r>
            <a:r>
              <a:rPr sz="2800" b="1" dirty="0">
                <a:latin typeface="楷体" panose="02010609060101010101" pitchFamily="49" charset="-122"/>
                <a:ea typeface="楷体" panose="02010609060101010101" pitchFamily="49" charset="-122"/>
                <a:cs typeface="楷体" panose="02010609060101010101" pitchFamily="49" charset="-122"/>
              </a:rPr>
              <a:t>。</a:t>
            </a:r>
            <a:endParaRPr sz="2800" b="1" dirty="0">
              <a:latin typeface="楷体" panose="02010609060101010101" pitchFamily="49" charset="-122"/>
              <a:ea typeface="楷体" panose="02010609060101010101" pitchFamily="49" charset="-122"/>
              <a:cs typeface="楷体" panose="02010609060101010101" pitchFamily="49" charset="-122"/>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95536" y="1087755"/>
            <a:ext cx="2567206" cy="315967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0"/>
          <p:cNvSpPr/>
          <p:nvPr/>
        </p:nvSpPr>
        <p:spPr>
          <a:xfrm>
            <a:off x="564175" y="1085736"/>
            <a:ext cx="5426075" cy="581698"/>
          </a:xfrm>
          <a:prstGeom prst="rect">
            <a:avLst/>
          </a:prstGeom>
          <a:noFill/>
          <a:ln w="9525">
            <a:noFill/>
          </a:ln>
        </p:spPr>
        <p:txBody>
          <a:bodyPr wrap="square" lIns="68580" tIns="34290" rIns="68580" bIns="34290">
            <a:spAutoFit/>
          </a:bodyPr>
          <a:lstStyle/>
          <a:p>
            <a:pPr>
              <a:lnSpc>
                <a:spcPct val="120000"/>
              </a:lnSpc>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一</a:t>
            </a:r>
            <a:r>
              <a:rPr lang="zh-CN" altLang="en-US" sz="2800" b="1" dirty="0">
                <a:latin typeface="楷体" panose="02010609060101010101" pitchFamily="49" charset="-122"/>
                <a:ea typeface="楷体" panose="02010609060101010101" pitchFamily="49" charset="-122"/>
              </a:rPr>
              <a:t>、</a:t>
            </a:r>
            <a:r>
              <a:rPr lang="zh-CN" sz="2800" b="1" dirty="0">
                <a:latin typeface="黑体" panose="02010609060101010101" pitchFamily="49" charset="-122"/>
                <a:ea typeface="黑体" panose="02010609060101010101" pitchFamily="49" charset="-122"/>
                <a:sym typeface="+mn-ea"/>
              </a:rPr>
              <a:t>填空。</a:t>
            </a:r>
            <a:endParaRPr lang="zh-CN" sz="2800" b="1" dirty="0">
              <a:latin typeface="黑体" panose="02010609060101010101" pitchFamily="49" charset="-122"/>
              <a:ea typeface="黑体" panose="02010609060101010101" pitchFamily="49" charset="-122"/>
              <a:sym typeface="+mn-ea"/>
            </a:endParaRPr>
          </a:p>
        </p:txBody>
      </p:sp>
      <p:sp>
        <p:nvSpPr>
          <p:cNvPr id="15" name="文本框 14"/>
          <p:cNvSpPr txBox="1"/>
          <p:nvPr/>
        </p:nvSpPr>
        <p:spPr>
          <a:xfrm>
            <a:off x="725805" y="2104390"/>
            <a:ext cx="7495540" cy="1124585"/>
          </a:xfrm>
          <a:prstGeom prst="rect">
            <a:avLst/>
          </a:prstGeom>
          <a:noFill/>
        </p:spPr>
        <p:txBody>
          <a:bodyPr wrap="square" rtlCol="0" anchor="t">
            <a:spAutoFit/>
          </a:bodyPr>
          <a:lstStyle/>
          <a:p>
            <a:pPr>
              <a:lnSpc>
                <a:spcPct val="120000"/>
              </a:lnSpc>
            </a:pPr>
            <a:r>
              <a:rPr lang="en-US" altLang="zh-CN" sz="2800">
                <a:latin typeface="楷体" panose="02010609060101010101" pitchFamily="49" charset="-122"/>
                <a:ea typeface="楷体" panose="02010609060101010101" pitchFamily="49" charset="-122"/>
                <a:sym typeface="+mn-ea"/>
              </a:rPr>
              <a:t>    </a:t>
            </a:r>
            <a:r>
              <a:rPr lang="zh-CN" sz="2800" b="1">
                <a:latin typeface="楷体" panose="02010609060101010101" pitchFamily="49" charset="-122"/>
                <a:ea typeface="楷体" panose="02010609060101010101" pitchFamily="49" charset="-122"/>
                <a:sym typeface="+mn-ea"/>
              </a:rPr>
              <a:t>《夏日绝句》中鲜明地提出了人生的价值取向的诗句是</a:t>
            </a:r>
            <a:r>
              <a:rPr lang="en-US" altLang="zh-CN" sz="2800" b="1">
                <a:latin typeface="楷体" panose="02010609060101010101" pitchFamily="49" charset="-122"/>
                <a:ea typeface="楷体" panose="02010609060101010101" pitchFamily="49" charset="-122"/>
                <a:sym typeface="+mn-ea"/>
              </a:rPr>
              <a:t>“</a:t>
            </a:r>
            <a:r>
              <a:rPr lang="en-US" altLang="zh-CN" sz="2800" b="1" u="sng">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r>
              <a:rPr lang="zh-CN" altLang="en-US" sz="2800" b="1" u="sng">
                <a:latin typeface="楷体" panose="02010609060101010101" pitchFamily="49" charset="-122"/>
                <a:ea typeface="楷体" panose="02010609060101010101" pitchFamily="49" charset="-122"/>
                <a:sym typeface="+mn-ea"/>
              </a:rPr>
              <a:t>           </a:t>
            </a:r>
            <a:r>
              <a:rPr lang="en-US" altLang="zh-CN" sz="2800" b="1">
                <a:latin typeface="楷体" panose="02010609060101010101" pitchFamily="49" charset="-122"/>
                <a:ea typeface="楷体" panose="02010609060101010101" pitchFamily="49" charset="-122"/>
                <a:sym typeface="+mn-ea"/>
              </a:rPr>
              <a:t>”</a:t>
            </a:r>
            <a:r>
              <a:rPr lang="zh-CN" sz="2800" b="1">
                <a:latin typeface="楷体" panose="02010609060101010101" pitchFamily="49" charset="-122"/>
                <a:ea typeface="楷体" panose="02010609060101010101" pitchFamily="49" charset="-122"/>
                <a:sym typeface="+mn-ea"/>
              </a:rPr>
              <a:t>。</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3328665" y="2628000"/>
            <a:ext cx="1970405" cy="521970"/>
          </a:xfrm>
          <a:prstGeom prst="rect">
            <a:avLst/>
          </a:prstGeom>
          <a:noFill/>
        </p:spPr>
        <p:txBody>
          <a:bodyPr wrap="none" rtlCol="0">
            <a:spAutoFit/>
          </a:bodyPr>
          <a:lstStyle/>
          <a:p>
            <a:pPr algn="l"/>
            <a:r>
              <a:rPr lang="zh-CN" altLang="en-US" sz="2800" b="1" dirty="0">
                <a:solidFill>
                  <a:srgbClr val="FF0000"/>
                </a:solidFill>
                <a:latin typeface="楷体" panose="02010609060101010101" pitchFamily="49" charset="-122"/>
                <a:ea typeface="楷体" panose="02010609060101010101" pitchFamily="49" charset="-122"/>
                <a:sym typeface="+mn-ea"/>
              </a:rPr>
              <a:t>生当作人杰</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5589270" y="2628000"/>
            <a:ext cx="1970405" cy="521970"/>
          </a:xfrm>
          <a:prstGeom prst="rect">
            <a:avLst/>
          </a:prstGeom>
          <a:noFill/>
        </p:spPr>
        <p:txBody>
          <a:bodyPr wrap="none" rtlCol="0">
            <a:spAutoFit/>
          </a:bodyPr>
          <a:lstStyle/>
          <a:p>
            <a:pPr algn="l"/>
            <a:r>
              <a:rPr lang="zh-CN" altLang="en-US" sz="2800" b="1" dirty="0">
                <a:solidFill>
                  <a:srgbClr val="FF0000"/>
                </a:solidFill>
                <a:latin typeface="楷体" panose="02010609060101010101" pitchFamily="49" charset="-122"/>
                <a:ea typeface="楷体" panose="02010609060101010101" pitchFamily="49" charset="-122"/>
                <a:sym typeface="+mn-ea"/>
              </a:rPr>
              <a:t>死亦为鬼雄</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文本框 14"/>
          <p:cNvSpPr txBox="1"/>
          <p:nvPr/>
        </p:nvSpPr>
        <p:spPr>
          <a:xfrm>
            <a:off x="624428" y="411510"/>
            <a:ext cx="1931348" cy="56070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464186"/>
            <a:ext cx="366860" cy="45633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57375" y="765810"/>
            <a:ext cx="3416320" cy="523220"/>
          </a:xfrm>
          <a:prstGeom prst="rect">
            <a:avLst/>
          </a:prstGeom>
          <a:noFill/>
        </p:spPr>
        <p:txBody>
          <a:bodyPr wrap="none" rtlCol="0" anchor="t">
            <a:spAutoFit/>
          </a:bodyPr>
          <a:lstStyle/>
          <a:p>
            <a:pPr indent="0">
              <a:buNone/>
            </a:pPr>
            <a:r>
              <a:rPr lang="zh-CN" altLang="en-US" sz="2800" b="1" dirty="0" smtClean="0">
                <a:latin typeface="黑体" panose="02010609060101010101" pitchFamily="49" charset="-122"/>
                <a:ea typeface="黑体" panose="02010609060101010101" pitchFamily="49" charset="-122"/>
                <a:cs typeface="宋体" panose="02010600030101010101" pitchFamily="2" charset="-122"/>
                <a:sym typeface="+mn-ea"/>
              </a:rPr>
              <a:t>二、解释</a:t>
            </a:r>
            <a:r>
              <a:rPr lang="zh-CN" altLang="en-US" sz="2800" b="1" dirty="0">
                <a:latin typeface="黑体" panose="02010609060101010101" pitchFamily="49" charset="-122"/>
                <a:ea typeface="黑体" panose="02010609060101010101" pitchFamily="49" charset="-122"/>
                <a:cs typeface="宋体" panose="02010600030101010101" pitchFamily="2" charset="-122"/>
                <a:sym typeface="+mn-ea"/>
              </a:rPr>
              <a:t>下列句子。</a:t>
            </a:r>
            <a:endParaRPr lang="zh-CN" altLang="en-US" sz="2800" b="1" dirty="0">
              <a:latin typeface="黑体" panose="02010609060101010101" pitchFamily="49" charset="-122"/>
              <a:ea typeface="黑体" panose="02010609060101010101" pitchFamily="49" charset="-122"/>
              <a:cs typeface="宋体" panose="02010600030101010101" pitchFamily="2" charset="-122"/>
              <a:sym typeface="+mn-ea"/>
            </a:endParaRPr>
          </a:p>
        </p:txBody>
      </p:sp>
      <p:sp>
        <p:nvSpPr>
          <p:cNvPr id="5" name="文本框 4"/>
          <p:cNvSpPr txBox="1"/>
          <p:nvPr/>
        </p:nvSpPr>
        <p:spPr>
          <a:xfrm>
            <a:off x="1094740" y="1438275"/>
            <a:ext cx="6148705" cy="521970"/>
          </a:xfrm>
          <a:prstGeom prst="rect">
            <a:avLst/>
          </a:prstGeom>
          <a:noFill/>
        </p:spPr>
        <p:txBody>
          <a:bodyPr wrap="square" rtlCol="0" anchor="t">
            <a:spAutoFit/>
          </a:bodyPr>
          <a:lstStyle/>
          <a:p>
            <a:r>
              <a:rPr lang="en-US" altLang="zh-CN" sz="2400">
                <a:latin typeface="楷体" panose="02010609060101010101" pitchFamily="49" charset="-122"/>
                <a:ea typeface="楷体" panose="02010609060101010101" pitchFamily="49" charset="-122"/>
                <a:cs typeface="楷体" panose="02010609060101010101" pitchFamily="49" charset="-122"/>
              </a:rPr>
              <a:t>   </a:t>
            </a:r>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rPr>
              <a:t>至今思项羽，不肯过江东。</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6" name="文本框 5"/>
          <p:cNvSpPr txBox="1"/>
          <p:nvPr/>
        </p:nvSpPr>
        <p:spPr>
          <a:xfrm>
            <a:off x="1039495" y="2330450"/>
            <a:ext cx="7065010" cy="953135"/>
          </a:xfrm>
          <a:prstGeom prst="rect">
            <a:avLst/>
          </a:prstGeom>
          <a:noFill/>
        </p:spPr>
        <p:txBody>
          <a:bodyPr wrap="square" rtlCol="0" anchor="t">
            <a:spAutoFit/>
          </a:bodyPr>
          <a:lstStyle/>
          <a:p>
            <a:r>
              <a:rPr lang="en-US" altLang="zh-CN" sz="2800" b="1" dirty="0">
                <a:solidFill>
                  <a:srgbClr val="FF0000"/>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到今天人们还在怀念项羽，因为他不肯苟且偷生，退回江东。</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27784" y="987574"/>
            <a:ext cx="6048672" cy="3108543"/>
          </a:xfrm>
          <a:prstGeom prst="rect">
            <a:avLst/>
          </a:prstGeom>
          <a:noFill/>
        </p:spPr>
        <p:txBody>
          <a:bodyPr wrap="squar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sz="2800" b="1" u="sng" dirty="0">
                <a:solidFill>
                  <a:srgbClr val="0000FF"/>
                </a:solidFill>
                <a:latin typeface="楷体" panose="02010609060101010101" pitchFamily="49" charset="-122"/>
                <a:ea typeface="楷体" panose="02010609060101010101" pitchFamily="49" charset="-122"/>
                <a:cs typeface="楷体" panose="02010609060101010101" pitchFamily="49" charset="-122"/>
              </a:rPr>
              <a:t>王翰</a:t>
            </a:r>
            <a:r>
              <a:rPr sz="2800" b="1" dirty="0">
                <a:latin typeface="楷体" panose="02010609060101010101" pitchFamily="49" charset="-122"/>
                <a:ea typeface="楷体" panose="02010609060101010101" pitchFamily="49" charset="-122"/>
                <a:cs typeface="楷体" panose="02010609060101010101" pitchFamily="49" charset="-122"/>
              </a:rPr>
              <a:t>（687-726），</a:t>
            </a:r>
            <a:r>
              <a:rPr sz="2800" b="1" dirty="0" err="1">
                <a:latin typeface="楷体" panose="02010609060101010101" pitchFamily="49" charset="-122"/>
                <a:ea typeface="楷体" panose="02010609060101010101" pitchFamily="49" charset="-122"/>
                <a:cs typeface="楷体" panose="02010609060101010101" pitchFamily="49" charset="-122"/>
              </a:rPr>
              <a:t>字子羽，晋阳（今山西太原）人</a:t>
            </a:r>
            <a:r>
              <a:rPr sz="2800" b="1" dirty="0">
                <a:latin typeface="楷体" panose="02010609060101010101" pitchFamily="49" charset="-122"/>
                <a:ea typeface="楷体" panose="02010609060101010101" pitchFamily="49" charset="-122"/>
                <a:cs typeface="楷体" panose="02010609060101010101" pitchFamily="49" charset="-122"/>
              </a:rPr>
              <a:t>。</a:t>
            </a:r>
            <a:r>
              <a:rPr 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唐代</a:t>
            </a:r>
            <a:r>
              <a:rPr lang="zh-CN" sz="2800" b="1" dirty="0">
                <a:latin typeface="楷体" panose="02010609060101010101" pitchFamily="49" charset="-122"/>
                <a:ea typeface="楷体" panose="02010609060101010101" pitchFamily="49" charset="-122"/>
                <a:cs typeface="楷体" panose="02010609060101010101" pitchFamily="49" charset="-122"/>
              </a:rPr>
              <a:t>诗人。</a:t>
            </a:r>
            <a:r>
              <a:rPr sz="2800" b="1" dirty="0" err="1">
                <a:latin typeface="楷体" panose="02010609060101010101" pitchFamily="49" charset="-122"/>
                <a:ea typeface="楷体" panose="02010609060101010101" pitchFamily="49" charset="-122"/>
                <a:cs typeface="楷体" panose="02010609060101010101" pitchFamily="49" charset="-122"/>
              </a:rPr>
              <a:t>其诗题材大多吟咏沙场少年、玲珑女子以及欢歌饮宴等，表达对人生短暂的感叹和及时行乐的旷达情怀</a:t>
            </a:r>
            <a:r>
              <a:rPr sz="2800" b="1" dirty="0">
                <a:latin typeface="楷体" panose="02010609060101010101" pitchFamily="49" charset="-122"/>
                <a:ea typeface="楷体" panose="02010609060101010101" pitchFamily="49" charset="-122"/>
                <a:cs typeface="楷体" panose="02010609060101010101" pitchFamily="49" charset="-122"/>
              </a:rPr>
              <a:t>。《</a:t>
            </a:r>
            <a:r>
              <a:rPr sz="2800" b="1" dirty="0" err="1">
                <a:latin typeface="楷体" panose="02010609060101010101" pitchFamily="49" charset="-122"/>
                <a:ea typeface="楷体" panose="02010609060101010101" pitchFamily="49" charset="-122"/>
                <a:cs typeface="楷体" panose="02010609060101010101" pitchFamily="49" charset="-122"/>
              </a:rPr>
              <a:t>全唐诗》存其诗一卷，共有十四首。其中以</a:t>
            </a:r>
            <a:r>
              <a:rPr sz="2800" b="1" dirty="0" err="1">
                <a:solidFill>
                  <a:srgbClr val="FF0000"/>
                </a:solidFill>
                <a:latin typeface="楷体" panose="02010609060101010101" pitchFamily="49" charset="-122"/>
                <a:ea typeface="楷体" panose="02010609060101010101" pitchFamily="49" charset="-122"/>
                <a:cs typeface="楷体" panose="02010609060101010101" pitchFamily="49" charset="-122"/>
              </a:rPr>
              <a:t>《凉州词二首》</a:t>
            </a:r>
            <a:r>
              <a:rPr sz="2800" b="1" dirty="0" err="1">
                <a:latin typeface="楷体" panose="02010609060101010101" pitchFamily="49" charset="-122"/>
                <a:ea typeface="楷体" panose="02010609060101010101" pitchFamily="49" charset="-122"/>
                <a:cs typeface="楷体" panose="02010609060101010101" pitchFamily="49" charset="-122"/>
              </a:rPr>
              <a:t>最负盛名</a:t>
            </a:r>
            <a:r>
              <a:rPr sz="2800" b="1" dirty="0">
                <a:latin typeface="楷体" panose="02010609060101010101" pitchFamily="49" charset="-122"/>
                <a:ea typeface="楷体" panose="02010609060101010101" pitchFamily="49" charset="-122"/>
                <a:cs typeface="楷体" panose="02010609060101010101" pitchFamily="49" charset="-122"/>
              </a:rPr>
              <a:t>。</a:t>
            </a:r>
            <a:endParaRPr sz="2800" b="1" dirty="0">
              <a:latin typeface="楷体" panose="02010609060101010101" pitchFamily="49" charset="-122"/>
              <a:ea typeface="楷体" panose="02010609060101010101" pitchFamily="49" charset="-122"/>
              <a:cs typeface="楷体" panose="02010609060101010101" pitchFamily="49" charset="-122"/>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lum contrast="6000"/>
          </a:blip>
          <a:stretch>
            <a:fillRect/>
          </a:stretch>
        </p:blipFill>
        <p:spPr>
          <a:xfrm>
            <a:off x="395536" y="1419622"/>
            <a:ext cx="1851025" cy="23431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4" name="TextBox 48"/>
          <p:cNvSpPr txBox="1"/>
          <p:nvPr/>
        </p:nvSpPr>
        <p:spPr>
          <a:xfrm>
            <a:off x="1763688" y="627534"/>
            <a:ext cx="2912745" cy="1299210"/>
          </a:xfrm>
          <a:prstGeom prst="rect">
            <a:avLst/>
          </a:prstGeom>
          <a:solidFill>
            <a:schemeClr val="bg1">
              <a:alpha val="72000"/>
            </a:schemeClr>
          </a:solidFill>
          <a:ln w="19050">
            <a:solidFill>
              <a:srgbClr val="FFC000"/>
            </a:solidFill>
          </a:ln>
          <a:effectLst>
            <a:softEdge rad="31750"/>
          </a:effectLst>
        </p:spPr>
        <p:txBody>
          <a:bodyPr wrap="square" lIns="68580" tIns="34290" rIns="68580" bIns="34290" rtlCol="0">
            <a:spAutoFit/>
          </a:bodyPr>
          <a:lstStyle/>
          <a:p>
            <a:r>
              <a:rPr lang="en-US" altLang="zh-CN"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 </a:t>
            </a:r>
            <a:r>
              <a:rPr lang="zh-CN" altLang="en-US" sz="8000" b="1" dirty="0">
                <a:ln w="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出塞</a:t>
            </a:r>
            <a:endParaRPr lang="zh-CN" altLang="en-US" sz="8000" b="1" dirty="0">
              <a:ln w="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5236</Words>
  <Application>WPS 演示</Application>
  <PresentationFormat>全屏显示(16:9)</PresentationFormat>
  <Paragraphs>537</Paragraphs>
  <Slides>71</Slides>
  <Notes>11</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71</vt:i4>
      </vt:variant>
    </vt:vector>
  </HeadingPairs>
  <TitlesOfParts>
    <vt:vector size="85" baseType="lpstr">
      <vt:lpstr>Arial</vt:lpstr>
      <vt:lpstr>宋体</vt:lpstr>
      <vt:lpstr>Wingdings</vt:lpstr>
      <vt:lpstr>黑体</vt:lpstr>
      <vt:lpstr>微软雅黑</vt:lpstr>
      <vt:lpstr>幼圆</vt:lpstr>
      <vt:lpstr>汉语拼音</vt:lpstr>
      <vt:lpstr>楷体</vt:lpstr>
      <vt:lpstr>Kaiti SC</vt:lpstr>
      <vt:lpstr>Calibri</vt:lpstr>
      <vt:lpstr>Arial Unicode MS</vt:lpstr>
      <vt:lpstr>Times New Roman</vt:lpstr>
      <vt:lpstr>Xingkai SC</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随风—刘老师</cp:lastModifiedBy>
  <cp:revision>178</cp:revision>
  <dcterms:created xsi:type="dcterms:W3CDTF">2017-03-17T02:28:00Z</dcterms:created>
  <dcterms:modified xsi:type="dcterms:W3CDTF">2020-05-17T18:14:07Z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