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99" r:id="rId3"/>
    <p:sldId id="402" r:id="rId4"/>
    <p:sldId id="400" r:id="rId5"/>
    <p:sldId id="401" r:id="rId6"/>
    <p:sldId id="468" r:id="rId7"/>
    <p:sldId id="467" r:id="rId8"/>
    <p:sldId id="300" r:id="rId9"/>
    <p:sldId id="404" r:id="rId10"/>
    <p:sldId id="469" r:id="rId11"/>
    <p:sldId id="470" r:id="rId12"/>
    <p:sldId id="405" r:id="rId13"/>
    <p:sldId id="407" r:id="rId14"/>
    <p:sldId id="471" r:id="rId15"/>
    <p:sldId id="406" r:id="rId16"/>
    <p:sldId id="472" r:id="rId17"/>
    <p:sldId id="473" r:id="rId18"/>
    <p:sldId id="474" r:id="rId19"/>
    <p:sldId id="490" r:id="rId20"/>
    <p:sldId id="477" r:id="rId21"/>
    <p:sldId id="478" r:id="rId22"/>
    <p:sldId id="332" r:id="rId23"/>
    <p:sldId id="476" r:id="rId24"/>
    <p:sldId id="479" r:id="rId25"/>
    <p:sldId id="480" r:id="rId26"/>
    <p:sldId id="475" r:id="rId27"/>
    <p:sldId id="482" r:id="rId28"/>
    <p:sldId id="331" r:id="rId29"/>
    <p:sldId id="489" r:id="rId30"/>
    <p:sldId id="485" r:id="rId32"/>
    <p:sldId id="484" r:id="rId33"/>
    <p:sldId id="483" r:id="rId34"/>
    <p:sldId id="333" r:id="rId35"/>
    <p:sldId id="334" r:id="rId36"/>
    <p:sldId id="351" r:id="rId37"/>
    <p:sldId id="352" r:id="rId38"/>
    <p:sldId id="337" r:id="rId39"/>
    <p:sldId id="338" r:id="rId40"/>
    <p:sldId id="339" r:id="rId41"/>
    <p:sldId id="340" r:id="rId42"/>
    <p:sldId id="341" r:id="rId43"/>
    <p:sldId id="342" r:id="rId44"/>
    <p:sldId id="355" r:id="rId45"/>
    <p:sldId id="487" r:id="rId46"/>
    <p:sldId id="486" r:id="rId47"/>
    <p:sldId id="488" r:id="rId48"/>
    <p:sldId id="345" r:id="rId49"/>
    <p:sldId id="354" r:id="rId50"/>
    <p:sldId id="286" r:id="rId5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00"/>
    <a:srgbClr val="00CC00"/>
    <a:srgbClr val="008000"/>
    <a:srgbClr val="006699"/>
    <a:srgbClr val="CC6600"/>
    <a:srgbClr val="CCFF99"/>
    <a:srgbClr val="D60093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359"/>
    <p:restoredTop sz="93536"/>
  </p:normalViewPr>
  <p:slideViewPr>
    <p:cSldViewPr showGuides="1">
      <p:cViewPr varScale="1">
        <p:scale>
          <a:sx n="71" d="100"/>
          <a:sy n="71" d="100"/>
        </p:scale>
        <p:origin x="-690" y="-102"/>
      </p:cViewPr>
      <p:guideLst>
        <p:guide orient="horz" pos="2160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682" name="标题 7168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1683" name="文本占位符 7168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684" name="日期占位符 7168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685" name="页脚占位符 7168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686" name="灯片编号占位符 7168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microsoft.com/office/2007/relationships/media" Target="file:///C:\Documents%20and%20Settings\Administrator\&#26700;&#38754;\&#26032;&#24314;&#25991;&#20214;&#22841;\&#23433;&#22958;&#30340;&#20185;&#22659;.mp3" TargetMode="External"/><Relationship Id="rId2" Type="http://schemas.openxmlformats.org/officeDocument/2006/relationships/audio" Target="file:///C:\Documents%20and%20Settings\Administrator\&#26700;&#38754;\&#26032;&#24314;&#25991;&#20214;&#22841;\&#23433;&#22958;&#30340;&#20185;&#22659;.mp3" TargetMode="Externa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wmf"/><Relationship Id="rId1" Type="http://schemas.openxmlformats.org/officeDocument/2006/relationships/oleObject" Target="../embeddings/oleObject5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6.bin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wmf"/><Relationship Id="rId1" Type="http://schemas.openxmlformats.org/officeDocument/2006/relationships/oleObject" Target="../embeddings/oleObject7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microsoft.com/office/2007/relationships/media" Target="file:///H:\&#26032;&#24314;&#25991;&#20214;&#22841;\&#23433;&#22958;&#30340;&#20185;&#22659;.mp3" TargetMode="External"/><Relationship Id="rId2" Type="http://schemas.openxmlformats.org/officeDocument/2006/relationships/audio" Target="file:///H:\&#26032;&#24314;&#25991;&#20214;&#22841;\&#23433;&#22958;&#30340;&#20185;&#22659;.mp3" TargetMode="External"/><Relationship Id="rId1" Type="http://schemas.openxmlformats.org/officeDocument/2006/relationships/image" Target="../media/image3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wmf"/><Relationship Id="rId1" Type="http://schemas.openxmlformats.org/officeDocument/2006/relationships/oleObject" Target="../embeddings/oleObject8.bin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wmf"/><Relationship Id="rId1" Type="http://schemas.openxmlformats.org/officeDocument/2006/relationships/oleObject" Target="../embeddings/oleObject9.bin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wmf"/><Relationship Id="rId1" Type="http://schemas.openxmlformats.org/officeDocument/2006/relationships/oleObject" Target="../embeddings/oleObject10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jpe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wmf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915" y="412115"/>
            <a:ext cx="6910070" cy="4818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15060" y="5507990"/>
            <a:ext cx="6049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/>
              <a:t>故事导入课文。</a:t>
            </a:r>
            <a:endParaRPr lang="zh-CN" alt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5" y="593090"/>
            <a:ext cx="8230235" cy="824865"/>
          </a:xfrm>
        </p:spPr>
        <p:txBody>
          <a:bodyPr/>
          <a:p>
            <a:r>
              <a:rPr lang="zh-CN" altLang="en-US"/>
              <a:t>大禹为什么要治理洪水？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2355" y="2883535"/>
            <a:ext cx="6231255" cy="862965"/>
          </a:xfrm>
        </p:spPr>
        <p:txBody>
          <a:bodyPr/>
          <a:p>
            <a:r>
              <a:rPr lang="zh-CN" altLang="en-US"/>
              <a:t>从书上筛选信息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810260" y="909320"/>
          <a:ext cx="7264400" cy="5217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696200" imgH="4972050" progId="Paint.Picture">
                  <p:embed/>
                </p:oleObj>
              </mc:Choice>
              <mc:Fallback>
                <p:oleObj name="" r:id="rId1" imgW="7696200" imgH="49720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0260" y="909320"/>
                        <a:ext cx="7264400" cy="5217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169670" y="350520"/>
            <a:ext cx="5562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洪水泛滥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577215" y="463550"/>
          <a:ext cx="7912735" cy="5777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829550" imgH="5619750" progId="Paint.Picture">
                  <p:embed/>
                </p:oleObj>
              </mc:Choice>
              <mc:Fallback>
                <p:oleObj name="" r:id="rId1" imgW="7829550" imgH="56197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7215" y="463550"/>
                        <a:ext cx="7912735" cy="5777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069465" y="6363335"/>
            <a:ext cx="5022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房屋倒塌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228600"/>
            <a:ext cx="5715000" cy="52158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56155" y="5650230"/>
            <a:ext cx="5052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冲走牲畜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290" y="312420"/>
            <a:ext cx="7620000" cy="5267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40535" y="5760085"/>
            <a:ext cx="5279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冲毁庄稼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945" y="879475"/>
            <a:ext cx="7299960" cy="3816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63700" y="5090795"/>
            <a:ext cx="5716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人们四处逃荒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鲧是怎样治理洪水的。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670" y="1516380"/>
            <a:ext cx="8152130" cy="631825"/>
          </a:xfrm>
        </p:spPr>
        <p:txBody>
          <a:bodyPr/>
          <a:p>
            <a:r>
              <a:rPr lang="zh-CN" altLang="en-US"/>
              <a:t>用息壤堵塞，结果失败，被处死。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810" y="2148205"/>
            <a:ext cx="6182995" cy="3325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54810" y="5727065"/>
            <a:ext cx="6085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叮嘱儿子：一定要把洪水治好。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大禹又是怎么做的。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>
                <a:solidFill>
                  <a:srgbClr val="FF0000"/>
                </a:solidFill>
              </a:rPr>
              <a:t>改变做法</a:t>
            </a:r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 sz="4800">
                <a:solidFill>
                  <a:srgbClr val="00CC00"/>
                </a:solidFill>
              </a:rPr>
              <a:t>开凿</a:t>
            </a:r>
            <a:endParaRPr lang="zh-CN" altLang="en-US" sz="4800">
              <a:solidFill>
                <a:srgbClr val="00CC00"/>
              </a:solidFill>
            </a:endParaRPr>
          </a:p>
          <a:p>
            <a:r>
              <a:rPr lang="zh-CN" altLang="en-US" sz="4800">
                <a:solidFill>
                  <a:srgbClr val="00CC00"/>
                </a:solidFill>
              </a:rPr>
              <a:t>挖通</a:t>
            </a:r>
            <a:endParaRPr lang="zh-CN" altLang="en-US" sz="4800">
              <a:solidFill>
                <a:srgbClr val="00CC00"/>
              </a:solidFill>
            </a:endParaRPr>
          </a:p>
          <a:p>
            <a:r>
              <a:rPr lang="zh-CN" altLang="en-US" sz="4800">
                <a:solidFill>
                  <a:srgbClr val="00CC00"/>
                </a:solidFill>
              </a:rPr>
              <a:t>垒起</a:t>
            </a:r>
            <a:endParaRPr lang="zh-CN" altLang="en-US" sz="4800">
              <a:solidFill>
                <a:srgbClr val="00CC00"/>
              </a:solidFill>
            </a:endParaRPr>
          </a:p>
          <a:p>
            <a:r>
              <a:rPr lang="zh-CN" altLang="en-US" sz="4800">
                <a:solidFill>
                  <a:srgbClr val="00CC00"/>
                </a:solidFill>
              </a:rPr>
              <a:t>引导</a:t>
            </a:r>
            <a:endParaRPr lang="zh-CN" altLang="en-US" sz="4800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对比分析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8775" y="1260475"/>
            <a:ext cx="8328025" cy="4866005"/>
          </a:xfrm>
        </p:spPr>
        <p:txBody>
          <a:bodyPr/>
          <a:p>
            <a:r>
              <a:rPr lang="zh-CN" altLang="en-US"/>
              <a:t>    </a:t>
            </a:r>
            <a:endParaRPr lang="zh-CN" altLang="en-US"/>
          </a:p>
          <a:p>
            <a:r>
              <a:rPr lang="zh-CN" altLang="en-US"/>
              <a:t>鲧：堵  堵塞     堵洪水   堵塞洪水    </a:t>
            </a:r>
            <a:endParaRPr lang="zh-CN" altLang="en-US"/>
          </a:p>
          <a:p>
            <a:r>
              <a:rPr lang="zh-CN" altLang="en-US"/>
              <a:t>禹：引  引到  引导  疏导  疏通  引洪水   引到大海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1650" y="645795"/>
            <a:ext cx="7148830" cy="47885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74495" y="5727065"/>
            <a:ext cx="5201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开凿龙门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/>
          <p:nvPr/>
        </p:nvGraphicFramePr>
        <p:xfrm>
          <a:off x="470535" y="450850"/>
          <a:ext cx="8038465" cy="5671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7867650" imgH="5381625" progId="Paint.Picture">
                  <p:embed/>
                </p:oleObj>
              </mc:Choice>
              <mc:Fallback>
                <p:oleObj name="" r:id="rId1" imgW="7867650" imgH="5381625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0535" y="450850"/>
                        <a:ext cx="8038465" cy="5671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53465" y="894080"/>
            <a:ext cx="6831330" cy="43808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图片 9216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090" y="153035"/>
            <a:ext cx="7251700" cy="5136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3" name="安妮的仙境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04250" y="62372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48740" y="5485765"/>
            <a:ext cx="603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挖通九条河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6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815" y="1174115"/>
            <a:ext cx="6325235" cy="38404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06575" y="5606415"/>
            <a:ext cx="5213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垒起堤坝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905" y="309880"/>
            <a:ext cx="7143750" cy="4724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7430" y="5244465"/>
            <a:ext cx="7360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黄河之水天上来，奔流到海不复回。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983615"/>
            <a:ext cx="6721475" cy="47047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38020" y="5880735"/>
            <a:ext cx="5226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黄河入海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0220" y="481330"/>
            <a:ext cx="8196580" cy="5645150"/>
          </a:xfrm>
        </p:spPr>
        <p:txBody>
          <a:bodyPr/>
          <a:p>
            <a:r>
              <a:rPr lang="zh-CN" altLang="en-US" sz="4800">
                <a:solidFill>
                  <a:srgbClr val="FF0000"/>
                </a:solidFill>
              </a:rPr>
              <a:t>晚上，</a:t>
            </a:r>
            <a:r>
              <a:rPr lang="zh-CN" altLang="en-US" sz="4800">
                <a:solidFill>
                  <a:srgbClr val="333300"/>
                </a:solidFill>
              </a:rPr>
              <a:t>常常</a:t>
            </a:r>
            <a:r>
              <a:rPr lang="zh-CN" altLang="en-US" sz="4800">
                <a:solidFill>
                  <a:srgbClr val="FF0000"/>
                </a:solidFill>
              </a:rPr>
              <a:t>睡在草丘山冈，天蒙蒙亮就又出发了。他的脚</a:t>
            </a:r>
            <a:r>
              <a:rPr lang="zh-CN" altLang="en-US" sz="4800">
                <a:solidFill>
                  <a:srgbClr val="333300"/>
                </a:solidFill>
              </a:rPr>
              <a:t>常年</a:t>
            </a:r>
            <a:r>
              <a:rPr lang="zh-CN" altLang="en-US" sz="4800">
                <a:solidFill>
                  <a:srgbClr val="FF0000"/>
                </a:solidFill>
              </a:rPr>
              <a:t>泡在泥水中，脚跟都</a:t>
            </a:r>
            <a:r>
              <a:rPr lang="zh-CN" altLang="en-US" sz="4800">
                <a:solidFill>
                  <a:srgbClr val="333300"/>
                </a:solidFill>
              </a:rPr>
              <a:t>烂</a:t>
            </a:r>
            <a:r>
              <a:rPr lang="zh-CN" altLang="en-US" sz="4800">
                <a:solidFill>
                  <a:srgbClr val="FF0000"/>
                </a:solidFill>
              </a:rPr>
              <a:t>了，他只好拄着棍子走路。</a:t>
            </a:r>
            <a:endParaRPr lang="zh-CN" altLang="en-US" sz="4800">
              <a:solidFill>
                <a:srgbClr val="FF0000"/>
              </a:solidFill>
            </a:endParaRPr>
          </a:p>
          <a:p>
            <a:r>
              <a:rPr lang="zh-CN" altLang="en-US" sz="4800">
                <a:solidFill>
                  <a:srgbClr val="333300"/>
                </a:solidFill>
              </a:rPr>
              <a:t>体会到：</a:t>
            </a:r>
            <a:endParaRPr lang="zh-CN" altLang="en-US" sz="4800">
              <a:solidFill>
                <a:srgbClr val="333300"/>
              </a:solidFill>
            </a:endParaRPr>
          </a:p>
          <a:p>
            <a:r>
              <a:rPr lang="zh-CN" altLang="en-US" sz="4800">
                <a:solidFill>
                  <a:srgbClr val="333300"/>
                </a:solidFill>
              </a:rPr>
              <a:t>夜以继日，风餐露宿，历尽千辛万苦，持之以恒。</a:t>
            </a:r>
            <a:endParaRPr lang="zh-CN" altLang="en-US" sz="4800">
              <a:solidFill>
                <a:srgbClr val="3333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868680" y="1464945"/>
          <a:ext cx="7406640" cy="392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400925" imgH="3924300" progId="Paint.Picture">
                  <p:embed/>
                </p:oleObj>
              </mc:Choice>
              <mc:Fallback>
                <p:oleObj name="" r:id="rId1" imgW="7400925" imgH="39243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8680" y="1464945"/>
                        <a:ext cx="7406640" cy="3927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文本框 91137"/>
          <p:cNvSpPr txBox="1"/>
          <p:nvPr/>
        </p:nvSpPr>
        <p:spPr>
          <a:xfrm>
            <a:off x="4429125" y="44450"/>
            <a:ext cx="45370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139" name="文本框 91138"/>
          <p:cNvSpPr txBox="1"/>
          <p:nvPr/>
        </p:nvSpPr>
        <p:spPr>
          <a:xfrm>
            <a:off x="7740650" y="404813"/>
            <a:ext cx="915988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三 过 家 门 而 不 入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91140" name="图片 91139" descr="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405130"/>
            <a:ext cx="7451725" cy="5081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98905" y="5716270"/>
            <a:ext cx="5476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无私奉献   敬业精神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36855" y="109220"/>
            <a:ext cx="875220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ym typeface="+mn-ea"/>
              </a:rPr>
              <a:t>    </a:t>
            </a:r>
            <a:r>
              <a:rPr lang="zh-CN" altLang="en-US" sz="3200">
                <a:sym typeface="+mn-ea"/>
              </a:rPr>
              <a:t>大禹带领老百姓日夜不停地凿山开渠，常常忙得顾不上吃饭和睡觉。一年又一年，他每天到处奔波，一心治水。有一天，大禹经过家门口，他的妻子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刚生下孩子</a:t>
            </a:r>
            <a:r>
              <a:rPr lang="zh-CN" altLang="en-US" sz="3200">
                <a:sym typeface="+mn-ea"/>
              </a:rPr>
              <a:t>。大禹听到孩子哇哇的啼哭声，两眼含着泪花，没有进去探望，匆匆走了。几年后，大禹又经过家门口，见妻子抱着儿子站在门口，儿子挥着小手在叫爸爸。大禹热泪盈眶，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深情地望了他们母子一眼，又抓紧时间赶路了</a:t>
            </a:r>
            <a:r>
              <a:rPr lang="zh-CN" altLang="en-US" sz="3200">
                <a:sym typeface="+mn-ea"/>
              </a:rPr>
              <a:t>。又过了几年，大禹第三次经过家门口，看到白发苍苍的老母亲拄着拐杖站在家门口，儿子也已经十多岁了。他心里一酸，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让儿子告诉奶奶，等治好洪水后一定回家，然后就脚不停步</a:t>
            </a:r>
            <a:r>
              <a:rPr lang="zh-CN" altLang="en-US" sz="3200">
                <a:sym typeface="+mn-ea"/>
              </a:rPr>
              <a:t>地向前奔去。</a:t>
            </a:r>
            <a:endParaRPr lang="zh-CN" altLang="en-US" sz="3200"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4845" y="844550"/>
            <a:ext cx="71475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CC00"/>
                </a:solidFill>
              </a:rPr>
              <a:t>大禹治理洪水后，出现怎样的效果。</a:t>
            </a:r>
            <a:endParaRPr lang="zh-CN" altLang="en-US" sz="6000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090" y="728345"/>
            <a:ext cx="5640070" cy="42722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81835" y="5266055"/>
            <a:ext cx="5398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一江春水向东流。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/>
          <p:nvPr/>
        </p:nvGraphicFramePr>
        <p:xfrm>
          <a:off x="725170" y="888365"/>
          <a:ext cx="7693025" cy="5080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7686675" imgH="5076825" progId="Paint.Picture">
                  <p:embed/>
                </p:oleObj>
              </mc:Choice>
              <mc:Fallback>
                <p:oleObj name="" r:id="rId1" imgW="7686675" imgH="5076825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5170" y="888365"/>
                        <a:ext cx="7693025" cy="5080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/>
          <p:nvPr/>
        </p:nvGraphicFramePr>
        <p:xfrm>
          <a:off x="471170" y="481013"/>
          <a:ext cx="8201025" cy="589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8201025" imgH="5895975" progId="Paint.Picture">
                  <p:embed/>
                </p:oleObj>
              </mc:Choice>
              <mc:Fallback>
                <p:oleObj name="" r:id="rId1" imgW="8201025" imgH="5895975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1170" y="481013"/>
                        <a:ext cx="8201025" cy="5895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标题 931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93187" name="内容占位符 93186" descr="2008022815005390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" y="-23812"/>
            <a:ext cx="9109075" cy="6908800"/>
          </a:xfrm>
        </p:spPr>
      </p:pic>
    </p:spTree>
  </p:cSld>
  <p:clrMapOvr>
    <a:masterClrMapping/>
  </p:clrMapOvr>
  <p:transition spd="slow" advClick="0" advTm="3000"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0" name="内容占位符 94209" descr="20087288561162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" y="0"/>
            <a:ext cx="9109075" cy="6858000"/>
          </a:xfrm>
        </p:spPr>
      </p:pic>
    </p:spTree>
  </p:cSld>
  <p:clrMapOvr>
    <a:masterClrMapping/>
  </p:clrMapOvr>
  <p:transition spd="slow" advClick="0" advTm="3000">
    <p:checker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42" name="内容占位符 112641" descr="276_1970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" y="-25400"/>
            <a:ext cx="9696450" cy="6883400"/>
          </a:xfrm>
        </p:spPr>
      </p:pic>
    </p:spTree>
  </p:cSld>
  <p:clrMapOvr>
    <a:masterClrMapping/>
  </p:clrMapOvr>
  <p:transition spd="slow" advTm="8000">
    <p:newsfla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3666" name="内容占位符 113665" descr="%BD_%A4l2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2413" cy="6858000"/>
          </a:xfrm>
        </p:spPr>
      </p:pic>
    </p:spTree>
  </p:cSld>
  <p:clrMapOvr>
    <a:masterClrMapping/>
  </p:clrMapOvr>
  <p:transition spd="slow">
    <p:split orient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7282" name="图片 97281" descr="2Q(8WSHM)D23[I~E5RJ2S}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7283" name="安妮的仙境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72450" y="61658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72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28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8306" name="图片 98305" descr="0019b91ec8420bfb313d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2000">
    <p:pu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9330" name="图片 99329" descr="547-1105241133151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6363"/>
            <a:ext cx="9144000" cy="664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2000"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354" name="图片 100353" descr="2008911194751305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8913"/>
            <a:ext cx="8180388" cy="6388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0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6925" y="559435"/>
            <a:ext cx="7879080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5400">
                <a:solidFill>
                  <a:srgbClr val="FF0000"/>
                </a:solidFill>
              </a:rPr>
              <a:t>学习目标：</a:t>
            </a:r>
            <a:endParaRPr lang="zh-CN" altLang="zh-CN" sz="4000">
              <a:solidFill>
                <a:srgbClr val="00B050"/>
              </a:solidFill>
            </a:endParaRPr>
          </a:p>
          <a:p>
            <a:r>
              <a:rPr lang="en-US" altLang="zh-CN" sz="4000">
                <a:solidFill>
                  <a:srgbClr val="00B050"/>
                </a:solidFill>
              </a:rPr>
              <a:t>1</a:t>
            </a:r>
            <a:r>
              <a:rPr lang="zh-CN" altLang="en-US" sz="4000">
                <a:solidFill>
                  <a:srgbClr val="00B050"/>
                </a:solidFill>
              </a:rPr>
              <a:t>、识记生字词，能辨字组词。</a:t>
            </a:r>
            <a:endParaRPr lang="zh-CN" altLang="en-US" sz="4000">
              <a:solidFill>
                <a:srgbClr val="00B050"/>
              </a:solidFill>
            </a:endParaRPr>
          </a:p>
          <a:p>
            <a:r>
              <a:rPr lang="en-US" altLang="zh-CN" sz="4000">
                <a:solidFill>
                  <a:srgbClr val="00B050"/>
                </a:solidFill>
              </a:rPr>
              <a:t>2</a:t>
            </a:r>
            <a:r>
              <a:rPr lang="zh-CN" altLang="en-US" sz="4000">
                <a:solidFill>
                  <a:srgbClr val="00B050"/>
                </a:solidFill>
              </a:rPr>
              <a:t>、熟读课文，思考人们世世代代敬仰和爱戴的英雄是谁</a:t>
            </a:r>
            <a:r>
              <a:rPr lang="zh-CN" altLang="en-US" sz="4000">
                <a:solidFill>
                  <a:srgbClr val="00B050"/>
                </a:solidFill>
                <a:sym typeface="+mn-ea"/>
              </a:rPr>
              <a:t>？</a:t>
            </a:r>
            <a:endParaRPr lang="zh-CN" altLang="en-US" sz="4000">
              <a:solidFill>
                <a:srgbClr val="00B050"/>
              </a:solidFill>
            </a:endParaRPr>
          </a:p>
          <a:p>
            <a:endParaRPr lang="zh-CN" altLang="en-US" sz="4000">
              <a:solidFill>
                <a:srgbClr val="00B050"/>
              </a:solidFill>
            </a:endParaRPr>
          </a:p>
          <a:p>
            <a:r>
              <a:rPr lang="zh-CN" altLang="en-US" sz="4000">
                <a:solidFill>
                  <a:srgbClr val="00B050"/>
                </a:solidFill>
              </a:rPr>
              <a:t>他为什么会成为这样的英雄</a:t>
            </a:r>
            <a:r>
              <a:rPr lang="zh-CN" altLang="en-US" sz="4000">
                <a:solidFill>
                  <a:srgbClr val="00B050"/>
                </a:solidFill>
                <a:sym typeface="+mn-ea"/>
              </a:rPr>
              <a:t>？</a:t>
            </a:r>
            <a:endParaRPr lang="zh-CN" altLang="en-US" sz="4000">
              <a:solidFill>
                <a:srgbClr val="00B050"/>
              </a:solidFill>
            </a:endParaRPr>
          </a:p>
          <a:p>
            <a:endParaRPr lang="zh-CN" altLang="en-US" sz="4000">
              <a:solidFill>
                <a:srgbClr val="00B050"/>
              </a:solidFill>
            </a:endParaRPr>
          </a:p>
          <a:p>
            <a:r>
              <a:rPr lang="en-US" altLang="zh-CN" sz="4000">
                <a:solidFill>
                  <a:srgbClr val="00B050"/>
                </a:solidFill>
              </a:rPr>
              <a:t>3</a:t>
            </a:r>
            <a:r>
              <a:rPr lang="zh-CN" altLang="en-US" sz="4000">
                <a:solidFill>
                  <a:srgbClr val="00B050"/>
                </a:solidFill>
              </a:rPr>
              <a:t>、他的身上值得我们学习的优秀品质是什么？</a:t>
            </a:r>
            <a:endParaRPr lang="zh-CN" altLang="en-US" sz="400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378" name="图片 101377" descr="12357201_7206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46075"/>
            <a:ext cx="8116888" cy="6251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2000">
    <p:push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标题 10240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02403" name="文本占位符 10240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02404" name="图片 102403" descr="10987836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8" y="293688"/>
            <a:ext cx="8559800" cy="623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2000">
    <p:pu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8786" name="内容占位符 118785" descr="3113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-11112"/>
            <a:ext cx="5730875" cy="6869112"/>
          </a:xfrm>
        </p:spPr>
      </p:pic>
      <p:sp>
        <p:nvSpPr>
          <p:cNvPr id="118787" name="文本框 118786"/>
          <p:cNvSpPr txBox="1"/>
          <p:nvPr/>
        </p:nvSpPr>
        <p:spPr>
          <a:xfrm>
            <a:off x="5724525" y="1125538"/>
            <a:ext cx="3311525" cy="3443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>
                <a:latin typeface="Arial" panose="020B0604020202020204" pitchFamily="34" charset="0"/>
              </a:rPr>
              <a:t>孔子曾说过：</a:t>
            </a:r>
            <a:endParaRPr lang="zh-CN" altLang="en-US" sz="4400">
              <a:latin typeface="Arial" panose="020B0604020202020204" pitchFamily="34" charset="0"/>
            </a:endParaRPr>
          </a:p>
          <a:p>
            <a:r>
              <a:rPr lang="zh-CN" altLang="en-US" sz="4400">
                <a:latin typeface="Arial" panose="020B0604020202020204" pitchFamily="34" charset="0"/>
              </a:rPr>
              <a:t>“如果没有大</a:t>
            </a:r>
            <a:endParaRPr lang="zh-CN" altLang="en-US" sz="4400">
              <a:latin typeface="Arial" panose="020B0604020202020204" pitchFamily="34" charset="0"/>
            </a:endParaRPr>
          </a:p>
          <a:p>
            <a:r>
              <a:rPr lang="zh-CN" altLang="en-US" sz="4400">
                <a:latin typeface="Arial" panose="020B0604020202020204" pitchFamily="34" charset="0"/>
              </a:rPr>
              <a:t>禹，我们现</a:t>
            </a:r>
            <a:endParaRPr lang="zh-CN" altLang="en-US" sz="4400">
              <a:latin typeface="Arial" panose="020B0604020202020204" pitchFamily="34" charset="0"/>
            </a:endParaRPr>
          </a:p>
          <a:p>
            <a:r>
              <a:rPr lang="zh-CN" altLang="en-US" sz="4400">
                <a:latin typeface="Arial" panose="020B0604020202020204" pitchFamily="34" charset="0"/>
              </a:rPr>
              <a:t>在可能都变</a:t>
            </a:r>
            <a:endParaRPr lang="zh-CN" altLang="en-US" sz="4400">
              <a:latin typeface="Arial" panose="020B0604020202020204" pitchFamily="34" charset="0"/>
            </a:endParaRPr>
          </a:p>
          <a:p>
            <a:r>
              <a:rPr lang="zh-CN" altLang="en-US" sz="4400">
                <a:latin typeface="Arial" panose="020B0604020202020204" pitchFamily="34" charset="0"/>
              </a:rPr>
              <a:t>成鱼虾了。”</a:t>
            </a:r>
            <a:endParaRPr lang="zh-CN" altLang="en-US" sz="44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bldLvl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425450" y="602615"/>
          <a:ext cx="8293100" cy="5652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8286750" imgH="5648325" progId="Paint.Picture">
                  <p:embed/>
                </p:oleObj>
              </mc:Choice>
              <mc:Fallback>
                <p:oleObj name="" r:id="rId1" imgW="8286750" imgH="56483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5450" y="602615"/>
                        <a:ext cx="8293100" cy="5652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492760" y="656590"/>
          <a:ext cx="8159115" cy="5260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8096250" imgH="5219700" progId="Paint.Picture">
                  <p:embed/>
                </p:oleObj>
              </mc:Choice>
              <mc:Fallback>
                <p:oleObj name="" r:id="rId1" imgW="8096250" imgH="52197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2760" y="656590"/>
                        <a:ext cx="8159115" cy="5260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696595" y="445135"/>
          <a:ext cx="7750175" cy="5967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743825" imgH="5962650" progId="Paint.Picture">
                  <p:embed/>
                </p:oleObj>
              </mc:Choice>
              <mc:Fallback>
                <p:oleObj name="" r:id="rId1" imgW="7743825" imgH="59626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96595" y="445135"/>
                        <a:ext cx="7750175" cy="5967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5474" name="图片 105473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893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5" name="文本框 105474"/>
          <p:cNvSpPr txBox="1"/>
          <p:nvPr/>
        </p:nvSpPr>
        <p:spPr>
          <a:xfrm>
            <a:off x="323850" y="1052513"/>
            <a:ext cx="8569325" cy="432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b="1" dirty="0">
              <a:latin typeface="Arial" panose="020B0604020202020204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、积累词语，把这些词语收集下来，写到本子上。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、回家把这个故事讲给爸爸妈妈听。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、推荐阅读神话故事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愚公移山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精卫填海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5476" name="文本框 105475"/>
          <p:cNvSpPr txBox="1"/>
          <p:nvPr/>
        </p:nvSpPr>
        <p:spPr>
          <a:xfrm>
            <a:off x="250825" y="549275"/>
            <a:ext cx="20875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作业：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矩形 115713" descr="再生纸"/>
          <p:cNvSpPr/>
          <p:nvPr/>
        </p:nvSpPr>
        <p:spPr>
          <a:xfrm>
            <a:off x="179388" y="836613"/>
            <a:ext cx="8785225" cy="5688012"/>
          </a:xfrm>
          <a:prstGeom prst="rect">
            <a:avLst/>
          </a:prstGeom>
          <a:blipFill rotWithShape="1">
            <a:blip r:embed="rId1"/>
          </a:blip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15715" name="图片 115714" descr="103_jpg 拷贝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880"/>
          <a:stretch>
            <a:fillRect/>
          </a:stretch>
        </p:blipFill>
        <p:spPr>
          <a:xfrm>
            <a:off x="193675" y="5300663"/>
            <a:ext cx="8770938" cy="1211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6" name="图片 115715" descr="ico09"/>
          <p:cNvPicPr>
            <a:picLocks noChangeAspect="1"/>
          </p:cNvPicPr>
          <p:nvPr/>
        </p:nvPicPr>
        <p:blipFill>
          <a:blip r:embed="rId3"/>
          <a:srcRect l="23433"/>
          <a:stretch>
            <a:fillRect/>
          </a:stretch>
        </p:blipFill>
        <p:spPr>
          <a:xfrm>
            <a:off x="2268538" y="1123950"/>
            <a:ext cx="6592887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7" name="矩形 115716"/>
          <p:cNvSpPr/>
          <p:nvPr/>
        </p:nvSpPr>
        <p:spPr>
          <a:xfrm>
            <a:off x="3563938" y="1036638"/>
            <a:ext cx="3111500" cy="73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CC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动手做做看</a:t>
            </a:r>
            <a:endParaRPr lang="zh-CN" altLang="en-US" sz="3600" b="1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99CC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115718" name="文本框 115717"/>
          <p:cNvSpPr txBox="1"/>
          <p:nvPr/>
        </p:nvSpPr>
        <p:spPr>
          <a:xfrm>
            <a:off x="1187450" y="2420938"/>
            <a:ext cx="5976938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</a:rPr>
              <a:t>　　</a:t>
            </a:r>
            <a:r>
              <a:rPr lang="zh-CN" altLang="en-US" sz="4000" b="1" dirty="0">
                <a:latin typeface="Arial" panose="020B0604020202020204" pitchFamily="34" charset="0"/>
              </a:rPr>
              <a:t>课后请同学们搜集有关大禹的资料，下节课我们一起交流。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pic>
        <p:nvPicPr>
          <p:cNvPr id="115719" name="图片 115718" descr="xuexiyongpin1_015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825" y="3860800"/>
            <a:ext cx="2246313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39937" descr="card1323"/>
          <p:cNvPicPr>
            <a:picLocks noChangeAspect="1"/>
          </p:cNvPicPr>
          <p:nvPr/>
        </p:nvPicPr>
        <p:blipFill>
          <a:blip r:embed="rId1"/>
          <a:srcRect b="6401"/>
          <a:stretch>
            <a:fillRect/>
          </a:stretch>
        </p:blipFill>
        <p:spPr>
          <a:xfrm>
            <a:off x="250825" y="823913"/>
            <a:ext cx="8713788" cy="5773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矩形 39938"/>
          <p:cNvSpPr/>
          <p:nvPr/>
        </p:nvSpPr>
        <p:spPr>
          <a:xfrm>
            <a:off x="2771775" y="1557338"/>
            <a:ext cx="33131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再见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9710" y="571500"/>
            <a:ext cx="870521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hóng shuǐ    fàn làn     yān mò       tián yě  </a:t>
            </a:r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>
                <a:solidFill>
                  <a:srgbClr val="FF0000"/>
                </a:solidFill>
              </a:rPr>
              <a:t>   </a:t>
            </a:r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>
                <a:solidFill>
                  <a:srgbClr val="FF0000"/>
                </a:solidFill>
              </a:rPr>
              <a:t>dǎo tā    shēng chù   zhuāng jia chōng huǐ                                                                     </a:t>
            </a:r>
            <a:endParaRPr lang="zh-CN" altLang="en-US" sz="3600">
              <a:solidFill>
                <a:srgbClr val="FF0000"/>
              </a:solidFill>
            </a:endParaRPr>
          </a:p>
          <a:p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>
                <a:solidFill>
                  <a:srgbClr val="FF0000"/>
                </a:solidFill>
              </a:rPr>
              <a:t>táo huāng    dǔ sè     dīng zhǔ      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kāi záo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  <a:p>
            <a:endParaRPr lang="zh-CN" altLang="en-US" sz="3600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>
                <a:solidFill>
                  <a:srgbClr val="FF0000"/>
                </a:solidFill>
              </a:rPr>
              <a:t>dī bà            huī fù       xīn xīn xiàng róng</a:t>
            </a:r>
            <a:endParaRPr lang="zh-CN" altLang="en-US" sz="3600">
              <a:solidFill>
                <a:srgbClr val="FF0000"/>
              </a:solidFill>
            </a:endParaRPr>
          </a:p>
          <a:p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>
                <a:solidFill>
                  <a:srgbClr val="FF0000"/>
                </a:solidFill>
              </a:rPr>
              <a:t> jìng yǎng      ài dài             yīng xióng 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3530" y="779145"/>
            <a:ext cx="866457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008000"/>
                </a:solidFill>
              </a:rPr>
              <a:t>洪水    泛滥      淹没     田野</a:t>
            </a:r>
            <a:endParaRPr lang="zh-CN" altLang="en-US" sz="5400">
              <a:solidFill>
                <a:srgbClr val="008000"/>
              </a:solidFill>
            </a:endParaRPr>
          </a:p>
          <a:p>
            <a:r>
              <a:rPr lang="zh-CN" altLang="en-US" sz="5400">
                <a:solidFill>
                  <a:srgbClr val="008000"/>
                </a:solidFill>
              </a:rPr>
              <a:t>倒塌   牲畜      庄稼      冲毁</a:t>
            </a:r>
            <a:endParaRPr lang="zh-CN" altLang="en-US" sz="5400">
              <a:solidFill>
                <a:srgbClr val="008000"/>
              </a:solidFill>
            </a:endParaRPr>
          </a:p>
          <a:p>
            <a:r>
              <a:rPr lang="zh-CN" altLang="en-US" sz="5400">
                <a:solidFill>
                  <a:srgbClr val="008000"/>
                </a:solidFill>
              </a:rPr>
              <a:t>逃荒   堵塞      叮嘱     开凿</a:t>
            </a:r>
            <a:endParaRPr lang="zh-CN" altLang="en-US" sz="5400">
              <a:solidFill>
                <a:srgbClr val="008000"/>
              </a:solidFill>
            </a:endParaRPr>
          </a:p>
          <a:p>
            <a:r>
              <a:rPr lang="zh-CN" altLang="en-US" sz="5400">
                <a:solidFill>
                  <a:srgbClr val="008000"/>
                </a:solidFill>
              </a:rPr>
              <a:t>堤坝   恢复      欣欣向荣</a:t>
            </a:r>
            <a:endParaRPr lang="zh-CN" altLang="en-US" sz="5400">
              <a:solidFill>
                <a:srgbClr val="008000"/>
              </a:solidFill>
            </a:endParaRPr>
          </a:p>
          <a:p>
            <a:r>
              <a:rPr lang="zh-CN" altLang="en-US" sz="5400">
                <a:solidFill>
                  <a:srgbClr val="008000"/>
                </a:solidFill>
              </a:rPr>
              <a:t>敬仰   爱戴      英雄</a:t>
            </a:r>
            <a:endParaRPr lang="zh-CN" altLang="en-US" sz="5400">
              <a:solidFill>
                <a:srgbClr val="008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矩形 54273" descr="再生纸"/>
          <p:cNvSpPr/>
          <p:nvPr/>
        </p:nvSpPr>
        <p:spPr>
          <a:xfrm>
            <a:off x="179388" y="836613"/>
            <a:ext cx="8785225" cy="5688012"/>
          </a:xfrm>
          <a:prstGeom prst="rect">
            <a:avLst/>
          </a:prstGeom>
          <a:blipFill rotWithShape="1">
            <a:blip r:embed="rId1"/>
          </a:blip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54275" name="图片 54274" descr="103_jpg 拷贝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880"/>
          <a:stretch>
            <a:fillRect/>
          </a:stretch>
        </p:blipFill>
        <p:spPr>
          <a:xfrm>
            <a:off x="193675" y="5300663"/>
            <a:ext cx="8770938" cy="1211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6" name="图片 54275" descr="ico09"/>
          <p:cNvPicPr>
            <a:picLocks noChangeAspect="1"/>
          </p:cNvPicPr>
          <p:nvPr/>
        </p:nvPicPr>
        <p:blipFill>
          <a:blip r:embed="rId3"/>
          <a:srcRect l="23433"/>
          <a:stretch>
            <a:fillRect/>
          </a:stretch>
        </p:blipFill>
        <p:spPr>
          <a:xfrm>
            <a:off x="2268538" y="908050"/>
            <a:ext cx="6592887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7" name="文本框 54276"/>
          <p:cNvSpPr txBox="1"/>
          <p:nvPr/>
        </p:nvSpPr>
        <p:spPr>
          <a:xfrm>
            <a:off x="468313" y="1916113"/>
            <a:ext cx="7993062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华文中宋" pitchFamily="2" charset="-122"/>
              </a:rPr>
              <a:t>　　</a:t>
            </a:r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  <a:ea typeface="华文中宋" pitchFamily="2" charset="-122"/>
              </a:rPr>
              <a:t>大声读课文，想一想这篇课文，主要讲谁，讲关于他的什么事？</a:t>
            </a:r>
            <a:endParaRPr lang="zh-CN" altLang="en-US" sz="3600" b="1" dirty="0">
              <a:solidFill>
                <a:srgbClr val="000066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54278" name="云形标注 54277"/>
          <p:cNvSpPr/>
          <p:nvPr/>
        </p:nvSpPr>
        <p:spPr>
          <a:xfrm>
            <a:off x="4500563" y="3357563"/>
            <a:ext cx="4032250" cy="2087562"/>
          </a:xfrm>
          <a:prstGeom prst="cloudCallout">
            <a:avLst>
              <a:gd name="adj1" fmla="val -92324"/>
              <a:gd name="adj2" fmla="val 14259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solidFill>
                  <a:srgbClr val="990000"/>
                </a:solidFill>
                <a:latin typeface="Arial" panose="020B0604020202020204" pitchFamily="34" charset="0"/>
              </a:rPr>
              <a:t>这篇课文主要讲大禹治水的故事。</a:t>
            </a:r>
            <a:endParaRPr lang="zh-CN" altLang="en-US" sz="3200" b="1" dirty="0">
              <a:solidFill>
                <a:srgbClr val="990000"/>
              </a:solidFill>
              <a:latin typeface="Arial" panose="020B0604020202020204" pitchFamily="34" charset="0"/>
            </a:endParaRPr>
          </a:p>
        </p:txBody>
      </p:sp>
      <p:pic>
        <p:nvPicPr>
          <p:cNvPr id="54279" name="图片 54278" descr="图片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13" y="3213100"/>
            <a:ext cx="1835150" cy="2636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0" name="图片 54279" descr="Book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825" y="1773238"/>
            <a:ext cx="936625" cy="51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455295" y="652145"/>
          <a:ext cx="8134350" cy="5312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8029575" imgH="5067300" progId="Paint.Picture">
                  <p:embed/>
                </p:oleObj>
              </mc:Choice>
              <mc:Fallback>
                <p:oleObj name="" r:id="rId1" imgW="8029575" imgH="50673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5295" y="652145"/>
                        <a:ext cx="8134350" cy="5312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9280" y="382905"/>
            <a:ext cx="8097520" cy="5743575"/>
          </a:xfrm>
        </p:spPr>
        <p:txBody>
          <a:bodyPr/>
          <a:p>
            <a:r>
              <a:rPr lang="zh-CN" altLang="en-US" sz="5400"/>
              <a:t>治理洪水</a:t>
            </a:r>
            <a:endParaRPr lang="zh-CN" altLang="en-US" sz="5400"/>
          </a:p>
          <a:p>
            <a:r>
              <a:rPr lang="zh-CN" altLang="en-US" sz="5400"/>
              <a:t>三过家门而不入</a:t>
            </a:r>
            <a:endParaRPr lang="zh-CN" altLang="en-US" sz="5400"/>
          </a:p>
          <a:p>
            <a:r>
              <a:rPr lang="zh-CN" altLang="en-US" sz="5400"/>
              <a:t>堵不如疏（堵塞   疏导）</a:t>
            </a:r>
            <a:endParaRPr lang="zh-CN" altLang="en-US" sz="5400"/>
          </a:p>
          <a:p>
            <a:r>
              <a:rPr lang="zh-CN" altLang="en-US" sz="5400"/>
              <a:t>安居乐业（欣欣向荣）</a:t>
            </a:r>
            <a:endParaRPr lang="zh-CN" altLang="en-US" sz="5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1275</Words>
  <Application>WPS 演示</Application>
  <PresentationFormat>在屏幕上显示</PresentationFormat>
  <Paragraphs>113</Paragraphs>
  <Slides>48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48</vt:i4>
      </vt:variant>
    </vt:vector>
  </HeadingPairs>
  <TitlesOfParts>
    <vt:vector size="71" baseType="lpstr">
      <vt:lpstr>Arial</vt:lpstr>
      <vt:lpstr>宋体</vt:lpstr>
      <vt:lpstr>Wingdings</vt:lpstr>
      <vt:lpstr>黑体</vt:lpstr>
      <vt:lpstr>华文中宋</vt:lpstr>
      <vt:lpstr>微软雅黑</vt:lpstr>
      <vt:lpstr>Arial Unicode MS</vt:lpstr>
      <vt:lpstr>Calibri</vt:lpstr>
      <vt:lpstr>楷体_GB2312</vt:lpstr>
      <vt:lpstr>新宋体</vt:lpstr>
      <vt:lpstr>隶书</vt:lpstr>
      <vt:lpstr>隶书</vt:lpstr>
      <vt:lpstr>1_默认设计模板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大禹为什么要治理洪水？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鲧是怎样治理洪水的。</vt:lpstr>
      <vt:lpstr>大禹又是怎么做的。</vt:lpstr>
      <vt:lpstr>对比分析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guibin</dc:creator>
  <cp:lastModifiedBy>看山</cp:lastModifiedBy>
  <cp:revision>151</cp:revision>
  <dcterms:created xsi:type="dcterms:W3CDTF">2005-03-24T11:45:00Z</dcterms:created>
  <dcterms:modified xsi:type="dcterms:W3CDTF">2019-05-03T14:22:39Z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