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3"/>
    <p:sldId id="256" r:id="rId4"/>
    <p:sldId id="262" r:id="rId5"/>
    <p:sldId id="263" r:id="rId6"/>
    <p:sldId id="271" r:id="rId7"/>
    <p:sldId id="264" r:id="rId8"/>
    <p:sldId id="265" r:id="rId9"/>
    <p:sldId id="278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3962400" y="1371600"/>
            <a:ext cx="5181600" cy="3657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endParaRPr lang="zh-CN" altLang="en-US" sz="1800" b="0" dirty="0">
              <a:latin typeface="Arial" charset="0"/>
              <a:ea typeface="宋体" pitchFamily="2" charset="-122"/>
            </a:endParaRPr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761365"/>
            <a:ext cx="9371330" cy="567499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2077720" y="1758950"/>
            <a:ext cx="1105535" cy="3090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chemeClr val="accent1"/>
                </a:solidFill>
              </a:rPr>
              <a:t>将  相  和</a:t>
            </a:r>
            <a:endParaRPr lang="zh-CN" altLang="en-US" sz="60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9960" y="252095"/>
            <a:ext cx="1056640" cy="1438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4400"/>
              <a:t> </a:t>
            </a:r>
            <a:r>
              <a:rPr lang="en-US" altLang="zh-CN" sz="4400">
                <a:solidFill>
                  <a:schemeClr val="tx2"/>
                </a:solidFill>
              </a:rPr>
              <a:t>18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8890" y="5749925"/>
            <a:ext cx="192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谢小     向云娥</a:t>
            </a:r>
            <a:endParaRPr lang="zh-CN" altLang="en-US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699770"/>
            <a:ext cx="9144000" cy="5103495"/>
          </a:xfrm>
        </p:spPr>
        <p:txBody>
          <a:bodyPr>
            <a:normAutofit fontScale="90000"/>
          </a:bodyPr>
          <a:p>
            <a:pPr algn="l"/>
            <a:r>
              <a:rPr lang="zh-CN" altLang="en-US" sz="4800" b="1"/>
              <a:t>召集        商议        允诺          隆重 </a:t>
            </a:r>
            <a:endParaRPr lang="zh-CN" altLang="en-US" sz="4800" b="1"/>
          </a:p>
          <a:p>
            <a:pPr algn="l"/>
            <a:endParaRPr lang="zh-CN" altLang="en-US" sz="4800" b="1"/>
          </a:p>
          <a:p>
            <a:pPr algn="l"/>
            <a:r>
              <a:rPr lang="zh-CN" altLang="en-US" sz="4800" b="1"/>
              <a:t>胆怯        推辞        和氏璧 </a:t>
            </a:r>
            <a:endParaRPr lang="zh-CN" altLang="en-US" sz="4800" b="1"/>
          </a:p>
          <a:p>
            <a:pPr algn="l"/>
            <a:r>
              <a:rPr lang="zh-CN" altLang="en-US" sz="4800" b="1"/>
              <a:t> </a:t>
            </a:r>
            <a:endParaRPr lang="zh-CN" altLang="en-US" sz="4800" b="1"/>
          </a:p>
          <a:p>
            <a:pPr algn="l"/>
            <a:r>
              <a:rPr lang="zh-CN" altLang="en-US" sz="4800" b="1">
                <a:solidFill>
                  <a:schemeClr val="accent1"/>
                </a:solidFill>
              </a:rPr>
              <a:t>完璧归赵     渑池之会     负荆请罪</a:t>
            </a:r>
            <a:endParaRPr lang="zh-CN" altLang="en-US" sz="4800" b="1">
              <a:solidFill>
                <a:schemeClr val="accent1"/>
              </a:solidFill>
            </a:endParaRPr>
          </a:p>
          <a:p>
            <a:pPr algn="l"/>
            <a:endParaRPr lang="zh-CN" altLang="en-US" sz="4800"/>
          </a:p>
          <a:p>
            <a:pPr algn="l"/>
            <a:r>
              <a:rPr lang="zh-CN" altLang="en-US" sz="4800" b="1" i="1">
                <a:solidFill>
                  <a:srgbClr val="C00000"/>
                </a:solidFill>
              </a:rPr>
              <a:t>同心协力</a:t>
            </a:r>
            <a:endParaRPr lang="zh-CN" altLang="en-US" sz="4800" b="1" i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794385" y="353060"/>
            <a:ext cx="10729595" cy="63093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p>
            <a:pPr lvl="0" algn="l" eaLnBrk="1" hangingPunct="1"/>
            <a:r>
              <a:rPr lang="zh-CN" altLang="en-US" sz="4800" b="1" dirty="0">
                <a:latin typeface="黑体" pitchFamily="2" charset="-122"/>
                <a:ea typeface="黑体" pitchFamily="2" charset="-122"/>
              </a:rPr>
              <a:t>读读下面的词语：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  <a:p>
            <a:pPr lvl="0" algn="l" eaLnBrk="1" hangingPunct="1"/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  <a:p>
            <a:pPr lvl="0" algn="l" eaLnBrk="1" hangingPunct="1"/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着急（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zháo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   召集（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zhàojí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  </a:t>
            </a:r>
            <a:endParaRPr lang="zh-CN" altLang="en-US" sz="48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不答应（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dā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   为难（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nán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48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强逼（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qiáng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  撞（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zhuàng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48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  <a:p>
            <a:pPr lvl="0" algn="l" eaLnBrk="1" hangingPunct="1"/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削弱（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xuē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   乘机（</a:t>
            </a: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chéng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  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3790950" y="1465263"/>
            <a:ext cx="309880" cy="3657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charset="0"/>
              <a:ea typeface="黑体" pitchFamily="2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1974850" y="987425"/>
            <a:ext cx="8089900" cy="55873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0" dirty="0">
                <a:latin typeface="Arial" charset="0"/>
                <a:ea typeface="楷体_GB2312" pitchFamily="49" charset="-122"/>
              </a:rPr>
              <a:t>      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 廉颇很不服气，他对别人说：“我廉颇</a:t>
            </a:r>
            <a:r>
              <a:rPr lang="zh-CN" altLang="en-US" sz="44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攻无不克，战无不胜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，立下许多大功。他蔺相如有什么能耐，</a:t>
            </a:r>
            <a:r>
              <a:rPr lang="zh-CN" altLang="en-US" sz="4400" b="1" u="sng" dirty="0">
                <a:solidFill>
                  <a:srgbClr val="00B0F0"/>
                </a:solidFill>
                <a:latin typeface="Arial" charset="0"/>
                <a:ea typeface="楷体_GB2312" pitchFamily="49" charset="-122"/>
              </a:rPr>
              <a:t>就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靠一张</a:t>
            </a:r>
            <a:r>
              <a:rPr lang="zh-CN" altLang="en-US" sz="4400" b="1" i="1" u="sng" dirty="0">
                <a:solidFill>
                  <a:srgbClr val="7030A0"/>
                </a:solidFill>
                <a:latin typeface="Arial" charset="0"/>
                <a:ea typeface="楷体_GB2312" pitchFamily="49" charset="-122"/>
              </a:rPr>
              <a:t>嘴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，反而</a:t>
            </a:r>
            <a:r>
              <a:rPr lang="zh-CN" altLang="en-US" sz="4400" b="1" u="sng" dirty="0">
                <a:solidFill>
                  <a:schemeClr val="accent1"/>
                </a:solidFill>
                <a:latin typeface="Arial" charset="0"/>
                <a:ea typeface="楷体_GB2312" pitchFamily="49" charset="-122"/>
              </a:rPr>
              <a:t>爬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到我头上去了。我碰见他。得给他个下不了台！”</a:t>
            </a:r>
            <a:endParaRPr lang="zh-CN" altLang="en-US" sz="4400" b="1" dirty="0">
              <a:latin typeface="Arial" charset="0"/>
              <a:ea typeface="楷体_GB2312" pitchFamily="49" charset="-122"/>
            </a:endParaRPr>
          </a:p>
          <a:p>
            <a:pPr lvl="0" algn="l" eaLnBrk="1" hangingPunct="1">
              <a:lnSpc>
                <a:spcPct val="110000"/>
              </a:lnSpc>
              <a:spcBef>
                <a:spcPct val="50000"/>
              </a:spcBef>
            </a:pPr>
            <a:endParaRPr lang="zh-CN" altLang="en-US" sz="4400" b="1" dirty="0">
              <a:latin typeface="Arial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Text Box 2"/>
          <p:cNvSpPr txBox="1"/>
          <p:nvPr/>
        </p:nvSpPr>
        <p:spPr>
          <a:xfrm>
            <a:off x="182880" y="529590"/>
            <a:ext cx="7117080" cy="63703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800" b="1" dirty="0"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和氏璧</a:t>
            </a:r>
            <a:r>
              <a:rPr lang="zh-CN" altLang="en-US" sz="4800" b="1" dirty="0"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指的是用楚国人卞和氏发现的一种玉制成的璧，因其珍奇且来历不凡，被公认为世间至宝，价值连城，这也是秦王不惜用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座城为诱饵骗取它的原因。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/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2800" b="0" dirty="0">
                <a:latin typeface="Verdana" pitchFamily="34" charset="0"/>
                <a:ea typeface="宋体" pitchFamily="2" charset="-122"/>
              </a:rPr>
              <a:t>                                                                    </a:t>
            </a:r>
            <a:endParaRPr lang="zh-CN" altLang="en-US" sz="2800" b="0" dirty="0">
              <a:latin typeface="Verdana" pitchFamily="34" charset="0"/>
              <a:ea typeface="宋体" pitchFamily="2" charset="-122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7135" y="1533843"/>
            <a:ext cx="3344863" cy="32004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4"/>
          <p:cNvSpPr/>
          <p:nvPr/>
        </p:nvSpPr>
        <p:spPr>
          <a:xfrm>
            <a:off x="1705610" y="1720215"/>
            <a:ext cx="8793480" cy="19202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p>
            <a:pPr lvl="0" algn="l" eaLnBrk="1" hangingPunct="1"/>
            <a:r>
              <a:rPr lang="zh-CN" altLang="en-US" sz="4000" b="0" dirty="0">
                <a:latin typeface="Arial" charset="0"/>
                <a:ea typeface="黑体" pitchFamily="2" charset="-122"/>
              </a:rPr>
              <a:t>       </a:t>
            </a:r>
            <a:r>
              <a:rPr lang="zh-CN" altLang="en-US" sz="6000" b="1" dirty="0"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大王，这块璧有点小毛病，让我指点给你看。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4800" b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b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4"/>
          <p:cNvSpPr/>
          <p:nvPr/>
        </p:nvSpPr>
        <p:spPr>
          <a:xfrm>
            <a:off x="1452880" y="800735"/>
            <a:ext cx="9138285" cy="5212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p>
            <a:pPr lvl="0" algn="l" eaLnBrk="1" hangingPunct="1"/>
            <a:r>
              <a:rPr lang="zh-CN" altLang="en-US" sz="4000" b="0" dirty="0">
                <a:latin typeface="Arial" charset="0"/>
                <a:ea typeface="黑体" pitchFamily="2" charset="-122"/>
              </a:rPr>
              <a:t>       </a:t>
            </a:r>
            <a:r>
              <a:rPr lang="zh-CN" altLang="en-US" sz="4400" b="1" dirty="0">
                <a:latin typeface="Arial" charset="0"/>
                <a:ea typeface="黑体" pitchFamily="2" charset="-122"/>
              </a:rPr>
              <a:t>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蔺相如捧着璧，往后退了几步，靠着柱子站定。他</a:t>
            </a:r>
            <a:r>
              <a:rPr lang="zh-CN" altLang="en-US" sz="48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理直气壮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地说：</a:t>
            </a:r>
            <a:r>
              <a:rPr lang="zh-CN" altLang="en-US" sz="4800" b="1" dirty="0"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我看您并不想交付十五个城，所以把和氏璧拿了回来。您要是强逼我，我的脑袋和璧就一块儿撞碎在这柱子上！</a:t>
            </a:r>
            <a:r>
              <a:rPr lang="zh-CN" altLang="en-US" sz="4800" b="1" dirty="0"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说着举起和氏璧就要向柱子上</a:t>
            </a:r>
            <a:r>
              <a:rPr lang="zh-CN" altLang="en-US" sz="4800" b="1" u="sng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撞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400" b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400" b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/>
          </p:nvPr>
        </p:nvSpPr>
        <p:spPr/>
        <p:txBody>
          <a:bodyPr>
            <a:noAutofit/>
          </a:bodyPr>
          <a:p>
            <a:r>
              <a:rPr lang="en-US" altLang="zh-CN" sz="4400" b="1"/>
              <a:t>        </a:t>
            </a:r>
            <a:r>
              <a:rPr lang="zh-CN" altLang="en-US" sz="4400" b="1"/>
              <a:t>蔺相如对他们说∶“诸位请想一想，廉将军和秦王比，谁厉害？”他们说∶“当然秦王厉害！”蔺相如说∶“秦王我都不怕，会怕廉将军吗？大家知道，秦王不敢进攻我们赵国，就因为武有廉颇，文有蔺相如。如果我们俩闹不和，就会削弱赵国的力量，秦国必然乘机来打我们。我所以避着廉将军，为的是我们赵国啊！”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z="6600" b="1" i="1">
                <a:solidFill>
                  <a:schemeClr val="accent1"/>
                </a:solidFill>
              </a:rPr>
              <a:t>蔺相如是个什么样的人？</a:t>
            </a:r>
            <a:endParaRPr lang="zh-CN" altLang="en-US" sz="6600" b="1" i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080" y="1691005"/>
            <a:ext cx="10772775" cy="484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 dirty="0">
                <a:latin typeface="楷体_GB2312" pitchFamily="49" charset="-122"/>
                <a:ea typeface="楷体_GB2312" pitchFamily="49" charset="-122"/>
                <a:sym typeface="+mn-ea"/>
              </a:rPr>
              <a:t>胆识过人、机智勇敢、</a:t>
            </a:r>
            <a:endParaRPr lang="zh-CN" altLang="en-US" sz="80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8000" b="1" dirty="0">
                <a:latin typeface="楷体_GB2312" pitchFamily="49" charset="-122"/>
                <a:ea typeface="楷体_GB2312" pitchFamily="49" charset="-122"/>
                <a:sym typeface="+mn-ea"/>
              </a:rPr>
              <a:t>随机应变、勇于牺牲、</a:t>
            </a:r>
            <a:endParaRPr lang="zh-CN" altLang="en-US" sz="80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8000" b="1" dirty="0">
                <a:latin typeface="楷体_GB2312" pitchFamily="49" charset="-122"/>
                <a:ea typeface="楷体_GB2312" pitchFamily="49" charset="-122"/>
                <a:sym typeface="+mn-ea"/>
              </a:rPr>
              <a:t>英勇无畏、足智多谋</a:t>
            </a:r>
            <a:endParaRPr lang="zh-CN" altLang="en-US" sz="80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7200" b="1" dirty="0">
                <a:latin typeface="Arial" charset="0"/>
                <a:ea typeface="楷体_GB2312" pitchFamily="49" charset="-122"/>
                <a:sym typeface="+mn-ea"/>
              </a:rPr>
              <a:t>顾大局、识大体</a:t>
            </a:r>
            <a:r>
              <a:rPr lang="en-US" altLang="zh-CN" sz="7200" b="1" dirty="0">
                <a:latin typeface="Arial" charset="0"/>
                <a:ea typeface="楷体_GB2312" pitchFamily="49" charset="-122"/>
                <a:sym typeface="+mn-ea"/>
              </a:rPr>
              <a:t>…</a:t>
            </a:r>
            <a:endParaRPr lang="en-US" altLang="zh-CN" sz="7200" b="1" dirty="0">
              <a:latin typeface="Arial" charset="0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Kingsoft Office WPP</Application>
  <PresentationFormat>宽屏</PresentationFormat>
  <Paragraphs>44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蔺相如是个什么样的人？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2016-05-12T03:32:00Z</dcterms:created>
  <dcterms:modified xsi:type="dcterms:W3CDTF">2016-05-16T01:00:54Z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