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3"/>
  </p:notesMasterIdLst>
  <p:sldIdLst>
    <p:sldId id="331" r:id="rId3"/>
    <p:sldId id="388" r:id="rId4"/>
    <p:sldId id="348" r:id="rId5"/>
    <p:sldId id="362" r:id="rId6"/>
    <p:sldId id="373" r:id="rId7"/>
    <p:sldId id="372" r:id="rId8"/>
    <p:sldId id="413" r:id="rId9"/>
    <p:sldId id="414" r:id="rId10"/>
    <p:sldId id="334" r:id="rId11"/>
    <p:sldId id="364" r:id="rId12"/>
    <p:sldId id="368" r:id="rId13"/>
    <p:sldId id="389" r:id="rId14"/>
    <p:sldId id="390" r:id="rId15"/>
    <p:sldId id="365" r:id="rId16"/>
    <p:sldId id="375" r:id="rId17"/>
    <p:sldId id="408" r:id="rId18"/>
    <p:sldId id="409" r:id="rId19"/>
    <p:sldId id="410" r:id="rId20"/>
    <p:sldId id="412" r:id="rId21"/>
    <p:sldId id="353" r:id="rId2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D90B71"/>
    <a:srgbClr val="C9551B"/>
    <a:srgbClr val="006600"/>
    <a:srgbClr val="FF3300"/>
    <a:srgbClr val="9900CC"/>
    <a:srgbClr val="990099"/>
    <a:srgbClr val="FF9900"/>
    <a:srgbClr val="CC0066"/>
    <a:srgbClr val="0000FF"/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/>
    <p:restoredTop sz="78976"/>
  </p:normalViewPr>
  <p:slideViewPr>
    <p:cSldViewPr showGuides="1">
      <p:cViewPr varScale="1">
        <p:scale>
          <a:sx n="89" d="100"/>
          <a:sy n="89" d="100"/>
        </p:scale>
        <p:origin x="-2274" y="-102"/>
      </p:cViewPr>
      <p:guideLst>
        <p:guide orient="horz" pos="2098"/>
        <p:guide pos="2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245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4579" name="日期占位符 2457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幻灯片图像占位符 2457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24580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24582" name="页脚占位符 2458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4583" name="灯片编号占位符 2458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 l="-5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915" y="225425"/>
            <a:ext cx="4531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部编小学五年级语文上册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23565" y="2360930"/>
            <a:ext cx="3824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1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。白鹭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26977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26978"/>
          <p:cNvSpPr txBox="1"/>
          <p:nvPr/>
        </p:nvSpPr>
        <p:spPr>
          <a:xfrm>
            <a:off x="3779838" y="24923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1267" name="图片 126979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549275"/>
            <a:ext cx="8604250" cy="6443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26980"/>
          <p:cNvSpPr txBox="1"/>
          <p:nvPr/>
        </p:nvSpPr>
        <p:spPr>
          <a:xfrm>
            <a:off x="827088" y="1412875"/>
            <a:ext cx="7775575" cy="436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endParaRPr lang="en-US" altLang="en-US" sz="2800" b="1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b="1" dirty="0">
                <a:solidFill>
                  <a:srgbClr val="99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rgbClr val="99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用自己喜欢的方式读课文，注意读准生字，读通句子，较长的难读的句子多读几遍。读不懂的地方标上问号。</a:t>
            </a:r>
          </a:p>
          <a:p>
            <a:endParaRPr lang="zh-CN" altLang="en-US" sz="36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11269" name="文本框 126981"/>
          <p:cNvSpPr txBox="1"/>
          <p:nvPr/>
        </p:nvSpPr>
        <p:spPr>
          <a:xfrm>
            <a:off x="611188" y="549275"/>
            <a:ext cx="3419475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80008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自读要求：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9105" y="1052830"/>
            <a:ext cx="8641080" cy="568833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102" name="矩形 132101"/>
          <p:cNvSpPr/>
          <p:nvPr/>
        </p:nvSpPr>
        <p:spPr>
          <a:xfrm>
            <a:off x="459105" y="1355090"/>
            <a:ext cx="847407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会认的生字：</a:t>
            </a:r>
          </a:p>
          <a:p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algn="dist"/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鹭  喙  黛   嗜  嫌  嵌  匣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19125" y="2954655"/>
            <a:ext cx="8490585" cy="868045"/>
            <a:chOff x="1201" y="4653"/>
            <a:chExt cx="13371" cy="1367"/>
          </a:xfrm>
        </p:grpSpPr>
        <p:sp>
          <p:nvSpPr>
            <p:cNvPr id="3" name="文本框 2"/>
            <p:cNvSpPr txBox="1"/>
            <p:nvPr/>
          </p:nvSpPr>
          <p:spPr>
            <a:xfrm>
              <a:off x="1201" y="4713"/>
              <a:ext cx="115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lù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57" y="4687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huì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8" y="4661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dài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38" y="4661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shì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02" y="4661"/>
              <a:ext cx="201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xián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644" y="4653"/>
              <a:ext cx="196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qiàn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835" y="4661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xiá</a:t>
              </a: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605" y="1052830"/>
            <a:ext cx="8641080" cy="568833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102" name="矩形 132101"/>
          <p:cNvSpPr/>
          <p:nvPr/>
        </p:nvSpPr>
        <p:spPr>
          <a:xfrm>
            <a:off x="459105" y="1355090"/>
            <a:ext cx="847407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会写的生字：</a:t>
            </a:r>
          </a:p>
          <a:p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algn="dist"/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宜  鹤  嫌  朱  嵌</a:t>
            </a:r>
          </a:p>
          <a:p>
            <a:pPr algn="dist"/>
            <a:endParaRPr lang="zh-CN" altLang="en-US" sz="6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algn="dist"/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框  匣  哨  恩  韵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66065" y="2501900"/>
            <a:ext cx="8770620" cy="2609850"/>
            <a:chOff x="419" y="3940"/>
            <a:chExt cx="13812" cy="4110"/>
          </a:xfrm>
        </p:grpSpPr>
        <p:sp>
          <p:nvSpPr>
            <p:cNvPr id="20" name="文本框 19"/>
            <p:cNvSpPr txBox="1"/>
            <p:nvPr/>
          </p:nvSpPr>
          <p:spPr>
            <a:xfrm>
              <a:off x="723" y="3940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yí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769" y="3940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hè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544" y="3940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zhū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19" y="6744"/>
              <a:ext cx="279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kuàng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413" y="6744"/>
              <a:ext cx="207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shào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11" y="6744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ēn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403" y="6744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yùn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27" y="3940"/>
              <a:ext cx="201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xián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265" y="3940"/>
              <a:ext cx="196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qiàn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57" y="6744"/>
              <a:ext cx="173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/>
                <a:t>xiá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32099"/>
          <p:cNvSpPr txBox="1"/>
          <p:nvPr/>
        </p:nvSpPr>
        <p:spPr>
          <a:xfrm>
            <a:off x="1743075" y="3068638"/>
            <a:ext cx="52054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605" y="1052830"/>
            <a:ext cx="8641080" cy="568833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105" name="文本框 132104"/>
          <p:cNvSpPr txBox="1"/>
          <p:nvPr/>
        </p:nvSpPr>
        <p:spPr>
          <a:xfrm>
            <a:off x="529590" y="1126490"/>
            <a:ext cx="8350250" cy="5061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学会生词（划线为重点词语）：</a:t>
            </a:r>
          </a:p>
          <a:p>
            <a:pPr algn="dist">
              <a:spcBef>
                <a:spcPct val="50000"/>
              </a:spcBef>
            </a:pP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适</a:t>
            </a:r>
            <a:r>
              <a:rPr lang="zh-CN" altLang="en-US" sz="3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宜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白</a:t>
            </a:r>
            <a:r>
              <a:rPr lang="zh-CN" altLang="en-US" sz="3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鹤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镜</a:t>
            </a:r>
            <a:r>
              <a:rPr lang="zh-CN" altLang="en-US" sz="3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匣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恩</a:t>
            </a:r>
            <a:r>
              <a:rPr lang="zh-CN" altLang="en-US" sz="3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惠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精巧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配合  </a:t>
            </a:r>
          </a:p>
          <a:p>
            <a:pPr algn="dist">
              <a:spcBef>
                <a:spcPct val="50000"/>
              </a:spcBef>
            </a:pP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身段   生硬   寻常   忘却   流线型   清晨  </a:t>
            </a:r>
          </a:p>
          <a:p>
            <a:pPr algn="dist">
              <a:spcBef>
                <a:spcPct val="50000"/>
              </a:spcBef>
            </a:pP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孤独   安稳    悠然   </a:t>
            </a:r>
            <a:r>
              <a:rPr lang="zh-CN" altLang="en-US" sz="3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嗜</a:t>
            </a: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好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望</a:t>
            </a:r>
            <a:r>
              <a:rPr lang="zh-CN" altLang="en-US" sz="3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哨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黄昏  </a:t>
            </a:r>
          </a:p>
          <a:p>
            <a:pPr algn="dist">
              <a:spcBef>
                <a:spcPct val="50000"/>
              </a:spcBef>
            </a:pP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形象化    </a:t>
            </a: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美中不足 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800" b="1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铿锵</a:t>
            </a:r>
            <a:r>
              <a:rPr lang="zh-CN" altLang="en-US" sz="3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800" b="1" dirty="0">
                <a:solidFill>
                  <a:srgbClr val="FF0000"/>
                </a:solidFill>
                <a:sym typeface="+mn-ea"/>
              </a:rPr>
              <a:t>嫌</a:t>
            </a:r>
            <a:r>
              <a:rPr lang="zh-CN" altLang="en-US" sz="3800" b="1" dirty="0">
                <a:sym typeface="+mn-ea"/>
              </a:rPr>
              <a:t>弃   </a:t>
            </a:r>
            <a:r>
              <a:rPr lang="zh-CN" altLang="en-US" sz="3800" b="1" dirty="0">
                <a:solidFill>
                  <a:srgbClr val="FF0000"/>
                </a:solidFill>
                <a:sym typeface="+mn-ea"/>
              </a:rPr>
              <a:t>朱</a:t>
            </a:r>
            <a:r>
              <a:rPr lang="zh-CN" altLang="en-US" sz="3800" b="1" dirty="0">
                <a:sym typeface="+mn-ea"/>
              </a:rPr>
              <a:t>红</a:t>
            </a:r>
          </a:p>
          <a:p>
            <a:pPr>
              <a:spcBef>
                <a:spcPct val="50000"/>
              </a:spcBef>
            </a:pPr>
            <a:r>
              <a:rPr lang="zh-CN" altLang="en-US" sz="3800" b="1" dirty="0">
                <a:sym typeface="+mn-ea"/>
              </a:rPr>
              <a:t>镶</a:t>
            </a:r>
            <a:r>
              <a:rPr lang="zh-CN" altLang="en-US" sz="3800" b="1" dirty="0">
                <a:solidFill>
                  <a:srgbClr val="FF0000"/>
                </a:solidFill>
                <a:sym typeface="+mn-ea"/>
              </a:rPr>
              <a:t>嵌</a:t>
            </a:r>
            <a:r>
              <a:rPr lang="zh-CN" altLang="en-US" sz="3800" b="1" dirty="0">
                <a:sym typeface="+mn-ea"/>
              </a:rPr>
              <a:t>   </a:t>
            </a:r>
            <a:r>
              <a:rPr lang="zh-CN" altLang="en-US" sz="3800" b="1" dirty="0">
                <a:solidFill>
                  <a:srgbClr val="FF0000"/>
                </a:solidFill>
                <a:sym typeface="+mn-ea"/>
              </a:rPr>
              <a:t>框</a:t>
            </a:r>
            <a:r>
              <a:rPr lang="zh-CN" altLang="en-US" sz="3800" b="1" dirty="0">
                <a:sym typeface="+mn-ea"/>
              </a:rPr>
              <a:t>定    </a:t>
            </a:r>
            <a:r>
              <a:rPr lang="zh-CN" altLang="en-US" sz="3800" b="1" dirty="0">
                <a:solidFill>
                  <a:srgbClr val="FF0000"/>
                </a:solidFill>
                <a:sym typeface="+mn-ea"/>
              </a:rPr>
              <a:t>韵</a:t>
            </a:r>
            <a:r>
              <a:rPr lang="zh-CN" altLang="en-US" sz="3800" b="1" dirty="0">
                <a:sym typeface="+mn-ea"/>
              </a:rPr>
              <a:t>味</a:t>
            </a:r>
            <a:endParaRPr lang="zh-CN" altLang="en-US" sz="3800" b="1" u="sng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28001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28002"/>
          <p:cNvSpPr txBox="1"/>
          <p:nvPr/>
        </p:nvSpPr>
        <p:spPr>
          <a:xfrm>
            <a:off x="3779838" y="24923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4339" name="图片 128003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549275"/>
            <a:ext cx="8604250" cy="6443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28004"/>
          <p:cNvSpPr txBox="1"/>
          <p:nvPr/>
        </p:nvSpPr>
        <p:spPr>
          <a:xfrm>
            <a:off x="971550" y="2565400"/>
            <a:ext cx="6480175" cy="3262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40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4000" b="1" dirty="0">
              <a:solidFill>
                <a:srgbClr val="99009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128006" name="文本框 128005"/>
          <p:cNvSpPr txBox="1"/>
          <p:nvPr/>
        </p:nvSpPr>
        <p:spPr>
          <a:xfrm>
            <a:off x="611188" y="549275"/>
            <a:ext cx="83534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80008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结合所学字词，准确流利地朗读课文。</a:t>
            </a:r>
          </a:p>
        </p:txBody>
      </p:sp>
      <p:sp>
        <p:nvSpPr>
          <p:cNvPr id="128011" name="文本框 128010"/>
          <p:cNvSpPr txBox="1"/>
          <p:nvPr/>
        </p:nvSpPr>
        <p:spPr>
          <a:xfrm>
            <a:off x="603885" y="1757680"/>
            <a:ext cx="8468995" cy="5032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带着以下问题默读课文：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课文主要描写的是什么？它有什么特点？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作者描绘了几幅图？分别给这几幅图取个名字。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作者对白鹭是怎么的情感？你能找出相应的句子吗？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你能给课文分成几部分？每部分的内容是什么？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" grpId="1"/>
      <p:bldP spid="1280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40289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1950" cy="6868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40290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530" y="1126490"/>
            <a:ext cx="8567420" cy="5741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40291"/>
          <p:cNvSpPr/>
          <p:nvPr/>
        </p:nvSpPr>
        <p:spPr>
          <a:xfrm>
            <a:off x="900113" y="184467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747395" y="1685925"/>
            <a:ext cx="8468995" cy="1579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课文主要描写的是什么？它有什么特点？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02640" y="3248025"/>
            <a:ext cx="1563370" cy="1004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白鹭。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38780" y="3231515"/>
            <a:ext cx="2867660" cy="1004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外形美。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40289" descr="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51950" cy="6868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40290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530" y="1126490"/>
            <a:ext cx="8567420" cy="5741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40291"/>
          <p:cNvSpPr/>
          <p:nvPr/>
        </p:nvSpPr>
        <p:spPr>
          <a:xfrm>
            <a:off x="900113" y="184467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819150" y="1542415"/>
            <a:ext cx="8468995" cy="1579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2.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作者描绘了几幅图？分别给这几幅图取个名字。</a:t>
            </a:r>
            <a:endParaRPr lang="zh-CN" altLang="en-US" sz="4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3248025"/>
            <a:ext cx="2369820" cy="1004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三幅图。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17645" y="3248025"/>
            <a:ext cx="4610735" cy="2832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清田独钓图；</a:t>
            </a:r>
          </a:p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清晨望哨图；</a:t>
            </a:r>
          </a:p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黄昏低飞图。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40289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1950" cy="6868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40290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530" y="1126490"/>
            <a:ext cx="8567420" cy="5741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40291"/>
          <p:cNvSpPr/>
          <p:nvPr/>
        </p:nvSpPr>
        <p:spPr>
          <a:xfrm>
            <a:off x="900113" y="184467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819150" y="1542415"/>
            <a:ext cx="8468995" cy="1579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3.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作者对白鹭是怎么的情感？你能找出相应的句子吗？</a:t>
            </a:r>
            <a:endParaRPr lang="zh-CN" altLang="en-US" sz="4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2640" y="3248025"/>
            <a:ext cx="1563370" cy="1004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喜爱。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38780" y="3231515"/>
            <a:ext cx="3686810" cy="1004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（后三段。）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40289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1950" cy="6868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40290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530" y="1126490"/>
            <a:ext cx="8567420" cy="5741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40291"/>
          <p:cNvSpPr/>
          <p:nvPr/>
        </p:nvSpPr>
        <p:spPr>
          <a:xfrm>
            <a:off x="900113" y="184467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747395" y="1111885"/>
            <a:ext cx="8468995" cy="1579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4.</a:t>
            </a:r>
            <a:r>
              <a:rPr lang="zh-CN" altLang="en-US" sz="4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你能给课文分成几部分？每部分的内容是什么？</a:t>
            </a:r>
            <a:endParaRPr lang="zh-CN" altLang="en-US" sz="4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885" y="2796540"/>
            <a:ext cx="8206740" cy="3813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部分</a:t>
            </a:r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:(1)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总体介绍白鹭的美。</a:t>
            </a: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部分</a:t>
            </a:r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:(2-10)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从不同方面介绍白鹭的美。</a:t>
            </a:r>
          </a:p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部分</a:t>
            </a:r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:(11)</a:t>
            </a:r>
            <a:r>
              <a:rPr lang="zh-CN" altLang="zh-CN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总结全文，照应开头，再次表达对白鹭的赞美之情。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40289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1950" cy="6868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40290" descr="D:\My Pictures\460CA5ZBVI3.jpg460CA5ZBVI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4530" y="1269048"/>
            <a:ext cx="8567420" cy="5456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40291"/>
          <p:cNvSpPr/>
          <p:nvPr/>
        </p:nvSpPr>
        <p:spPr>
          <a:xfrm>
            <a:off x="900113" y="1844675"/>
            <a:ext cx="7632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矩形 136196"/>
          <p:cNvSpPr/>
          <p:nvPr/>
        </p:nvSpPr>
        <p:spPr>
          <a:xfrm>
            <a:off x="4809490" y="4172585"/>
            <a:ext cx="3966210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prstTxWarp prst="textPlain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D90B71"/>
                </a:solidFill>
                <a:effectLst>
                  <a:glow rad="762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课后作业：</a:t>
            </a:r>
          </a:p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rgbClr val="D90B71"/>
                </a:solidFill>
                <a:effectLst>
                  <a:glow rad="762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1.</a:t>
            </a:r>
            <a:r>
              <a:rPr lang="zh-CN" altLang="en-US" sz="4000" b="1" dirty="0">
                <a:solidFill>
                  <a:srgbClr val="D90B71"/>
                </a:solidFill>
                <a:effectLst>
                  <a:glow rad="762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掌握课后生字。</a:t>
            </a:r>
          </a:p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rgbClr val="D90B71"/>
                </a:solidFill>
                <a:effectLst>
                  <a:glow rad="762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2.</a:t>
            </a:r>
            <a:r>
              <a:rPr lang="zh-CN" altLang="en-US" sz="4000" b="1" dirty="0">
                <a:solidFill>
                  <a:srgbClr val="D90B71"/>
                </a:solidFill>
                <a:effectLst>
                  <a:glow rad="762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背诵课文。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48130" y="1268730"/>
            <a:ext cx="5833110" cy="4824730"/>
          </a:xfrm>
          <a:prstGeom prst="roundRect">
            <a:avLst>
              <a:gd name="adj" fmla="val 4119"/>
            </a:avLst>
          </a:prstGeom>
          <a:solidFill>
            <a:schemeClr val="bg1">
              <a:alpha val="32000"/>
            </a:schemeClr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68500" y="1315720"/>
            <a:ext cx="5296535" cy="474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霜衣雪花青玉嘴，</a:t>
            </a:r>
          </a:p>
          <a:p>
            <a:pPr algn="ctr">
              <a:lnSpc>
                <a:spcPct val="140000"/>
              </a:lnSpc>
            </a:pPr>
            <a:r>
              <a:rPr lang="zh-CN" altLang="en-US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群捕鱼儿溪水中。</a:t>
            </a:r>
          </a:p>
          <a:p>
            <a:pPr algn="ctr">
              <a:lnSpc>
                <a:spcPct val="140000"/>
              </a:lnSpc>
            </a:pPr>
            <a:r>
              <a:rPr lang="zh-CN" altLang="en-US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惊飞远映碧山去，</a:t>
            </a:r>
          </a:p>
          <a:p>
            <a:pPr algn="ctr">
              <a:lnSpc>
                <a:spcPct val="140000"/>
              </a:lnSpc>
            </a:pPr>
            <a:r>
              <a:rPr lang="zh-CN" altLang="en-US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一树梨花落晚风。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Documents and Settings\Administrator\桌面\五年级教案及PPT\白鹭2.jpg白鹭2"/>
          <p:cNvPicPr>
            <a:picLocks noChangeAspect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>
          <a:xfrm>
            <a:off x="-5715" y="-62230"/>
            <a:ext cx="6894830" cy="691261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5544820" y="205740"/>
            <a:ext cx="3326765" cy="2103755"/>
          </a:xfrm>
          <a:prstGeom prst="cloudCallout">
            <a:avLst>
              <a:gd name="adj1" fmla="val -25472"/>
              <a:gd name="adj2" fmla="val 79912"/>
            </a:avLst>
          </a:prstGeom>
          <a:solidFill>
            <a:schemeClr val="bg1">
              <a:alpha val="60000"/>
            </a:schemeClr>
          </a:solidFill>
          <a:ln w="28575" cmpd="sng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>
                <a:solidFill>
                  <a:srgbClr val="006600"/>
                </a:solidFill>
                <a:latin typeface="仿宋_GB2312" panose="02010609030101010101" charset="-122"/>
                <a:ea typeface="仿宋_GB2312" panose="02010609030101010101" charset="-122"/>
              </a:rPr>
              <a:t> </a:t>
            </a:r>
            <a:r>
              <a:rPr lang="zh-CN" altLang="en-US" sz="6000" b="1">
                <a:solidFill>
                  <a:srgbClr val="D90B71"/>
                </a:solidFill>
                <a:latin typeface="仿宋_GB2312" panose="02010609030101010101" charset="-122"/>
                <a:ea typeface="仿宋_GB2312" panose="02010609030101010101" charset="-122"/>
              </a:rPr>
              <a:t>再见！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09569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109570"/>
          <p:cNvSpPr txBox="1"/>
          <p:nvPr/>
        </p:nvSpPr>
        <p:spPr>
          <a:xfrm>
            <a:off x="3779838" y="24923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4099" name="图片 109571" descr="C:\Documents and Settings\Administrator\桌面\白鹭4.jpg白鹭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750" y="749777"/>
            <a:ext cx="8604250" cy="6042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109572"/>
          <p:cNvSpPr txBox="1"/>
          <p:nvPr/>
        </p:nvSpPr>
        <p:spPr>
          <a:xfrm>
            <a:off x="827088" y="1412875"/>
            <a:ext cx="7775575" cy="3538220"/>
          </a:xfrm>
          <a:prstGeom prst="rect">
            <a:avLst/>
          </a:prstGeom>
          <a:noFill/>
          <a:ln w="9525">
            <a:noFill/>
          </a:ln>
          <a:effectLst>
            <a:glow rad="76200">
              <a:schemeClr val="bg1">
                <a:alpha val="82000"/>
              </a:schemeClr>
            </a:glow>
          </a:effectLst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endParaRPr lang="en-US" altLang="en-US" sz="2800" b="1">
              <a:solidFill>
                <a:schemeClr val="accent4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en-US" sz="3200" b="1" dirty="0">
                <a:solidFill>
                  <a:schemeClr val="accent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1. </a:t>
            </a:r>
            <a:r>
              <a:rPr lang="zh-CN" altLang="en-US" sz="3200" b="1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两个黄鹂鸣翠柳，一行白鹭上青天。</a:t>
            </a:r>
          </a:p>
          <a:p>
            <a:r>
              <a:rPr lang="zh-CN" altLang="en-US" sz="3200" b="1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</a:t>
            </a:r>
            <a:r>
              <a:rPr lang="en-US" altLang="zh-CN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——</a:t>
            </a:r>
            <a:r>
              <a:rPr lang="zh-CN" altLang="en-US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《绝句》杜甫【唐】</a:t>
            </a:r>
            <a:endParaRPr lang="zh-CN" altLang="en-US" sz="3200" b="1" dirty="0">
              <a:ln w="12700" cmpd="sng">
                <a:noFill/>
                <a:prstDash val="solid"/>
              </a:ln>
              <a:solidFill>
                <a:srgbClr val="FF0000"/>
              </a:solidFill>
              <a:effectLst>
                <a:glow rad="63500">
                  <a:schemeClr val="bg1">
                    <a:alpha val="100000"/>
                  </a:schemeClr>
                </a:glo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  </a:t>
            </a:r>
          </a:p>
          <a:p>
            <a:r>
              <a:rPr lang="en-US" altLang="zh-CN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2. </a:t>
            </a:r>
            <a:r>
              <a:rPr lang="zh-CN" altLang="zh-CN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西塞山前白鹭飞，桃花流水鳜鱼肥。</a:t>
            </a:r>
          </a:p>
          <a:p>
            <a:r>
              <a:rPr lang="zh-CN" altLang="zh-CN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</a:t>
            </a:r>
            <a:r>
              <a:rPr lang="en-US" altLang="zh-CN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sz="3200" b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>
                      <a:alpha val="10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《渔歌子》张志和【唐】</a:t>
            </a:r>
            <a:endParaRPr lang="zh-CN" altLang="en-US" sz="3200" b="1" dirty="0">
              <a:ln w="12700" cmpd="sng">
                <a:noFill/>
                <a:prstDash val="solid"/>
              </a:ln>
              <a:solidFill>
                <a:srgbClr val="FF0000"/>
              </a:solidFill>
              <a:effectLst>
                <a:glow rad="63500">
                  <a:schemeClr val="bg1">
                    <a:alpha val="100000"/>
                  </a:schemeClr>
                </a:glo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solidFill>
                  <a:schemeClr val="accent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4101" name="文本框 109573"/>
          <p:cNvSpPr txBox="1"/>
          <p:nvPr/>
        </p:nvSpPr>
        <p:spPr>
          <a:xfrm>
            <a:off x="611188" y="549275"/>
            <a:ext cx="3419475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诗句欣赏：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5335" y="1828800"/>
            <a:ext cx="3328035" cy="2099310"/>
            <a:chOff x="5221" y="2880"/>
            <a:chExt cx="5241" cy="3306"/>
          </a:xfrm>
        </p:grpSpPr>
        <p:sp>
          <p:nvSpPr>
            <p:cNvPr id="4" name="矩形 3"/>
            <p:cNvSpPr/>
            <p:nvPr/>
          </p:nvSpPr>
          <p:spPr>
            <a:xfrm>
              <a:off x="5221" y="5280"/>
              <a:ext cx="1361" cy="907"/>
            </a:xfrm>
            <a:prstGeom prst="rect">
              <a:avLst/>
            </a:prstGeom>
            <a:noFill/>
            <a:ln w="50800" cmpd="sng">
              <a:solidFill>
                <a:srgbClr val="FFFF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102" y="2880"/>
              <a:ext cx="1361" cy="907"/>
            </a:xfrm>
            <a:prstGeom prst="rect">
              <a:avLst/>
            </a:prstGeom>
            <a:noFill/>
            <a:ln w="50800" cmpd="sng">
              <a:solidFill>
                <a:srgbClr val="FFFF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图片 124929" descr="C:\Documents and Settings\Administrator\桌面\白鹭5.jpg白鹭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5715"/>
            <a:ext cx="9144000" cy="68484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5885815" y="877570"/>
            <a:ext cx="2306320" cy="4354830"/>
          </a:xfrm>
          <a:prstGeom prst="rect">
            <a:avLst/>
          </a:prstGeom>
          <a:noFill/>
          <a:effectLst>
            <a:glow rad="101600">
              <a:schemeClr val="bg1">
                <a:alpha val="40000"/>
              </a:schemeClr>
            </a:glow>
            <a:softEdge rad="12700"/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7200" b="1">
                <a:ln w="1016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76200">
                    <a:schemeClr val="bg1">
                      <a:alpha val="79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白鹭</a:t>
            </a:r>
            <a:endParaRPr lang="zh-CN" altLang="en-US" sz="6600" b="1">
              <a:ln w="1016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glow rad="76200">
                  <a:schemeClr val="bg1">
                    <a:alpha val="79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6600" b="1">
                <a:ln w="1016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76200">
                    <a:schemeClr val="bg1">
                      <a:alpha val="79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郭沫若</a:t>
            </a:r>
            <a:endParaRPr lang="en-US" altLang="zh-CN" sz="4000" b="1">
              <a:ln w="1016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glow rad="76200">
                  <a:schemeClr val="bg1">
                    <a:alpha val="79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/>
          <p:nvPr/>
        </p:nvSpPr>
        <p:spPr>
          <a:xfrm>
            <a:off x="2422525" y="685800"/>
            <a:ext cx="549275" cy="5257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3300" y="483870"/>
            <a:ext cx="4173855" cy="6033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郭沫若（1892一1978年），原名郭开贞，字鼎堂，号尚武，笔名沫若、郭鼎堂等。四川乐山人，毕业于日本九州帝国大学，现代文学家、历史学家、考古学家、古文学学家、社会活动家。我国新诗的奠基人之一，继鲁迅之后革命文化界公认的领袖。</a:t>
            </a:r>
          </a:p>
          <a:p>
            <a:pPr>
              <a:lnSpc>
                <a:spcPct val="120000"/>
              </a:lnSpc>
            </a:pPr>
            <a:r>
              <a:rPr lang="zh-CN" altLang="en-US" sz="23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主要作品有诗集《女神》等；历史剧本《屈原》《虎符》《棠棣之花》等。</a:t>
            </a:r>
            <a:endParaRPr lang="zh-CN" altLang="en-US" sz="2300" b="1" u="sng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300" b="1" u="sng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本文选自《郭沫若全集</a:t>
            </a:r>
            <a:r>
              <a:rPr lang="en-US" altLang="zh-CN" sz="2300" b="1" u="sng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·</a:t>
            </a:r>
            <a:r>
              <a:rPr lang="zh-CN" altLang="en-US" sz="2300" b="1" u="sng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文学篇》。</a:t>
            </a:r>
          </a:p>
        </p:txBody>
      </p:sp>
      <p:pic>
        <p:nvPicPr>
          <p:cNvPr id="3" name="图片 2" descr="郭沫若"/>
          <p:cNvPicPr>
            <a:picLocks noChangeAspect="1"/>
          </p:cNvPicPr>
          <p:nvPr/>
        </p:nvPicPr>
        <p:blipFill>
          <a:blip r:embed="rId3" cstate="print"/>
          <a:srcRect l="3574" r="6109" b="9155"/>
          <a:stretch>
            <a:fillRect/>
          </a:stretch>
        </p:blipFill>
        <p:spPr>
          <a:xfrm>
            <a:off x="53975" y="163195"/>
            <a:ext cx="4672965" cy="6496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图片 137217" descr="C:\Documents and Settings\Administrator\桌面\白鹭3.jpg白鹭3"/>
          <p:cNvPicPr>
            <a:picLocks noChangeAspect="1"/>
          </p:cNvPicPr>
          <p:nvPr/>
        </p:nvPicPr>
        <p:blipFill>
          <a:blip r:embed="rId3" cstate="print"/>
          <a:srcRect l="2306" t="1361" r="2019" b="1694"/>
          <a:stretch>
            <a:fillRect/>
          </a:stretch>
        </p:blipFill>
        <p:spPr>
          <a:xfrm>
            <a:off x="1831340" y="93345"/>
            <a:ext cx="5717540" cy="6648450"/>
          </a:xfrm>
          <a:prstGeom prst="ellipse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.tuchong.com/2677631/f/1099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3267744"/>
            <a:ext cx="10287000" cy="1028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img.pconline.com.cn/images/upload/upc/tx/itbbs/1604/18/c25/20446726_1460957895815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66328"/>
            <a:ext cx="9144000" cy="8524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白鹭6"/>
          <p:cNvPicPr>
            <a:picLocks noChangeAspect="1"/>
          </p:cNvPicPr>
          <p:nvPr/>
        </p:nvPicPr>
        <p:blipFill>
          <a:blip r:embed="rId3" cstate="print"/>
          <a:srcRect l="32959" t="10201" r="13955" b="3224"/>
          <a:stretch>
            <a:fillRect/>
          </a:stretch>
        </p:blipFill>
        <p:spPr>
          <a:xfrm>
            <a:off x="1868170" y="55880"/>
            <a:ext cx="5625465" cy="6697345"/>
          </a:xfrm>
          <a:prstGeom prst="ellipse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554</Words>
  <Application>Microsoft Office PowerPoint</Application>
  <PresentationFormat>全屏显示(4:3)</PresentationFormat>
  <Paragraphs>95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赵德峰</cp:lastModifiedBy>
  <cp:revision>178</cp:revision>
  <dcterms:created xsi:type="dcterms:W3CDTF">2016-05-18T08:08:00Z</dcterms:created>
  <dcterms:modified xsi:type="dcterms:W3CDTF">2019-09-02T03:13:10Z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