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4"/>
  </p:notesMasterIdLst>
  <p:handoutMasterIdLst>
    <p:handoutMasterId r:id="rId46"/>
  </p:handoutMasterIdLst>
  <p:sldIdLst>
    <p:sldId id="1597" r:id="rId3"/>
    <p:sldId id="523" r:id="rId5"/>
    <p:sldId id="1379" r:id="rId6"/>
    <p:sldId id="1557" r:id="rId7"/>
    <p:sldId id="1598" r:id="rId8"/>
    <p:sldId id="1372" r:id="rId9"/>
    <p:sldId id="1599" r:id="rId10"/>
    <p:sldId id="1601" r:id="rId11"/>
    <p:sldId id="1600" r:id="rId12"/>
    <p:sldId id="1377" r:id="rId13"/>
    <p:sldId id="1603" r:id="rId14"/>
    <p:sldId id="1605" r:id="rId15"/>
    <p:sldId id="1606" r:id="rId16"/>
    <p:sldId id="1374" r:id="rId17"/>
    <p:sldId id="1530" r:id="rId18"/>
    <p:sldId id="1607" r:id="rId19"/>
    <p:sldId id="1522" r:id="rId20"/>
    <p:sldId id="1523" r:id="rId21"/>
    <p:sldId id="1608" r:id="rId22"/>
    <p:sldId id="1524" r:id="rId23"/>
    <p:sldId id="1525" r:id="rId24"/>
    <p:sldId id="1531" r:id="rId25"/>
    <p:sldId id="1526" r:id="rId26"/>
    <p:sldId id="1527" r:id="rId27"/>
    <p:sldId id="1609" r:id="rId28"/>
    <p:sldId id="1610" r:id="rId29"/>
    <p:sldId id="1611" r:id="rId30"/>
    <p:sldId id="1612" r:id="rId31"/>
    <p:sldId id="1528" r:id="rId32"/>
    <p:sldId id="1536" r:id="rId33"/>
    <p:sldId id="1537" r:id="rId34"/>
    <p:sldId id="1538" r:id="rId35"/>
    <p:sldId id="1596" r:id="rId36"/>
    <p:sldId id="1529" r:id="rId37"/>
    <p:sldId id="1532" r:id="rId38"/>
    <p:sldId id="1533" r:id="rId39"/>
    <p:sldId id="1517" r:id="rId40"/>
    <p:sldId id="1365" r:id="rId41"/>
    <p:sldId id="1460" r:id="rId42"/>
    <p:sldId id="1358" r:id="rId43"/>
    <p:sldId id="1359" r:id="rId44"/>
    <p:sldId id="1406" r:id="rId4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0"/>
    </p:embeddedFont>
    <p:embeddedFont>
      <p:font typeface="楷体" panose="02010609060101010101" pitchFamily="49" charset="-122"/>
      <p:regular r:id="rId51"/>
    </p:embeddedFont>
    <p:embeddedFont>
      <p:font typeface="汉语拼音" panose="020B0604020202020204" pitchFamily="34" charset="0"/>
      <p:regular r:id="rId52"/>
    </p:embeddedFont>
    <p:embeddedFont>
      <p:font typeface="幼圆" panose="02010509060101010101" pitchFamily="49" charset="-122"/>
      <p:regular r:id="rId53"/>
    </p:embeddedFont>
    <p:embeddedFont>
      <p:font typeface="微软雅黑" panose="020B0503020204020204" charset="-122"/>
      <p:regular r:id="rId54"/>
    </p:embeddedFont>
    <p:embeddedFont>
      <p:font typeface="Calibri" panose="020F0502020204030204" charset="0"/>
      <p:regular r:id="rId55"/>
      <p:bold r:id="rId56"/>
      <p:italic r:id="rId57"/>
      <p:boldItalic r:id="rId58"/>
    </p:embeddedFont>
    <p:embeddedFont>
      <p:font typeface="Arial Black" panose="020B0A04020102020204" charset="0"/>
      <p:bold r:id="rId5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BE3EF"/>
    <a:srgbClr val="F73BDC"/>
    <a:srgbClr val="FF66FF"/>
    <a:srgbClr val="F074C7"/>
    <a:srgbClr val="2060BE"/>
    <a:srgbClr val="FF97FF"/>
    <a:srgbClr val="CAFAFE"/>
    <a:srgbClr val="9900CC"/>
    <a:srgbClr val="15F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4705" autoAdjust="0"/>
  </p:normalViewPr>
  <p:slideViewPr>
    <p:cSldViewPr>
      <p:cViewPr>
        <p:scale>
          <a:sx n="100" d="100"/>
          <a:sy n="100" d="100"/>
        </p:scale>
        <p:origin x="-864" y="-29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81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10"/>
        <p:guide pos="22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font" Target="fonts/font10.fntdata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4" Type="http://schemas.openxmlformats.org/officeDocument/2006/relationships/theme" Target="../theme/theme1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1.png"/><Relationship Id="rId1" Type="http://schemas.openxmlformats.org/officeDocument/2006/relationships/hyperlink" Target="&#20845;&#19979;&#29983;&#23383;&#35270;&#39057;1&#21271;&#20140;&#30340;&#26149;&#33410;.mp4" TargetMode="Externa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7.xml"/><Relationship Id="rId7" Type="http://schemas.openxmlformats.org/officeDocument/2006/relationships/hyperlink" Target="&#29983;&#23383;&#35270;&#39057;/&#21807;.mp4" TargetMode="External"/><Relationship Id="rId6" Type="http://schemas.openxmlformats.org/officeDocument/2006/relationships/hyperlink" Target="&#29983;&#23383;&#35270;&#39057;/&#31454;.mp4" TargetMode="External"/><Relationship Id="rId5" Type="http://schemas.openxmlformats.org/officeDocument/2006/relationships/hyperlink" Target="&#29983;&#23383;&#35270;&#39057;/&#35832;.mp4" TargetMode="External"/><Relationship Id="rId4" Type="http://schemas.openxmlformats.org/officeDocument/2006/relationships/image" Target="../media/image8.png"/><Relationship Id="rId3" Type="http://schemas.openxmlformats.org/officeDocument/2006/relationships/hyperlink" Target="&#29983;&#23383;&#35270;&#39057;/&#23581;.mp4" TargetMode="External"/><Relationship Id="rId2" Type="http://schemas.openxmlformats.org/officeDocument/2006/relationships/image" Target="../media/image7.png"/><Relationship Id="rId1" Type="http://schemas.openxmlformats.org/officeDocument/2006/relationships/hyperlink" Target="&#29983;&#23383;&#35270;&#39057;-1&#12298;&#22823;&#38738;&#26641;&#19979;&#30340;&#23567;&#23398;&#12299;.mp4" TargetMode="Externa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hyperlink" Target="&#29983;&#23383;&#35270;&#39057;/&#31454;.mp4" TargetMode="Externa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png"/><Relationship Id="rId2" Type="http://schemas.openxmlformats.org/officeDocument/2006/relationships/hyperlink" Target="&#29983;&#23383;&#35270;&#39057;/&#23581;.mp4" TargetMode="Externa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2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38.png"/><Relationship Id="rId2" Type="http://schemas.openxmlformats.org/officeDocument/2006/relationships/hyperlink" Target="&#38142;&#25509;&#65306;&#35762;&#20041;&#27668;&#30340;&#33600;&#24040;&#20271;.wmv" TargetMode="Externa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2.xml"/><Relationship Id="rId6" Type="http://schemas.openxmlformats.org/officeDocument/2006/relationships/slideLayout" Target="../slideLayouts/slideLayout42.xml"/><Relationship Id="rId5" Type="http://schemas.openxmlformats.org/officeDocument/2006/relationships/image" Target="../media/image7.png"/><Relationship Id="rId4" Type="http://schemas.openxmlformats.org/officeDocument/2006/relationships/image" Target="../media/image9.png"/><Relationship Id="rId3" Type="http://schemas.openxmlformats.org/officeDocument/2006/relationships/hyperlink" Target="&#19971;&#24425;-&#23383;&#35789;&#21548;&#20889;-&#22235;&#19978;-25.&#29579;&#25102;&#19981;&#21462;&#36947;&#26049;&#26446;.mp4" TargetMode="Externa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hyperlink" Target="&#29983;&#23383;&#35270;&#39057;/&#25102;.mp4" TargetMode="External"/><Relationship Id="rId3" Type="http://schemas.openxmlformats.org/officeDocument/2006/relationships/image" Target="../media/image7.png"/><Relationship Id="rId2" Type="http://schemas.openxmlformats.org/officeDocument/2006/relationships/hyperlink" Target="&#29983;&#23383;&#35270;&#39057;-1&#12298;&#22823;&#38738;&#26641;&#19979;&#30340;&#23567;&#23398;&#12299;.mp4" TargetMode="Externa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hyperlink" Target="&#19971;&#24425;-&#35838;&#25991;&#26391;&#35835;-&#22235;&#19978;-25.&#29579;&#25102;&#19981;&#21462;&#36947;&#26049;&#26446;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41726" y="2107419"/>
            <a:ext cx="33123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学习文言文的方法：借助注释、利用插图、联系生活实际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今天，我们走进另一片文言文的学习。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555526"/>
            <a:ext cx="67687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回忆我们学过的文言文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精卫填海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，你知道了学习文言文的方法有什么？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99592" y="1923678"/>
            <a:ext cx="3672408" cy="2036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29968" y="1421785"/>
            <a:ext cx="126042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zhū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37821" y="1421784"/>
            <a:ext cx="130888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jìng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3568" y="1980608"/>
            <a:ext cx="10194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  <a:endParaRPr lang="zh-CN" altLang="en-US" sz="8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34961" y="1989296"/>
            <a:ext cx="1058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</a:t>
            </a:r>
            <a:endParaRPr lang="zh-CN" altLang="en-US" sz="8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7734" y="902705"/>
            <a:ext cx="8454746" cy="3511238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10415" y="647388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156405" y="647388"/>
            <a:ext cx="1121491" cy="438582"/>
            <a:chOff x="6520102" y="843558"/>
            <a:chExt cx="1121491" cy="438582"/>
          </a:xfrm>
        </p:grpSpPr>
        <p:sp>
          <p:nvSpPr>
            <p:cNvPr id="14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67" y="1758940"/>
            <a:ext cx="3514001" cy="2006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3406708" y="1419622"/>
            <a:ext cx="130888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wéi</a:t>
            </a:r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03848" y="1987134"/>
            <a:ext cx="1058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endParaRPr lang="zh-CN" altLang="en-US" sz="8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6"/>
          <p:cNvSpPr txBox="1"/>
          <p:nvPr/>
        </p:nvSpPr>
        <p:spPr>
          <a:xfrm>
            <a:off x="3059831" y="340408"/>
            <a:ext cx="6444567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下面，我们一起来学习会写字吧！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2" name="云形标注 41"/>
          <p:cNvSpPr/>
          <p:nvPr/>
        </p:nvSpPr>
        <p:spPr>
          <a:xfrm>
            <a:off x="4932040" y="1010271"/>
            <a:ext cx="3244751" cy="1181660"/>
          </a:xfrm>
          <a:prstGeom prst="cloudCallout">
            <a:avLst>
              <a:gd name="adj1" fmla="val -47019"/>
              <a:gd name="adj2" fmla="val 61087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先来读读下面几个字吧！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64"/>
          <p:cNvSpPr txBox="1"/>
          <p:nvPr/>
        </p:nvSpPr>
        <p:spPr>
          <a:xfrm>
            <a:off x="3104824" y="301701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4550130" y="3017018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5974614" y="3039243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7"/>
          <p:cNvGrpSpPr/>
          <p:nvPr/>
        </p:nvGrpSpPr>
        <p:grpSpPr>
          <a:xfrm>
            <a:off x="5961416" y="3039243"/>
            <a:ext cx="1029163" cy="1085656"/>
            <a:chOff x="2437" y="2032"/>
            <a:chExt cx="1244" cy="1264"/>
          </a:xfrm>
        </p:grpSpPr>
        <p:sp>
          <p:nvSpPr>
            <p:cNvPr id="6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3" name="组合 7"/>
          <p:cNvGrpSpPr/>
          <p:nvPr/>
        </p:nvGrpSpPr>
        <p:grpSpPr>
          <a:xfrm>
            <a:off x="4520270" y="3017018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7" name="组合 7"/>
          <p:cNvGrpSpPr/>
          <p:nvPr/>
        </p:nvGrpSpPr>
        <p:grpSpPr>
          <a:xfrm>
            <a:off x="3112778" y="3017018"/>
            <a:ext cx="1029163" cy="1085656"/>
            <a:chOff x="2437" y="2032"/>
            <a:chExt cx="1244" cy="1264"/>
          </a:xfrm>
        </p:grpSpPr>
        <p:sp>
          <p:nvSpPr>
            <p:cNvPr id="6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1" name="TextBox 70"/>
          <p:cNvSpPr txBox="1"/>
          <p:nvPr/>
        </p:nvSpPr>
        <p:spPr>
          <a:xfrm>
            <a:off x="3213247" y="2445514"/>
            <a:ext cx="8467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zhū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692811" y="2445514"/>
            <a:ext cx="8723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jìng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1885" y="2467739"/>
            <a:ext cx="7938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wéi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4" name="文本框 64"/>
          <p:cNvSpPr txBox="1"/>
          <p:nvPr/>
        </p:nvSpPr>
        <p:spPr>
          <a:xfrm>
            <a:off x="1742915" y="2987497"/>
            <a:ext cx="103060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  <a:endParaRPr lang="zh-CN" altLang="en-US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"/>
          <p:cNvGrpSpPr/>
          <p:nvPr/>
        </p:nvGrpSpPr>
        <p:grpSpPr>
          <a:xfrm>
            <a:off x="1743550" y="2998927"/>
            <a:ext cx="1029970" cy="1085850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9" name="TextBox 118"/>
          <p:cNvSpPr txBox="1"/>
          <p:nvPr/>
        </p:nvSpPr>
        <p:spPr>
          <a:xfrm>
            <a:off x="1605427" y="2427734"/>
            <a:ext cx="130873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cháng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552" y="992894"/>
            <a:ext cx="7920880" cy="3568467"/>
          </a:xfrm>
          <a:prstGeom prst="rect">
            <a:avLst/>
          </a:prstGeom>
          <a:noFill/>
          <a:ln w="12700">
            <a:solidFill>
              <a:srgbClr val="7030A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11560" y="699542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960214" y="758885"/>
            <a:ext cx="1609767" cy="472337"/>
            <a:chOff x="760801" y="933520"/>
            <a:chExt cx="1609767" cy="472337"/>
          </a:xfrm>
        </p:grpSpPr>
        <p:grpSp>
          <p:nvGrpSpPr>
            <p:cNvPr id="36" name="组合 35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38" name="TextBox 11">
                <a:hlinkClick r:id="rId1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pic>
        <p:nvPicPr>
          <p:cNvPr id="41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762" y="4059535"/>
            <a:ext cx="504056" cy="50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772" y="4083918"/>
            <a:ext cx="504056" cy="50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83918"/>
            <a:ext cx="504056" cy="50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83918"/>
            <a:ext cx="504056" cy="50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71" grpId="0"/>
      <p:bldP spid="72" grpId="0"/>
      <p:bldP spid="73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745050" y="1203598"/>
            <a:ext cx="1029163" cy="1088572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文本框 64"/>
          <p:cNvSpPr txBox="1"/>
          <p:nvPr/>
        </p:nvSpPr>
        <p:spPr>
          <a:xfrm>
            <a:off x="745050" y="1204342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683568" y="3116499"/>
            <a:ext cx="1029163" cy="1088572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" name="文本框 64"/>
          <p:cNvSpPr txBox="1"/>
          <p:nvPr/>
        </p:nvSpPr>
        <p:spPr>
          <a:xfrm>
            <a:off x="683568" y="309860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19924" y="1694535"/>
            <a:ext cx="432048" cy="25478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71600" y="3602657"/>
            <a:ext cx="360040" cy="3600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51720" y="1491630"/>
            <a:ext cx="6408712" cy="954107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书写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时要注意：“立”的第二横要写舒展。“儿”的竖弯钩要向外延伸。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51720" y="3133723"/>
            <a:ext cx="6048672" cy="954107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意思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是终了；表示出乎意料。可以组词：竟然。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51720" y="534176"/>
            <a:ext cx="41465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意思是：争着，组词为：竞争、竞选、竞相开放。</a:t>
            </a:r>
            <a:endParaRPr lang="zh-CN" altLang="en-US" dirty="0"/>
          </a:p>
        </p:txBody>
      </p:sp>
      <p:pic>
        <p:nvPicPr>
          <p:cNvPr id="20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75" y="2283718"/>
            <a:ext cx="504056" cy="50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7" grpId="0" animBg="1"/>
      <p:bldP spid="18" grpId="0" animBg="1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" name="文本框 64"/>
          <p:cNvSpPr txBox="1"/>
          <p:nvPr/>
        </p:nvSpPr>
        <p:spPr>
          <a:xfrm>
            <a:off x="1204247" y="1818887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1164410" y="1818143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1" name="矩形 20"/>
          <p:cNvSpPr/>
          <p:nvPr/>
        </p:nvSpPr>
        <p:spPr>
          <a:xfrm>
            <a:off x="3419872" y="1905675"/>
            <a:ext cx="3456384" cy="954107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“云”的第二横要写舒展，上下同宽。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燕尾形箭头 2"/>
          <p:cNvSpPr/>
          <p:nvPr/>
        </p:nvSpPr>
        <p:spPr>
          <a:xfrm>
            <a:off x="2555776" y="2102336"/>
            <a:ext cx="636492" cy="484632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18"/>
          <p:cNvSpPr txBox="1"/>
          <p:nvPr/>
        </p:nvSpPr>
        <p:spPr>
          <a:xfrm>
            <a:off x="971600" y="1203598"/>
            <a:ext cx="130873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cháng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37" name="图片 36" descr="26523992_010017343033_2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9FF93">
                  <a:alpha val="100000"/>
                </a:srgbClr>
              </a:clrFrom>
              <a:clrTo>
                <a:srgbClr val="F9FF93">
                  <a:alpha val="100000"/>
                  <a:alpha val="0"/>
                </a:srgbClr>
              </a:clrTo>
            </a:clrChange>
          </a:blip>
          <a:srcRect t="6135" b="5175"/>
          <a:stretch>
            <a:fillRect/>
          </a:stretch>
        </p:blipFill>
        <p:spPr>
          <a:xfrm>
            <a:off x="6732240" y="1480140"/>
            <a:ext cx="2094376" cy="1857500"/>
          </a:xfrm>
          <a:prstGeom prst="rect">
            <a:avLst/>
          </a:prstGeom>
        </p:spPr>
      </p:pic>
      <p:pic>
        <p:nvPicPr>
          <p:cNvPr id="11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698" y="2931381"/>
            <a:ext cx="504056" cy="50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u=3208865649,1428555906&amp;fm=26&amp;gp=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24000"/>
          </a:blip>
          <a:srcRect t="14029" b="15827"/>
          <a:stretch>
            <a:fillRect/>
          </a:stretch>
        </p:blipFill>
        <p:spPr>
          <a:xfrm>
            <a:off x="0" y="4015147"/>
            <a:ext cx="1928794" cy="112835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927341" y="410433"/>
            <a:ext cx="482207" cy="482207"/>
            <a:chOff x="631825" y="5181600"/>
            <a:chExt cx="1554163" cy="1552575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509323" y="343917"/>
            <a:ext cx="1973580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92878" y="964396"/>
            <a:ext cx="1369606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摘李子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pic>
        <p:nvPicPr>
          <p:cNvPr id="61" name="图片 60" descr="u=2147774142,860965438&amp;fm=26&amp;gp=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9785" y="224790"/>
            <a:ext cx="4514215" cy="4514215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5135245" y="1829435"/>
            <a:ext cx="1340485" cy="1141730"/>
            <a:chOff x="6143636" y="2786064"/>
            <a:chExt cx="857256" cy="956048"/>
          </a:xfrm>
        </p:grpSpPr>
        <p:pic>
          <p:nvPicPr>
            <p:cNvPr id="62" name="图片 61" descr="u=1553924813,880335147&amp;fm=191&amp;app=48&amp;size=h300&amp;n=0&amp;g=4n&amp;f=JPEG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43636" y="2786064"/>
              <a:ext cx="857256" cy="956048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68" name="TextBox 67"/>
            <p:cNvSpPr txBox="1"/>
            <p:nvPr/>
          </p:nvSpPr>
          <p:spPr>
            <a:xfrm>
              <a:off x="6384347" y="3083169"/>
              <a:ext cx="595035" cy="43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竞走</a:t>
              </a:r>
              <a:endParaRPr lang="zh-CN" altLang="en-US" sz="28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544185" y="808990"/>
            <a:ext cx="1104265" cy="1020445"/>
            <a:chOff x="6572264" y="1928808"/>
            <a:chExt cx="893746" cy="932057"/>
          </a:xfrm>
        </p:grpSpPr>
        <p:pic>
          <p:nvPicPr>
            <p:cNvPr id="66" name="图片 65" descr="u=1553924813,880335147&amp;fm=191&amp;app=48&amp;size=h300&amp;n=0&amp;g=4n&amp;f=JPEG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72264" y="1928808"/>
              <a:ext cx="835670" cy="932057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70" name="TextBox 69"/>
            <p:cNvSpPr txBox="1"/>
            <p:nvPr/>
          </p:nvSpPr>
          <p:spPr>
            <a:xfrm>
              <a:off x="6701778" y="2214747"/>
              <a:ext cx="764232" cy="47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王戎</a:t>
              </a:r>
              <a:endParaRPr lang="zh-CN" altLang="en-US" sz="28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442075" y="1710055"/>
            <a:ext cx="1334135" cy="1193800"/>
            <a:chOff x="7500958" y="2786064"/>
            <a:chExt cx="822728" cy="917540"/>
          </a:xfrm>
        </p:grpSpPr>
        <p:pic>
          <p:nvPicPr>
            <p:cNvPr id="67" name="图片 66" descr="u=1553924813,880335147&amp;fm=191&amp;app=48&amp;size=h300&amp;n=0&amp;g=4n&amp;f=JPEG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00958" y="2786064"/>
              <a:ext cx="822728" cy="917540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71" name="TextBox 70"/>
            <p:cNvSpPr txBox="1"/>
            <p:nvPr/>
          </p:nvSpPr>
          <p:spPr>
            <a:xfrm>
              <a:off x="7715272" y="3143254"/>
              <a:ext cx="598241" cy="40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尝试</a:t>
              </a:r>
              <a:endParaRPr lang="zh-CN" altLang="en-US" sz="28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500620" y="1330325"/>
            <a:ext cx="1240155" cy="993140"/>
            <a:chOff x="8215338" y="2500312"/>
            <a:chExt cx="747239" cy="774664"/>
          </a:xfrm>
        </p:grpSpPr>
        <p:pic>
          <p:nvPicPr>
            <p:cNvPr id="63" name="图片 62" descr="u=1553924813,880335147&amp;fm=191&amp;app=48&amp;size=h300&amp;n=0&amp;g=4n&amp;f=JPEG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15338" y="2500312"/>
              <a:ext cx="694615" cy="774664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72" name="TextBox 71"/>
            <p:cNvSpPr txBox="1"/>
            <p:nvPr/>
          </p:nvSpPr>
          <p:spPr>
            <a:xfrm>
              <a:off x="8364336" y="2746439"/>
              <a:ext cx="598241" cy="407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诸多</a:t>
              </a:r>
              <a:endParaRPr lang="zh-CN" altLang="en-US" sz="28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719570" y="490855"/>
            <a:ext cx="1158239" cy="1057910"/>
            <a:chOff x="7358082" y="1785932"/>
            <a:chExt cx="910148" cy="956048"/>
          </a:xfrm>
        </p:grpSpPr>
        <p:pic>
          <p:nvPicPr>
            <p:cNvPr id="65" name="图片 64" descr="u=1553924813,880335147&amp;fm=191&amp;app=48&amp;size=h300&amp;n=0&amp;g=4n&amp;f=JPEG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58082" y="1785932"/>
              <a:ext cx="857256" cy="956048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73" name="TextBox 72"/>
            <p:cNvSpPr txBox="1"/>
            <p:nvPr/>
          </p:nvSpPr>
          <p:spPr>
            <a:xfrm>
              <a:off x="7541708" y="2073435"/>
              <a:ext cx="726522" cy="471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唯一</a:t>
              </a:r>
              <a:endParaRPr lang="zh-CN" altLang="en-US" sz="28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9" name="图片 78" descr="u=794036867,260778880&amp;fm=26&amp;gp=0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23"/>
          <a:stretch>
            <a:fillRect/>
          </a:stretch>
        </p:blipFill>
        <p:spPr>
          <a:xfrm>
            <a:off x="4714876" y="3429006"/>
            <a:ext cx="1566485" cy="15001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38 0.026074 C -0.001976 0.019597 -0.003314 0.017110 -0.004506 0.009130 C -0.004952 0.006142 -0.004506 0.002152 -0.005398 0.000650 C -0.009121 -0.004826 -0.035479 -0.012805 -0.036226 -0.013306 C -0.043371 -0.016795 -0.049623 -0.022772 -0.056623 -0.027763 C -0.067790 -0.035242 -0.078812 -0.036728 -0.090126 -0.038731 C -0.094449 -0.041218 -0.098317 -0.042720 -0.102486 -0.047211 C -0.222810 -0.045709 -0.257214 -0.065657 -0.339857 -0.033239 C -0.345810 -0.027262 -0.350579 -0.022271 -0.356686 -0.019283 C -0.360554 -0.010819 -0.364877 -0.014308 -0.369046 -0.007814 C -0.377237 0.005140 -0.385429 0.013621 -0.394658 0.017610 C -0.403295 0.031566 -0.399127 0.026074 -0.407018 0.034054 C -0.412825 0.048511 -0.419970 0.051014 -0.426377 0.062483 C -0.435461 0.078425 -0.428316 0.069945 -0.434268 0.076439 C -0.437099 0.085403 -0.437245 0.092381 -0.440521 0.098875 C -0.441714 0.110828 -0.443498 0.114818 -0.445736 0.124299 C -0.448567 0.135768 -0.449905 0.146235 -0.451989 0.157703 C -0.454374 0.171659 -0.454520 0.166668 -0.457204 0.177636 C -0.459881 0.187602 -0.460773 0.198085 -0.464349 0.205564 C -0.466434 0.216031 -0.469264 0.229987 -0.472241 0.236464 C -0.473879 0.252423 -0.472541 0.242941 -0.478493 0.261888 C -0.479832 0.266379 -0.480732 0.272856 -0.481925 0.278849 C -0.482516 0.281336 -0.483709 0.287313 -0.483709 0.287313 C -0.485939 0.315241 -0.484746 0.302270 -0.487285 0.326209 C -0.487577 0.329197 -0.488177 0.334673 -0.488177 0.335174 C -0.488924 0.353119 -0.488769 0.360097 -0.491600 0.374069 C -0.490407 0.391014 -0.490854 0.381548 -0.490854 0.402482 " pathEditMode="relative" rAng="0" ptsTypes="ffffffffffffffffffffffffffA">
                                      <p:cBhvr>
                                        <p:cTn id="6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00" y="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00 -0.021055 C -0.017119 -0.022898 -0.018534 -0.027064 -0.022908 -0.031695 C -0.024038 -0.034002 -0.025022 -0.037239 -0.026152 -0.039547 C -0.026860 -0.040941 -0.028128 -0.040476 -0.028697 -0.042334 C -0.032080 -0.052959 -0.026575 -0.048344 -0.031234 -0.058054 C -0.032933 -0.061756 -0.035186 -0.061291 -0.037161 -0.063599 C -0.046479 -0.085807 -0.064546 -0.091352 -0.075702 -0.098290 C -0.095891 -0.111238 -0.116356 -0.120499 -0.136822 -0.127437 C -0.152921 -0.140385 -0.169012 -0.141314 -0.185388 -0.148702 C -0.205007 -0.148252 -0.224489 -0.148702 -0.244109 -0.146394 C -0.250744 -0.145465 -0.257379 -0.130674 -0.264152 -0.127437 C -0.271356 -0.120034 -0.277844 -0.114475 -0.285048 -0.108930 C -0.290268 -0.097826 -0.295634 -0.098755 -0.300993 -0.090423 C -0.307774 -0.079798 -0.312286 -0.070537 -0.319490 -0.066386 C -0.326263 -0.055282 -0.333744 -0.052045 -0.341224 -0.047414 C -0.349835 -0.042784 -0.357600 -0.029836 -0.366357 -0.026135 C -0.372845 -0.019661 -0.377927 -0.010415 -0.384847 -0.007643 C -0.391620 0.007163 -0.400230 0.012707 -0.407434 0.024276 C -0.409548 0.027978 -0.411239 0.034451 -0.413362 0.037688 C -0.418443 0.046470 -0.424655 0.051565 -0.430014 0.058968 C -0.439332 0.071451 -0.447804 0.090407 -0.456838 0.104749 C -0.460927 0.111222 -0.464318 0.121397 -0.468554 0.126028 C -0.469969 0.138975 -0.470815 0.139905 -0.474482 0.147307 C -0.476173 0.150544 -0.479563 0.157947 -0.479563 0.158397 C -0.483377 0.176439 -0.490719 0.182913 -0.495378 0.197719 C -0.501444 0.217140 -0.510762 0.234718 -0.518811 0.243050 C -0.522340 0.252296 -0.525015 0.258305 -0.528975 0.264779 C -0.531650 0.275883 -0.534479 0.285594 -0.537301 0.296698 C -0.538569 0.311953 -0.539277 0.326295 -0.539838 0.342029 C -0.540830 0.401687 -0.540968 0.437757 -0.549017 0.488633 C -0.550286 0.508998 -0.552831 0.527955 -0.554945 0.547376 C -0.555937 0.556172 -0.557482 0.574201 -0.557482 0.574664 C -0.557205 0.578366 -0.557628 0.584840 -0.556636 0.587612 C -0.555791 0.589471 -0.554522 0.582067 -0.554945 0.579295 C -0.555368 0.576987 -0.557482 0.582067 -0.557482 0.582532 " pathEditMode="relative" rAng="0" ptsTypes="ffffffffffffffffffffffffffffffffffA">
                                      <p:cBhvr>
                                        <p:cTn id="1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48 0.021279 C -0.003954 0.009752 -0.009075 0.009752 -0.014362 0.004944 C -0.016448 -0.012338 -0.043676 -0.019059 -0.051685 -0.019541 C -0.075878 -0.021454 -0.100062 -0.021454 -0.124255 -0.021936 C -0.139636 -0.026262 -0.154694 -0.032982 -0.170066 -0.035860 C -0.195855 -0.059862 -0.224052 -0.041149 -0.250322 -0.030103 C -0.254169 -0.026743 -0.258007 -0.025297 -0.261855 -0.021936 C -0.273868 -0.012338 -0.285725 0.001584 -0.298061 0.007838 C -0.308635 0.019831 -0.296456 0.007356 -0.315362 0.015990 C -0.338429 0.026070 -0.361496 0.031841 -0.385043 0.034720 C -0.392730 0.037597 -0.400258 0.040008 -0.407944 0.042887 C -0.413231 0.044799 -0.417882 0.052002 -0.423169 0.053931 C -0.428456 0.058723 -0.434057 0.058723 -0.439509 0.062083 C -0.446716 0.065925 -0.454245 0.073127 -0.461451 0.075523 C -0.469137 0.077934 -0.476666 0.078416 -0.484362 0.080813 C -0.492693 0.087533 -0.510150 0.091857 -0.510150 0.092340 C -0.518159 0.099542 -0.534981 0.102420 -0.534981 0.102902 C -0.544106 0.109622 -0.552603 0.121616 -0.561728 0.126906 C -0.566379 0.140346 -0.571666 0.145153 -0.578070 0.148513 C -0.580949 0.154269 -0.584639 0.156198 -0.587518 0.162435 C -0.594890 0.177323 -0.581115 0.166278 -0.595213 0.172999 C -0.598894 0.180683 -0.601939 0.183079 -0.605778 0.189317 C -0.613473 0.202291 -0.619720 0.219574 -0.628688 0.224848 C -0.636217 0.235410 -0.638617 0.261824 -0.646791 0.273351 C -0.647908 0.278625 -0.648231 0.285828 -0.649670 0.289670 C -0.653841 0.301679 -0.658962 0.310313 -0.662966 0.322323 C -0.666177 0.348722 -0.676742 0.357371 -0.682195 0.378978 C -0.693083 0.423143 -0.680913 0.386648 -0.688765 0.409220 C -0.692603 0.440908 -0.686034 0.391937 -0.692603 0.422661 C -0.693729 0.427950 -0.699330 0.465876 -0.700298 0.474043 C -0.701571 0.510055 -0.705262 0.537419 -0.718393 0.549895 C -0.722083 0.563818 -0.726567 0.575827 -0.730885 0.587836 C -0.731375 0.608962 -0.730249 0.631036 -0.732814 0.650248 C -0.733616 0.656968 -0.738414 0.664171 -0.738414 0.664171 " pathEditMode="relative" rAng="0" ptsTypes="fffffffffffffffffffffffffffffffffA">
                                      <p:cBhvr>
                                        <p:cTn id="1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2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34 0.000168 C -0.016259 0.018891 -0.033483 0.040053 -0.051045 0.045746 C -0.061246 0.057131 -0.072122 0.066882 -0.083162 0.070150 C -0.088345 0.079901 -0.091023 0.079084 -0.097872 0.080718 C -0.102226 0.093737 -0.106407 0.092103 -0.112428 0.095371 C -0.121955 0.108363 -0.134835 0.115690 -0.145538 0.118958 C -0.156915 0.129526 -0.169293 0.142545 -0.180834 0.146603 C -0.193040 0.157171 -0.205245 0.162864 -0.217788 0.167739 C -0.241707 0.178333 -0.217961 0.167739 -0.232507 0.179150 C -0.235850 0.181575 -0.242372 0.184843 -0.242372 0.185634 C -0.251408 0.197045 -0.260434 0.195411 -0.270472 0.197836 C -0.275828 0.202737 -0.280847 0.205979 -0.286194 0.209247 C -0.311115 0.243402 -0.342221 0.251519 -0.369146 0.258028 C -0.413131 0.286517 -0.458793 0.262930 -0.503781 0.271864 C -0.516824 0.281615 -0.530706 0.282432 -0.543749 0.291393 C -0.558305 0.300327 -0.571850 0.313346 -0.586733 0.318221 C -0.593756 0.331240 -0.601954 0.334508 -0.610152 0.336933 C -0.616837 0.343442 -0.623696 0.348318 -0.630719 0.350769 C -0.644263 0.362970 -0.654137 0.392250 -0.667682 0.405269 C -0.673365 0.410961 -0.678548 0.419078 -0.684405 0.424797 C -0.686245 0.425588 -0.690262 0.430490 -0.690262 0.430490 C -0.691264 0.428856 -0.693104 0.430490 -0.693268 0.427222 C -0.693268 0.420712 -0.691765 0.415837 -0.691264 0.410961 C -0.690927 0.406903 -0.690262 0.399576 -0.690262 0.400393 " pathEditMode="relative" rAng="0" ptsTypes="fffffffffffffffffffffffA">
                                      <p:cBhvr>
                                        <p:cTn id="1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26 -0.000056 C -0.008982 0.015444 -0.004984 0.011018 -0.011700 0.016185 C -0.017946 0.028002 -0.025141 0.033169 -0.032658 0.035369 C -0.038093 0.043503 -0.040655 0.044986 -0.047048 0.046445 C -0.053930 0.056803 -0.048172 0.050153 -0.059365 0.055320 C -0.072963 0.061228 -0.086874 0.072303 -0.100472 0.079671 C -0.109426 0.097396 -0.129896 0.089288 -0.141412 0.091488 C -0.158372 0.103305 -0.180436 0.109955 -0.197875 0.114380 C -0.206987 0.124715 -0.216908 0.125456 -0.226664 0.127656 C -0.237857 0.138732 -0.249216 0.137272 -0.260889 0.141698 C -0.282962 0.151291 -0.304869 0.159423 -0.326785 0.169757 C -0.346454 0.179350 -0.342142 0.176407 -0.357490 0.180833 C -0.363414 0.183033 -0.375409 0.186741 -0.375409 0.187458 C -0.383719 0.194850 -0.389955 0.195591 -0.398440 0.197816 C -0.409154 0.203701 -0.420025 0.209610 -0.430905 0.214776 C -0.450573 0.237669 -0.473125 0.239152 -0.493919 0.248002 C -0.507995 0.254652 -0.521749 0.263503 -0.535982 0.267952 C -0.546061 0.279768 -0.573570 0.290820 -0.584606 0.292304 C -0.590843 0.295270 -0.596445 0.301895 -0.602838 0.304120 C -0.620590 0.310028 -0.638343 0.315196 -0.656261 0.321104 C -0.664580 0.327013 -0.675128 0.332180 -0.683124 0.343255 C -0.687122 0.349163 -0.690163 0.358756 -0.694483 0.362439 C -0.698961 0.372773 -0.702959 0.379423 -0.707758 0.387556 C -0.712393 0.407482 -0.726635 0.431857 -0.734632 0.437742 C -0.740067 0.447358 -0.745346 0.459175 -0.751905 0.463600 C -0.760860 0.481301 -0.768533 0.501252 -0.779414 0.507902 C -0.786608 0.522661 -0.777488 0.505677 -0.786130 0.516752 C -0.787244 0.517494 -0.788847 0.522661 -0.788847 0.522661 " pathEditMode="relative" rAng="0" ptsTypes="fffffffffffffffffffffffffffA">
                                      <p:cBhvr>
                                        <p:cTn id="2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00" y="2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16" y="1293170"/>
            <a:ext cx="1384459" cy="198402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89779" y="1563638"/>
            <a:ext cx="55206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我们一起再来读读课文，注意断句。</a:t>
            </a:r>
            <a:endParaRPr lang="zh-CN" altLang="en-US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11560" y="411510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14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555526"/>
            <a:ext cx="7488832" cy="20621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王戎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七岁，尝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与诸小儿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游。看道边李树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多子折枝，诸儿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竞走取之，唯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戎不动。人问之，答曰：“树在道边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而多子，此必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苦李。”取之信然。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5736" y="3116636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采用男生读，女生读，男女生比赛朗读等等多种形式朗读课文。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024214"/>
            <a:ext cx="1240026" cy="10158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 b="5153"/>
          <a:stretch>
            <a:fillRect/>
          </a:stretch>
        </p:blipFill>
        <p:spPr>
          <a:xfrm>
            <a:off x="2540" y="-1270"/>
            <a:ext cx="9158605" cy="51581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11760" y="1782857"/>
            <a:ext cx="59046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请你结合注释理解故事大意吧！</a:t>
            </a:r>
            <a:endParaRPr lang="zh-CN" altLang="en-US" sz="4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9662"/>
            <a:ext cx="1384459" cy="198402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46855" y="973202"/>
            <a:ext cx="35471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王戎七岁，尝与诸小儿游。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28177" y="1588517"/>
            <a:ext cx="76390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上下箭头 4"/>
          <p:cNvSpPr/>
          <p:nvPr/>
        </p:nvSpPr>
        <p:spPr>
          <a:xfrm rot="19200000">
            <a:off x="5422488" y="2180644"/>
            <a:ext cx="285752" cy="642942"/>
          </a:xfrm>
          <a:prstGeom prst="up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941241" y="2840414"/>
            <a:ext cx="1295055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曾经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5854" y="1274724"/>
            <a:ext cx="4098290" cy="2213610"/>
            <a:chOff x="642" y="1021"/>
            <a:chExt cx="6454" cy="3486"/>
          </a:xfrm>
        </p:grpSpPr>
        <p:pic>
          <p:nvPicPr>
            <p:cNvPr id="2" name="图片 1" descr="u=3490226649,3076309224&amp;fm=26&amp;gp=0.jpg"/>
            <p:cNvPicPr>
              <a:picLocks noChangeAspect="1"/>
            </p:cNvPicPr>
            <p:nvPr/>
          </p:nvPicPr>
          <p:blipFill>
            <a:blip r:embed="rId1" cstate="print"/>
            <a:srcRect b="10000"/>
            <a:stretch>
              <a:fillRect/>
            </a:stretch>
          </p:blipFill>
          <p:spPr>
            <a:xfrm>
              <a:off x="642" y="1021"/>
              <a:ext cx="6455" cy="3486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818" y="1238"/>
              <a:ext cx="680" cy="453"/>
            </a:xfrm>
            <a:prstGeom prst="rect">
              <a:avLst/>
            </a:prstGeom>
            <a:solidFill>
              <a:srgbClr val="9BE3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094379" y="3795886"/>
            <a:ext cx="72008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王戎七岁的时候，曾经与小朋友们一起玩耍。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6" grpId="0" bldLvl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367" y="555525"/>
            <a:ext cx="7704856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是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呀，王戎那天和诸小儿玩了什么呢？请大家展开想象的翅膀，尝试着用小古文说一说！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608" y="1900436"/>
            <a:ext cx="6768752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王戎七岁，尝与诸小儿跳绳、抓蛐蛐儿、爬树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64088" y="2859782"/>
            <a:ext cx="2834828" cy="1515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512" y="153020"/>
            <a:ext cx="2771800" cy="276999"/>
            <a:chOff x="-36512" y="153020"/>
            <a:chExt cx="2771800" cy="276999"/>
          </a:xfrm>
        </p:grpSpPr>
        <p:sp>
          <p:nvSpPr>
            <p:cNvPr id="9" name="矩形 8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161281" y="153020"/>
              <a:ext cx="17235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语文  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四年级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43608" y="1473358"/>
            <a:ext cx="7344816" cy="1107996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 </a:t>
            </a:r>
            <a:r>
              <a:rPr lang="zh-CN" altLang="en-US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王戎不取道旁李</a:t>
            </a:r>
            <a:endParaRPr lang="zh-CN" altLang="en-US" sz="6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03" y="1078856"/>
            <a:ext cx="1384459" cy="19840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67744" y="1348239"/>
            <a:ext cx="54489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诸小儿在游玩的时候看见了什么？</a:t>
            </a:r>
            <a:endParaRPr lang="zh-CN" altLang="en-US" sz="4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78314"/>
            <a:ext cx="47828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看道边    多子折枝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8360" y="578313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李树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6953" y="1779662"/>
            <a:ext cx="4152265" cy="1008380"/>
            <a:chOff x="4688525" y="1346510"/>
            <a:chExt cx="4152265" cy="1008380"/>
          </a:xfrm>
        </p:grpSpPr>
        <p:sp>
          <p:nvSpPr>
            <p:cNvPr id="11" name="云形标注 10"/>
            <p:cNvSpPr/>
            <p:nvPr/>
          </p:nvSpPr>
          <p:spPr>
            <a:xfrm>
              <a:off x="4688525" y="1346510"/>
              <a:ext cx="4152265" cy="1008380"/>
            </a:xfrm>
            <a:prstGeom prst="cloudCallout">
              <a:avLst>
                <a:gd name="adj1" fmla="val -4085"/>
                <a:gd name="adj2" fmla="val -106036"/>
              </a:avLst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李树</a:t>
              </a:r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48490" y="1589090"/>
              <a:ext cx="30700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李树是什么样的？</a:t>
              </a:r>
              <a:endPara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762" y="1756853"/>
            <a:ext cx="3906434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圆角矩形 14"/>
          <p:cNvSpPr/>
          <p:nvPr/>
        </p:nvSpPr>
        <p:spPr>
          <a:xfrm>
            <a:off x="1110820" y="3235582"/>
            <a:ext cx="2077646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多子折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30120" y="1266825"/>
            <a:ext cx="58051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诸儿看到满树的李子是怎么做的？找出相关语句吧！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61" y="1502551"/>
            <a:ext cx="1384459" cy="19840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9591" y="1539503"/>
            <a:ext cx="41122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诸儿竞走取之，</a:t>
            </a:r>
            <a:endParaRPr lang="zh-CN" altLang="en-US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85451" y="1539503"/>
            <a:ext cx="130556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竞走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73606" y="1523289"/>
            <a:ext cx="74422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07" y="1014208"/>
            <a:ext cx="3473588" cy="2864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 12"/>
          <p:cNvSpPr/>
          <p:nvPr/>
        </p:nvSpPr>
        <p:spPr>
          <a:xfrm>
            <a:off x="4320599" y="2720896"/>
            <a:ext cx="2595049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争着跑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326726" y="2720896"/>
            <a:ext cx="1145125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李子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3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2018" y="1563638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唯戎不动</a:t>
            </a:r>
            <a:endParaRPr lang="zh-CN" altLang="en-US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52018" y="1563638"/>
            <a:ext cx="74422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553732"/>
            <a:ext cx="56180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思考：王戎与诸儿的做法一样吗？</a:t>
            </a:r>
            <a:endParaRPr lang="zh-CN" altLang="en-US" dirty="0"/>
          </a:p>
        </p:txBody>
      </p:sp>
      <p:sp>
        <p:nvSpPr>
          <p:cNvPr id="13" name="圆角矩形 12"/>
          <p:cNvSpPr/>
          <p:nvPr/>
        </p:nvSpPr>
        <p:spPr>
          <a:xfrm>
            <a:off x="5352018" y="2805319"/>
            <a:ext cx="1297524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73009"/>
            <a:ext cx="4061428" cy="2664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627534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诸小儿去摘李子的时候，会说些什么？动作是怎样的？用自己的话讲一讲想到的情景吧。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2020354"/>
            <a:ext cx="4392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小伙伴们看到满树的李子，纷纷大叫起来：“好多的李子呀！”他们一边叫，一边跑向李子树，你不让我，我不让你，乱成一团。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71852"/>
            <a:ext cx="2676063" cy="2206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082170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人问之，答曰：“树在道边而多子，此必苦李。”</a:t>
            </a:r>
            <a:endParaRPr lang="zh-CN" altLang="en-US" sz="3600" dirty="0"/>
          </a:p>
        </p:txBody>
      </p:sp>
      <p:sp>
        <p:nvSpPr>
          <p:cNvPr id="4" name="椭圆 3"/>
          <p:cNvSpPr/>
          <p:nvPr/>
        </p:nvSpPr>
        <p:spPr>
          <a:xfrm>
            <a:off x="2627784" y="1154178"/>
            <a:ext cx="576064" cy="617353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7624" y="3363838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王戎告诉小朋友，如果李树长在路边而且长满李子的话，那肯定是很苦的李子。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1620" y="405916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411760" y="2427734"/>
            <a:ext cx="1297524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王戎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405916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王戎为什么不去摘李子？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730102"/>
            <a:ext cx="2425700" cy="18351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907817" y="618964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诸小儿会怎么问王戎呢？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2139702"/>
            <a:ext cx="2160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79848" y="1554002"/>
            <a:ext cx="2098104" cy="1398093"/>
            <a:chOff x="889720" y="1433273"/>
            <a:chExt cx="2098104" cy="1398093"/>
          </a:xfrm>
        </p:grpSpPr>
        <p:sp>
          <p:nvSpPr>
            <p:cNvPr id="2" name="圆角矩形标注 1"/>
            <p:cNvSpPr/>
            <p:nvPr/>
          </p:nvSpPr>
          <p:spPr>
            <a:xfrm>
              <a:off x="889720" y="1433273"/>
              <a:ext cx="2088232" cy="1398093"/>
            </a:xfrm>
            <a:prstGeom prst="wedgeRoundRectCallout">
              <a:avLst>
                <a:gd name="adj1" fmla="val 47586"/>
                <a:gd name="adj2" fmla="val 69313"/>
                <a:gd name="adj3" fmla="val 16667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917689" y="1446371"/>
              <a:ext cx="207013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你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怎么站在这儿不动？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91880" y="1384996"/>
            <a:ext cx="2216274" cy="1061200"/>
            <a:chOff x="3696410" y="1438543"/>
            <a:chExt cx="2216274" cy="1061200"/>
          </a:xfrm>
        </p:grpSpPr>
        <p:sp>
          <p:nvSpPr>
            <p:cNvPr id="6" name="矩形 5"/>
            <p:cNvSpPr/>
            <p:nvPr/>
          </p:nvSpPr>
          <p:spPr>
            <a:xfrm>
              <a:off x="3696410" y="1438543"/>
              <a:ext cx="221627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你怎么不摘李子？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圆角矩形标注 11"/>
            <p:cNvSpPr/>
            <p:nvPr/>
          </p:nvSpPr>
          <p:spPr>
            <a:xfrm>
              <a:off x="3696410" y="1438543"/>
              <a:ext cx="2088232" cy="1061200"/>
            </a:xfrm>
            <a:prstGeom prst="wedgeRoundRectCallout">
              <a:avLst>
                <a:gd name="adj1" fmla="val -31324"/>
                <a:gd name="adj2" fmla="val 72373"/>
                <a:gd name="adj3" fmla="val 16667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07065" y="2253048"/>
            <a:ext cx="2823889" cy="1038782"/>
            <a:chOff x="6073452" y="2253048"/>
            <a:chExt cx="2823889" cy="1038782"/>
          </a:xfrm>
        </p:grpSpPr>
        <p:sp>
          <p:nvSpPr>
            <p:cNvPr id="7" name="矩形 6"/>
            <p:cNvSpPr/>
            <p:nvPr/>
          </p:nvSpPr>
          <p:spPr>
            <a:xfrm>
              <a:off x="6073452" y="2253049"/>
              <a:ext cx="281902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你傻啦，为什么不去？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圆角矩形标注 12"/>
            <p:cNvSpPr/>
            <p:nvPr/>
          </p:nvSpPr>
          <p:spPr>
            <a:xfrm>
              <a:off x="6089029" y="2253048"/>
              <a:ext cx="2808312" cy="1038782"/>
            </a:xfrm>
            <a:prstGeom prst="wedgeRoundRectCallout">
              <a:avLst>
                <a:gd name="adj1" fmla="val -72726"/>
                <a:gd name="adj2" fmla="val 52414"/>
                <a:gd name="adj3" fmla="val 16667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82686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王戎怎么知道的？他去尝了吗？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62" y="1419622"/>
            <a:ext cx="1384459" cy="19840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6717" y="983602"/>
            <a:ext cx="61512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树在道边而多子，此必苦李。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u=1728564482,3797836812&amp;fm=26&amp;gp=0.jpg"/>
          <p:cNvPicPr>
            <a:picLocks noChangeAspect="1"/>
          </p:cNvPicPr>
          <p:nvPr/>
        </p:nvPicPr>
        <p:blipFill>
          <a:blip r:embed="rId1" cstate="print">
            <a:lum bright="12000" contrast="24000"/>
          </a:blip>
          <a:stretch>
            <a:fillRect/>
          </a:stretch>
        </p:blipFill>
        <p:spPr>
          <a:xfrm>
            <a:off x="6228184" y="1779662"/>
            <a:ext cx="2251206" cy="225120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84517" y="2348217"/>
            <a:ext cx="4721225" cy="1569085"/>
            <a:chOff x="1070903" y="1785932"/>
            <a:chExt cx="4721225" cy="1569085"/>
          </a:xfrm>
        </p:grpSpPr>
        <p:sp>
          <p:nvSpPr>
            <p:cNvPr id="5" name="圆角矩形 4"/>
            <p:cNvSpPr/>
            <p:nvPr/>
          </p:nvSpPr>
          <p:spPr>
            <a:xfrm>
              <a:off x="1071538" y="1785932"/>
              <a:ext cx="4720590" cy="156908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70903" y="1785932"/>
              <a:ext cx="4721225" cy="156845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王戎认为这树长在大路边上，还能有这么多李子，这一定是苦李子。</a:t>
              </a:r>
              <a:endPara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1"/>
          <p:cNvSpPr txBox="1"/>
          <p:nvPr/>
        </p:nvSpPr>
        <p:spPr>
          <a:xfrm>
            <a:off x="243917" y="50517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42619" y="1120126"/>
            <a:ext cx="2000885" cy="2357755"/>
          </a:xfrm>
          <a:prstGeom prst="roundRect">
            <a:avLst/>
          </a:prstGeom>
          <a:blipFill>
            <a:blip r:embed="rId1" cstate="print"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00364" y="714362"/>
            <a:ext cx="5500726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王戎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魏晋时期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名士，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竹林七贤之一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自幼聪颖，神彩秀美。据说能直视太阳而不目眩。裴楷称赞他说：“戎眼烂烂，如岩下电。”王戎六七岁时，在宣武场看表演，当时猛兽在栅槛中咆哮，众人都被吓跑，只有王戎站立不动，神色自如。魏明帝曹叡在阁上看见后，称赞王戎是奇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5146" y="752460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品味“树在道边而多子，此必苦李”。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995686"/>
            <a:ext cx="72397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李子树长在路边，过往的行人比较多，如果李子是甜的，早被路人摘光了，不可能多子折枝，因此，只有一种可能，这是苦李。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6110" y="1102995"/>
            <a:ext cx="59893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王戎的猜测正确吗？找出相关语句，小组讨论一下。</a:t>
            </a:r>
            <a:endParaRPr lang="zh-CN" altLang="en-US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89" y="1057585"/>
            <a:ext cx="1384459" cy="19840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3695" y="1134204"/>
            <a:ext cx="35509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取之，信然。</a:t>
            </a:r>
            <a:endParaRPr lang="zh-CN" altLang="en-US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9647" y="1129052"/>
            <a:ext cx="130556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信然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下箭头 4"/>
          <p:cNvSpPr/>
          <p:nvPr/>
        </p:nvSpPr>
        <p:spPr>
          <a:xfrm rot="1084784">
            <a:off x="2399647" y="2137023"/>
            <a:ext cx="428628" cy="100013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571999" y="1134204"/>
            <a:ext cx="4032447" cy="2673710"/>
            <a:chOff x="6369" y="1320"/>
            <a:chExt cx="7500" cy="4050"/>
          </a:xfrm>
        </p:grpSpPr>
        <p:pic>
          <p:nvPicPr>
            <p:cNvPr id="4" name="图片 3" descr="下载.jpg"/>
            <p:cNvPicPr>
              <a:picLocks noChangeAspect="1"/>
            </p:cNvPicPr>
            <p:nvPr/>
          </p:nvPicPr>
          <p:blipFill>
            <a:blip r:embed="rId1" cstate="print"/>
            <a:srcRect b="9999"/>
            <a:stretch>
              <a:fillRect/>
            </a:stretch>
          </p:blipFill>
          <p:spPr>
            <a:xfrm>
              <a:off x="6369" y="1320"/>
              <a:ext cx="7500" cy="4050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6520" y="1555"/>
              <a:ext cx="680" cy="453"/>
            </a:xfrm>
            <a:prstGeom prst="rect">
              <a:avLst/>
            </a:prstGeom>
            <a:solidFill>
              <a:srgbClr val="9BE3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1636800" y="3178975"/>
            <a:ext cx="1954322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的确如此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2160" y="1491630"/>
            <a:ext cx="77844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王戎七岁的时候曾经(有一次)和多个小孩子游玩，看见路边的李子树有好多果实，枝断了，许多小孩争相奔跑去摘那些果实。只有王戎不动。人们问他(为什么)，(他)回答说:“(李)树长在路边却有许多果实，这必定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是苦味的李子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。”摘取果实(品尝)确实是这样的。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627534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用自己的话讲讲这个故事吧！</a:t>
            </a:r>
            <a:endParaRPr lang="zh-CN" altLang="en-US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42" y="1056947"/>
            <a:ext cx="1384459" cy="19840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39950" y="1102360"/>
            <a:ext cx="58851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在这则故事中，王戎性格中的什么特点给你留下了深刻的印象？</a:t>
            </a:r>
            <a:endParaRPr lang="zh-CN" altLang="en-US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67544" y="151130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dirty="0">
                <a:solidFill>
                  <a:prstClr val="black"/>
                </a:solidFill>
                <a:effectLst>
                  <a:glow rad="292100">
                    <a:schemeClr val="bg1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善于观察</a:t>
            </a:r>
            <a:endParaRPr lang="zh-CN" altLang="en-US" sz="4000" dirty="0">
              <a:solidFill>
                <a:prstClr val="black"/>
              </a:solidFill>
              <a:effectLst>
                <a:glow rad="292100">
                  <a:schemeClr val="bg1"/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3808" y="1543549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dirty="0">
                <a:solidFill>
                  <a:prstClr val="black"/>
                </a:solidFill>
                <a:effectLst>
                  <a:glow rad="292100">
                    <a:schemeClr val="bg1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勤于思考</a:t>
            </a:r>
            <a:endParaRPr lang="zh-CN" altLang="en-US" sz="4000" dirty="0">
              <a:solidFill>
                <a:prstClr val="black"/>
              </a:solidFill>
              <a:effectLst>
                <a:glow rad="292100">
                  <a:schemeClr val="bg1"/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2637" y="1275606"/>
            <a:ext cx="7650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你能根据原文的语句填空吗？让我们来填一填：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45410" y="1951355"/>
            <a:ext cx="34099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王戎（          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6584" y="2522859"/>
            <a:ext cx="7358114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王戎（    ），尝与（      ）游。看道边李树（    ）折枝，诸儿（        ），唯戎（    ）。人问之，答曰：“树在道边而（    ），此必（    ）。”取之，（    ）。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302" y="195135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不取道旁李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05704" y="2522859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6034" y="2522859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诸小儿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2959" y="2951487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多子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63224" y="2951487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竞走取之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32866" y="338011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73774" y="3808743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多子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99987" y="3808743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苦李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88814" y="3808743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491408"/>
            <a:ext cx="850943" cy="697101"/>
          </a:xfrm>
          <a:prstGeom prst="rect">
            <a:avLst/>
          </a:prstGeom>
        </p:spPr>
      </p:pic>
      <p:sp>
        <p:nvSpPr>
          <p:cNvPr id="15" name="文本框 10"/>
          <p:cNvSpPr txBox="1"/>
          <p:nvPr/>
        </p:nvSpPr>
        <p:spPr>
          <a:xfrm>
            <a:off x="1357290" y="634284"/>
            <a:ext cx="37487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背诵指导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课后第一题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2671" y="451731"/>
            <a:ext cx="3092179" cy="619760"/>
            <a:chOff x="192083" y="479078"/>
            <a:chExt cx="2742982" cy="456293"/>
          </a:xfrm>
        </p:grpSpPr>
        <p:sp>
          <p:nvSpPr>
            <p:cNvPr id="3" name="文本框 14"/>
            <p:cNvSpPr txBox="1"/>
            <p:nvPr/>
          </p:nvSpPr>
          <p:spPr>
            <a:xfrm>
              <a:off x="715685" y="490403"/>
              <a:ext cx="2219380" cy="4248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448942" cy="456293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2862275" y="1203598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王戎不取道旁李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2192263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诸小儿：竞走取之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64088" y="2215388"/>
            <a:ext cx="22832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王戎：不动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善于观察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 冷静分析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668" y="1268402"/>
            <a:ext cx="8247795" cy="2608406"/>
          </a:xfrm>
          <a:prstGeom prst="rect">
            <a:avLst/>
          </a:prstGeom>
          <a:solidFill>
            <a:schemeClr val="accent6">
              <a:lumMod val="40000"/>
              <a:lumOff val="60000"/>
              <a:alpha val="61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本文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描写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了王戎小时候和朋友去游玩，看见道旁的李子（        ），朋友（        ），只有王戎（    ），因为王戎认为（    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），表现了王戎（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）的优秀品质。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269" y="364872"/>
            <a:ext cx="2625347" cy="602615"/>
            <a:chOff x="179512" y="411510"/>
            <a:chExt cx="2481672" cy="509101"/>
          </a:xfrm>
        </p:grpSpPr>
        <p:sp>
          <p:nvSpPr>
            <p:cNvPr id="4" name="文本框 14"/>
            <p:cNvSpPr txBox="1"/>
            <p:nvPr/>
          </p:nvSpPr>
          <p:spPr>
            <a:xfrm>
              <a:off x="624427" y="411510"/>
              <a:ext cx="2036757" cy="4875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083"/>
              <a:ext cx="444784" cy="45652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774542" y="1737135"/>
            <a:ext cx="17299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多子折枝</a:t>
            </a:r>
            <a:endParaRPr lang="zh-CN" altLang="en-US" sz="3000" dirty="0"/>
          </a:p>
        </p:txBody>
      </p:sp>
      <p:sp>
        <p:nvSpPr>
          <p:cNvPr id="7" name="矩形 6"/>
          <p:cNvSpPr/>
          <p:nvPr/>
        </p:nvSpPr>
        <p:spPr>
          <a:xfrm>
            <a:off x="6228184" y="1741218"/>
            <a:ext cx="17299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跑着去摘</a:t>
            </a:r>
            <a:endParaRPr lang="zh-CN" altLang="en-US" sz="3000" dirty="0"/>
          </a:p>
        </p:txBody>
      </p:sp>
      <p:sp>
        <p:nvSpPr>
          <p:cNvPr id="8" name="矩形 7"/>
          <p:cNvSpPr/>
          <p:nvPr/>
        </p:nvSpPr>
        <p:spPr>
          <a:xfrm>
            <a:off x="2376000" y="2268000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不动</a:t>
            </a:r>
            <a:endParaRPr lang="zh-CN" altLang="en-US" sz="3000" dirty="0"/>
          </a:p>
        </p:txBody>
      </p:sp>
      <p:sp>
        <p:nvSpPr>
          <p:cNvPr id="9" name="矩形 8"/>
          <p:cNvSpPr/>
          <p:nvPr/>
        </p:nvSpPr>
        <p:spPr>
          <a:xfrm>
            <a:off x="500668" y="3240000"/>
            <a:ext cx="13436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于思考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668" y="2754010"/>
            <a:ext cx="28889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多子，此必苦李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7667" y="2251312"/>
            <a:ext cx="21162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树在道边而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6300192" y="2746340"/>
            <a:ext cx="2320028" cy="564030"/>
            <a:chOff x="6300192" y="2746340"/>
            <a:chExt cx="2320028" cy="564030"/>
          </a:xfrm>
        </p:grpSpPr>
        <p:sp>
          <p:nvSpPr>
            <p:cNvPr id="12" name="矩形 11"/>
            <p:cNvSpPr/>
            <p:nvPr/>
          </p:nvSpPr>
          <p:spPr>
            <a:xfrm>
              <a:off x="6300192" y="2756372"/>
              <a:ext cx="231024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善于观察，</a:t>
              </a: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8049230" y="2746340"/>
              <a:ext cx="570990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善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4634" y="379002"/>
            <a:ext cx="2669276" cy="594263"/>
            <a:chOff x="179512" y="411510"/>
            <a:chExt cx="2376264" cy="509015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4942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3131840" y="91556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讲义气的荀巨伯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63638"/>
            <a:ext cx="3016250" cy="2482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93097" y="3943462"/>
            <a:ext cx="33123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点击图片，观看视频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3025" y="624205"/>
            <a:ext cx="625221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《世说新语》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是我国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南朝宋时期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（420-581年）产生的一部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主要记述魏晋人物言谈轶事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的笔记小说。是由南朝临川王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刘义庆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组织一批文人编写的，记述自汉末到刘宋时名士贵族的遗闻轶事，主要为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有关人物评论、清谈玄言和机智应对的故事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4835" y="1057910"/>
            <a:ext cx="1567815" cy="22402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349658" y="2062163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曾经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49658" y="3351512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910" y="1121104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一、理解课文内容，解释下列加点的词语。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4"/>
          <p:cNvGrpSpPr/>
          <p:nvPr/>
        </p:nvGrpSpPr>
        <p:grpSpPr>
          <a:xfrm>
            <a:off x="165115" y="379002"/>
            <a:ext cx="2692373" cy="575945"/>
            <a:chOff x="206113" y="411510"/>
            <a:chExt cx="2349663" cy="493325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49332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113" y="420671"/>
              <a:ext cx="366860" cy="456339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1382874" y="2056134"/>
            <a:ext cx="3586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尝与诸小儿游                                               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98608" y="2606356"/>
            <a:ext cx="10373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93008" y="2750186"/>
            <a:ext cx="24803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竞走取之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364418" y="3351512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393008" y="3393128"/>
            <a:ext cx="24803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唯戎不动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364418" y="3974439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2088000" y="2664000"/>
            <a:ext cx="142876" cy="14287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7" name="椭圆 16"/>
          <p:cNvSpPr/>
          <p:nvPr/>
        </p:nvSpPr>
        <p:spPr>
          <a:xfrm>
            <a:off x="2569175" y="3320403"/>
            <a:ext cx="142876" cy="14287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8" name="椭圆 17"/>
          <p:cNvSpPr/>
          <p:nvPr/>
        </p:nvSpPr>
        <p:spPr>
          <a:xfrm>
            <a:off x="2108339" y="3965583"/>
            <a:ext cx="142876" cy="14287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srgbClr val="FF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0" name="TextBox 19"/>
          <p:cNvSpPr txBox="1"/>
          <p:nvPr/>
        </p:nvSpPr>
        <p:spPr>
          <a:xfrm>
            <a:off x="5537635" y="2755896"/>
            <a:ext cx="6419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4279" y="831155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二、解释下列语句。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3020" y="1654799"/>
            <a:ext cx="46761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看道边李树多子折枝。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2703" y="2297741"/>
            <a:ext cx="76904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看见道边李子树上李子很多，把枝条都压弯了。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2703" y="2940683"/>
            <a:ext cx="56705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树在道边而多子，此必苦李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27584" y="3726501"/>
            <a:ext cx="80479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树长在路边上，还有很多李子，这必定是苦李子。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10"/>
            <a:ext cx="8001056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三、古代像王戎这样聪颖机智的少年儿童还有很多，你能举出几个这样的事例吗？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 descr="下载 (1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57224" y="1784638"/>
            <a:ext cx="3429024" cy="257176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TextBox 12"/>
          <p:cNvSpPr txBox="1"/>
          <p:nvPr/>
        </p:nvSpPr>
        <p:spPr>
          <a:xfrm>
            <a:off x="856907" y="1802510"/>
            <a:ext cx="1816100" cy="5835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曹冲称象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下载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1873948"/>
            <a:ext cx="3643338" cy="236440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6" name="TextBox 15"/>
          <p:cNvSpPr txBox="1"/>
          <p:nvPr/>
        </p:nvSpPr>
        <p:spPr>
          <a:xfrm>
            <a:off x="4765994" y="3680218"/>
            <a:ext cx="224452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司马光砸缸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6365027" y="4297010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字词听写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398" y="4346445"/>
            <a:ext cx="351070" cy="380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78356" y="4280421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74" y="987575"/>
            <a:ext cx="4652298" cy="2657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148064" y="1587119"/>
            <a:ext cx="37866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王</a:t>
            </a:r>
            <a:r>
              <a:rPr lang="zh-CN" altLang="en-US" sz="4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戎</a:t>
            </a:r>
            <a:r>
              <a:rPr lang="zh-CN" altLang="en-U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不取道旁李</a:t>
            </a:r>
            <a:endParaRPr lang="zh-CN" altLang="zh-CN" sz="4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7354" y="927232"/>
            <a:ext cx="117320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róng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0072" y="2491116"/>
            <a:ext cx="3384376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右上的“戈”代表兵器，左下的“十”是铠甲，两部分合在一起是武器的总称。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9702" y="644688"/>
            <a:ext cx="8784976" cy="368628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2383" y="389372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68373" y="389372"/>
            <a:ext cx="1121491" cy="438582"/>
            <a:chOff x="6520102" y="843558"/>
            <a:chExt cx="1121491" cy="438582"/>
          </a:xfrm>
        </p:grpSpPr>
        <p:sp>
          <p:nvSpPr>
            <p:cNvPr id="13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06954" y="2735619"/>
            <a:ext cx="1178727" cy="1232306"/>
            <a:chOff x="1547664" y="1794920"/>
            <a:chExt cx="1178727" cy="1232306"/>
          </a:xfrm>
        </p:grpSpPr>
        <p:grpSp>
          <p:nvGrpSpPr>
            <p:cNvPr id="8" name="组合 1"/>
            <p:cNvGrpSpPr/>
            <p:nvPr/>
          </p:nvGrpSpPr>
          <p:grpSpPr>
            <a:xfrm>
              <a:off x="1547664" y="1794920"/>
              <a:ext cx="1178727" cy="1232306"/>
              <a:chOff x="2437" y="2032"/>
              <a:chExt cx="1244" cy="1264"/>
            </a:xfrm>
          </p:grpSpPr>
          <p:sp>
            <p:nvSpPr>
              <p:cNvPr id="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6" name="TextBox 5"/>
            <p:cNvSpPr txBox="1"/>
            <p:nvPr/>
          </p:nvSpPr>
          <p:spPr>
            <a:xfrm>
              <a:off x="1654821" y="1835156"/>
              <a:ext cx="103105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楷体" panose="02010609060101010101" pitchFamily="49" charset="-122"/>
                  <a:ea typeface="楷体" panose="02010609060101010101" pitchFamily="49" charset="-122"/>
                </a:rPr>
                <a:t>戎</a:t>
              </a:r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360531" y="2021239"/>
            <a:ext cx="1168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róng</a:t>
            </a:r>
            <a:endParaRPr lang="zh-CN" altLang="en-US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01313" y="1068276"/>
            <a:ext cx="4828679" cy="1200329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400" dirty="0"/>
              <a:t>    斜钩的书写要把握好弧度，写得挺拔舒展，两个撇画要写出区别，第一个是竖撇，第二个是斜撇。</a:t>
            </a:r>
            <a:endParaRPr lang="zh-CN" altLang="en-US" sz="1800" dirty="0"/>
          </a:p>
        </p:txBody>
      </p:sp>
      <p:sp>
        <p:nvSpPr>
          <p:cNvPr id="14" name="TextBox 13"/>
          <p:cNvSpPr txBox="1"/>
          <p:nvPr/>
        </p:nvSpPr>
        <p:spPr>
          <a:xfrm>
            <a:off x="3347864" y="3018229"/>
            <a:ext cx="1061829" cy="6232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戎装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 descr="u=871873989,30180084&amp;fm=26&amp;gp=0.jpg"/>
          <p:cNvPicPr>
            <a:picLocks noChangeAspect="1"/>
          </p:cNvPicPr>
          <p:nvPr/>
        </p:nvPicPr>
        <p:blipFill>
          <a:blip r:embed="rId1" cstate="print">
            <a:lum bright="18000" contrast="18000"/>
          </a:blip>
          <a:srcRect t="5660" r="50000" b="6603"/>
          <a:stretch>
            <a:fillRect/>
          </a:stretch>
        </p:blipFill>
        <p:spPr>
          <a:xfrm>
            <a:off x="5580112" y="2358051"/>
            <a:ext cx="2088232" cy="200791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6" name="矩形 15"/>
          <p:cNvSpPr/>
          <p:nvPr/>
        </p:nvSpPr>
        <p:spPr>
          <a:xfrm>
            <a:off x="395536" y="843558"/>
            <a:ext cx="7920880" cy="3568467"/>
          </a:xfrm>
          <a:prstGeom prst="rect">
            <a:avLst/>
          </a:prstGeom>
          <a:noFill/>
          <a:ln w="12700">
            <a:solidFill>
              <a:srgbClr val="7030A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67544" y="550206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16198" y="609549"/>
            <a:ext cx="1609767" cy="472337"/>
            <a:chOff x="760801" y="933520"/>
            <a:chExt cx="1609767" cy="472337"/>
          </a:xfrm>
        </p:grpSpPr>
        <p:grpSp>
          <p:nvGrpSpPr>
            <p:cNvPr id="19" name="组合 18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21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pic>
        <p:nvPicPr>
          <p:cNvPr id="24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84" y="3479279"/>
            <a:ext cx="504056" cy="50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9181" y="1694488"/>
            <a:ext cx="5112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王戎</a:t>
            </a:r>
            <a:r>
              <a:rPr lang="en-US" altLang="zh-CN" sz="4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不取</a:t>
            </a:r>
            <a:r>
              <a:rPr lang="en-US" altLang="zh-CN" sz="4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道旁李</a:t>
            </a:r>
            <a:endParaRPr lang="zh-CN" altLang="zh-CN" sz="4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51469" y="1766496"/>
            <a:ext cx="1080120" cy="617353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3411509" y="2830066"/>
            <a:ext cx="484632" cy="504056"/>
          </a:xfrm>
          <a:prstGeom prst="down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763437" y="3581504"/>
            <a:ext cx="2078520" cy="523220"/>
          </a:xfrm>
          <a:prstGeom prst="rect">
            <a:avLst/>
          </a:prstGeom>
          <a:noFill/>
          <a:ln w="254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道路两旁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87773" y="1838504"/>
            <a:ext cx="2592288" cy="523220"/>
            <a:chOff x="5787773" y="1838504"/>
            <a:chExt cx="2592288" cy="523220"/>
          </a:xfrm>
        </p:grpSpPr>
        <p:sp>
          <p:nvSpPr>
            <p:cNvPr id="10" name="TextBox 9"/>
            <p:cNvSpPr txBox="1"/>
            <p:nvPr/>
          </p:nvSpPr>
          <p:spPr>
            <a:xfrm>
              <a:off x="5787773" y="1838504"/>
              <a:ext cx="25922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李子，一种水果。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87773" y="1838504"/>
              <a:ext cx="2376264" cy="523220"/>
            </a:xfrm>
            <a:prstGeom prst="rect">
              <a:avLst/>
            </a:prstGeom>
            <a:noFill/>
            <a:ln w="25400"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" name="右箭头 11"/>
          <p:cNvSpPr/>
          <p:nvPr/>
        </p:nvSpPr>
        <p:spPr>
          <a:xfrm>
            <a:off x="4995685" y="1838504"/>
            <a:ext cx="432048" cy="48463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328" y="829910"/>
            <a:ext cx="550386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王戎不去摘道旁树上的李子。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31589" y="1766496"/>
            <a:ext cx="540060" cy="617353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29672" y="1409710"/>
            <a:ext cx="7046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让我们借助课文拼音，自由朗读文言文吧。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8948" y="2283718"/>
            <a:ext cx="7358114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王戎七岁，尝与诸小儿游。看道边李树多子折枝，诸儿竞走取之，唯戎不动。人问之，答曰：“树在道边而多子，此必苦李。”取之，信然。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4">
            <a:hlinkClick r:id="rId1" action="ppaction://hlinkfile"/>
          </p:cNvPr>
          <p:cNvSpPr txBox="1"/>
          <p:nvPr/>
        </p:nvSpPr>
        <p:spPr>
          <a:xfrm>
            <a:off x="695146" y="513087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497" y="694614"/>
            <a:ext cx="351070" cy="3801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50438" y="640824"/>
            <a:ext cx="335134" cy="4723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79843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344" y="2205613"/>
            <a:ext cx="48157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看道边李树多子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枝</a:t>
            </a:r>
            <a:endParaRPr lang="zh-CN" alt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307728" y="1629549"/>
            <a:ext cx="8803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zhé</a:t>
            </a:r>
            <a:endParaRPr lang="zh-CN" altLang="en-US" sz="32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56000" y="2205613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83992" y="1701557"/>
            <a:ext cx="8755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zhē</a:t>
            </a:r>
            <a:endParaRPr lang="zh-CN" altLang="en-US" sz="32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1344" y="627534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易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错的字音你读对了吗？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2385</Words>
  <Application>WPS 演示</Application>
  <PresentationFormat>全屏显示(16:9)</PresentationFormat>
  <Paragraphs>326</Paragraphs>
  <Slides>42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Wingdings</vt:lpstr>
      <vt:lpstr>黑体</vt:lpstr>
      <vt:lpstr>楷体</vt:lpstr>
      <vt:lpstr>汉语拼音</vt:lpstr>
      <vt:lpstr>幼圆</vt:lpstr>
      <vt:lpstr>微软雅黑</vt:lpstr>
      <vt:lpstr>Arial Unicode MS</vt:lpstr>
      <vt:lpstr>Times New Roman</vt:lpstr>
      <vt:lpstr>Calibri</vt:lpstr>
      <vt:lpstr>Xingkai SC</vt:lpstr>
      <vt:lpstr>Arial Black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 http://www.lspjy.com/</Company>
  <LinksUpToDate>false</LinksUpToDate>
  <SharedDoc>false</SharedDoc>
  <HyperlinksChanged>false</HyperlinksChanged>
  <AppVersion>14.0000</AppVersion>
  <Manager>绿色圃中小学教育网 http://www.lspjy.com/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created xsi:type="dcterms:W3CDTF">2017-03-17T02:28:00Z</dcterms:created>
  <dcterms:modified xsi:type="dcterms:W3CDTF">2020-07-05T14:13:09Z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