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3" r:id="rId1"/>
    <p:sldMasterId id="2147483665" r:id="rId2"/>
    <p:sldMasterId id="2147483680" r:id="rId3"/>
  </p:sldMasterIdLst>
  <p:notesMasterIdLst>
    <p:notesMasterId r:id="rId40"/>
  </p:notesMasterIdLst>
  <p:sldIdLst>
    <p:sldId id="330" r:id="rId4"/>
    <p:sldId id="333" r:id="rId5"/>
    <p:sldId id="264" r:id="rId6"/>
    <p:sldId id="326" r:id="rId7"/>
    <p:sldId id="334" r:id="rId8"/>
    <p:sldId id="352" r:id="rId9"/>
    <p:sldId id="353" r:id="rId10"/>
    <p:sldId id="329" r:id="rId11"/>
    <p:sldId id="335" r:id="rId12"/>
    <p:sldId id="336" r:id="rId13"/>
    <p:sldId id="298" r:id="rId14"/>
    <p:sldId id="299" r:id="rId15"/>
    <p:sldId id="354" r:id="rId16"/>
    <p:sldId id="302" r:id="rId17"/>
    <p:sldId id="311" r:id="rId18"/>
    <p:sldId id="313" r:id="rId19"/>
    <p:sldId id="315" r:id="rId20"/>
    <p:sldId id="316" r:id="rId21"/>
    <p:sldId id="342" r:id="rId22"/>
    <p:sldId id="343" r:id="rId23"/>
    <p:sldId id="344" r:id="rId24"/>
    <p:sldId id="346" r:id="rId25"/>
    <p:sldId id="347" r:id="rId26"/>
    <p:sldId id="338" r:id="rId27"/>
    <p:sldId id="340" r:id="rId28"/>
    <p:sldId id="348" r:id="rId29"/>
    <p:sldId id="320" r:id="rId30"/>
    <p:sldId id="321" r:id="rId31"/>
    <p:sldId id="322" r:id="rId32"/>
    <p:sldId id="319" r:id="rId33"/>
    <p:sldId id="323" r:id="rId34"/>
    <p:sldId id="349" r:id="rId35"/>
    <p:sldId id="350" r:id="rId36"/>
    <p:sldId id="351" r:id="rId37"/>
    <p:sldId id="331" r:id="rId38"/>
    <p:sldId id="332"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2D7E0"/>
    <a:srgbClr val="6076B4"/>
    <a:srgbClr val="E68422"/>
    <a:srgbClr val="A08F22"/>
    <a:srgbClr val="AC9375"/>
    <a:srgbClr val="63891F"/>
    <a:srgbClr val="957B61"/>
    <a:srgbClr val="0099FF"/>
    <a:srgbClr val="A5A5A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0" d="100"/>
          <a:sy n="70" d="100"/>
        </p:scale>
        <p:origin x="-702" y="-1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5B685B-E0CF-428F-87E0-49325B2F15BC}" type="datetimeFigureOut">
              <a:rPr lang="zh-CN" altLang="en-US" smtClean="0"/>
              <a:pPr/>
              <a:t>2018/2/11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65862-B03F-41CD-824F-CBB792C39D6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ChangeArrowheads="1" noTextEdit="1"/>
          </p:cNvSpPr>
          <p:nvPr>
            <p:ph type="sldImg" idx="4294967295"/>
          </p:nvPr>
        </p:nvSpPr>
        <p:spPr bwMode="auto">
          <a:xfrm>
            <a:off x="381000" y="685800"/>
            <a:ext cx="6096000" cy="3429000"/>
          </a:xfrm>
          <a:ln>
            <a:solidFill>
              <a:srgbClr val="000000"/>
            </a:solidFill>
            <a:miter lim="800000"/>
            <a:headEnd/>
            <a:tailEnd/>
          </a:ln>
        </p:spPr>
      </p:sp>
      <p:sp>
        <p:nvSpPr>
          <p:cNvPr id="78851" name="备注占位符 2"/>
          <p:cNvSpPr>
            <a:spLocks noGrp="1" noChangeArrowheads="1"/>
          </p:cNvSpPr>
          <p:nvPr>
            <p:ph type="body" idx="4294967295"/>
          </p:nvPr>
        </p:nvSpPr>
        <p:spPr bwMode="auto">
          <a:noFill/>
        </p:spPr>
        <p:txBody>
          <a:bodyPr wrap="square" numCol="1" anchor="t" anchorCtr="0" compatLnSpc="1">
            <a:prstTxWarp prst="textNoShape">
              <a:avLst/>
            </a:prstTxWarp>
          </a:bodyPr>
          <a:lstStyle/>
          <a:p>
            <a:endParaRPr lang="zh-CN" altLang="en-US" smtClean="0"/>
          </a:p>
        </p:txBody>
      </p:sp>
      <p:sp>
        <p:nvSpPr>
          <p:cNvPr id="78852" name="灯片编号占位符 3"/>
          <p:cNvSpPr>
            <a:spLocks noGrp="1" noChangeArrowheads="1"/>
          </p:cNvSpPr>
          <p:nvPr>
            <p:ph type="sldNum" sz="quarter" idx="5"/>
          </p:nvPr>
        </p:nvSpPr>
        <p:spPr bwMode="auto">
          <a:noFill/>
          <a:ln>
            <a:miter lim="800000"/>
            <a:headEnd/>
            <a:tailEnd/>
          </a:ln>
        </p:spPr>
        <p:txBody>
          <a:bodyPr/>
          <a:lstStyle/>
          <a:p>
            <a:pPr>
              <a:buFont typeface="Arial" pitchFamily="34" charset="0"/>
              <a:buNone/>
            </a:pPr>
            <a:fld id="{5AFE6505-8A52-4CA5-BCCF-57D81DF54107}" type="slidenum">
              <a:rPr lang="zh-CN" altLang="en-US" smtClean="0">
                <a:solidFill>
                  <a:prstClr val="black"/>
                </a:solidFill>
              </a:rPr>
              <a:pPr>
                <a:buFont typeface="Arial" pitchFamily="34" charset="0"/>
                <a:buNone/>
              </a:pPr>
              <a:t>1</a:t>
            </a:fld>
            <a:endParaRPr lang="zh-CN" altLang="en-US" smtClean="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4A33EA0-865B-4F84-B280-A537452047D2}" type="datetimeFigureOut">
              <a:rPr lang="zh-CN" altLang="en-US" smtClean="0"/>
              <a:pPr/>
              <a:t>2018/2/11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67B30D-FFF7-466D-9315-C421DCB368BC}" type="slidenum">
              <a:rPr lang="zh-CN" altLang="en-US" smtClean="0"/>
              <a:pPr/>
              <a:t>‹#›</a:t>
            </a:fld>
            <a:endParaRPr lang="zh-CN" altLang="en-US"/>
          </a:p>
        </p:txBody>
      </p:sp>
    </p:spTree>
    <p:extLst>
      <p:ext uri="{BB962C8B-B14F-4D97-AF65-F5344CB8AC3E}">
        <p14:creationId xmlns:p14="http://schemas.microsoft.com/office/powerpoint/2010/main" xmlns="" val="586039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A33EA0-865B-4F84-B280-A537452047D2}" type="datetimeFigureOut">
              <a:rPr lang="zh-CN" altLang="en-US" smtClean="0"/>
              <a:pPr/>
              <a:t>2018/2/11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67B30D-FFF7-466D-9315-C421DCB368BC}" type="slidenum">
              <a:rPr lang="zh-CN" altLang="en-US" smtClean="0"/>
              <a:pPr/>
              <a:t>‹#›</a:t>
            </a:fld>
            <a:endParaRPr lang="zh-CN" altLang="en-US"/>
          </a:p>
        </p:txBody>
      </p:sp>
    </p:spTree>
    <p:extLst>
      <p:ext uri="{BB962C8B-B14F-4D97-AF65-F5344CB8AC3E}">
        <p14:creationId xmlns:p14="http://schemas.microsoft.com/office/powerpoint/2010/main" xmlns="" val="25247375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A33EA0-865B-4F84-B280-A537452047D2}" type="datetimeFigureOut">
              <a:rPr lang="zh-CN" altLang="en-US" smtClean="0"/>
              <a:pPr/>
              <a:t>2018/2/11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67B30D-FFF7-466D-9315-C421DCB368BC}" type="slidenum">
              <a:rPr lang="zh-CN" altLang="en-US" smtClean="0"/>
              <a:pPr/>
              <a:t>‹#›</a:t>
            </a:fld>
            <a:endParaRPr lang="zh-CN" altLang="en-US"/>
          </a:p>
        </p:txBody>
      </p:sp>
    </p:spTree>
    <p:extLst>
      <p:ext uri="{BB962C8B-B14F-4D97-AF65-F5344CB8AC3E}">
        <p14:creationId xmlns:p14="http://schemas.microsoft.com/office/powerpoint/2010/main" xmlns="" val="1101173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8" name="日期占位符 3"/>
          <p:cNvSpPr>
            <a:spLocks noGrp="1"/>
          </p:cNvSpPr>
          <p:nvPr>
            <p:ph type="dt" sz="half" idx="10"/>
          </p:nvPr>
        </p:nvSpPr>
        <p:spPr/>
        <p:txBody>
          <a:bodyPr/>
          <a:lstStyle>
            <a:lvl1pPr>
              <a:defRPr/>
            </a:lvl1pPr>
          </a:lstStyle>
          <a:p>
            <a:pPr>
              <a:defRPr/>
            </a:pPr>
            <a:endParaRPr lang="zh-CN" altLang="en-US"/>
          </a:p>
        </p:txBody>
      </p:sp>
      <p:sp>
        <p:nvSpPr>
          <p:cNvPr id="9" name="页脚占位符 4"/>
          <p:cNvSpPr>
            <a:spLocks noGrp="1"/>
          </p:cNvSpPr>
          <p:nvPr>
            <p:ph type="ftr" sz="quarter" idx="11"/>
          </p:nvPr>
        </p:nvSpPr>
        <p:spPr/>
        <p:txBody>
          <a:bodyPr/>
          <a:lstStyle>
            <a:lvl1pPr>
              <a:defRPr/>
            </a:lvl1pPr>
          </a:lstStyle>
          <a:p>
            <a:pPr>
              <a:defRPr/>
            </a:pPr>
            <a:endParaRPr lang="zh-CN" altLang="en-US"/>
          </a:p>
        </p:txBody>
      </p:sp>
      <p:sp>
        <p:nvSpPr>
          <p:cNvPr id="10" name="灯片编号占位符 5"/>
          <p:cNvSpPr>
            <a:spLocks noGrp="1"/>
          </p:cNvSpPr>
          <p:nvPr>
            <p:ph type="sldNum" sz="quarter" idx="12"/>
          </p:nvPr>
        </p:nvSpPr>
        <p:spPr/>
        <p:txBody>
          <a:bodyPr/>
          <a:lstStyle>
            <a:lvl1pPr>
              <a:defRPr/>
            </a:lvl1pPr>
          </a:lstStyle>
          <a:p>
            <a:fld id="{17B4EDB5-0764-4C54-8610-0F0CBB8C3CEC}" type="slidenum">
              <a:rPr lang="zh-CN" altLang="en-US"/>
              <a:pPr/>
              <a:t>‹#›</a:t>
            </a:fld>
            <a:endParaRPr lang="zh-CN" alt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8" name="日期占位符 3"/>
          <p:cNvSpPr>
            <a:spLocks noGrp="1"/>
          </p:cNvSpPr>
          <p:nvPr>
            <p:ph type="dt" sz="half" idx="10"/>
          </p:nvPr>
        </p:nvSpPr>
        <p:spPr/>
        <p:txBody>
          <a:bodyPr/>
          <a:lstStyle>
            <a:lvl1pPr>
              <a:defRPr/>
            </a:lvl1pPr>
          </a:lstStyle>
          <a:p>
            <a:pPr>
              <a:defRPr/>
            </a:pPr>
            <a:endParaRPr lang="zh-CN" altLang="en-US"/>
          </a:p>
        </p:txBody>
      </p:sp>
      <p:sp>
        <p:nvSpPr>
          <p:cNvPr id="9" name="页脚占位符 4"/>
          <p:cNvSpPr>
            <a:spLocks noGrp="1"/>
          </p:cNvSpPr>
          <p:nvPr>
            <p:ph type="ftr" sz="quarter" idx="11"/>
          </p:nvPr>
        </p:nvSpPr>
        <p:spPr/>
        <p:txBody>
          <a:bodyPr/>
          <a:lstStyle>
            <a:lvl1pPr>
              <a:defRPr/>
            </a:lvl1pPr>
          </a:lstStyle>
          <a:p>
            <a:pPr>
              <a:defRPr/>
            </a:pPr>
            <a:endParaRPr lang="zh-CN" altLang="en-US"/>
          </a:p>
        </p:txBody>
      </p:sp>
      <p:sp>
        <p:nvSpPr>
          <p:cNvPr id="10" name="灯片编号占位符 5"/>
          <p:cNvSpPr>
            <a:spLocks noGrp="1"/>
          </p:cNvSpPr>
          <p:nvPr>
            <p:ph type="sldNum" sz="quarter" idx="12"/>
          </p:nvPr>
        </p:nvSpPr>
        <p:spPr/>
        <p:txBody>
          <a:bodyPr/>
          <a:lstStyle>
            <a:lvl1pPr>
              <a:defRPr/>
            </a:lvl1pPr>
          </a:lstStyle>
          <a:p>
            <a:fld id="{17B4EDB5-0764-4C54-8610-0F0CBB8C3CEC}" type="slidenum">
              <a:rPr lang="zh-CN" altLang="en-US"/>
              <a:pPr/>
              <a:t>‹#›</a:t>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8" name="日期占位符 3"/>
          <p:cNvSpPr>
            <a:spLocks noGrp="1"/>
          </p:cNvSpPr>
          <p:nvPr>
            <p:ph type="dt" sz="half" idx="10"/>
          </p:nvPr>
        </p:nvSpPr>
        <p:spPr/>
        <p:txBody>
          <a:bodyPr/>
          <a:lstStyle>
            <a:lvl1pPr>
              <a:defRPr/>
            </a:lvl1pPr>
          </a:lstStyle>
          <a:p>
            <a:pPr>
              <a:defRPr/>
            </a:pPr>
            <a:endParaRPr lang="zh-CN" altLang="en-US"/>
          </a:p>
        </p:txBody>
      </p:sp>
      <p:sp>
        <p:nvSpPr>
          <p:cNvPr id="9" name="页脚占位符 4"/>
          <p:cNvSpPr>
            <a:spLocks noGrp="1"/>
          </p:cNvSpPr>
          <p:nvPr>
            <p:ph type="ftr" sz="quarter" idx="11"/>
          </p:nvPr>
        </p:nvSpPr>
        <p:spPr/>
        <p:txBody>
          <a:bodyPr/>
          <a:lstStyle>
            <a:lvl1pPr>
              <a:defRPr/>
            </a:lvl1pPr>
          </a:lstStyle>
          <a:p>
            <a:pPr>
              <a:defRPr/>
            </a:pPr>
            <a:endParaRPr lang="zh-CN" altLang="en-US"/>
          </a:p>
        </p:txBody>
      </p:sp>
      <p:sp>
        <p:nvSpPr>
          <p:cNvPr id="10" name="灯片编号占位符 5"/>
          <p:cNvSpPr>
            <a:spLocks noGrp="1"/>
          </p:cNvSpPr>
          <p:nvPr>
            <p:ph type="sldNum" sz="quarter" idx="12"/>
          </p:nvPr>
        </p:nvSpPr>
        <p:spPr/>
        <p:txBody>
          <a:bodyPr/>
          <a:lstStyle>
            <a:lvl1pPr>
              <a:defRPr/>
            </a:lvl1pPr>
          </a:lstStyle>
          <a:p>
            <a:fld id="{17B4EDB5-0764-4C54-8610-0F0CBB8C3CEC}" type="slidenum">
              <a:rPr lang="zh-CN" altLang="en-US"/>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8" name="日期占位符 3"/>
          <p:cNvSpPr>
            <a:spLocks noGrp="1"/>
          </p:cNvSpPr>
          <p:nvPr>
            <p:ph type="dt" sz="half" idx="10"/>
          </p:nvPr>
        </p:nvSpPr>
        <p:spPr/>
        <p:txBody>
          <a:bodyPr/>
          <a:lstStyle>
            <a:lvl1pPr>
              <a:defRPr/>
            </a:lvl1pPr>
          </a:lstStyle>
          <a:p>
            <a:pPr>
              <a:defRPr/>
            </a:pPr>
            <a:endParaRPr lang="zh-CN" altLang="en-US"/>
          </a:p>
        </p:txBody>
      </p:sp>
      <p:sp>
        <p:nvSpPr>
          <p:cNvPr id="9" name="页脚占位符 4"/>
          <p:cNvSpPr>
            <a:spLocks noGrp="1"/>
          </p:cNvSpPr>
          <p:nvPr>
            <p:ph type="ftr" sz="quarter" idx="11"/>
          </p:nvPr>
        </p:nvSpPr>
        <p:spPr/>
        <p:txBody>
          <a:bodyPr/>
          <a:lstStyle>
            <a:lvl1pPr>
              <a:defRPr/>
            </a:lvl1pPr>
          </a:lstStyle>
          <a:p>
            <a:pPr>
              <a:defRPr/>
            </a:pPr>
            <a:endParaRPr lang="zh-CN" altLang="en-US"/>
          </a:p>
        </p:txBody>
      </p:sp>
      <p:sp>
        <p:nvSpPr>
          <p:cNvPr id="10" name="灯片编号占位符 5"/>
          <p:cNvSpPr>
            <a:spLocks noGrp="1"/>
          </p:cNvSpPr>
          <p:nvPr>
            <p:ph type="sldNum" sz="quarter" idx="12"/>
          </p:nvPr>
        </p:nvSpPr>
        <p:spPr/>
        <p:txBody>
          <a:bodyPr/>
          <a:lstStyle>
            <a:lvl1pPr>
              <a:defRPr/>
            </a:lvl1pPr>
          </a:lstStyle>
          <a:p>
            <a:fld id="{17B4EDB5-0764-4C54-8610-0F0CBB8C3CEC}" type="slidenum">
              <a:rPr lang="zh-CN" altLang="en-US"/>
              <a:pPr/>
              <a:t>‹#›</a:t>
            </a:fld>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418576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6182934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743775285"/>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727392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A33EA0-865B-4F84-B280-A537452047D2}" type="datetimeFigureOut">
              <a:rPr lang="zh-CN" altLang="en-US" smtClean="0"/>
              <a:pPr/>
              <a:t>2018/2/11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67B30D-FFF7-466D-9315-C421DCB368BC}" type="slidenum">
              <a:rPr lang="zh-CN" altLang="en-US" smtClean="0"/>
              <a:pPr/>
              <a:t>‹#›</a:t>
            </a:fld>
            <a:endParaRPr lang="zh-CN" altLang="en-US"/>
          </a:p>
        </p:txBody>
      </p:sp>
    </p:spTree>
    <p:extLst>
      <p:ext uri="{BB962C8B-B14F-4D97-AF65-F5344CB8AC3E}">
        <p14:creationId xmlns:p14="http://schemas.microsoft.com/office/powerpoint/2010/main" xmlns="" val="29962964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469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4975108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6638289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29545617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8401680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82907156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41281720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9955060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886346531"/>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DC0EFDCE-493E-4BC0-8D81-7200517AE88A}" type="datetimeFigureOut">
              <a:rPr lang="zh-CN" altLang="en-US">
                <a:solidFill>
                  <a:prstClr val="black">
                    <a:tint val="75000"/>
                  </a:prstClr>
                </a:solidFill>
              </a:rPr>
              <a:pPr>
                <a:defRPr/>
              </a:pPr>
              <a:t>2018/2/11</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4FAA3E26-1287-4034-A04C-E6204DC15E66}" type="slidenum">
              <a:rPr lang="zh-CN" altLang="en-US">
                <a:solidFill>
                  <a:prstClr val="black">
                    <a:tint val="75000"/>
                  </a:prstClr>
                </a:solidFill>
              </a:rPr>
              <a:pPr>
                <a:defRPr/>
              </a:pPr>
              <a:t>‹#›</a:t>
            </a:fld>
            <a:endParaRPr lang="zh-CN" altLang="en-US">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4A33EA0-865B-4F84-B280-A537452047D2}" type="datetimeFigureOut">
              <a:rPr lang="zh-CN" altLang="en-US" smtClean="0"/>
              <a:pPr/>
              <a:t>2018/2/11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67B30D-FFF7-466D-9315-C421DCB368BC}" type="slidenum">
              <a:rPr lang="zh-CN" altLang="en-US" smtClean="0"/>
              <a:pPr/>
              <a:t>‹#›</a:t>
            </a:fld>
            <a:endParaRPr lang="zh-CN" altLang="en-US"/>
          </a:p>
        </p:txBody>
      </p:sp>
    </p:spTree>
    <p:extLst>
      <p:ext uri="{BB962C8B-B14F-4D97-AF65-F5344CB8AC3E}">
        <p14:creationId xmlns:p14="http://schemas.microsoft.com/office/powerpoint/2010/main" xmlns="" val="7802106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418576316"/>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6182934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743775285"/>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7273926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469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4975108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663828931"/>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2954561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8401680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829071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4A33EA0-865B-4F84-B280-A537452047D2}" type="datetimeFigureOut">
              <a:rPr lang="zh-CN" altLang="en-US" smtClean="0"/>
              <a:pPr/>
              <a:t>2018/2/11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67B30D-FFF7-466D-9315-C421DCB368BC}" type="slidenum">
              <a:rPr lang="zh-CN" altLang="en-US" smtClean="0"/>
              <a:pPr/>
              <a:t>‹#›</a:t>
            </a:fld>
            <a:endParaRPr lang="zh-CN" altLang="en-US"/>
          </a:p>
        </p:txBody>
      </p:sp>
    </p:spTree>
    <p:extLst>
      <p:ext uri="{BB962C8B-B14F-4D97-AF65-F5344CB8AC3E}">
        <p14:creationId xmlns:p14="http://schemas.microsoft.com/office/powerpoint/2010/main" xmlns="" val="181704632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412817202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9955060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886346531"/>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DC0EFDCE-493E-4BC0-8D81-7200517AE88A}" type="datetimeFigureOut">
              <a:rPr lang="zh-CN" altLang="en-US">
                <a:solidFill>
                  <a:prstClr val="black">
                    <a:tint val="75000"/>
                  </a:prstClr>
                </a:solidFill>
              </a:rPr>
              <a:pPr>
                <a:defRPr/>
              </a:pPr>
              <a:t>2018/2/11</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4FAA3E26-1287-4034-A04C-E6204DC15E66}" type="slidenum">
              <a:rPr lang="zh-CN" altLang="en-US">
                <a:solidFill>
                  <a:prstClr val="black">
                    <a:tint val="75000"/>
                  </a:prstClr>
                </a:solidFill>
              </a:rPr>
              <a:pPr>
                <a:defRPr/>
              </a:pPr>
              <a:t>‹#›</a:t>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4A33EA0-865B-4F84-B280-A537452047D2}" type="datetimeFigureOut">
              <a:rPr lang="zh-CN" altLang="en-US" smtClean="0"/>
              <a:pPr/>
              <a:t>2018/2/11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F67B30D-FFF7-466D-9315-C421DCB368BC}" type="slidenum">
              <a:rPr lang="zh-CN" altLang="en-US" smtClean="0"/>
              <a:pPr/>
              <a:t>‹#›</a:t>
            </a:fld>
            <a:endParaRPr lang="zh-CN" altLang="en-US"/>
          </a:p>
        </p:txBody>
      </p:sp>
    </p:spTree>
    <p:extLst>
      <p:ext uri="{BB962C8B-B14F-4D97-AF65-F5344CB8AC3E}">
        <p14:creationId xmlns:p14="http://schemas.microsoft.com/office/powerpoint/2010/main" xmlns="" val="652478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4A33EA0-865B-4F84-B280-A537452047D2}" type="datetimeFigureOut">
              <a:rPr lang="zh-CN" altLang="en-US" smtClean="0"/>
              <a:pPr/>
              <a:t>2018/2/11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F67B30D-FFF7-466D-9315-C421DCB368BC}" type="slidenum">
              <a:rPr lang="zh-CN" altLang="en-US" smtClean="0"/>
              <a:pPr/>
              <a:t>‹#›</a:t>
            </a:fld>
            <a:endParaRPr lang="zh-CN" altLang="en-US"/>
          </a:p>
        </p:txBody>
      </p:sp>
    </p:spTree>
    <p:extLst>
      <p:ext uri="{BB962C8B-B14F-4D97-AF65-F5344CB8AC3E}">
        <p14:creationId xmlns:p14="http://schemas.microsoft.com/office/powerpoint/2010/main" xmlns="" val="41957830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4A33EA0-865B-4F84-B280-A537452047D2}" type="datetimeFigureOut">
              <a:rPr lang="zh-CN" altLang="en-US" smtClean="0"/>
              <a:pPr/>
              <a:t>2018/2/11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F67B30D-FFF7-466D-9315-C421DCB368BC}" type="slidenum">
              <a:rPr lang="zh-CN" altLang="en-US" smtClean="0"/>
              <a:pPr/>
              <a:t>‹#›</a:t>
            </a:fld>
            <a:endParaRPr lang="zh-CN" altLang="en-US"/>
          </a:p>
        </p:txBody>
      </p:sp>
    </p:spTree>
    <p:extLst>
      <p:ext uri="{BB962C8B-B14F-4D97-AF65-F5344CB8AC3E}">
        <p14:creationId xmlns:p14="http://schemas.microsoft.com/office/powerpoint/2010/main" xmlns="" val="5086599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4A33EA0-865B-4F84-B280-A537452047D2}" type="datetimeFigureOut">
              <a:rPr lang="zh-CN" altLang="en-US" smtClean="0"/>
              <a:pPr/>
              <a:t>2018/2/11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67B30D-FFF7-466D-9315-C421DCB368BC}" type="slidenum">
              <a:rPr lang="zh-CN" altLang="en-US" smtClean="0"/>
              <a:pPr/>
              <a:t>‹#›</a:t>
            </a:fld>
            <a:endParaRPr lang="zh-CN" altLang="en-US"/>
          </a:p>
        </p:txBody>
      </p:sp>
    </p:spTree>
    <p:extLst>
      <p:ext uri="{BB962C8B-B14F-4D97-AF65-F5344CB8AC3E}">
        <p14:creationId xmlns:p14="http://schemas.microsoft.com/office/powerpoint/2010/main" xmlns="" val="6090998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4A33EA0-865B-4F84-B280-A537452047D2}" type="datetimeFigureOut">
              <a:rPr lang="zh-CN" altLang="en-US" smtClean="0"/>
              <a:pPr/>
              <a:t>2018/2/11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67B30D-FFF7-466D-9315-C421DCB368BC}" type="slidenum">
              <a:rPr lang="zh-CN" altLang="en-US" smtClean="0"/>
              <a:pPr/>
              <a:t>‹#›</a:t>
            </a:fld>
            <a:endParaRPr lang="zh-CN" altLang="en-US"/>
          </a:p>
        </p:txBody>
      </p:sp>
    </p:spTree>
    <p:extLst>
      <p:ext uri="{BB962C8B-B14F-4D97-AF65-F5344CB8AC3E}">
        <p14:creationId xmlns:p14="http://schemas.microsoft.com/office/powerpoint/2010/main" xmlns="" val="12968321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image" Target="../media/image1.jpe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6" Type="http://schemas.openxmlformats.org/officeDocument/2006/relationships/image" Target="../media/image1.jpeg"/><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theme" Target="../theme/theme3.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7" cstate="print">
            <a:lum/>
          </a:blip>
          <a:srcRect/>
          <a:stretch>
            <a:fillRect t="-25000" b="-2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A33EA0-865B-4F84-B280-A537452047D2}" type="datetimeFigureOut">
              <a:rPr lang="zh-CN" altLang="en-US" smtClean="0"/>
              <a:pPr/>
              <a:t>2018/2/11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67B30D-FFF7-466D-9315-C421DCB368BC}" type="slidenum">
              <a:rPr lang="zh-CN" altLang="en-US" smtClean="0"/>
              <a:pPr/>
              <a:t>‹#›</a:t>
            </a:fld>
            <a:endParaRPr lang="zh-CN" altLang="en-US"/>
          </a:p>
        </p:txBody>
      </p:sp>
    </p:spTree>
    <p:extLst>
      <p:ext uri="{BB962C8B-B14F-4D97-AF65-F5344CB8AC3E}">
        <p14:creationId xmlns:p14="http://schemas.microsoft.com/office/powerpoint/2010/main" xmlns="" val="2195413051"/>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95" r:id="rId12"/>
    <p:sldLayoutId id="2147483696" r:id="rId13"/>
    <p:sldLayoutId id="2147483697" r:id="rId14"/>
    <p:sldLayoutId id="2147483698"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cstate="print">
            <a:lum/>
          </a:blip>
          <a:srcRect/>
          <a:stretch>
            <a:fillRect t="-25000" b="-2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231085474"/>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cstate="print">
            <a:lum/>
          </a:blip>
          <a:srcRect/>
          <a:stretch>
            <a:fillRect t="-25000" b="-2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7459E3-8A48-4B62-BDA6-A90C4CC71D20}" type="datetimeFigureOut">
              <a:rPr lang="zh-CN" altLang="en-US" smtClean="0">
                <a:solidFill>
                  <a:prstClr val="black">
                    <a:tint val="75000"/>
                  </a:prstClr>
                </a:solidFill>
              </a:rPr>
              <a:pPr/>
              <a:t>2018/2/11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7DAB56-5368-40AE-A94D-5260671B4D3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231085474"/>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audio" Target="../media/audio1.wav"/><Relationship Id="rId1" Type="http://schemas.openxmlformats.org/officeDocument/2006/relationships/slideLayout" Target="../slideLayouts/slideLayout36.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bwMode="auto">
          <a:xfrm>
            <a:off x="1278469" y="1885950"/>
            <a:ext cx="9635067" cy="134938"/>
          </a:xfrm>
          <a:prstGeom prst="roundRect">
            <a:avLst/>
          </a:prstGeom>
          <a:gradFill>
            <a:gsLst>
              <a:gs pos="0">
                <a:srgbClr val="369434"/>
              </a:gs>
              <a:gs pos="100000">
                <a:srgbClr val="89C270"/>
              </a:gs>
            </a:gsLst>
          </a:gradFill>
          <a:ln>
            <a:solidFill>
              <a:srgbClr val="539F36"/>
            </a:solidFill>
          </a:ln>
          <a:effectLst>
            <a:outerShdw blurRad="40000" dist="23000" dir="5400000"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endParaRPr>
          </a:p>
        </p:txBody>
      </p:sp>
      <p:pic>
        <p:nvPicPr>
          <p:cNvPr id="14340" name="Picture 39" descr="구름"/>
          <p:cNvPicPr>
            <a:picLocks noChangeAspect="1" noChangeArrowheads="1"/>
          </p:cNvPicPr>
          <p:nvPr/>
        </p:nvPicPr>
        <p:blipFill>
          <a:blip r:embed="rId3" cstate="print"/>
          <a:srcRect/>
          <a:stretch>
            <a:fillRect/>
          </a:stretch>
        </p:blipFill>
        <p:spPr bwMode="auto">
          <a:xfrm>
            <a:off x="6394455" y="179395"/>
            <a:ext cx="910167" cy="363537"/>
          </a:xfrm>
          <a:prstGeom prst="rect">
            <a:avLst/>
          </a:prstGeom>
          <a:noFill/>
          <a:ln w="9525">
            <a:noFill/>
            <a:miter lim="800000"/>
            <a:headEnd/>
            <a:tailEnd/>
          </a:ln>
        </p:spPr>
      </p:pic>
      <p:pic>
        <p:nvPicPr>
          <p:cNvPr id="14341" name="Picture 40" descr="구름"/>
          <p:cNvPicPr>
            <a:picLocks noChangeAspect="1" noChangeArrowheads="1"/>
          </p:cNvPicPr>
          <p:nvPr/>
        </p:nvPicPr>
        <p:blipFill>
          <a:blip r:embed="rId4" cstate="print"/>
          <a:srcRect/>
          <a:stretch>
            <a:fillRect/>
          </a:stretch>
        </p:blipFill>
        <p:spPr bwMode="auto">
          <a:xfrm>
            <a:off x="9647769" y="503245"/>
            <a:ext cx="1390651" cy="555625"/>
          </a:xfrm>
          <a:prstGeom prst="rect">
            <a:avLst/>
          </a:prstGeom>
          <a:noFill/>
          <a:ln w="9525">
            <a:noFill/>
            <a:miter lim="800000"/>
            <a:headEnd/>
            <a:tailEnd/>
          </a:ln>
        </p:spPr>
      </p:pic>
      <p:grpSp>
        <p:nvGrpSpPr>
          <p:cNvPr id="2" name="组合 13338"/>
          <p:cNvGrpSpPr>
            <a:grpSpLocks/>
          </p:cNvGrpSpPr>
          <p:nvPr/>
        </p:nvGrpSpPr>
        <p:grpSpPr bwMode="auto">
          <a:xfrm>
            <a:off x="2753623" y="908299"/>
            <a:ext cx="8819844" cy="1065472"/>
            <a:chOff x="3470999" y="932462"/>
            <a:chExt cx="6615300" cy="1065623"/>
          </a:xfrm>
        </p:grpSpPr>
        <p:sp>
          <p:nvSpPr>
            <p:cNvPr id="14346" name="Text Box 2"/>
            <p:cNvSpPr txBox="1">
              <a:spLocks noChangeArrowheads="1"/>
            </p:cNvSpPr>
            <p:nvPr/>
          </p:nvSpPr>
          <p:spPr bwMode="auto">
            <a:xfrm>
              <a:off x="4454256" y="932462"/>
              <a:ext cx="5632043" cy="1015807"/>
            </a:xfrm>
            <a:prstGeom prst="rect">
              <a:avLst/>
            </a:prstGeom>
            <a:noFill/>
            <a:ln w="9525">
              <a:noFill/>
              <a:miter lim="800000"/>
              <a:headEnd/>
              <a:tailEnd/>
            </a:ln>
          </p:spPr>
          <p:txBody>
            <a:bodyPr>
              <a:spAutoFit/>
            </a:bodyPr>
            <a:lstStyle/>
            <a:p>
              <a:pPr>
                <a:spcBef>
                  <a:spcPct val="50000"/>
                </a:spcBef>
              </a:pPr>
              <a:r>
                <a:rPr lang="zh-CN" altLang="en-US" sz="6000" b="1" dirty="0" smtClean="0">
                  <a:solidFill>
                    <a:srgbClr val="CC0000"/>
                  </a:solidFill>
                  <a:ea typeface="黑体" pitchFamily="49" charset="-122"/>
                </a:rPr>
                <a:t>语文</a:t>
              </a:r>
              <a:r>
                <a:rPr lang="zh-CN" altLang="en-US" sz="6000" b="1" smtClean="0">
                  <a:solidFill>
                    <a:srgbClr val="CC0000"/>
                  </a:solidFill>
                  <a:ea typeface="黑体" pitchFamily="49" charset="-122"/>
                </a:rPr>
                <a:t>园</a:t>
              </a:r>
              <a:r>
                <a:rPr lang="zh-CN" altLang="en-US" sz="6000" b="1" smtClean="0">
                  <a:solidFill>
                    <a:srgbClr val="CC0000"/>
                  </a:solidFill>
                  <a:ea typeface="黑体" pitchFamily="49" charset="-122"/>
                </a:rPr>
                <a:t>地</a:t>
              </a:r>
              <a:r>
                <a:rPr lang="zh-CN" altLang="en-US" sz="6000" b="1" smtClean="0">
                  <a:solidFill>
                    <a:srgbClr val="CC0000"/>
                  </a:solidFill>
                  <a:ea typeface="黑体" pitchFamily="49" charset="-122"/>
                </a:rPr>
                <a:t>五</a:t>
              </a:r>
              <a:endParaRPr lang="zh-CN" altLang="en-US" sz="6000" b="1" dirty="0">
                <a:solidFill>
                  <a:srgbClr val="CC0000"/>
                </a:solidFill>
                <a:ea typeface="黑体" pitchFamily="49" charset="-122"/>
              </a:endParaRPr>
            </a:p>
          </p:txBody>
        </p:sp>
        <p:sp>
          <p:nvSpPr>
            <p:cNvPr id="14349" name="文本框 13"/>
            <p:cNvSpPr txBox="1">
              <a:spLocks noChangeArrowheads="1"/>
            </p:cNvSpPr>
            <p:nvPr/>
          </p:nvSpPr>
          <p:spPr bwMode="auto">
            <a:xfrm>
              <a:off x="3470999" y="1074624"/>
              <a:ext cx="458328" cy="923461"/>
            </a:xfrm>
            <a:prstGeom prst="rect">
              <a:avLst/>
            </a:prstGeom>
            <a:noFill/>
            <a:ln w="9525">
              <a:noFill/>
              <a:miter lim="800000"/>
              <a:headEnd/>
              <a:tailEnd/>
            </a:ln>
          </p:spPr>
          <p:txBody>
            <a:bodyPr wrap="none">
              <a:spAutoFit/>
            </a:bodyPr>
            <a:lstStyle/>
            <a:p>
              <a:r>
                <a:rPr lang="en-US" altLang="zh-CN" sz="5400" b="1">
                  <a:solidFill>
                    <a:prstClr val="white"/>
                  </a:solidFill>
                  <a:latin typeface="方正大黑简体" pitchFamily="65" charset="-122"/>
                  <a:ea typeface="方正大黑简体" pitchFamily="65" charset="-122"/>
                </a:rPr>
                <a:t>7</a:t>
              </a:r>
              <a:endParaRPr lang="zh-CN" altLang="en-US" sz="5400" b="1">
                <a:solidFill>
                  <a:prstClr val="white"/>
                </a:solidFill>
                <a:latin typeface="方正大黑简体" pitchFamily="65" charset="-122"/>
                <a:ea typeface="方正大黑简体" pitchFamily="65" charset="-122"/>
              </a:endParaRPr>
            </a:p>
          </p:txBody>
        </p:sp>
      </p:grpSp>
      <p:sp>
        <p:nvSpPr>
          <p:cNvPr id="14343" name="WordArt 4"/>
          <p:cNvSpPr>
            <a:spLocks noChangeArrowheads="1" noChangeShapeType="1" noTextEdit="1"/>
          </p:cNvSpPr>
          <p:nvPr/>
        </p:nvSpPr>
        <p:spPr bwMode="auto">
          <a:xfrm>
            <a:off x="7835901" y="6245225"/>
            <a:ext cx="3920067" cy="344488"/>
          </a:xfrm>
          <a:prstGeom prst="rect">
            <a:avLst/>
          </a:prstGeom>
        </p:spPr>
        <p:txBody>
          <a:bodyPr wrap="none" fromWordArt="1">
            <a:prstTxWarp prst="textDeflate">
              <a:avLst>
                <a:gd name="adj" fmla="val 26227"/>
              </a:avLst>
            </a:prstTxWarp>
          </a:bodyPr>
          <a:lstStyle/>
          <a:p>
            <a:pPr algn="ctr"/>
            <a:r>
              <a:rPr lang="zh-CN" altLang="en-US" sz="2000" b="1" kern="10">
                <a:ln w="9525">
                  <a:solidFill>
                    <a:srgbClr val="000000"/>
                  </a:solidFill>
                  <a:round/>
                  <a:headEnd/>
                  <a:tailEnd/>
                </a:ln>
                <a:solidFill>
                  <a:srgbClr val="000000"/>
                </a:solidFill>
                <a:latin typeface="宋体"/>
              </a:rPr>
              <a:t>营山县木垭小学：郭裕平</a:t>
            </a:r>
          </a:p>
        </p:txBody>
      </p:sp>
      <p:sp>
        <p:nvSpPr>
          <p:cNvPr id="27" name="TextBox 26"/>
          <p:cNvSpPr txBox="1">
            <a:spLocks noChangeArrowheads="1"/>
          </p:cNvSpPr>
          <p:nvPr/>
        </p:nvSpPr>
        <p:spPr bwMode="auto">
          <a:xfrm>
            <a:off x="4092069" y="2200275"/>
            <a:ext cx="5171017" cy="923330"/>
          </a:xfrm>
          <a:prstGeom prst="rect">
            <a:avLst/>
          </a:prstGeom>
          <a:noFill/>
          <a:ln w="9525">
            <a:noFill/>
            <a:miter lim="800000"/>
            <a:headEnd/>
            <a:tailEnd/>
          </a:ln>
        </p:spPr>
        <p:txBody>
          <a:bodyPr>
            <a:spAutoFit/>
          </a:bodyPr>
          <a:lstStyle/>
          <a:p>
            <a:pPr>
              <a:lnSpc>
                <a:spcPct val="150000"/>
              </a:lnSpc>
            </a:pPr>
            <a:r>
              <a:rPr lang="zh-CN" altLang="en-US" sz="3600" b="1" dirty="0">
                <a:solidFill>
                  <a:prstClr val="black"/>
                </a:solidFill>
                <a:latin typeface="楷体" pitchFamily="49" charset="-122"/>
                <a:ea typeface="楷体" pitchFamily="49" charset="-122"/>
              </a:rPr>
              <a:t>部编版二年级下册</a:t>
            </a:r>
            <a:endParaRPr lang="en-US" altLang="zh-CN" sz="3600" b="1" dirty="0">
              <a:solidFill>
                <a:prstClr val="black"/>
              </a:solidFill>
              <a:latin typeface="楷体" pitchFamily="49" charset="-122"/>
              <a:ea typeface="楷体" pitchFamily="49" charset="-122"/>
            </a:endParaRPr>
          </a:p>
        </p:txBody>
      </p:sp>
      <p:pic>
        <p:nvPicPr>
          <p:cNvPr id="28" name="图片 27"/>
          <p:cNvPicPr>
            <a:picLocks noChangeAspect="1"/>
          </p:cNvPicPr>
          <p:nvPr/>
        </p:nvPicPr>
        <p:blipFill>
          <a:blip r:embed="rId5" cstate="print"/>
          <a:srcRect/>
          <a:stretch>
            <a:fillRect/>
          </a:stretch>
        </p:blipFill>
        <p:spPr bwMode="auto">
          <a:xfrm>
            <a:off x="3335871" y="1973270"/>
            <a:ext cx="5594351" cy="623887"/>
          </a:xfrm>
          <a:prstGeom prst="rect">
            <a:avLst/>
          </a:prstGeom>
          <a:noFill/>
          <a:ln w="9525">
            <a:noFill/>
            <a:miter lim="800000"/>
            <a:headEnd/>
            <a:tailEnd/>
          </a:ln>
        </p:spPr>
      </p:pic>
      <p:pic>
        <p:nvPicPr>
          <p:cNvPr id="12" name="图片 11"/>
          <p:cNvPicPr>
            <a:picLocks noChangeAspect="1"/>
          </p:cNvPicPr>
          <p:nvPr/>
        </p:nvPicPr>
        <p:blipFill>
          <a:blip r:embed="rId6" cstate="print"/>
          <a:srcRect r="1431" b="3664"/>
          <a:stretch>
            <a:fillRect/>
          </a:stretch>
        </p:blipFill>
        <p:spPr>
          <a:xfrm>
            <a:off x="2483893" y="3070746"/>
            <a:ext cx="7045315" cy="3030230"/>
          </a:xfrm>
          <a:prstGeom prst="rect">
            <a:avLst/>
          </a:prstGeom>
          <a:effectLst>
            <a:softEdge rad="63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22" presetClass="entr" presetSubtype="8" fill="hold" nodeType="withEffect">
                                  <p:stCondLst>
                                    <p:cond delay="0"/>
                                  </p:stCondLst>
                                  <p:childTnLst>
                                    <p:set>
                                      <p:cBhvr>
                                        <p:cTn id="8" dur="1" fill="hold">
                                          <p:stCondLst>
                                            <p:cond delay="0"/>
                                          </p:stCondLst>
                                        </p:cTn>
                                        <p:tgtEl>
                                          <p:spTgt spid="28"/>
                                        </p:tgtEl>
                                        <p:attrNameLst>
                                          <p:attrName>style.visibility</p:attrName>
                                        </p:attrNameLst>
                                      </p:cBhvr>
                                      <p:to>
                                        <p:strVal val="visible"/>
                                      </p:to>
                                    </p:set>
                                    <p:animEffect transition="in" filter="wipe(left)">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7583" y="647114"/>
            <a:ext cx="3505265" cy="923330"/>
          </a:xfrm>
          <a:prstGeom prst="rect">
            <a:avLst/>
          </a:pr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3600" b="1" kern="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微软雅黑" pitchFamily="34" charset="-122"/>
                <a:ea typeface="微软雅黑" pitchFamily="34" charset="-122"/>
              </a:rPr>
              <a:t>  </a:t>
            </a:r>
            <a:r>
              <a:rPr lang="zh-CN" altLang="en-US" sz="5400" b="1" kern="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微软雅黑" pitchFamily="34" charset="-122"/>
                <a:ea typeface="微软雅黑" pitchFamily="34" charset="-122"/>
              </a:rPr>
              <a:t>头脑风暴</a:t>
            </a:r>
            <a:endParaRPr kumimoji="0" lang="zh-CN" altLang="en-US" sz="5400" b="1" i="0" u="none" strike="noStrike" kern="0" cap="none" spc="0" normalizeH="0" baseline="0" noProof="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uLnTx/>
              <a:uFillTx/>
              <a:latin typeface="微软雅黑" pitchFamily="34" charset="-122"/>
              <a:ea typeface="微软雅黑" pitchFamily="34" charset="-122"/>
            </a:endParaRPr>
          </a:p>
        </p:txBody>
      </p:sp>
      <p:sp>
        <p:nvSpPr>
          <p:cNvPr id="4" name="TextBox 3"/>
          <p:cNvSpPr txBox="1"/>
          <p:nvPr/>
        </p:nvSpPr>
        <p:spPr>
          <a:xfrm>
            <a:off x="2025749" y="2391505"/>
            <a:ext cx="8186857" cy="830997"/>
          </a:xfrm>
          <a:prstGeom prst="rect">
            <a:avLst/>
          </a:prstGeom>
          <a:noFill/>
        </p:spPr>
        <p:txBody>
          <a:bodyPr wrap="none" rtlCol="0">
            <a:spAutoFit/>
          </a:bodyPr>
          <a:lstStyle/>
          <a:p>
            <a:r>
              <a:rPr lang="zh-CN" altLang="en-US" sz="4800" b="1" dirty="0" smtClean="0">
                <a:latin typeface="微软雅黑" pitchFamily="34" charset="-122"/>
                <a:ea typeface="微软雅黑" pitchFamily="34" charset="-122"/>
              </a:rPr>
              <a:t>你能给这些字再组几个词吗？</a:t>
            </a:r>
            <a:endParaRPr lang="zh-CN" altLang="en-US" sz="4800" b="1" dirty="0">
              <a:latin typeface="微软雅黑" pitchFamily="34" charset="-122"/>
              <a:ea typeface="微软雅黑" pitchFamily="34" charset="-122"/>
            </a:endParaRPr>
          </a:p>
        </p:txBody>
      </p:sp>
      <p:sp>
        <p:nvSpPr>
          <p:cNvPr id="5" name="TextBox 4"/>
          <p:cNvSpPr txBox="1"/>
          <p:nvPr/>
        </p:nvSpPr>
        <p:spPr>
          <a:xfrm>
            <a:off x="998807" y="3685736"/>
            <a:ext cx="10187404" cy="1015663"/>
          </a:xfrm>
          <a:prstGeom prst="rect">
            <a:avLst/>
          </a:prstGeom>
          <a:noFill/>
        </p:spPr>
        <p:txBody>
          <a:bodyPr wrap="none" rtlCol="0">
            <a:spAutoFit/>
          </a:bodyPr>
          <a:lstStyle/>
          <a:p>
            <a:r>
              <a:rPr lang="zh-CN" altLang="en-US" sz="6000" b="1" dirty="0" smtClean="0">
                <a:solidFill>
                  <a:srgbClr val="FF0000"/>
                </a:solidFill>
                <a:latin typeface="微软雅黑" pitchFamily="34" charset="-122"/>
                <a:ea typeface="微软雅黑" pitchFamily="34" charset="-122"/>
              </a:rPr>
              <a:t>厨、厕、厢、厦、穴、窑、窄</a:t>
            </a:r>
            <a:endParaRPr lang="zh-CN" altLang="en-US" sz="60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36726" y="2788693"/>
            <a:ext cx="11605146" cy="2308324"/>
          </a:xfrm>
          <a:prstGeom prst="rect">
            <a:avLst/>
          </a:prstGeom>
          <a:noFill/>
        </p:spPr>
        <p:txBody>
          <a:bodyPr wrap="square" rtlCol="0">
            <a:spAutoFit/>
          </a:bodyPr>
          <a:lstStyle/>
          <a:p>
            <a:pPr fontAlgn="auto">
              <a:lnSpc>
                <a:spcPct val="150000"/>
              </a:lnSpc>
            </a:pPr>
            <a:r>
              <a:rPr lang="zh-CN" altLang="en-US" sz="4800" b="1" dirty="0">
                <a:latin typeface="楷体_GB2312" panose="02010609030101010101" charset="-122"/>
                <a:ea typeface="楷体_GB2312" panose="02010609030101010101" charset="-122"/>
              </a:rPr>
              <a:t>微笑   </a:t>
            </a:r>
            <a:r>
              <a:rPr lang="zh-CN" altLang="en-US" sz="4800" b="1" dirty="0" smtClean="0">
                <a:latin typeface="楷体_GB2312" panose="02010609030101010101" charset="-122"/>
                <a:ea typeface="楷体_GB2312" panose="02010609030101010101" charset="-122"/>
              </a:rPr>
              <a:t>  狂笑     傻笑    笑眯眯     笑呵呵  </a:t>
            </a:r>
            <a:endParaRPr lang="en-US" altLang="zh-CN" sz="4800" b="1" dirty="0" smtClean="0">
              <a:latin typeface="楷体_GB2312" panose="02010609030101010101" charset="-122"/>
              <a:ea typeface="楷体_GB2312" panose="02010609030101010101" charset="-122"/>
            </a:endParaRPr>
          </a:p>
          <a:p>
            <a:pPr fontAlgn="auto">
              <a:lnSpc>
                <a:spcPct val="150000"/>
              </a:lnSpc>
            </a:pPr>
            <a:r>
              <a:rPr lang="zh-CN" altLang="en-US" sz="4800" b="1" dirty="0" smtClean="0">
                <a:latin typeface="楷体_GB2312" panose="02010609030101010101" charset="-122"/>
                <a:ea typeface="楷体_GB2312" panose="02010609030101010101" charset="-122"/>
              </a:rPr>
              <a:t>眉开眼笑   破涕为笑   哈</a:t>
            </a:r>
            <a:r>
              <a:rPr lang="zh-CN" altLang="en-US" sz="4800" b="1" dirty="0">
                <a:latin typeface="楷体_GB2312" panose="02010609030101010101" charset="-122"/>
                <a:ea typeface="楷体_GB2312" panose="02010609030101010101" charset="-122"/>
              </a:rPr>
              <a:t>哈大笑  捧腹大笑</a:t>
            </a:r>
          </a:p>
        </p:txBody>
      </p:sp>
      <p:pic>
        <p:nvPicPr>
          <p:cNvPr id="9" name="Picture 2" descr="E:\孙巧灵\2016秋上\上课课件\制作\R一语上\人一语大课堂（正文）\字词句运用新.tif"/>
          <p:cNvPicPr>
            <a:picLocks noChangeAspect="1" noChangeArrowheads="1"/>
          </p:cNvPicPr>
          <p:nvPr/>
        </p:nvPicPr>
        <p:blipFill>
          <a:blip r:embed="rId2" cstate="print"/>
          <a:srcRect/>
          <a:stretch>
            <a:fillRect/>
          </a:stretch>
        </p:blipFill>
        <p:spPr bwMode="auto">
          <a:xfrm>
            <a:off x="415830" y="395789"/>
            <a:ext cx="2900576" cy="637858"/>
          </a:xfrm>
          <a:prstGeom prst="rect">
            <a:avLst/>
          </a:prstGeom>
          <a:noFill/>
          <a:ln w="9525">
            <a:noFill/>
            <a:miter lim="800000"/>
            <a:headEnd/>
            <a:tailEnd/>
          </a:ln>
        </p:spPr>
      </p:pic>
      <p:sp>
        <p:nvSpPr>
          <p:cNvPr id="10" name="矩形 9"/>
          <p:cNvSpPr/>
          <p:nvPr/>
        </p:nvSpPr>
        <p:spPr>
          <a:xfrm>
            <a:off x="280397" y="1250750"/>
            <a:ext cx="8757526" cy="900246"/>
          </a:xfrm>
          <a:prstGeom prst="rect">
            <a:avLst/>
          </a:prstGeom>
        </p:spPr>
        <p:txBody>
          <a:bodyPr wrap="none">
            <a:spAutoFit/>
          </a:bodyPr>
          <a:lstStyle/>
          <a:p>
            <a:pPr marL="342900" indent="-342900">
              <a:lnSpc>
                <a:spcPct val="150000"/>
              </a:lnSpc>
              <a:buFontTx/>
              <a:buBlip>
                <a:blip r:embed="rId3"/>
              </a:buBlip>
              <a:defRPr/>
            </a:pPr>
            <a:r>
              <a:rPr lang="zh-CN" altLang="en-US" sz="4000" b="1" dirty="0" smtClean="0">
                <a:latin typeface="黑体" pitchFamily="49" charset="-122"/>
                <a:ea typeface="楷体_GB2312"/>
              </a:rPr>
              <a:t>读一读</a:t>
            </a:r>
            <a:r>
              <a:rPr lang="zh-CN" altLang="en-US" sz="4000" b="1" dirty="0" smtClean="0">
                <a:latin typeface="黑体" pitchFamily="49" charset="-122"/>
                <a:ea typeface="黑体" pitchFamily="49" charset="-122"/>
              </a:rPr>
              <a:t>，</a:t>
            </a:r>
            <a:r>
              <a:rPr lang="zh-CN" altLang="en-US" sz="4000" b="1" dirty="0" smtClean="0">
                <a:effectLst>
                  <a:outerShdw blurRad="38100" dist="19050" dir="2700000" algn="tl" rotWithShape="0">
                    <a:schemeClr val="dk1">
                      <a:alpha val="40000"/>
                    </a:schemeClr>
                  </a:outerShdw>
                </a:effectLst>
                <a:latin typeface="楷体_GB2312" panose="02010609030101010101" charset="-122"/>
                <a:ea typeface="楷体_GB2312" panose="02010609030101010101" charset="-122"/>
              </a:rPr>
              <a:t>再选择一两个词语</a:t>
            </a:r>
            <a:r>
              <a:rPr lang="zh-CN" altLang="en-US" sz="4000" b="1" dirty="0" smtClean="0">
                <a:solidFill>
                  <a:srgbClr val="FF0000"/>
                </a:solidFill>
                <a:effectLst>
                  <a:outerShdw blurRad="38100" dist="19050" dir="2700000" algn="tl" rotWithShape="0">
                    <a:schemeClr val="dk1">
                      <a:alpha val="40000"/>
                    </a:schemeClr>
                  </a:outerShdw>
                </a:effectLst>
                <a:latin typeface="楷体_GB2312" panose="02010609030101010101" charset="-122"/>
                <a:ea typeface="楷体_GB2312" panose="02010609030101010101" charset="-122"/>
              </a:rPr>
              <a:t>演一演</a:t>
            </a:r>
            <a:r>
              <a:rPr lang="zh-CN" altLang="en-US" sz="4000" b="1" dirty="0" smtClean="0">
                <a:effectLst>
                  <a:outerShdw blurRad="38100" dist="19050" dir="2700000" algn="tl" rotWithShape="0">
                    <a:schemeClr val="dk1">
                      <a:alpha val="40000"/>
                    </a:schemeClr>
                  </a:outerShdw>
                </a:effectLst>
                <a:latin typeface="楷体_GB2312" panose="02010609030101010101" charset="-122"/>
                <a:ea typeface="楷体_GB2312" panose="02010609030101010101" charset="-122"/>
              </a:rPr>
              <a:t>。</a:t>
            </a:r>
            <a:endParaRPr lang="zh-CN" altLang="en-US" sz="4000" b="1" dirty="0" smtClean="0">
              <a:latin typeface="黑体" pitchFamily="49" charset="-122"/>
              <a:ea typeface="黑体" pitchFamily="49" charset="-122"/>
            </a:endParaRPr>
          </a:p>
        </p:txBody>
      </p:sp>
      <p:sp>
        <p:nvSpPr>
          <p:cNvPr id="11" name="矩形 10"/>
          <p:cNvSpPr/>
          <p:nvPr/>
        </p:nvSpPr>
        <p:spPr>
          <a:xfrm>
            <a:off x="2230938" y="2357230"/>
            <a:ext cx="1632178" cy="646331"/>
          </a:xfrm>
          <a:prstGeom prst="rect">
            <a:avLst/>
          </a:prstGeom>
        </p:spPr>
        <p:txBody>
          <a:bodyPr wrap="none">
            <a:spAutoFit/>
          </a:bodyPr>
          <a:lstStyle/>
          <a:p>
            <a:r>
              <a:rPr lang="en-US" altLang="zh-CN" sz="3600" b="1" dirty="0" err="1" smtClean="0">
                <a:latin typeface="微软雅黑" pitchFamily="34" charset="-122"/>
                <a:ea typeface="微软雅黑" pitchFamily="34" charset="-122"/>
              </a:rPr>
              <a:t>kuáng</a:t>
            </a:r>
            <a:endParaRPr lang="zh-CN" altLang="en-US" sz="3600" b="1" dirty="0">
              <a:latin typeface="微软雅黑" pitchFamily="34" charset="-122"/>
              <a:ea typeface="微软雅黑" pitchFamily="34" charset="-122"/>
            </a:endParaRPr>
          </a:p>
        </p:txBody>
      </p:sp>
      <p:sp>
        <p:nvSpPr>
          <p:cNvPr id="12" name="矩形 11"/>
          <p:cNvSpPr/>
          <p:nvPr/>
        </p:nvSpPr>
        <p:spPr>
          <a:xfrm>
            <a:off x="7346958" y="2398174"/>
            <a:ext cx="774571" cy="646331"/>
          </a:xfrm>
          <a:prstGeom prst="rect">
            <a:avLst/>
          </a:prstGeom>
        </p:spPr>
        <p:txBody>
          <a:bodyPr wrap="none">
            <a:spAutoFit/>
          </a:bodyPr>
          <a:lstStyle/>
          <a:p>
            <a:r>
              <a:rPr lang="en-US" altLang="zh-CN" sz="3600" b="1" dirty="0" err="1" smtClean="0">
                <a:latin typeface="微软雅黑" pitchFamily="34" charset="-122"/>
                <a:ea typeface="微软雅黑" pitchFamily="34" charset="-122"/>
              </a:rPr>
              <a:t>mī</a:t>
            </a:r>
            <a:endParaRPr lang="zh-CN" altLang="en-US" sz="3600" b="1" dirty="0">
              <a:latin typeface="微软雅黑" pitchFamily="34" charset="-122"/>
              <a:ea typeface="微软雅黑" pitchFamily="34" charset="-122"/>
            </a:endParaRPr>
          </a:p>
        </p:txBody>
      </p:sp>
      <p:sp>
        <p:nvSpPr>
          <p:cNvPr id="13" name="矩形 12"/>
          <p:cNvSpPr/>
          <p:nvPr/>
        </p:nvSpPr>
        <p:spPr>
          <a:xfrm>
            <a:off x="4126087" y="3558232"/>
            <a:ext cx="511679" cy="646331"/>
          </a:xfrm>
          <a:prstGeom prst="rect">
            <a:avLst/>
          </a:prstGeom>
        </p:spPr>
        <p:txBody>
          <a:bodyPr wrap="none">
            <a:spAutoFit/>
          </a:bodyPr>
          <a:lstStyle/>
          <a:p>
            <a:r>
              <a:rPr lang="en-US" altLang="zh-CN" sz="3600" b="1" dirty="0" err="1" smtClean="0">
                <a:latin typeface="微软雅黑" pitchFamily="34" charset="-122"/>
                <a:ea typeface="微软雅黑" pitchFamily="34" charset="-122"/>
              </a:rPr>
              <a:t>tì</a:t>
            </a:r>
            <a:endParaRPr lang="zh-CN" altLang="en-US" sz="3600" b="1" dirty="0">
              <a:latin typeface="微软雅黑" pitchFamily="34" charset="-122"/>
              <a:ea typeface="微软雅黑" pitchFamily="34" charset="-122"/>
            </a:endParaRPr>
          </a:p>
        </p:txBody>
      </p:sp>
      <p:sp>
        <p:nvSpPr>
          <p:cNvPr id="14" name="矩形 13"/>
          <p:cNvSpPr/>
          <p:nvPr/>
        </p:nvSpPr>
        <p:spPr>
          <a:xfrm>
            <a:off x="9858147" y="3708358"/>
            <a:ext cx="671979" cy="646331"/>
          </a:xfrm>
          <a:prstGeom prst="rect">
            <a:avLst/>
          </a:prstGeom>
        </p:spPr>
        <p:txBody>
          <a:bodyPr wrap="none">
            <a:spAutoFit/>
          </a:bodyPr>
          <a:lstStyle/>
          <a:p>
            <a:r>
              <a:rPr lang="en-US" altLang="zh-CN" sz="3600" b="1" dirty="0" err="1" smtClean="0">
                <a:latin typeface="微软雅黑" pitchFamily="34" charset="-122"/>
                <a:ea typeface="微软雅黑" pitchFamily="34" charset="-122"/>
              </a:rPr>
              <a:t>fù</a:t>
            </a:r>
            <a:endParaRPr lang="zh-CN" altLang="en-US" sz="3600" b="1"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69265" y="880745"/>
            <a:ext cx="11041380" cy="1783715"/>
          </a:xfrm>
          <a:prstGeom prst="rect">
            <a:avLst/>
          </a:prstGeom>
          <a:noFill/>
        </p:spPr>
        <p:txBody>
          <a:bodyPr wrap="square" rtlCol="0">
            <a:spAutoFit/>
          </a:bodyPr>
          <a:lstStyle/>
          <a:p>
            <a:r>
              <a:rPr lang="zh-CN" altLang="en-US" sz="6600" b="1" dirty="0">
                <a:solidFill>
                  <a:srgbClr val="FF0000"/>
                </a:solidFill>
                <a:latin typeface="楷体_GB2312" panose="02010609030101010101" charset="-122"/>
                <a:ea typeface="楷体_GB2312" panose="02010609030101010101" charset="-122"/>
              </a:rPr>
              <a:t>眉开眼笑：</a:t>
            </a:r>
            <a:r>
              <a:rPr lang="zh-CN" altLang="en-US" sz="4400" b="1" dirty="0"/>
              <a:t>眉头舒展，眼含笑意。 形容高兴愉快的样子</a:t>
            </a:r>
            <a:r>
              <a:rPr lang="zh-CN" altLang="en-US" sz="4400" b="1" dirty="0" smtClean="0"/>
              <a:t>。</a:t>
            </a:r>
            <a:endParaRPr lang="zh-CN" altLang="en-US" sz="4400" b="1" dirty="0">
              <a:solidFill>
                <a:srgbClr val="002060"/>
              </a:solidFill>
            </a:endParaRPr>
          </a:p>
        </p:txBody>
      </p:sp>
      <p:sp>
        <p:nvSpPr>
          <p:cNvPr id="7" name="文本框 6"/>
          <p:cNvSpPr txBox="1"/>
          <p:nvPr/>
        </p:nvSpPr>
        <p:spPr>
          <a:xfrm>
            <a:off x="541020" y="2790190"/>
            <a:ext cx="10722610" cy="1845310"/>
          </a:xfrm>
          <a:prstGeom prst="rect">
            <a:avLst/>
          </a:prstGeom>
          <a:noFill/>
        </p:spPr>
        <p:txBody>
          <a:bodyPr wrap="square" rtlCol="0">
            <a:spAutoFit/>
          </a:bodyPr>
          <a:lstStyle/>
          <a:p>
            <a:r>
              <a:rPr lang="zh-CN" altLang="en-US" sz="6600" b="1" dirty="0">
                <a:solidFill>
                  <a:srgbClr val="FF0000"/>
                </a:solidFill>
                <a:latin typeface="楷体_GB2312" panose="02010609030101010101" charset="-122"/>
                <a:ea typeface="楷体_GB2312" panose="02010609030101010101" charset="-122"/>
              </a:rPr>
              <a:t>破涕为笑：</a:t>
            </a:r>
            <a:r>
              <a:rPr lang="zh-CN" altLang="en-US" sz="4400" dirty="0">
                <a:latin typeface="楷体_GB2312" panose="02010609030101010101" charset="-122"/>
                <a:ea typeface="楷体_GB2312" panose="02010609030101010101" charset="-122"/>
              </a:rPr>
              <a:t>一下子停止了哭泣，露出笑容。形容转悲为喜</a:t>
            </a:r>
            <a:r>
              <a:rPr lang="zh-CN" altLang="en-US" sz="4400" dirty="0" smtClean="0">
                <a:latin typeface="楷体_GB2312" panose="02010609030101010101" charset="-122"/>
                <a:ea typeface="楷体_GB2312" panose="02010609030101010101" charset="-122"/>
              </a:rPr>
              <a:t>。</a:t>
            </a:r>
            <a:endParaRPr lang="zh-CN" altLang="en-US" sz="4800" dirty="0">
              <a:solidFill>
                <a:srgbClr val="002060"/>
              </a:solidFill>
              <a:latin typeface="楷体_GB2312" panose="02010609030101010101" charset="-122"/>
              <a:ea typeface="楷体_GB2312" panose="02010609030101010101" charset="-122"/>
            </a:endParaRPr>
          </a:p>
        </p:txBody>
      </p:sp>
      <p:sp>
        <p:nvSpPr>
          <p:cNvPr id="8" name="文本框 7"/>
          <p:cNvSpPr txBox="1"/>
          <p:nvPr/>
        </p:nvSpPr>
        <p:spPr>
          <a:xfrm>
            <a:off x="541020" y="4738370"/>
            <a:ext cx="11109325" cy="1845310"/>
          </a:xfrm>
          <a:prstGeom prst="rect">
            <a:avLst/>
          </a:prstGeom>
          <a:noFill/>
        </p:spPr>
        <p:txBody>
          <a:bodyPr wrap="square" rtlCol="0">
            <a:spAutoFit/>
          </a:bodyPr>
          <a:lstStyle/>
          <a:p>
            <a:r>
              <a:rPr lang="zh-CN" altLang="en-US" sz="6600" b="1" dirty="0">
                <a:solidFill>
                  <a:srgbClr val="FF0000"/>
                </a:solidFill>
                <a:latin typeface="楷体_GB2312" panose="02010609030101010101" charset="-122"/>
                <a:ea typeface="楷体_GB2312" panose="02010609030101010101" charset="-122"/>
              </a:rPr>
              <a:t>捧腹大笑：</a:t>
            </a:r>
            <a:r>
              <a:rPr lang="zh-CN" altLang="en-US" sz="4400" dirty="0">
                <a:latin typeface="楷体_GB2312" panose="02010609030101010101" charset="-122"/>
                <a:ea typeface="楷体_GB2312" panose="02010609030101010101" charset="-122"/>
              </a:rPr>
              <a:t>用手捂住肚子大笑，笑得不能控制住</a:t>
            </a:r>
            <a:r>
              <a:rPr lang="zh-CN" altLang="en-US" sz="4400" dirty="0" smtClean="0">
                <a:latin typeface="楷体_GB2312" panose="02010609030101010101" charset="-122"/>
                <a:ea typeface="楷体_GB2312" panose="02010609030101010101" charset="-122"/>
              </a:rPr>
              <a:t>。</a:t>
            </a:r>
            <a:endParaRPr lang="zh-CN" altLang="en-US" sz="4800" dirty="0">
              <a:solidFill>
                <a:srgbClr val="002060"/>
              </a:solidFill>
              <a:latin typeface="楷体_GB2312" panose="02010609030101010101" charset="-122"/>
              <a:ea typeface="楷体_GB2312" panose="02010609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9750" y="337361"/>
            <a:ext cx="5262979" cy="646331"/>
          </a:xfrm>
          <a:prstGeom prst="rect">
            <a:avLst/>
          </a:prstGeom>
        </p:spPr>
        <p:txBody>
          <a:bodyPr wrap="none">
            <a:spAutoFit/>
          </a:bodyPr>
          <a:lstStyle/>
          <a:p>
            <a:r>
              <a:rPr lang="zh-CN" altLang="en-US" sz="3600" b="1" dirty="0" smtClean="0">
                <a:latin typeface="微软雅黑" pitchFamily="34" charset="-122"/>
                <a:ea typeface="微软雅黑" pitchFamily="34" charset="-122"/>
              </a:rPr>
              <a:t>“</a:t>
            </a:r>
            <a:r>
              <a:rPr lang="zh-CN" altLang="en-US" sz="3600" b="1" dirty="0" smtClean="0">
                <a:solidFill>
                  <a:srgbClr val="C00000"/>
                </a:solidFill>
                <a:latin typeface="微软雅黑" pitchFamily="34" charset="-122"/>
                <a:ea typeface="微软雅黑" pitchFamily="34" charset="-122"/>
              </a:rPr>
              <a:t>微笑</a:t>
            </a:r>
            <a:r>
              <a:rPr lang="zh-CN" altLang="en-US" sz="3600" b="1" dirty="0" smtClean="0">
                <a:latin typeface="微软雅黑" pitchFamily="34" charset="-122"/>
                <a:ea typeface="微软雅黑" pitchFamily="34" charset="-122"/>
              </a:rPr>
              <a:t>”让人感觉亲切。</a:t>
            </a:r>
            <a:endParaRPr lang="zh-CN" altLang="en-US" sz="3600" dirty="0">
              <a:latin typeface="微软雅黑" pitchFamily="34" charset="-122"/>
              <a:ea typeface="微软雅黑" pitchFamily="34" charset="-122"/>
            </a:endParaRPr>
          </a:p>
        </p:txBody>
      </p:sp>
      <p:sp>
        <p:nvSpPr>
          <p:cNvPr id="3" name="矩形 2"/>
          <p:cNvSpPr/>
          <p:nvPr/>
        </p:nvSpPr>
        <p:spPr>
          <a:xfrm>
            <a:off x="3408120" y="2399841"/>
            <a:ext cx="6439583" cy="646331"/>
          </a:xfrm>
          <a:prstGeom prst="rect">
            <a:avLst/>
          </a:prstGeom>
        </p:spPr>
        <p:txBody>
          <a:bodyPr wrap="none">
            <a:spAutoFit/>
          </a:bodyPr>
          <a:lstStyle/>
          <a:p>
            <a:r>
              <a:rPr lang="zh-CN" altLang="en-US" sz="3600" b="1" dirty="0" smtClean="0">
                <a:latin typeface="微软雅黑" pitchFamily="34" charset="-122"/>
                <a:ea typeface="微软雅黑" pitchFamily="34" charset="-122"/>
              </a:rPr>
              <a:t>“</a:t>
            </a:r>
            <a:r>
              <a:rPr lang="zh-CN" altLang="en-US" sz="3600" b="1" dirty="0" smtClean="0">
                <a:solidFill>
                  <a:srgbClr val="C00000"/>
                </a:solidFill>
                <a:latin typeface="微软雅黑" pitchFamily="34" charset="-122"/>
                <a:ea typeface="微软雅黑" pitchFamily="34" charset="-122"/>
              </a:rPr>
              <a:t>笑眯眯</a:t>
            </a:r>
            <a:r>
              <a:rPr lang="zh-CN" altLang="en-US" sz="3600" b="1" dirty="0" smtClean="0">
                <a:latin typeface="微软雅黑" pitchFamily="34" charset="-122"/>
                <a:ea typeface="微软雅黑" pitchFamily="34" charset="-122"/>
              </a:rPr>
              <a:t>” 主要表现在眼睛上</a:t>
            </a:r>
            <a:endParaRPr lang="zh-CN" altLang="en-US" sz="3600" dirty="0">
              <a:latin typeface="微软雅黑" pitchFamily="34" charset="-122"/>
              <a:ea typeface="微软雅黑" pitchFamily="34" charset="-122"/>
            </a:endParaRPr>
          </a:p>
        </p:txBody>
      </p:sp>
      <p:sp>
        <p:nvSpPr>
          <p:cNvPr id="4" name="矩形 3"/>
          <p:cNvSpPr/>
          <p:nvPr/>
        </p:nvSpPr>
        <p:spPr>
          <a:xfrm>
            <a:off x="4467573" y="3126073"/>
            <a:ext cx="5724644" cy="646331"/>
          </a:xfrm>
          <a:prstGeom prst="rect">
            <a:avLst/>
          </a:prstGeom>
        </p:spPr>
        <p:txBody>
          <a:bodyPr wrap="none">
            <a:spAutoFit/>
          </a:bodyPr>
          <a:lstStyle/>
          <a:p>
            <a:r>
              <a:rPr lang="zh-CN" altLang="en-US" sz="3600" b="1" dirty="0" smtClean="0">
                <a:latin typeface="微软雅黑" pitchFamily="34" charset="-122"/>
                <a:ea typeface="微软雅黑" pitchFamily="34" charset="-122"/>
              </a:rPr>
              <a:t>“</a:t>
            </a:r>
            <a:r>
              <a:rPr lang="zh-CN" altLang="en-US" sz="3600" b="1" dirty="0" smtClean="0">
                <a:solidFill>
                  <a:srgbClr val="C00000"/>
                </a:solidFill>
                <a:latin typeface="微软雅黑" pitchFamily="34" charset="-122"/>
                <a:ea typeface="微软雅黑" pitchFamily="34" charset="-122"/>
              </a:rPr>
              <a:t>笑呵呵</a:t>
            </a:r>
            <a:r>
              <a:rPr lang="zh-CN" altLang="en-US" sz="3600" b="1" dirty="0" smtClean="0">
                <a:latin typeface="微软雅黑" pitchFamily="34" charset="-122"/>
                <a:ea typeface="微软雅黑" pitchFamily="34" charset="-122"/>
              </a:rPr>
              <a:t>”主要体现在嘴上</a:t>
            </a:r>
            <a:endParaRPr lang="zh-CN" altLang="en-US" sz="3600" dirty="0">
              <a:latin typeface="微软雅黑" pitchFamily="34" charset="-122"/>
              <a:ea typeface="微软雅黑" pitchFamily="34" charset="-122"/>
            </a:endParaRPr>
          </a:p>
        </p:txBody>
      </p:sp>
      <p:sp>
        <p:nvSpPr>
          <p:cNvPr id="5" name="矩形 4"/>
          <p:cNvSpPr/>
          <p:nvPr/>
        </p:nvSpPr>
        <p:spPr>
          <a:xfrm>
            <a:off x="2236021" y="1699110"/>
            <a:ext cx="4801314" cy="646331"/>
          </a:xfrm>
          <a:prstGeom prst="rect">
            <a:avLst/>
          </a:prstGeom>
        </p:spPr>
        <p:txBody>
          <a:bodyPr wrap="none">
            <a:spAutoFit/>
          </a:bodyPr>
          <a:lstStyle/>
          <a:p>
            <a:r>
              <a:rPr lang="zh-CN" altLang="en-US" sz="3600" b="1" dirty="0" smtClean="0">
                <a:latin typeface="微软雅黑" pitchFamily="34" charset="-122"/>
                <a:ea typeface="微软雅黑" pitchFamily="34" charset="-122"/>
              </a:rPr>
              <a:t>“</a:t>
            </a:r>
            <a:r>
              <a:rPr lang="zh-CN" altLang="en-US" sz="3600" b="1" dirty="0" smtClean="0">
                <a:solidFill>
                  <a:srgbClr val="C00000"/>
                </a:solidFill>
                <a:latin typeface="微软雅黑" pitchFamily="34" charset="-122"/>
                <a:ea typeface="微软雅黑" pitchFamily="34" charset="-122"/>
              </a:rPr>
              <a:t>傻笑</a:t>
            </a:r>
            <a:r>
              <a:rPr lang="zh-CN" altLang="en-US" sz="3600" b="1" dirty="0" smtClean="0">
                <a:latin typeface="微软雅黑" pitchFamily="34" charset="-122"/>
                <a:ea typeface="微软雅黑" pitchFamily="34" charset="-122"/>
              </a:rPr>
              <a:t>”显得呆而单纯</a:t>
            </a:r>
            <a:endParaRPr lang="zh-CN" altLang="en-US" sz="3600" dirty="0">
              <a:latin typeface="微软雅黑" pitchFamily="34" charset="-122"/>
              <a:ea typeface="微软雅黑" pitchFamily="34" charset="-122"/>
            </a:endParaRPr>
          </a:p>
        </p:txBody>
      </p:sp>
      <p:sp>
        <p:nvSpPr>
          <p:cNvPr id="6" name="矩形 5"/>
          <p:cNvSpPr/>
          <p:nvPr/>
        </p:nvSpPr>
        <p:spPr>
          <a:xfrm>
            <a:off x="1196023" y="986868"/>
            <a:ext cx="6324167" cy="646331"/>
          </a:xfrm>
          <a:prstGeom prst="rect">
            <a:avLst/>
          </a:prstGeom>
        </p:spPr>
        <p:txBody>
          <a:bodyPr wrap="none">
            <a:spAutoFit/>
          </a:bodyPr>
          <a:lstStyle/>
          <a:p>
            <a:r>
              <a:rPr lang="zh-CN" altLang="en-US" sz="3600" b="1" dirty="0" smtClean="0">
                <a:latin typeface="微软雅黑" pitchFamily="34" charset="-122"/>
                <a:ea typeface="微软雅黑" pitchFamily="34" charset="-122"/>
              </a:rPr>
              <a:t>“</a:t>
            </a:r>
            <a:r>
              <a:rPr lang="zh-CN" altLang="en-US" sz="3600" b="1" dirty="0" smtClean="0">
                <a:solidFill>
                  <a:srgbClr val="C00000"/>
                </a:solidFill>
                <a:latin typeface="微软雅黑" pitchFamily="34" charset="-122"/>
                <a:ea typeface="微软雅黑" pitchFamily="34" charset="-122"/>
              </a:rPr>
              <a:t>狂笑</a:t>
            </a:r>
            <a:r>
              <a:rPr lang="zh-CN" altLang="en-US" sz="3600" b="1" dirty="0" smtClean="0">
                <a:latin typeface="微软雅黑" pitchFamily="34" charset="-122"/>
                <a:ea typeface="微软雅黑" pitchFamily="34" charset="-122"/>
              </a:rPr>
              <a:t>” 仰头出声，声音狂放</a:t>
            </a:r>
            <a:endParaRPr lang="zh-CN" altLang="en-US" sz="3600" dirty="0">
              <a:latin typeface="微软雅黑" pitchFamily="34" charset="-122"/>
              <a:ea typeface="微软雅黑" pitchFamily="34" charset="-122"/>
            </a:endParaRPr>
          </a:p>
        </p:txBody>
      </p:sp>
      <p:sp>
        <p:nvSpPr>
          <p:cNvPr id="7" name="矩形 6"/>
          <p:cNvSpPr/>
          <p:nvPr/>
        </p:nvSpPr>
        <p:spPr>
          <a:xfrm>
            <a:off x="4467699" y="4592359"/>
            <a:ext cx="5262979" cy="646331"/>
          </a:xfrm>
          <a:prstGeom prst="rect">
            <a:avLst/>
          </a:prstGeom>
        </p:spPr>
        <p:txBody>
          <a:bodyPr wrap="none">
            <a:spAutoFit/>
          </a:bodyPr>
          <a:lstStyle/>
          <a:p>
            <a:r>
              <a:rPr lang="zh-CN" altLang="en-US" sz="3600" b="1" dirty="0" smtClean="0">
                <a:latin typeface="微软雅黑" pitchFamily="34" charset="-122"/>
                <a:ea typeface="微软雅黑" pitchFamily="34" charset="-122"/>
              </a:rPr>
              <a:t>“</a:t>
            </a:r>
            <a:r>
              <a:rPr lang="zh-CN" altLang="en-US" sz="3600" b="1" dirty="0" smtClean="0">
                <a:solidFill>
                  <a:srgbClr val="C00000"/>
                </a:solidFill>
                <a:latin typeface="微软雅黑" pitchFamily="34" charset="-122"/>
                <a:ea typeface="微软雅黑" pitchFamily="34" charset="-122"/>
              </a:rPr>
              <a:t>破涕为笑</a:t>
            </a:r>
            <a:r>
              <a:rPr lang="zh-CN" altLang="en-US" sz="3600" b="1" dirty="0" smtClean="0">
                <a:latin typeface="微软雅黑" pitchFamily="34" charset="-122"/>
                <a:ea typeface="微软雅黑" pitchFamily="34" charset="-122"/>
              </a:rPr>
              <a:t>”是转悲为喜</a:t>
            </a:r>
            <a:endParaRPr lang="zh-CN" altLang="en-US" sz="3600" dirty="0">
              <a:latin typeface="微软雅黑" pitchFamily="34" charset="-122"/>
              <a:ea typeface="微软雅黑" pitchFamily="34" charset="-122"/>
            </a:endParaRPr>
          </a:p>
        </p:txBody>
      </p:sp>
      <p:sp>
        <p:nvSpPr>
          <p:cNvPr id="8" name="矩形 7"/>
          <p:cNvSpPr/>
          <p:nvPr/>
        </p:nvSpPr>
        <p:spPr>
          <a:xfrm>
            <a:off x="2862488" y="5339178"/>
            <a:ext cx="7109639" cy="646331"/>
          </a:xfrm>
          <a:prstGeom prst="rect">
            <a:avLst/>
          </a:prstGeom>
        </p:spPr>
        <p:txBody>
          <a:bodyPr wrap="none">
            <a:spAutoFit/>
          </a:bodyPr>
          <a:lstStyle/>
          <a:p>
            <a:r>
              <a:rPr lang="zh-CN" altLang="en-US" sz="3600" b="1" dirty="0" smtClean="0">
                <a:latin typeface="微软雅黑" pitchFamily="34" charset="-122"/>
                <a:ea typeface="微软雅黑" pitchFamily="34" charset="-122"/>
              </a:rPr>
              <a:t>“</a:t>
            </a:r>
            <a:r>
              <a:rPr lang="zh-CN" altLang="en-US" sz="3600" b="1" dirty="0" smtClean="0">
                <a:solidFill>
                  <a:srgbClr val="C00000"/>
                </a:solidFill>
                <a:latin typeface="微软雅黑" pitchFamily="34" charset="-122"/>
                <a:ea typeface="微软雅黑" pitchFamily="34" charset="-122"/>
              </a:rPr>
              <a:t>哈哈大笑</a:t>
            </a:r>
            <a:r>
              <a:rPr lang="zh-CN" altLang="en-US" sz="3600" b="1" dirty="0" smtClean="0">
                <a:latin typeface="微软雅黑" pitchFamily="34" charset="-122"/>
                <a:ea typeface="微软雅黑" pitchFamily="34" charset="-122"/>
              </a:rPr>
              <a:t>”声音高亢，显得爽朗</a:t>
            </a:r>
            <a:endParaRPr lang="zh-CN" altLang="en-US" sz="3600" dirty="0">
              <a:latin typeface="微软雅黑" pitchFamily="34" charset="-122"/>
              <a:ea typeface="微软雅黑" pitchFamily="34" charset="-122"/>
            </a:endParaRPr>
          </a:p>
        </p:txBody>
      </p:sp>
      <p:sp>
        <p:nvSpPr>
          <p:cNvPr id="9" name="矩形 8"/>
          <p:cNvSpPr/>
          <p:nvPr/>
        </p:nvSpPr>
        <p:spPr>
          <a:xfrm>
            <a:off x="5419993" y="3861615"/>
            <a:ext cx="4801314" cy="646331"/>
          </a:xfrm>
          <a:prstGeom prst="rect">
            <a:avLst/>
          </a:prstGeom>
        </p:spPr>
        <p:txBody>
          <a:bodyPr wrap="none">
            <a:spAutoFit/>
          </a:bodyPr>
          <a:lstStyle/>
          <a:p>
            <a:r>
              <a:rPr lang="zh-CN" altLang="en-US" sz="3600" b="1" dirty="0" smtClean="0">
                <a:latin typeface="微软雅黑" pitchFamily="34" charset="-122"/>
                <a:ea typeface="微软雅黑" pitchFamily="34" charset="-122"/>
              </a:rPr>
              <a:t>“</a:t>
            </a:r>
            <a:r>
              <a:rPr lang="zh-CN" altLang="en-US" sz="3600" b="1" dirty="0" smtClean="0">
                <a:solidFill>
                  <a:srgbClr val="C00000"/>
                </a:solidFill>
                <a:latin typeface="微软雅黑" pitchFamily="34" charset="-122"/>
                <a:ea typeface="微软雅黑" pitchFamily="34" charset="-122"/>
              </a:rPr>
              <a:t>眉开眼笑</a:t>
            </a:r>
            <a:r>
              <a:rPr lang="zh-CN" altLang="en-US" sz="3600" b="1" dirty="0" smtClean="0">
                <a:latin typeface="微软雅黑" pitchFamily="34" charset="-122"/>
                <a:ea typeface="微软雅黑" pitchFamily="34" charset="-122"/>
              </a:rPr>
              <a:t>”是有喜事</a:t>
            </a:r>
            <a:endParaRPr lang="zh-CN" altLang="en-US" sz="3600" dirty="0">
              <a:latin typeface="微软雅黑" pitchFamily="34" charset="-122"/>
              <a:ea typeface="微软雅黑" pitchFamily="34" charset="-122"/>
            </a:endParaRPr>
          </a:p>
        </p:txBody>
      </p:sp>
      <p:sp>
        <p:nvSpPr>
          <p:cNvPr id="10" name="矩形 9"/>
          <p:cNvSpPr/>
          <p:nvPr/>
        </p:nvSpPr>
        <p:spPr>
          <a:xfrm>
            <a:off x="1198024" y="6034245"/>
            <a:ext cx="5862502" cy="646331"/>
          </a:xfrm>
          <a:prstGeom prst="rect">
            <a:avLst/>
          </a:prstGeom>
        </p:spPr>
        <p:txBody>
          <a:bodyPr wrap="none">
            <a:spAutoFit/>
          </a:bodyPr>
          <a:lstStyle/>
          <a:p>
            <a:r>
              <a:rPr lang="zh-CN" altLang="en-US" sz="3600" b="1" dirty="0" smtClean="0">
                <a:latin typeface="微软雅黑" pitchFamily="34" charset="-122"/>
                <a:ea typeface="微软雅黑" pitchFamily="34" charset="-122"/>
              </a:rPr>
              <a:t>“</a:t>
            </a:r>
            <a:r>
              <a:rPr lang="zh-CN" altLang="en-US" sz="3600" b="1" dirty="0" smtClean="0">
                <a:solidFill>
                  <a:srgbClr val="C00000"/>
                </a:solidFill>
                <a:latin typeface="微软雅黑" pitchFamily="34" charset="-122"/>
                <a:ea typeface="微软雅黑" pitchFamily="34" charset="-122"/>
              </a:rPr>
              <a:t>捧腹大笑</a:t>
            </a:r>
            <a:r>
              <a:rPr lang="zh-CN" altLang="en-US" sz="3600" b="1" dirty="0" smtClean="0">
                <a:latin typeface="微软雅黑" pitchFamily="34" charset="-122"/>
                <a:ea typeface="微软雅黑" pitchFamily="34" charset="-122"/>
              </a:rPr>
              <a:t>” 有声音有动作</a:t>
            </a:r>
            <a:endParaRPr lang="zh-CN" altLang="en-US" sz="3600" dirty="0">
              <a:latin typeface="微软雅黑" pitchFamily="34" charset="-122"/>
              <a:ea typeface="微软雅黑" pitchFamily="34" charset="-122"/>
            </a:endParaRPr>
          </a:p>
        </p:txBody>
      </p:sp>
      <p:sp>
        <p:nvSpPr>
          <p:cNvPr id="11" name="矩形 10"/>
          <p:cNvSpPr/>
          <p:nvPr/>
        </p:nvSpPr>
        <p:spPr>
          <a:xfrm>
            <a:off x="181970" y="2762619"/>
            <a:ext cx="3762233" cy="2554545"/>
          </a:xfrm>
          <a:prstGeom prst="rect">
            <a:avLst/>
          </a:prstGeom>
        </p:spPr>
        <p:txBody>
          <a:bodyPr wrap="square">
            <a:spAutoFit/>
          </a:bodyPr>
          <a:lstStyle/>
          <a:p>
            <a:r>
              <a:rPr lang="zh-CN" altLang="en-US" sz="3200" b="1" dirty="0" smtClean="0">
                <a:solidFill>
                  <a:srgbClr val="002060"/>
                </a:solidFill>
                <a:latin typeface="微软雅黑" pitchFamily="34" charset="-122"/>
                <a:ea typeface="微软雅黑" pitchFamily="34" charset="-122"/>
              </a:rPr>
              <a:t>       这些词语都是形容笑的不同状态、不同程度的。可根据意思演一演，同学之间互相评一评</a:t>
            </a:r>
            <a:endParaRPr lang="zh-CN" altLang="en-US" sz="3200" b="1" dirty="0">
              <a:solidFill>
                <a:srgbClr val="00206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ox(in)">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ox(in)">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ox(i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ox(in)">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box(in)">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ox(in)">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12470" y="864548"/>
            <a:ext cx="11284585" cy="6066661"/>
          </a:xfrm>
          <a:prstGeom prst="rect">
            <a:avLst/>
          </a:prstGeom>
          <a:noFill/>
        </p:spPr>
        <p:txBody>
          <a:bodyPr wrap="square" rtlCol="0">
            <a:spAutoFit/>
          </a:bodyPr>
          <a:lstStyle/>
          <a:p>
            <a:pPr fontAlgn="auto">
              <a:lnSpc>
                <a:spcPct val="150000"/>
              </a:lnSpc>
            </a:pPr>
            <a:r>
              <a:rPr lang="zh-CN" altLang="en-US" sz="4400" b="1" dirty="0">
                <a:latin typeface="楷体_GB2312" panose="02010609030101010101" charset="-122"/>
                <a:ea typeface="楷体_GB2312" panose="02010609030101010101" charset="-122"/>
              </a:rPr>
              <a:t>小马连蹦带跳地说：</a:t>
            </a:r>
            <a:r>
              <a:rPr lang="en-US" altLang="zh-CN" sz="4400" b="1" dirty="0">
                <a:latin typeface="楷体_GB2312" panose="02010609030101010101" charset="-122"/>
                <a:ea typeface="楷体_GB2312" panose="02010609030101010101" charset="-122"/>
              </a:rPr>
              <a:t>“</a:t>
            </a:r>
            <a:r>
              <a:rPr lang="zh-CN" altLang="en-US" sz="4400" b="1" dirty="0">
                <a:latin typeface="楷体_GB2312" panose="02010609030101010101" charset="-122"/>
                <a:ea typeface="楷体_GB2312" panose="02010609030101010101" charset="-122"/>
              </a:rPr>
              <a:t>怎么不能？我很愿意帮您做事。</a:t>
            </a:r>
            <a:r>
              <a:rPr lang="en-US" altLang="zh-CN" sz="4400" b="1" dirty="0">
                <a:latin typeface="楷体_GB2312" panose="02010609030101010101" charset="-122"/>
                <a:ea typeface="楷体_GB2312" panose="02010609030101010101" charset="-122"/>
              </a:rPr>
              <a:t>”</a:t>
            </a:r>
          </a:p>
          <a:p>
            <a:pPr fontAlgn="auto">
              <a:lnSpc>
                <a:spcPct val="150000"/>
              </a:lnSpc>
            </a:pPr>
            <a:r>
              <a:rPr lang="zh-CN" altLang="en-US" sz="4400" b="1" dirty="0">
                <a:latin typeface="楷体_GB2312" panose="02010609030101010101" charset="-122"/>
                <a:ea typeface="楷体_GB2312" panose="02010609030101010101" charset="-122"/>
              </a:rPr>
              <a:t>小马难为情地说：</a:t>
            </a:r>
            <a:r>
              <a:rPr lang="en-US" altLang="zh-CN" sz="4400" b="1" dirty="0">
                <a:latin typeface="楷体_GB2312" panose="02010609030101010101" charset="-122"/>
                <a:ea typeface="楷体_GB2312" panose="02010609030101010101" charset="-122"/>
              </a:rPr>
              <a:t>“</a:t>
            </a:r>
            <a:r>
              <a:rPr lang="zh-CN" altLang="en-US" sz="4400" b="1" dirty="0">
                <a:latin typeface="楷体_GB2312" panose="02010609030101010101" charset="-122"/>
                <a:ea typeface="楷体_GB2312" panose="02010609030101010101" charset="-122"/>
              </a:rPr>
              <a:t>一条河挡住了去路，我</a:t>
            </a:r>
            <a:r>
              <a:rPr lang="en-US" altLang="zh-CN" sz="4400" b="1" dirty="0">
                <a:latin typeface="楷体_GB2312" panose="02010609030101010101" charset="-122"/>
                <a:ea typeface="楷体_GB2312" panose="02010609030101010101" charset="-122"/>
              </a:rPr>
              <a:t>……</a:t>
            </a:r>
            <a:r>
              <a:rPr lang="zh-CN" altLang="en-US" sz="4400" b="1" dirty="0">
                <a:latin typeface="楷体_GB2312" panose="02010609030101010101" charset="-122"/>
                <a:ea typeface="楷体_GB2312" panose="02010609030101010101" charset="-122"/>
              </a:rPr>
              <a:t>我过不去。</a:t>
            </a:r>
            <a:r>
              <a:rPr lang="en-US" altLang="zh-CN" sz="4400" b="1" dirty="0">
                <a:latin typeface="楷体_GB2312" panose="02010609030101010101" charset="-122"/>
                <a:ea typeface="楷体_GB2312" panose="02010609030101010101" charset="-122"/>
              </a:rPr>
              <a:t>”</a:t>
            </a:r>
          </a:p>
          <a:p>
            <a:pPr fontAlgn="auto">
              <a:lnSpc>
                <a:spcPct val="150000"/>
              </a:lnSpc>
            </a:pPr>
            <a:r>
              <a:rPr lang="zh-CN" altLang="en-US" sz="4400" b="1" dirty="0">
                <a:latin typeface="楷体_GB2312" panose="02010609030101010101" charset="-122"/>
                <a:ea typeface="楷体_GB2312" panose="02010609030101010101" charset="-122"/>
              </a:rPr>
              <a:t>老师和颜悦色地说：</a:t>
            </a:r>
            <a:r>
              <a:rPr lang="en-US" altLang="zh-CN" sz="4400" b="1" dirty="0">
                <a:latin typeface="楷体_GB2312" panose="02010609030101010101" charset="-122"/>
                <a:ea typeface="楷体_GB2312" panose="02010609030101010101" charset="-122"/>
              </a:rPr>
              <a:t>“</a:t>
            </a:r>
            <a:r>
              <a:rPr lang="zh-CN" altLang="en-US" sz="4400" b="1" dirty="0">
                <a:latin typeface="楷体_GB2312" panose="02010609030101010101" charset="-122"/>
                <a:ea typeface="楷体_GB2312" panose="02010609030101010101" charset="-122"/>
              </a:rPr>
              <a:t>看的角度不同，杨桃的样子也就不一样。</a:t>
            </a:r>
            <a:r>
              <a:rPr lang="en-US" altLang="zh-CN" sz="4400" b="1" dirty="0">
                <a:latin typeface="楷体_GB2312" panose="02010609030101010101" charset="-122"/>
                <a:ea typeface="楷体_GB2312" panose="02010609030101010101" charset="-122"/>
              </a:rPr>
              <a:t>”</a:t>
            </a:r>
          </a:p>
        </p:txBody>
      </p:sp>
      <p:sp>
        <p:nvSpPr>
          <p:cNvPr id="4" name="菱形 3"/>
          <p:cNvSpPr/>
          <p:nvPr/>
        </p:nvSpPr>
        <p:spPr>
          <a:xfrm>
            <a:off x="451485" y="1350010"/>
            <a:ext cx="260985" cy="28956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菱形 4"/>
          <p:cNvSpPr/>
          <p:nvPr/>
        </p:nvSpPr>
        <p:spPr>
          <a:xfrm>
            <a:off x="451485" y="3383915"/>
            <a:ext cx="260985" cy="28956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菱形 5"/>
          <p:cNvSpPr/>
          <p:nvPr/>
        </p:nvSpPr>
        <p:spPr>
          <a:xfrm>
            <a:off x="451485" y="5417185"/>
            <a:ext cx="260985" cy="28956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2142490" y="1832610"/>
            <a:ext cx="1826895" cy="96520"/>
            <a:chOff x="3374" y="3536"/>
            <a:chExt cx="2877" cy="152"/>
          </a:xfrm>
        </p:grpSpPr>
        <p:sp>
          <p:nvSpPr>
            <p:cNvPr id="7" name="椭圆 6"/>
            <p:cNvSpPr/>
            <p:nvPr/>
          </p:nvSpPr>
          <p:spPr>
            <a:xfrm>
              <a:off x="3374" y="3536"/>
              <a:ext cx="167" cy="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085" y="3536"/>
              <a:ext cx="167" cy="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230" y="3536"/>
              <a:ext cx="167" cy="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101" y="3536"/>
              <a:ext cx="167" cy="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2142490" y="3938270"/>
            <a:ext cx="1308100" cy="96520"/>
            <a:chOff x="3374" y="6852"/>
            <a:chExt cx="2060" cy="152"/>
          </a:xfrm>
        </p:grpSpPr>
        <p:sp>
          <p:nvSpPr>
            <p:cNvPr id="8" name="椭圆 7"/>
            <p:cNvSpPr/>
            <p:nvPr/>
          </p:nvSpPr>
          <p:spPr>
            <a:xfrm>
              <a:off x="3374" y="6852"/>
              <a:ext cx="167" cy="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268" y="6852"/>
              <a:ext cx="167" cy="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230" y="6852"/>
              <a:ext cx="167" cy="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2171700" y="5830570"/>
            <a:ext cx="1751330" cy="96520"/>
            <a:chOff x="2510" y="9832"/>
            <a:chExt cx="2758" cy="152"/>
          </a:xfrm>
        </p:grpSpPr>
        <p:sp>
          <p:nvSpPr>
            <p:cNvPr id="12" name="椭圆 11"/>
            <p:cNvSpPr/>
            <p:nvPr/>
          </p:nvSpPr>
          <p:spPr>
            <a:xfrm>
              <a:off x="2510" y="9832"/>
              <a:ext cx="167" cy="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374" y="9832"/>
              <a:ext cx="167" cy="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101" y="9832"/>
              <a:ext cx="167" cy="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230" y="9832"/>
              <a:ext cx="167" cy="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20"/>
          <p:cNvSpPr/>
          <p:nvPr/>
        </p:nvSpPr>
        <p:spPr>
          <a:xfrm>
            <a:off x="662534" y="8800"/>
            <a:ext cx="10802957" cy="1015663"/>
          </a:xfrm>
          <a:prstGeom prst="rect">
            <a:avLst/>
          </a:prstGeom>
        </p:spPr>
        <p:txBody>
          <a:bodyPr wrap="none">
            <a:spAutoFit/>
          </a:bodyPr>
          <a:lstStyle/>
          <a:p>
            <a:pPr marL="342900" indent="-342900">
              <a:lnSpc>
                <a:spcPct val="150000"/>
              </a:lnSpc>
              <a:buFontTx/>
              <a:buBlip>
                <a:blip r:embed="rId2"/>
              </a:buBlip>
              <a:defRPr/>
            </a:pPr>
            <a:r>
              <a:rPr lang="zh-CN" altLang="en-US" sz="4000" b="1" dirty="0" smtClean="0">
                <a:latin typeface="微软雅黑" pitchFamily="34" charset="-122"/>
                <a:ea typeface="微软雅黑" pitchFamily="34" charset="-122"/>
              </a:rPr>
              <a:t>读句子，注意加点的部分，试试怎样读更好</a:t>
            </a:r>
            <a:r>
              <a:rPr lang="zh-CN" altLang="en-US" sz="4000" b="1" dirty="0" smtClean="0">
                <a:latin typeface="楷体_GB2312" panose="02010609030101010101" charset="-122"/>
                <a:ea typeface="楷体_GB2312" panose="02010609030101010101" charset="-122"/>
              </a:rPr>
              <a:t>。</a:t>
            </a:r>
            <a:endParaRPr lang="zh-CN" altLang="en-US" sz="4000" b="1" dirty="0" smtClean="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900" decel="100000" fill="hold"/>
                                        <p:tgtEl>
                                          <p:spTgt spid="1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900" decel="100000" fill="hold"/>
                                        <p:tgtEl>
                                          <p:spTgt spid="19"/>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900" decel="100000" fill="hold"/>
                                        <p:tgtEl>
                                          <p:spTgt spid="20"/>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6905" y="643255"/>
            <a:ext cx="5543550" cy="3784600"/>
          </a:xfrm>
          <a:prstGeom prst="rect">
            <a:avLst/>
          </a:prstGeom>
          <a:noFill/>
        </p:spPr>
        <p:txBody>
          <a:bodyPr wrap="square" rtlCol="0">
            <a:spAutoFit/>
          </a:bodyPr>
          <a:lstStyle/>
          <a:p>
            <a:r>
              <a:rPr lang="zh-CN" altLang="en-US" sz="8000" dirty="0">
                <a:latin typeface="楷体_GB2312" panose="02010609030101010101" charset="-122"/>
                <a:ea typeface="楷体_GB2312" panose="02010609030101010101" charset="-122"/>
              </a:rPr>
              <a:t>教诲 </a:t>
            </a:r>
            <a:r>
              <a:rPr lang="zh-CN" altLang="en-US" sz="8000" dirty="0" smtClean="0">
                <a:latin typeface="楷体_GB2312" panose="02010609030101010101" charset="-122"/>
                <a:ea typeface="楷体_GB2312" panose="02010609030101010101" charset="-122"/>
              </a:rPr>
              <a:t>  寻</a:t>
            </a:r>
            <a:r>
              <a:rPr lang="zh-CN" altLang="en-US" sz="8000" dirty="0">
                <a:latin typeface="楷体_GB2312" panose="02010609030101010101" charset="-122"/>
                <a:ea typeface="楷体_GB2312" panose="02010609030101010101" charset="-122"/>
              </a:rPr>
              <a:t>找</a:t>
            </a:r>
          </a:p>
          <a:p>
            <a:r>
              <a:rPr lang="zh-CN" altLang="en-US" sz="8000" dirty="0">
                <a:latin typeface="楷体_GB2312" panose="02010609030101010101" charset="-122"/>
                <a:ea typeface="楷体_GB2312" panose="02010609030101010101" charset="-122"/>
              </a:rPr>
              <a:t>伙</a:t>
            </a:r>
            <a:r>
              <a:rPr lang="zh-CN" altLang="en-US" sz="8000" dirty="0" smtClean="0">
                <a:latin typeface="楷体_GB2312" panose="02010609030101010101" charset="-122"/>
                <a:ea typeface="楷体_GB2312" panose="02010609030101010101" charset="-122"/>
              </a:rPr>
              <a:t>伴   </a:t>
            </a:r>
            <a:r>
              <a:rPr lang="zh-CN" altLang="en-US" sz="8000" dirty="0">
                <a:latin typeface="楷体_GB2312" panose="02010609030101010101" charset="-122"/>
                <a:ea typeface="楷体_GB2312" panose="02010609030101010101" charset="-122"/>
              </a:rPr>
              <a:t>灾难</a:t>
            </a:r>
          </a:p>
          <a:p>
            <a:r>
              <a:rPr lang="zh-CN" altLang="en-US" sz="8000" dirty="0">
                <a:latin typeface="楷体_GB2312" panose="02010609030101010101" charset="-122"/>
                <a:ea typeface="楷体_GB2312" panose="02010609030101010101" charset="-122"/>
              </a:rPr>
              <a:t>明亮 </a:t>
            </a:r>
            <a:r>
              <a:rPr lang="zh-CN" altLang="en-US" sz="8000" dirty="0" smtClean="0">
                <a:latin typeface="楷体_GB2312" panose="02010609030101010101" charset="-122"/>
                <a:ea typeface="楷体_GB2312" panose="02010609030101010101" charset="-122"/>
              </a:rPr>
              <a:t>  柔</a:t>
            </a:r>
            <a:r>
              <a:rPr lang="zh-CN" altLang="en-US" sz="8000" dirty="0">
                <a:latin typeface="楷体_GB2312" panose="02010609030101010101" charset="-122"/>
                <a:ea typeface="楷体_GB2312" panose="02010609030101010101" charset="-122"/>
              </a:rPr>
              <a:t>软</a:t>
            </a:r>
          </a:p>
        </p:txBody>
      </p:sp>
      <p:sp>
        <p:nvSpPr>
          <p:cNvPr id="3" name="椭圆形标注 2"/>
          <p:cNvSpPr/>
          <p:nvPr/>
        </p:nvSpPr>
        <p:spPr>
          <a:xfrm>
            <a:off x="5906135" y="507365"/>
            <a:ext cx="5974715" cy="2132330"/>
          </a:xfrm>
          <a:prstGeom prst="wedgeEllipseCallout">
            <a:avLst/>
          </a:prstGeom>
          <a:noFill/>
          <a:ln w="38100"/>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406774" y="919140"/>
            <a:ext cx="5328285" cy="1323439"/>
          </a:xfrm>
          <a:prstGeom prst="rect">
            <a:avLst/>
          </a:prstGeom>
          <a:noFill/>
        </p:spPr>
        <p:txBody>
          <a:bodyPr wrap="square" rtlCol="0">
            <a:spAutoFit/>
          </a:bodyPr>
          <a:lstStyle/>
          <a:p>
            <a:r>
              <a:rPr lang="zh-CN" altLang="en-US" sz="4000" b="1" dirty="0">
                <a:solidFill>
                  <a:srgbClr val="00B050"/>
                </a:solidFill>
                <a:latin typeface="楷体_GB2312" panose="02010609030101010101" charset="-122"/>
                <a:ea typeface="楷体_GB2312" panose="02010609030101010101" charset="-122"/>
              </a:rPr>
              <a:t>从左边的这些词语中，你发现了什么规律吗？</a:t>
            </a:r>
          </a:p>
        </p:txBody>
      </p:sp>
      <p:sp>
        <p:nvSpPr>
          <p:cNvPr id="5" name="椭圆形标注 4"/>
          <p:cNvSpPr/>
          <p:nvPr/>
        </p:nvSpPr>
        <p:spPr>
          <a:xfrm flipH="1">
            <a:off x="6229350" y="3451860"/>
            <a:ext cx="5651500" cy="2780665"/>
          </a:xfrm>
          <a:prstGeom prst="wedgeEllipseCallout">
            <a:avLst/>
          </a:prstGeom>
          <a:noFill/>
          <a:ln w="38100">
            <a:solidFill>
              <a:schemeClr val="accent1"/>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551367" y="3966093"/>
            <a:ext cx="4874895" cy="2306955"/>
          </a:xfrm>
          <a:prstGeom prst="rect">
            <a:avLst/>
          </a:prstGeom>
          <a:noFill/>
        </p:spPr>
        <p:txBody>
          <a:bodyPr wrap="square" rtlCol="0">
            <a:spAutoFit/>
          </a:bodyPr>
          <a:lstStyle/>
          <a:p>
            <a:r>
              <a:rPr lang="en-US" altLang="zh-CN" sz="3600" dirty="0">
                <a:latin typeface="楷体_GB2312" panose="02010609030101010101" charset="-122"/>
                <a:ea typeface="楷体_GB2312" panose="02010609030101010101" charset="-122"/>
              </a:rPr>
              <a:t>    </a:t>
            </a:r>
            <a:r>
              <a:rPr lang="zh-CN" altLang="en-US" sz="3600" b="1" dirty="0">
                <a:solidFill>
                  <a:srgbClr val="FF0000"/>
                </a:solidFill>
                <a:latin typeface="楷体_GB2312" panose="02010609030101010101" charset="-122"/>
                <a:ea typeface="楷体_GB2312" panose="02010609030101010101" charset="-122"/>
              </a:rPr>
              <a:t>我发现</a:t>
            </a:r>
            <a:r>
              <a:rPr lang="en-US" altLang="zh-CN" sz="3600" b="1" dirty="0">
                <a:solidFill>
                  <a:srgbClr val="FF0000"/>
                </a:solidFill>
                <a:latin typeface="楷体_GB2312" panose="02010609030101010101" charset="-122"/>
                <a:ea typeface="楷体_GB2312" panose="02010609030101010101" charset="-122"/>
              </a:rPr>
              <a:t>“</a:t>
            </a:r>
            <a:r>
              <a:rPr lang="zh-CN" altLang="en-US" sz="3600" b="1" dirty="0">
                <a:solidFill>
                  <a:srgbClr val="FF0000"/>
                </a:solidFill>
                <a:latin typeface="楷体_GB2312" panose="02010609030101010101" charset="-122"/>
                <a:ea typeface="楷体_GB2312" panose="02010609030101010101" charset="-122"/>
              </a:rPr>
              <a:t>寻</a:t>
            </a:r>
            <a:r>
              <a:rPr lang="en-US" altLang="zh-CN" sz="3600" b="1" dirty="0">
                <a:solidFill>
                  <a:srgbClr val="FF0000"/>
                </a:solidFill>
                <a:latin typeface="楷体_GB2312" panose="02010609030101010101" charset="-122"/>
                <a:ea typeface="楷体_GB2312" panose="02010609030101010101" charset="-122"/>
              </a:rPr>
              <a:t>”</a:t>
            </a:r>
            <a:r>
              <a:rPr lang="zh-CN" altLang="en-US" sz="3600" b="1" dirty="0">
                <a:solidFill>
                  <a:srgbClr val="FF0000"/>
                </a:solidFill>
                <a:latin typeface="楷体_GB2312" panose="02010609030101010101" charset="-122"/>
                <a:ea typeface="楷体_GB2312" panose="02010609030101010101" charset="-122"/>
              </a:rPr>
              <a:t>和</a:t>
            </a:r>
            <a:r>
              <a:rPr lang="en-US" altLang="zh-CN" sz="3600" b="1" dirty="0">
                <a:solidFill>
                  <a:srgbClr val="FF0000"/>
                </a:solidFill>
                <a:latin typeface="楷体_GB2312" panose="02010609030101010101" charset="-122"/>
                <a:ea typeface="楷体_GB2312" panose="02010609030101010101" charset="-122"/>
              </a:rPr>
              <a:t>“</a:t>
            </a:r>
            <a:r>
              <a:rPr lang="zh-CN" altLang="en-US" sz="3600" b="1" dirty="0">
                <a:solidFill>
                  <a:srgbClr val="FF0000"/>
                </a:solidFill>
                <a:latin typeface="楷体_GB2312" panose="02010609030101010101" charset="-122"/>
                <a:ea typeface="楷体_GB2312" panose="02010609030101010101" charset="-122"/>
              </a:rPr>
              <a:t>找</a:t>
            </a:r>
            <a:r>
              <a:rPr lang="en-US" altLang="zh-CN" sz="3600" b="1" dirty="0">
                <a:solidFill>
                  <a:srgbClr val="FF0000"/>
                </a:solidFill>
                <a:latin typeface="楷体_GB2312" panose="02010609030101010101" charset="-122"/>
                <a:ea typeface="楷体_GB2312" panose="02010609030101010101" charset="-122"/>
              </a:rPr>
              <a:t>”</a:t>
            </a:r>
            <a:r>
              <a:rPr lang="zh-CN" altLang="en-US" sz="3600" b="1" dirty="0">
                <a:solidFill>
                  <a:srgbClr val="FF0000"/>
                </a:solidFill>
                <a:latin typeface="楷体_GB2312" panose="02010609030101010101" charset="-122"/>
                <a:ea typeface="楷体_GB2312" panose="02010609030101010101" charset="-122"/>
              </a:rPr>
              <a:t>的意思相近，</a:t>
            </a:r>
            <a:r>
              <a:rPr lang="en-US" altLang="zh-CN" sz="3600" b="1" dirty="0">
                <a:solidFill>
                  <a:srgbClr val="FF0000"/>
                </a:solidFill>
                <a:latin typeface="楷体_GB2312" panose="02010609030101010101" charset="-122"/>
                <a:ea typeface="楷体_GB2312" panose="02010609030101010101" charset="-122"/>
              </a:rPr>
              <a:t>“</a:t>
            </a:r>
            <a:r>
              <a:rPr lang="zh-CN" altLang="en-US" sz="3600" b="1" dirty="0">
                <a:solidFill>
                  <a:srgbClr val="FF0000"/>
                </a:solidFill>
                <a:latin typeface="楷体_GB2312" panose="02010609030101010101" charset="-122"/>
                <a:ea typeface="楷体_GB2312" panose="02010609030101010101" charset="-122"/>
              </a:rPr>
              <a:t>寻找</a:t>
            </a:r>
            <a:r>
              <a:rPr lang="en-US" altLang="zh-CN" sz="3600" b="1" dirty="0">
                <a:solidFill>
                  <a:srgbClr val="FF0000"/>
                </a:solidFill>
                <a:latin typeface="楷体_GB2312" panose="02010609030101010101" charset="-122"/>
                <a:ea typeface="楷体_GB2312" panose="02010609030101010101" charset="-122"/>
              </a:rPr>
              <a:t>”</a:t>
            </a:r>
            <a:r>
              <a:rPr lang="zh-CN" altLang="en-US" sz="3600" b="1" dirty="0">
                <a:solidFill>
                  <a:srgbClr val="FF0000"/>
                </a:solidFill>
                <a:latin typeface="楷体_GB2312" panose="02010609030101010101" charset="-122"/>
                <a:ea typeface="楷体_GB2312" panose="02010609030101010101" charset="-122"/>
              </a:rPr>
              <a:t>的意思也和它们差不多。</a:t>
            </a:r>
          </a:p>
        </p:txBody>
      </p:sp>
      <p:pic>
        <p:nvPicPr>
          <p:cNvPr id="27" name="图片 26"/>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a:off x="11036935" y="5773420"/>
            <a:ext cx="939800" cy="1085850"/>
          </a:xfrm>
          <a:prstGeom prst="rect">
            <a:avLst/>
          </a:prstGeom>
        </p:spPr>
      </p:pic>
      <p:pic>
        <p:nvPicPr>
          <p:cNvPr id="21" name="图片 20"/>
          <p:cNvPicPr>
            <a:picLocks noChangeAspect="1"/>
          </p:cNvPicPr>
          <p:nvPr/>
        </p:nvPicPr>
        <p:blipFill>
          <a:blip r:embed="rId3" cstate="print">
            <a:clrChange>
              <a:clrFrom>
                <a:srgbClr val="FFFFFF">
                  <a:alpha val="100000"/>
                </a:srgbClr>
              </a:clrFrom>
              <a:clrTo>
                <a:srgbClr val="FFFFFF">
                  <a:alpha val="100000"/>
                  <a:alpha val="0"/>
                </a:srgbClr>
              </a:clrTo>
            </a:clrChange>
          </a:blip>
          <a:srcRect l="19989" t="9269" r="16765" b="1200"/>
          <a:stretch>
            <a:fillRect/>
          </a:stretch>
        </p:blipFill>
        <p:spPr>
          <a:xfrm>
            <a:off x="6104255" y="2639695"/>
            <a:ext cx="1267460" cy="1111885"/>
          </a:xfrm>
          <a:prstGeom prst="rect">
            <a:avLst/>
          </a:prstGeom>
          <a:effectLst>
            <a:softEdge rad="31750"/>
          </a:effectLst>
        </p:spPr>
      </p:pic>
      <p:sp>
        <p:nvSpPr>
          <p:cNvPr id="7" name="云形标注 6"/>
          <p:cNvSpPr/>
          <p:nvPr/>
        </p:nvSpPr>
        <p:spPr>
          <a:xfrm>
            <a:off x="751205" y="4427855"/>
            <a:ext cx="4836160" cy="1882775"/>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260117" y="4664075"/>
            <a:ext cx="4450080" cy="1446550"/>
          </a:xfrm>
          <a:prstGeom prst="rect">
            <a:avLst/>
          </a:prstGeom>
          <a:noFill/>
        </p:spPr>
        <p:txBody>
          <a:bodyPr wrap="square" rtlCol="0">
            <a:spAutoFit/>
          </a:bodyPr>
          <a:lstStyle/>
          <a:p>
            <a:r>
              <a:rPr lang="zh-CN" altLang="en-US" sz="4400" b="1" dirty="0">
                <a:solidFill>
                  <a:schemeClr val="bg1"/>
                </a:solidFill>
                <a:latin typeface="楷体_GB2312" panose="02010609030101010101" charset="-122"/>
                <a:ea typeface="楷体_GB2312" panose="02010609030101010101" charset="-122"/>
              </a:rPr>
              <a:t>你还知道哪些类似的词语？</a:t>
            </a:r>
          </a:p>
        </p:txBody>
      </p:sp>
      <p:grpSp>
        <p:nvGrpSpPr>
          <p:cNvPr id="12" name="组合 3"/>
          <p:cNvGrpSpPr>
            <a:grpSpLocks/>
          </p:cNvGrpSpPr>
          <p:nvPr/>
        </p:nvGrpSpPr>
        <p:grpSpPr bwMode="auto">
          <a:xfrm>
            <a:off x="207370" y="81888"/>
            <a:ext cx="2376394" cy="818866"/>
            <a:chOff x="1696368" y="991649"/>
            <a:chExt cx="2376323" cy="782248"/>
          </a:xfrm>
        </p:grpSpPr>
        <p:pic>
          <p:nvPicPr>
            <p:cNvPr id="14" name="图片 1"/>
            <p:cNvPicPr>
              <a:picLocks noChangeAspect="1"/>
            </p:cNvPicPr>
            <p:nvPr/>
          </p:nvPicPr>
          <p:blipFill>
            <a:blip r:embed="rId4" cstate="print">
              <a:clrChange>
                <a:clrFrom>
                  <a:srgbClr val="FFFEFD"/>
                </a:clrFrom>
                <a:clrTo>
                  <a:srgbClr val="FFFEFD">
                    <a:alpha val="0"/>
                  </a:srgbClr>
                </a:clrTo>
              </a:clrChange>
            </a:blip>
            <a:srcRect/>
            <a:stretch>
              <a:fillRect/>
            </a:stretch>
          </p:blipFill>
          <p:spPr bwMode="auto">
            <a:xfrm>
              <a:off x="1743398" y="991683"/>
              <a:ext cx="2329293" cy="607436"/>
            </a:xfrm>
            <a:prstGeom prst="rect">
              <a:avLst/>
            </a:prstGeom>
            <a:noFill/>
            <a:ln w="9525">
              <a:noFill/>
              <a:miter lim="800000"/>
              <a:headEnd/>
              <a:tailEnd/>
            </a:ln>
          </p:spPr>
        </p:pic>
        <p:sp>
          <p:nvSpPr>
            <p:cNvPr id="15" name="文本框 2"/>
            <p:cNvSpPr txBox="1">
              <a:spLocks noChangeArrowheads="1"/>
            </p:cNvSpPr>
            <p:nvPr/>
          </p:nvSpPr>
          <p:spPr bwMode="auto">
            <a:xfrm>
              <a:off x="1696368" y="991649"/>
              <a:ext cx="2030074" cy="782248"/>
            </a:xfrm>
            <a:prstGeom prst="rect">
              <a:avLst/>
            </a:prstGeom>
            <a:noFill/>
            <a:ln w="9525">
              <a:noFill/>
              <a:miter lim="800000"/>
              <a:headEnd/>
              <a:tailEnd/>
            </a:ln>
          </p:spPr>
          <p:txBody>
            <a:bodyPr>
              <a:spAutoFit/>
            </a:bodyPr>
            <a:lstStyle/>
            <a:p>
              <a:pPr algn="ctr"/>
              <a:r>
                <a:rPr lang="zh-CN" altLang="en-US" sz="3600" b="1" dirty="0" smtClean="0">
                  <a:solidFill>
                    <a:srgbClr val="0070C0"/>
                  </a:solidFill>
                  <a:latin typeface="微软雅黑" pitchFamily="34" charset="-122"/>
                  <a:ea typeface="微软雅黑" pitchFamily="34" charset="-122"/>
                </a:rPr>
                <a:t>我的发现</a:t>
              </a:r>
              <a:endParaRPr lang="zh-CN" altLang="en-US" sz="3600" b="1" dirty="0">
                <a:solidFill>
                  <a:srgbClr val="0070C0"/>
                </a:solidFill>
                <a:latin typeface="微软雅黑" pitchFamily="34" charset="-122"/>
                <a:ea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7"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900" decel="100000" fill="hold"/>
                                        <p:tgtEl>
                                          <p:spTgt spid="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900" decel="100000" fill="hold"/>
                                        <p:tgtEl>
                                          <p:spTgt spid="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900" decel="100000" fill="hold"/>
                                        <p:tgtEl>
                                          <p:spTgt spid="2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7" presetClass="entr" presetSubtype="0" fill="hold" grpId="1"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900" decel="100000" fill="hold"/>
                                        <p:tgtEl>
                                          <p:spTgt spid="5"/>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37" presetID="37"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900" decel="100000" fill="hold"/>
                                        <p:tgtEl>
                                          <p:spTgt spid="6"/>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43" presetID="37" presetClass="entr" presetSubtype="0" fill="hold"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1000"/>
                                        <p:tgtEl>
                                          <p:spTgt spid="27"/>
                                        </p:tgtEl>
                                      </p:cBhvr>
                                    </p:animEffect>
                                    <p:anim calcmode="lin" valueType="num">
                                      <p:cBhvr>
                                        <p:cTn id="46" dur="1000" fill="hold"/>
                                        <p:tgtEl>
                                          <p:spTgt spid="27"/>
                                        </p:tgtEl>
                                        <p:attrNameLst>
                                          <p:attrName>ppt_x</p:attrName>
                                        </p:attrNameLst>
                                      </p:cBhvr>
                                      <p:tavLst>
                                        <p:tav tm="0">
                                          <p:val>
                                            <p:strVal val="#ppt_x"/>
                                          </p:val>
                                        </p:tav>
                                        <p:tav tm="100000">
                                          <p:val>
                                            <p:strVal val="#ppt_x"/>
                                          </p:val>
                                        </p:tav>
                                      </p:tavLst>
                                    </p:anim>
                                    <p:anim calcmode="lin" valueType="num">
                                      <p:cBhvr>
                                        <p:cTn id="47" dur="900" decel="100000" fill="hold"/>
                                        <p:tgtEl>
                                          <p:spTgt spid="27"/>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5" presetClass="entr" presetSubtype="10"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checkerboard(across)">
                                      <p:cBhvr>
                                        <p:cTn id="53" dur="500"/>
                                        <p:tgtEl>
                                          <p:spTgt spid="8"/>
                                        </p:tgtEl>
                                      </p:cBhvr>
                                    </p:animEffect>
                                  </p:childTnLst>
                                </p:cTn>
                              </p:par>
                              <p:par>
                                <p:cTn id="54" presetID="5" presetClass="entr" presetSubtype="10"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checkerboard(across)">
                                      <p:cBhvr>
                                        <p:cTn id="5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1" animBg="1"/>
      <p:bldP spid="6" grpId="0"/>
      <p:bldP spid="7" grpId="0" animBg="1"/>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06120" y="1637665"/>
            <a:ext cx="2982595" cy="1282700"/>
            <a:chOff x="1112" y="2579"/>
            <a:chExt cx="4697" cy="2020"/>
          </a:xfrm>
        </p:grpSpPr>
        <p:sp>
          <p:nvSpPr>
            <p:cNvPr id="2" name="椭圆 1"/>
            <p:cNvSpPr/>
            <p:nvPr/>
          </p:nvSpPr>
          <p:spPr>
            <a:xfrm>
              <a:off x="1112" y="2579"/>
              <a:ext cx="4302" cy="2021"/>
            </a:xfrm>
            <a:prstGeom prst="ellipse">
              <a:avLst/>
            </a:prstGeom>
            <a:noFill/>
            <a:ln w="38100"/>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705" y="2579"/>
              <a:ext cx="4104" cy="1888"/>
            </a:xfrm>
            <a:prstGeom prst="rect">
              <a:avLst/>
            </a:prstGeom>
            <a:noFill/>
          </p:spPr>
          <p:txBody>
            <a:bodyPr wrap="square" rtlCol="0">
              <a:spAutoFit/>
            </a:bodyPr>
            <a:lstStyle/>
            <a:p>
              <a:r>
                <a:rPr lang="zh-CN" altLang="en-US" sz="7200" b="1" dirty="0">
                  <a:latin typeface="楷体_GB2312" panose="02010609030101010101" charset="-122"/>
                  <a:ea typeface="楷体_GB2312" panose="02010609030101010101" charset="-122"/>
                </a:rPr>
                <a:t>肥胖</a:t>
              </a:r>
              <a:r>
                <a:rPr lang="zh-CN" altLang="en-US" b="1" dirty="0"/>
                <a:t>  </a:t>
              </a:r>
            </a:p>
          </p:txBody>
        </p:sp>
      </p:grpSp>
      <p:grpSp>
        <p:nvGrpSpPr>
          <p:cNvPr id="5" name="组合 4"/>
          <p:cNvGrpSpPr/>
          <p:nvPr/>
        </p:nvGrpSpPr>
        <p:grpSpPr>
          <a:xfrm>
            <a:off x="706120" y="4107180"/>
            <a:ext cx="2982595" cy="1283335"/>
            <a:chOff x="1112" y="2579"/>
            <a:chExt cx="4697" cy="2021"/>
          </a:xfrm>
        </p:grpSpPr>
        <p:sp>
          <p:nvSpPr>
            <p:cNvPr id="6" name="椭圆 5"/>
            <p:cNvSpPr/>
            <p:nvPr/>
          </p:nvSpPr>
          <p:spPr>
            <a:xfrm>
              <a:off x="1112" y="2579"/>
              <a:ext cx="4302" cy="2021"/>
            </a:xfrm>
            <a:prstGeom prst="ellipse">
              <a:avLst/>
            </a:prstGeom>
            <a:noFill/>
            <a:ln w="38100"/>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705" y="2579"/>
              <a:ext cx="4104" cy="1888"/>
            </a:xfrm>
            <a:prstGeom prst="rect">
              <a:avLst/>
            </a:prstGeom>
            <a:noFill/>
          </p:spPr>
          <p:txBody>
            <a:bodyPr wrap="square" rtlCol="0">
              <a:spAutoFit/>
            </a:bodyPr>
            <a:lstStyle/>
            <a:p>
              <a:r>
                <a:rPr lang="zh-CN" altLang="en-US" sz="7200" b="1" dirty="0">
                  <a:latin typeface="楷体_GB2312" panose="02010609030101010101" charset="-122"/>
                  <a:ea typeface="楷体_GB2312" panose="02010609030101010101" charset="-122"/>
                </a:rPr>
                <a:t>遥远</a:t>
              </a:r>
              <a:r>
                <a:rPr lang="zh-CN" altLang="en-US" sz="7200" dirty="0">
                  <a:latin typeface="楷体_GB2312" panose="02010609030101010101" charset="-122"/>
                  <a:ea typeface="楷体_GB2312" panose="02010609030101010101" charset="-122"/>
                </a:rPr>
                <a:t> </a:t>
              </a:r>
              <a:r>
                <a:rPr lang="zh-CN" altLang="en-US" dirty="0"/>
                <a:t> </a:t>
              </a:r>
            </a:p>
          </p:txBody>
        </p:sp>
      </p:grpSp>
      <p:grpSp>
        <p:nvGrpSpPr>
          <p:cNvPr id="8" name="组合 7"/>
          <p:cNvGrpSpPr/>
          <p:nvPr/>
        </p:nvGrpSpPr>
        <p:grpSpPr>
          <a:xfrm>
            <a:off x="4660900" y="1553845"/>
            <a:ext cx="2982595" cy="1283335"/>
            <a:chOff x="1112" y="2579"/>
            <a:chExt cx="4697" cy="2021"/>
          </a:xfrm>
        </p:grpSpPr>
        <p:sp>
          <p:nvSpPr>
            <p:cNvPr id="9" name="椭圆 8"/>
            <p:cNvSpPr/>
            <p:nvPr/>
          </p:nvSpPr>
          <p:spPr>
            <a:xfrm>
              <a:off x="1112" y="2579"/>
              <a:ext cx="4302" cy="2021"/>
            </a:xfrm>
            <a:prstGeom prst="ellipse">
              <a:avLst/>
            </a:prstGeom>
            <a:noFill/>
            <a:ln w="38100"/>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705" y="2579"/>
              <a:ext cx="4104" cy="1888"/>
            </a:xfrm>
            <a:prstGeom prst="rect">
              <a:avLst/>
            </a:prstGeom>
            <a:noFill/>
          </p:spPr>
          <p:txBody>
            <a:bodyPr wrap="square" rtlCol="0">
              <a:spAutoFit/>
            </a:bodyPr>
            <a:lstStyle/>
            <a:p>
              <a:r>
                <a:rPr lang="zh-CN" altLang="en-US" sz="7200" b="1" dirty="0">
                  <a:latin typeface="楷体_GB2312" panose="02010609030101010101" charset="-122"/>
                  <a:ea typeface="楷体_GB2312" panose="02010609030101010101" charset="-122"/>
                </a:rPr>
                <a:t>寒冷</a:t>
              </a:r>
              <a:r>
                <a:rPr lang="zh-CN" altLang="en-US" sz="7200" dirty="0">
                  <a:latin typeface="楷体_GB2312" panose="02010609030101010101" charset="-122"/>
                  <a:ea typeface="楷体_GB2312" panose="02010609030101010101" charset="-122"/>
                </a:rPr>
                <a:t>  </a:t>
              </a:r>
            </a:p>
          </p:txBody>
        </p:sp>
      </p:grpSp>
      <p:grpSp>
        <p:nvGrpSpPr>
          <p:cNvPr id="11" name="组合 10"/>
          <p:cNvGrpSpPr/>
          <p:nvPr/>
        </p:nvGrpSpPr>
        <p:grpSpPr>
          <a:xfrm>
            <a:off x="8417560" y="4022725"/>
            <a:ext cx="2982595" cy="1283335"/>
            <a:chOff x="12503" y="4884"/>
            <a:chExt cx="4697" cy="2021"/>
          </a:xfrm>
        </p:grpSpPr>
        <p:sp>
          <p:nvSpPr>
            <p:cNvPr id="12" name="椭圆 11"/>
            <p:cNvSpPr/>
            <p:nvPr/>
          </p:nvSpPr>
          <p:spPr>
            <a:xfrm>
              <a:off x="12503" y="4884"/>
              <a:ext cx="4302" cy="2021"/>
            </a:xfrm>
            <a:prstGeom prst="ellipse">
              <a:avLst/>
            </a:prstGeom>
            <a:noFill/>
            <a:ln w="38100"/>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3096" y="4951"/>
              <a:ext cx="4104" cy="1888"/>
            </a:xfrm>
            <a:prstGeom prst="rect">
              <a:avLst/>
            </a:prstGeom>
            <a:noFill/>
          </p:spPr>
          <p:txBody>
            <a:bodyPr wrap="square" rtlCol="0">
              <a:spAutoFit/>
            </a:bodyPr>
            <a:lstStyle/>
            <a:p>
              <a:r>
                <a:rPr lang="zh-CN" altLang="en-US" sz="7200" b="1" dirty="0">
                  <a:latin typeface="楷体_GB2312" panose="02010609030101010101" charset="-122"/>
                  <a:ea typeface="楷体_GB2312" panose="02010609030101010101" charset="-122"/>
                </a:rPr>
                <a:t>巨大</a:t>
              </a:r>
              <a:r>
                <a:rPr lang="zh-CN" altLang="en-US" sz="7200" dirty="0">
                  <a:latin typeface="楷体_GB2312" panose="02010609030101010101" charset="-122"/>
                  <a:ea typeface="楷体_GB2312" panose="02010609030101010101" charset="-122"/>
                </a:rPr>
                <a:t>  </a:t>
              </a:r>
            </a:p>
          </p:txBody>
        </p:sp>
      </p:grpSp>
      <p:grpSp>
        <p:nvGrpSpPr>
          <p:cNvPr id="14" name="组合 13"/>
          <p:cNvGrpSpPr/>
          <p:nvPr/>
        </p:nvGrpSpPr>
        <p:grpSpPr>
          <a:xfrm>
            <a:off x="4777740" y="4065270"/>
            <a:ext cx="2865755" cy="1283335"/>
            <a:chOff x="4814" y="3142"/>
            <a:chExt cx="4513" cy="2021"/>
          </a:xfrm>
        </p:grpSpPr>
        <p:sp>
          <p:nvSpPr>
            <p:cNvPr id="15" name="椭圆 14"/>
            <p:cNvSpPr/>
            <p:nvPr/>
          </p:nvSpPr>
          <p:spPr>
            <a:xfrm>
              <a:off x="4814" y="3142"/>
              <a:ext cx="4302" cy="2021"/>
            </a:xfrm>
            <a:prstGeom prst="ellipse">
              <a:avLst/>
            </a:prstGeom>
            <a:noFill/>
            <a:ln w="38100"/>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223" y="3209"/>
              <a:ext cx="4104" cy="1888"/>
            </a:xfrm>
            <a:prstGeom prst="rect">
              <a:avLst/>
            </a:prstGeom>
            <a:noFill/>
          </p:spPr>
          <p:txBody>
            <a:bodyPr wrap="square" rtlCol="0">
              <a:spAutoFit/>
            </a:bodyPr>
            <a:lstStyle/>
            <a:p>
              <a:r>
                <a:rPr lang="zh-CN" altLang="en-US" sz="7200" b="1" dirty="0">
                  <a:latin typeface="楷体_GB2312" panose="02010609030101010101" charset="-122"/>
                  <a:ea typeface="楷体_GB2312" panose="02010609030101010101" charset="-122"/>
                </a:rPr>
                <a:t>燃烧</a:t>
              </a:r>
              <a:r>
                <a:rPr lang="zh-CN" altLang="en-US" dirty="0"/>
                <a:t>  </a:t>
              </a:r>
            </a:p>
          </p:txBody>
        </p:sp>
      </p:grpSp>
      <p:grpSp>
        <p:nvGrpSpPr>
          <p:cNvPr id="17" name="组合 16"/>
          <p:cNvGrpSpPr/>
          <p:nvPr/>
        </p:nvGrpSpPr>
        <p:grpSpPr>
          <a:xfrm>
            <a:off x="8417560" y="1553845"/>
            <a:ext cx="2982595" cy="1283335"/>
            <a:chOff x="1112" y="2579"/>
            <a:chExt cx="4697" cy="2021"/>
          </a:xfrm>
        </p:grpSpPr>
        <p:sp>
          <p:nvSpPr>
            <p:cNvPr id="18" name="椭圆 17"/>
            <p:cNvSpPr/>
            <p:nvPr/>
          </p:nvSpPr>
          <p:spPr>
            <a:xfrm>
              <a:off x="1112" y="2579"/>
              <a:ext cx="4302" cy="2021"/>
            </a:xfrm>
            <a:prstGeom prst="ellipse">
              <a:avLst/>
            </a:prstGeom>
            <a:noFill/>
            <a:ln w="38100"/>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705" y="2579"/>
              <a:ext cx="4104" cy="1888"/>
            </a:xfrm>
            <a:prstGeom prst="rect">
              <a:avLst/>
            </a:prstGeom>
            <a:noFill/>
          </p:spPr>
          <p:txBody>
            <a:bodyPr wrap="square" rtlCol="0">
              <a:spAutoFit/>
            </a:bodyPr>
            <a:lstStyle/>
            <a:p>
              <a:r>
                <a:rPr lang="zh-CN" altLang="en-US" sz="7200" b="1" dirty="0">
                  <a:latin typeface="楷体_GB2312" panose="02010609030101010101" charset="-122"/>
                  <a:ea typeface="楷体_GB2312" panose="02010609030101010101" charset="-122"/>
                </a:rPr>
                <a:t>疼痛  </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rcRect r="1431" b="3664"/>
          <a:stretch>
            <a:fillRect/>
          </a:stretch>
        </p:blipFill>
        <p:spPr>
          <a:xfrm>
            <a:off x="2303770" y="982639"/>
            <a:ext cx="7484745" cy="3043877"/>
          </a:xfrm>
          <a:prstGeom prst="rect">
            <a:avLst/>
          </a:prstGeom>
          <a:effectLst>
            <a:softEdge rad="63500"/>
          </a:effectLst>
        </p:spPr>
      </p:pic>
      <p:sp>
        <p:nvSpPr>
          <p:cNvPr id="3" name="文本框 2"/>
          <p:cNvSpPr txBox="1"/>
          <p:nvPr/>
        </p:nvSpPr>
        <p:spPr>
          <a:xfrm>
            <a:off x="631825" y="4184015"/>
            <a:ext cx="10927715" cy="2122805"/>
          </a:xfrm>
          <a:prstGeom prst="rect">
            <a:avLst/>
          </a:prstGeom>
          <a:noFill/>
        </p:spPr>
        <p:txBody>
          <a:bodyPr wrap="square" rtlCol="0">
            <a:spAutoFit/>
          </a:bodyPr>
          <a:lstStyle/>
          <a:p>
            <a:r>
              <a:rPr lang="zh-CN" altLang="en-US" sz="4400" b="1" dirty="0">
                <a:solidFill>
                  <a:srgbClr val="FF0000"/>
                </a:solidFill>
                <a:latin typeface="楷体_GB2312" panose="02010609030101010101" charset="-122"/>
                <a:ea typeface="楷体_GB2312" panose="02010609030101010101" charset="-122"/>
              </a:rPr>
              <a:t>弟子规</a:t>
            </a:r>
            <a:r>
              <a:rPr lang="zh-CN" altLang="en-US" sz="4400" dirty="0">
                <a:latin typeface="楷体_GB2312" panose="02010609030101010101" charset="-122"/>
                <a:ea typeface="楷体_GB2312" panose="02010609030101010101" charset="-122"/>
              </a:rPr>
              <a:t>：</a:t>
            </a:r>
            <a:r>
              <a:rPr lang="zh-CN" altLang="en-US" sz="4400" b="1" dirty="0">
                <a:solidFill>
                  <a:srgbClr val="002060"/>
                </a:solidFill>
                <a:latin typeface="楷体_GB2312" panose="02010609030101010101" charset="-122"/>
                <a:ea typeface="楷体_GB2312" panose="02010609030101010101" charset="-122"/>
              </a:rPr>
              <a:t>圣贤人的学生都叫弟子。《弟子规》是源于《论语》，是随顺圣贤教诲，也就是人生的真理，来做事、来处事待人。</a:t>
            </a:r>
          </a:p>
        </p:txBody>
      </p:sp>
      <p:pic>
        <p:nvPicPr>
          <p:cNvPr id="4" name="Picture 9"/>
          <p:cNvPicPr>
            <a:picLocks noChangeAspect="1" noChangeArrowheads="1"/>
          </p:cNvPicPr>
          <p:nvPr/>
        </p:nvPicPr>
        <p:blipFill>
          <a:blip r:embed="rId3" cstate="print"/>
          <a:srcRect/>
          <a:stretch>
            <a:fillRect/>
          </a:stretch>
        </p:blipFill>
        <p:spPr bwMode="auto">
          <a:xfrm>
            <a:off x="126122" y="85294"/>
            <a:ext cx="2412360" cy="75624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685" y="262255"/>
            <a:ext cx="1560830" cy="922020"/>
          </a:xfrm>
          <a:prstGeom prst="rect">
            <a:avLst/>
          </a:prstGeom>
          <a:noFill/>
          <a:ln>
            <a:noFill/>
          </a:ln>
        </p:spPr>
        <p:txBody>
          <a:bodyPr wrap="none" rtlCol="0" anchor="t">
            <a:spAutoFit/>
          </a:bodyPr>
          <a:lstStyle/>
          <a:p>
            <a:pPr algn="ctr"/>
            <a:r>
              <a:rPr lang="zh-CN" altLang="en-US" sz="5400" b="1">
                <a:solidFill>
                  <a:schemeClr val="accent1"/>
                </a:solidFill>
                <a:effectLst>
                  <a:outerShdw blurRad="38100" dist="25400" dir="5400000" algn="ctr" rotWithShape="0">
                    <a:srgbClr val="6E747A">
                      <a:alpha val="43000"/>
                    </a:srgbClr>
                  </a:outerShdw>
                </a:effectLst>
                <a:latin typeface="楷体_GB2312" panose="02010609030101010101" charset="-122"/>
                <a:ea typeface="楷体_GB2312" panose="02010609030101010101" charset="-122"/>
              </a:rPr>
              <a:t>节选</a:t>
            </a:r>
          </a:p>
        </p:txBody>
      </p:sp>
      <p:sp>
        <p:nvSpPr>
          <p:cNvPr id="3" name="文本框 2"/>
          <p:cNvSpPr txBox="1"/>
          <p:nvPr/>
        </p:nvSpPr>
        <p:spPr>
          <a:xfrm>
            <a:off x="1153142" y="1301750"/>
            <a:ext cx="10862222" cy="5354320"/>
          </a:xfrm>
          <a:prstGeom prst="rect">
            <a:avLst/>
          </a:prstGeom>
          <a:noFill/>
        </p:spPr>
        <p:txBody>
          <a:bodyPr wrap="square" rtlCol="0">
            <a:spAutoFit/>
          </a:bodyPr>
          <a:lstStyle/>
          <a:p>
            <a:r>
              <a:rPr lang="zh-CN" altLang="en-US" sz="4800" b="1" dirty="0">
                <a:latin typeface="楷体_GB2312" panose="02010609030101010101" charset="-122"/>
                <a:ea typeface="楷体_GB2312" panose="02010609030101010101" charset="-122"/>
              </a:rPr>
              <a:t>冠必正，纽必结，袜与履，具紧切。</a:t>
            </a:r>
          </a:p>
          <a:p>
            <a:r>
              <a:rPr lang="zh-CN" altLang="en-US" sz="4800" b="1" dirty="0">
                <a:latin typeface="楷体_GB2312" panose="02010609030101010101" charset="-122"/>
                <a:ea typeface="楷体_GB2312" panose="02010609030101010101" charset="-122"/>
              </a:rPr>
              <a:t>置冠服，有定位，勿乱顿，致污秽。</a:t>
            </a:r>
          </a:p>
          <a:p>
            <a:endParaRPr lang="zh-CN" altLang="en-US" sz="5400" b="1" dirty="0">
              <a:latin typeface="楷体_GB2312" panose="02010609030101010101" charset="-122"/>
              <a:ea typeface="楷体_GB2312" panose="02010609030101010101" charset="-122"/>
            </a:endParaRPr>
          </a:p>
          <a:p>
            <a:r>
              <a:rPr lang="zh-CN" altLang="en-US" sz="4800" b="1" dirty="0">
                <a:latin typeface="楷体_GB2312" panose="02010609030101010101" charset="-122"/>
                <a:ea typeface="楷体_GB2312" panose="02010609030101010101" charset="-122"/>
              </a:rPr>
              <a:t>唯德学，唯才艺，不如人，当自励。</a:t>
            </a:r>
          </a:p>
          <a:p>
            <a:r>
              <a:rPr lang="zh-CN" altLang="en-US" sz="4800" b="1" dirty="0">
                <a:latin typeface="楷体_GB2312" panose="02010609030101010101" charset="-122"/>
                <a:ea typeface="楷体_GB2312" panose="02010609030101010101" charset="-122"/>
              </a:rPr>
              <a:t>若衣服，若饮食，不如人，勿生戚。</a:t>
            </a:r>
          </a:p>
          <a:p>
            <a:endParaRPr lang="zh-CN" altLang="en-US" sz="4800" dirty="0">
              <a:latin typeface="楷体_GB2312" panose="02010609030101010101" charset="-122"/>
              <a:ea typeface="楷体_GB2312" panose="02010609030101010101" charset="-122"/>
            </a:endParaRPr>
          </a:p>
          <a:p>
            <a:r>
              <a:rPr lang="zh-CN" altLang="en-US" sz="4800" dirty="0">
                <a:latin typeface="楷体_GB2312" panose="02010609030101010101" charset="-122"/>
                <a:ea typeface="楷体_GB2312" panose="02010609030101010101" charset="-122"/>
              </a:rPr>
              <a:t>                    </a:t>
            </a:r>
            <a:r>
              <a:rPr lang="zh-CN" altLang="en-US" sz="4800" dirty="0" smtClean="0">
                <a:latin typeface="楷体_GB2312" panose="02010609030101010101" charset="-122"/>
                <a:ea typeface="楷体_GB2312" panose="02010609030101010101" charset="-122"/>
              </a:rPr>
              <a:t>           </a:t>
            </a:r>
            <a:r>
              <a:rPr lang="en-US" altLang="zh-CN" sz="4800" b="1" dirty="0" smtClean="0">
                <a:latin typeface="楷体_GB2312" panose="02010609030101010101" charset="-122"/>
                <a:ea typeface="楷体_GB2312" panose="02010609030101010101" charset="-122"/>
              </a:rPr>
              <a:t>——</a:t>
            </a:r>
            <a:r>
              <a:rPr lang="zh-CN" altLang="en-US" sz="4800" b="1" dirty="0">
                <a:latin typeface="楷体_GB2312" panose="02010609030101010101" charset="-122"/>
                <a:ea typeface="楷体_GB2312" panose="02010609030101010101" charset="-122"/>
              </a:rPr>
              <a:t>《弟子规》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_副本.jpg"/>
          <p:cNvPicPr>
            <a:picLocks noChangeAspect="1"/>
          </p:cNvPicPr>
          <p:nvPr/>
        </p:nvPicPr>
        <p:blipFill>
          <a:blip r:embed="rId2" cstate="print"/>
          <a:stretch>
            <a:fillRect/>
          </a:stretch>
        </p:blipFill>
        <p:spPr>
          <a:xfrm>
            <a:off x="1" y="6471"/>
            <a:ext cx="12192000" cy="6851529"/>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48771dab69dc5022aaea00ad.jpg"/>
          <p:cNvPicPr>
            <a:picLocks noChangeAspect="1"/>
          </p:cNvPicPr>
          <p:nvPr/>
        </p:nvPicPr>
        <p:blipFill>
          <a:blip r:embed="rId2" cstate="print"/>
          <a:stretch>
            <a:fillRect/>
          </a:stretch>
        </p:blipFill>
        <p:spPr>
          <a:xfrm>
            <a:off x="0" y="0"/>
            <a:ext cx="12192000" cy="6858000"/>
          </a:xfrm>
          <a:prstGeom prst="rect">
            <a:avLst/>
          </a:prstGeom>
        </p:spPr>
      </p:pic>
      <p:sp>
        <p:nvSpPr>
          <p:cNvPr id="3" name="文本框 24"/>
          <p:cNvSpPr txBox="1"/>
          <p:nvPr/>
        </p:nvSpPr>
        <p:spPr>
          <a:xfrm>
            <a:off x="224174" y="1622677"/>
            <a:ext cx="1727200" cy="1569660"/>
          </a:xfrm>
          <a:prstGeom prst="rect">
            <a:avLst/>
          </a:prstGeom>
          <a:noFill/>
        </p:spPr>
        <p:txBody>
          <a:bodyPr wrap="square" rtlCol="0">
            <a:spAutoFit/>
          </a:bodyPr>
          <a:lstStyle/>
          <a:p>
            <a:r>
              <a:rPr lang="zh-CN" altLang="en-US" sz="4800" b="1" dirty="0" smtClean="0">
                <a:solidFill>
                  <a:schemeClr val="tx1"/>
                </a:solidFill>
                <a:latin typeface="微软雅黑" pitchFamily="34" charset="-122"/>
                <a:ea typeface="微软雅黑" pitchFamily="34" charset="-122"/>
              </a:rPr>
              <a:t>厨</a:t>
            </a:r>
            <a:endParaRPr lang="en-US" altLang="zh-CN" sz="4800" b="1" dirty="0" smtClean="0">
              <a:solidFill>
                <a:schemeClr val="tx1"/>
              </a:solidFill>
              <a:latin typeface="微软雅黑" pitchFamily="34" charset="-122"/>
              <a:ea typeface="微软雅黑" pitchFamily="34" charset="-122"/>
            </a:endParaRPr>
          </a:p>
          <a:p>
            <a:r>
              <a:rPr lang="zh-CN" altLang="en-US" sz="4800" b="1" dirty="0" smtClean="0">
                <a:solidFill>
                  <a:schemeClr val="tx1"/>
                </a:solidFill>
                <a:latin typeface="微软雅黑" pitchFamily="34" charset="-122"/>
                <a:ea typeface="微软雅黑" pitchFamily="34" charset="-122"/>
              </a:rPr>
              <a:t>房</a:t>
            </a:r>
            <a:endParaRPr lang="zh-CN" altLang="en-US" sz="4800" b="1" dirty="0">
              <a:solidFill>
                <a:schemeClr val="tx1"/>
              </a:solidFill>
              <a:latin typeface="微软雅黑" pitchFamily="34" charset="-122"/>
              <a:ea typeface="微软雅黑" pitchFamily="34" charset="-122"/>
            </a:endParaRPr>
          </a:p>
        </p:txBody>
      </p:sp>
      <p:sp>
        <p:nvSpPr>
          <p:cNvPr id="4" name="文本框 26"/>
          <p:cNvSpPr txBox="1"/>
          <p:nvPr/>
        </p:nvSpPr>
        <p:spPr>
          <a:xfrm>
            <a:off x="3953615" y="1553138"/>
            <a:ext cx="1727200" cy="1569660"/>
          </a:xfrm>
          <a:prstGeom prst="rect">
            <a:avLst/>
          </a:prstGeom>
          <a:noFill/>
        </p:spPr>
        <p:txBody>
          <a:bodyPr wrap="square" rtlCol="0">
            <a:spAutoFit/>
          </a:bodyPr>
          <a:lstStyle/>
          <a:p>
            <a:r>
              <a:rPr lang="zh-CN" altLang="en-US" sz="4800" b="1" dirty="0" smtClean="0">
                <a:solidFill>
                  <a:schemeClr val="tx1"/>
                </a:solidFill>
                <a:latin typeface="微软雅黑" pitchFamily="34" charset="-122"/>
                <a:ea typeface="微软雅黑" pitchFamily="34" charset="-122"/>
              </a:rPr>
              <a:t>厕</a:t>
            </a:r>
            <a:endParaRPr lang="en-US" altLang="zh-CN" sz="4800" b="1" dirty="0" smtClean="0">
              <a:solidFill>
                <a:schemeClr val="tx1"/>
              </a:solidFill>
              <a:latin typeface="微软雅黑" pitchFamily="34" charset="-122"/>
              <a:ea typeface="微软雅黑" pitchFamily="34" charset="-122"/>
            </a:endParaRPr>
          </a:p>
          <a:p>
            <a:r>
              <a:rPr lang="zh-CN" altLang="en-US" sz="4800" b="1" dirty="0" smtClean="0">
                <a:solidFill>
                  <a:schemeClr val="tx1"/>
                </a:solidFill>
                <a:latin typeface="微软雅黑" pitchFamily="34" charset="-122"/>
                <a:ea typeface="微软雅黑" pitchFamily="34" charset="-122"/>
              </a:rPr>
              <a:t>所</a:t>
            </a:r>
            <a:endParaRPr lang="zh-CN" altLang="en-US" sz="4800" b="1" dirty="0">
              <a:solidFill>
                <a:schemeClr val="tx1"/>
              </a:solidFill>
              <a:latin typeface="微软雅黑" pitchFamily="34" charset="-122"/>
              <a:ea typeface="微软雅黑" pitchFamily="34" charset="-122"/>
            </a:endParaRPr>
          </a:p>
        </p:txBody>
      </p:sp>
      <p:sp>
        <p:nvSpPr>
          <p:cNvPr id="5" name="文本框 33"/>
          <p:cNvSpPr txBox="1"/>
          <p:nvPr/>
        </p:nvSpPr>
        <p:spPr>
          <a:xfrm>
            <a:off x="7706020" y="1593765"/>
            <a:ext cx="1727200" cy="1569660"/>
          </a:xfrm>
          <a:prstGeom prst="rect">
            <a:avLst/>
          </a:prstGeom>
          <a:noFill/>
        </p:spPr>
        <p:txBody>
          <a:bodyPr wrap="square" rtlCol="0">
            <a:spAutoFit/>
          </a:bodyPr>
          <a:lstStyle/>
          <a:p>
            <a:r>
              <a:rPr lang="zh-CN" altLang="en-US" sz="4800" b="1" dirty="0" smtClean="0">
                <a:solidFill>
                  <a:schemeClr val="tx1"/>
                </a:solidFill>
                <a:latin typeface="微软雅黑" pitchFamily="34" charset="-122"/>
                <a:ea typeface="微软雅黑" pitchFamily="34" charset="-122"/>
              </a:rPr>
              <a:t>车</a:t>
            </a:r>
            <a:endParaRPr lang="en-US" altLang="zh-CN" sz="4800" b="1" dirty="0" smtClean="0">
              <a:solidFill>
                <a:schemeClr val="tx1"/>
              </a:solidFill>
              <a:latin typeface="微软雅黑" pitchFamily="34" charset="-122"/>
              <a:ea typeface="微软雅黑" pitchFamily="34" charset="-122"/>
            </a:endParaRPr>
          </a:p>
          <a:p>
            <a:r>
              <a:rPr lang="zh-CN" altLang="en-US" sz="4800" b="1" dirty="0" smtClean="0">
                <a:solidFill>
                  <a:schemeClr val="tx1"/>
                </a:solidFill>
                <a:latin typeface="微软雅黑" pitchFamily="34" charset="-122"/>
                <a:ea typeface="微软雅黑" pitchFamily="34" charset="-122"/>
              </a:rPr>
              <a:t>厢</a:t>
            </a:r>
            <a:endParaRPr lang="zh-CN" altLang="en-US" sz="4800" b="1" dirty="0">
              <a:solidFill>
                <a:schemeClr val="tx1"/>
              </a:solidFill>
              <a:latin typeface="微软雅黑" pitchFamily="34" charset="-122"/>
              <a:ea typeface="微软雅黑" pitchFamily="34" charset="-122"/>
            </a:endParaRPr>
          </a:p>
        </p:txBody>
      </p:sp>
      <p:sp>
        <p:nvSpPr>
          <p:cNvPr id="6" name="文本框 32"/>
          <p:cNvSpPr txBox="1"/>
          <p:nvPr/>
        </p:nvSpPr>
        <p:spPr>
          <a:xfrm>
            <a:off x="1616190" y="5504956"/>
            <a:ext cx="1727200" cy="829945"/>
          </a:xfrm>
          <a:prstGeom prst="rect">
            <a:avLst/>
          </a:prstGeom>
          <a:noFill/>
        </p:spPr>
        <p:txBody>
          <a:bodyPr wrap="square" rtlCol="0">
            <a:spAutoFit/>
          </a:bodyPr>
          <a:lstStyle/>
          <a:p>
            <a:r>
              <a:rPr lang="zh-CN" altLang="en-US" sz="4800" b="1" dirty="0">
                <a:solidFill>
                  <a:schemeClr val="tx1"/>
                </a:solidFill>
                <a:latin typeface="微软雅黑" pitchFamily="34" charset="-122"/>
                <a:ea typeface="微软雅黑" pitchFamily="34" charset="-122"/>
              </a:rPr>
              <a:t>大厦</a:t>
            </a:r>
          </a:p>
        </p:txBody>
      </p:sp>
      <p:sp>
        <p:nvSpPr>
          <p:cNvPr id="7" name="文本框 25"/>
          <p:cNvSpPr txBox="1"/>
          <p:nvPr/>
        </p:nvSpPr>
        <p:spPr>
          <a:xfrm>
            <a:off x="5408609" y="5539587"/>
            <a:ext cx="1727200" cy="829945"/>
          </a:xfrm>
          <a:prstGeom prst="rect">
            <a:avLst/>
          </a:prstGeom>
          <a:noFill/>
        </p:spPr>
        <p:txBody>
          <a:bodyPr wrap="square" rtlCol="0">
            <a:spAutoFit/>
          </a:bodyPr>
          <a:lstStyle/>
          <a:p>
            <a:r>
              <a:rPr lang="zh-CN" altLang="en-US" sz="4800" b="1" dirty="0">
                <a:solidFill>
                  <a:schemeClr val="tx1"/>
                </a:solidFill>
                <a:latin typeface="微软雅黑" pitchFamily="34" charset="-122"/>
                <a:ea typeface="微软雅黑" pitchFamily="34" charset="-122"/>
              </a:rPr>
              <a:t>洞穴</a:t>
            </a:r>
          </a:p>
        </p:txBody>
      </p:sp>
      <p:sp>
        <p:nvSpPr>
          <p:cNvPr id="8" name="文本框 29"/>
          <p:cNvSpPr txBox="1"/>
          <p:nvPr/>
        </p:nvSpPr>
        <p:spPr>
          <a:xfrm>
            <a:off x="9079931" y="5524320"/>
            <a:ext cx="1727200" cy="829945"/>
          </a:xfrm>
          <a:prstGeom prst="rect">
            <a:avLst/>
          </a:prstGeom>
          <a:noFill/>
        </p:spPr>
        <p:txBody>
          <a:bodyPr wrap="square" rtlCol="0">
            <a:spAutoFit/>
          </a:bodyPr>
          <a:lstStyle/>
          <a:p>
            <a:pPr algn="l"/>
            <a:r>
              <a:rPr lang="zh-CN" altLang="en-US" sz="4800" b="1" dirty="0">
                <a:latin typeface="微软雅黑" pitchFamily="34" charset="-122"/>
                <a:ea typeface="微软雅黑" pitchFamily="34" charset="-122"/>
              </a:rPr>
              <a:t>窑洞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ox(i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ox(in)">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_副本2.jpg"/>
          <p:cNvPicPr>
            <a:picLocks noChangeAspect="1"/>
          </p:cNvPicPr>
          <p:nvPr/>
        </p:nvPicPr>
        <p:blipFill>
          <a:blip r:embed="rId2" cstate="print"/>
          <a:stretch>
            <a:fillRect/>
          </a:stretch>
        </p:blipFill>
        <p:spPr>
          <a:xfrm>
            <a:off x="0" y="0"/>
            <a:ext cx="12192000" cy="685800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_副本.jpg"/>
          <p:cNvPicPr>
            <a:picLocks noChangeAspect="1"/>
          </p:cNvPicPr>
          <p:nvPr/>
        </p:nvPicPr>
        <p:blipFill>
          <a:blip r:embed="rId2" cstate="print"/>
          <a:stretch>
            <a:fillRect/>
          </a:stretch>
        </p:blipFill>
        <p:spPr>
          <a:xfrm>
            <a:off x="0" y="0"/>
            <a:ext cx="12192000" cy="6857999"/>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3815607149,2502280896&amp;fm=27&amp;gp=0.jpg"/>
          <p:cNvPicPr>
            <a:picLocks noChangeAspect="1"/>
          </p:cNvPicPr>
          <p:nvPr/>
        </p:nvPicPr>
        <p:blipFill>
          <a:blip r:embed="rId2" cstate="print"/>
          <a:stretch>
            <a:fillRect/>
          </a:stretch>
        </p:blipFill>
        <p:spPr>
          <a:xfrm>
            <a:off x="2538483" y="996285"/>
            <a:ext cx="7028597" cy="4094329"/>
          </a:xfrm>
          <a:prstGeom prst="rect">
            <a:avLst/>
          </a:prstGeom>
        </p:spPr>
      </p:pic>
      <p:sp>
        <p:nvSpPr>
          <p:cNvPr id="3" name="矩形 2"/>
          <p:cNvSpPr/>
          <p:nvPr/>
        </p:nvSpPr>
        <p:spPr>
          <a:xfrm>
            <a:off x="1692322" y="5328440"/>
            <a:ext cx="9021170" cy="1323439"/>
          </a:xfrm>
          <a:prstGeom prst="rect">
            <a:avLst/>
          </a:prstGeom>
        </p:spPr>
        <p:txBody>
          <a:bodyPr wrap="square">
            <a:spAutoFit/>
          </a:bodyPr>
          <a:lstStyle/>
          <a:p>
            <a:r>
              <a:rPr lang="zh-CN" altLang="en-US" sz="4000" b="1" dirty="0" smtClean="0">
                <a:solidFill>
                  <a:prstClr val="black"/>
                </a:solidFill>
                <a:latin typeface="楷体_GB2312"/>
              </a:rPr>
              <a:t>       回家后衣、帽、鞋袜都要放置定位，避免造成脏乱，要用的时候又要找半天。</a:t>
            </a:r>
            <a:endParaRPr lang="zh-CN" altLang="en-US" sz="3600" dirty="0">
              <a:latin typeface="楷体_GB2312"/>
            </a:endParaRPr>
          </a:p>
        </p:txBody>
      </p:sp>
      <p:sp>
        <p:nvSpPr>
          <p:cNvPr id="4" name="矩形 3"/>
          <p:cNvSpPr/>
          <p:nvPr/>
        </p:nvSpPr>
        <p:spPr>
          <a:xfrm>
            <a:off x="982538" y="0"/>
            <a:ext cx="10033516" cy="830997"/>
          </a:xfrm>
          <a:prstGeom prst="rect">
            <a:avLst/>
          </a:prstGeom>
        </p:spPr>
        <p:txBody>
          <a:bodyPr wrap="none">
            <a:spAutoFit/>
          </a:bodyPr>
          <a:lstStyle/>
          <a:p>
            <a:pPr lvl="0"/>
            <a:r>
              <a:rPr lang="zh-CN" altLang="en-US" sz="4800" b="1" dirty="0" smtClean="0">
                <a:solidFill>
                  <a:prstClr val="black"/>
                </a:solidFill>
                <a:latin typeface="楷体_GB2312" panose="02010609030101010101" charset="-122"/>
                <a:ea typeface="楷体_GB2312" panose="02010609030101010101" charset="-122"/>
              </a:rPr>
              <a:t>置冠服，有定位，勿乱顿，致污秽。</a:t>
            </a:r>
            <a:endParaRPr lang="zh-CN" altLang="en-US" sz="4800" b="1" dirty="0">
              <a:solidFill>
                <a:prstClr val="black"/>
              </a:solidFill>
              <a:latin typeface="楷体_GB2312" panose="02010609030101010101" charset="-122"/>
              <a:ea typeface="楷体_GB2312" panose="02010609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jpg"/>
          <p:cNvPicPr>
            <a:picLocks noChangeAspect="1"/>
          </p:cNvPicPr>
          <p:nvPr/>
        </p:nvPicPr>
        <p:blipFill>
          <a:blip r:embed="rId2" cstate="print"/>
          <a:stretch>
            <a:fillRect/>
          </a:stretch>
        </p:blipFill>
        <p:spPr>
          <a:xfrm>
            <a:off x="0" y="0"/>
            <a:ext cx="12192000" cy="68580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timg2_副本2.jpg"/>
          <p:cNvPicPr>
            <a:picLocks noChangeAspect="1"/>
          </p:cNvPicPr>
          <p:nvPr/>
        </p:nvPicPr>
        <p:blipFill>
          <a:blip r:embed="rId2" cstate="print"/>
          <a:stretch>
            <a:fillRect/>
          </a:stretch>
        </p:blipFill>
        <p:spPr>
          <a:xfrm>
            <a:off x="0" y="0"/>
            <a:ext cx="12191999" cy="6858000"/>
          </a:xfrm>
          <a:prstGeom prst="rect">
            <a:avLst/>
          </a:prstGeom>
        </p:spPr>
      </p:pic>
      <p:sp>
        <p:nvSpPr>
          <p:cNvPr id="4" name="TextBox 3"/>
          <p:cNvSpPr txBox="1"/>
          <p:nvPr/>
        </p:nvSpPr>
        <p:spPr>
          <a:xfrm>
            <a:off x="1569488" y="1296534"/>
            <a:ext cx="9307774" cy="2154436"/>
          </a:xfrm>
          <a:prstGeom prst="rect">
            <a:avLst/>
          </a:prstGeom>
          <a:noFill/>
        </p:spPr>
        <p:txBody>
          <a:bodyPr wrap="square" rtlCol="0">
            <a:spAutoFit/>
          </a:bodyPr>
          <a:lstStyle/>
          <a:p>
            <a:r>
              <a:rPr lang="zh-CN" altLang="en-US" sz="5400" b="1" dirty="0" smtClean="0"/>
              <a:t>         </a:t>
            </a:r>
            <a:r>
              <a:rPr lang="zh-CN" altLang="en-US" sz="4000" b="1" dirty="0" smtClean="0">
                <a:solidFill>
                  <a:srgbClr val="FF0000"/>
                </a:solidFill>
                <a:latin typeface="微软雅黑" pitchFamily="34" charset="-122"/>
                <a:ea typeface="微软雅黑" pitchFamily="34" charset="-122"/>
              </a:rPr>
              <a:t>为人最重要的是品德、学问，技艺和才能这四个方面，如果这些方面不如别人，就应该自我勉励，奋起直追。</a:t>
            </a:r>
            <a:endParaRPr lang="zh-CN" altLang="en-US" sz="54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42168" y="1326086"/>
            <a:ext cx="10033516" cy="830997"/>
          </a:xfrm>
          <a:prstGeom prst="rect">
            <a:avLst/>
          </a:prstGeom>
        </p:spPr>
        <p:txBody>
          <a:bodyPr wrap="none">
            <a:spAutoFit/>
          </a:bodyPr>
          <a:lstStyle/>
          <a:p>
            <a:pPr lvl="0"/>
            <a:r>
              <a:rPr lang="zh-CN" altLang="en-US" sz="4800" b="1" dirty="0" smtClean="0">
                <a:solidFill>
                  <a:prstClr val="black"/>
                </a:solidFill>
                <a:latin typeface="微软雅黑" pitchFamily="34" charset="-122"/>
                <a:ea typeface="微软雅黑" pitchFamily="34" charset="-122"/>
              </a:rPr>
              <a:t>若衣服，若饮食，不如人，勿生戚。</a:t>
            </a:r>
            <a:endParaRPr lang="zh-CN" altLang="en-US" sz="4800" b="1" dirty="0">
              <a:solidFill>
                <a:prstClr val="black"/>
              </a:solidFill>
              <a:latin typeface="微软雅黑" pitchFamily="34" charset="-122"/>
              <a:ea typeface="微软雅黑" pitchFamily="34" charset="-122"/>
            </a:endParaRPr>
          </a:p>
        </p:txBody>
      </p:sp>
      <p:sp>
        <p:nvSpPr>
          <p:cNvPr id="4" name="TextBox 3"/>
          <p:cNvSpPr txBox="1"/>
          <p:nvPr/>
        </p:nvSpPr>
        <p:spPr>
          <a:xfrm>
            <a:off x="1460310" y="2838734"/>
            <a:ext cx="8952932" cy="2585323"/>
          </a:xfrm>
          <a:prstGeom prst="rect">
            <a:avLst/>
          </a:prstGeom>
          <a:noFill/>
        </p:spPr>
        <p:txBody>
          <a:bodyPr wrap="square" rtlCol="0">
            <a:spAutoFit/>
          </a:bodyPr>
          <a:lstStyle/>
          <a:p>
            <a:r>
              <a:rPr lang="zh-CN" altLang="en-US" sz="5400" b="1" dirty="0" smtClean="0"/>
              <a:t>         </a:t>
            </a:r>
            <a:r>
              <a:rPr lang="zh-CN" altLang="en-US" sz="5400" b="1" dirty="0" smtClean="0">
                <a:solidFill>
                  <a:srgbClr val="002060"/>
                </a:solidFill>
              </a:rPr>
              <a:t>至于外表穿着，或者饮食不如他人，则不必放在心上，更没有必要忧虑自卑。</a:t>
            </a:r>
            <a:endParaRPr lang="zh-CN" altLang="en-US" sz="5400" b="1"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p:cNvSpPr>
            <a:spLocks noChangeArrowheads="1"/>
          </p:cNvSpPr>
          <p:nvPr/>
        </p:nvSpPr>
        <p:spPr bwMode="auto">
          <a:xfrm>
            <a:off x="1851265" y="966280"/>
            <a:ext cx="8286749" cy="1415772"/>
          </a:xfrm>
          <a:prstGeom prst="rect">
            <a:avLst/>
          </a:prstGeom>
          <a:noFill/>
          <a:ln w="9525">
            <a:noFill/>
            <a:miter lim="800000"/>
            <a:headEnd/>
            <a:tailEnd/>
          </a:ln>
        </p:spPr>
        <p:txBody>
          <a:bodyPr anchor="ctr">
            <a:spAutoFit/>
          </a:bodyPr>
          <a:lstStyle/>
          <a:p>
            <a:pPr algn="ctr" eaLnBrk="0" hangingPunct="0"/>
            <a:r>
              <a:rPr lang="zh-CN" altLang="en-US" sz="5400" b="1" dirty="0">
                <a:latin typeface="黑体" pitchFamily="49" charset="-122"/>
                <a:ea typeface="黑体" pitchFamily="49" charset="-122"/>
              </a:rPr>
              <a:t>好天气和坏天气</a:t>
            </a:r>
            <a:endParaRPr lang="en-US" altLang="zh-CN" sz="5400" b="1" dirty="0">
              <a:latin typeface="黑体" pitchFamily="49" charset="-122"/>
              <a:ea typeface="黑体" pitchFamily="49" charset="-122"/>
            </a:endParaRPr>
          </a:p>
          <a:p>
            <a:pPr algn="ctr" eaLnBrk="0" hangingPunct="0"/>
            <a:r>
              <a:rPr lang="zh-CN" altLang="zh-CN" sz="3200" b="1" dirty="0">
                <a:solidFill>
                  <a:srgbClr val="002060"/>
                </a:solidFill>
                <a:latin typeface="楷体" pitchFamily="49" charset="-122"/>
                <a:ea typeface="楷体" pitchFamily="49" charset="-122"/>
              </a:rPr>
              <a:t>（原文见教材第</a:t>
            </a:r>
            <a:r>
              <a:rPr lang="en-US" altLang="zh-CN" sz="3200" b="1" dirty="0">
                <a:solidFill>
                  <a:srgbClr val="002060"/>
                </a:solidFill>
                <a:latin typeface="楷体" pitchFamily="49" charset="-122"/>
                <a:ea typeface="楷体" pitchFamily="49" charset="-122"/>
              </a:rPr>
              <a:t>69</a:t>
            </a:r>
            <a:r>
              <a:rPr lang="zh-CN" altLang="en-US" sz="3200" b="1" dirty="0">
                <a:solidFill>
                  <a:srgbClr val="002060"/>
                </a:solidFill>
                <a:latin typeface="楷体" pitchFamily="49" charset="-122"/>
                <a:ea typeface="楷体" pitchFamily="49" charset="-122"/>
              </a:rPr>
              <a:t>页）</a:t>
            </a:r>
          </a:p>
        </p:txBody>
      </p:sp>
      <p:sp>
        <p:nvSpPr>
          <p:cNvPr id="2" name="矩形 6"/>
          <p:cNvSpPr>
            <a:spLocks noChangeArrowheads="1"/>
          </p:cNvSpPr>
          <p:nvPr/>
        </p:nvSpPr>
        <p:spPr bwMode="auto">
          <a:xfrm>
            <a:off x="1883389" y="3734252"/>
            <a:ext cx="9144001" cy="1830245"/>
          </a:xfrm>
          <a:prstGeom prst="rect">
            <a:avLst/>
          </a:prstGeom>
          <a:noFill/>
          <a:ln w="9525">
            <a:noFill/>
            <a:miter lim="800000"/>
            <a:headEnd/>
            <a:tailEnd/>
          </a:ln>
        </p:spPr>
        <p:txBody>
          <a:bodyPr wrap="square">
            <a:spAutoFit/>
          </a:bodyPr>
          <a:lstStyle/>
          <a:p>
            <a:pPr indent="200025" eaLnBrk="0" hangingPunct="0">
              <a:lnSpc>
                <a:spcPct val="150000"/>
              </a:lnSpc>
            </a:pPr>
            <a:r>
              <a:rPr lang="zh-CN" altLang="en-US" sz="4000" b="1" dirty="0" smtClean="0">
                <a:latin typeface="楷体" pitchFamily="49" charset="-122"/>
                <a:ea typeface="楷体" pitchFamily="49" charset="-122"/>
              </a:rPr>
              <a:t>    </a:t>
            </a:r>
            <a:r>
              <a:rPr lang="zh-CN" altLang="en-US" sz="4000" b="1" dirty="0" smtClean="0">
                <a:latin typeface="微软雅黑" pitchFamily="34" charset="-122"/>
                <a:ea typeface="微软雅黑" pitchFamily="34" charset="-122"/>
              </a:rPr>
              <a:t>小朋友，在你眼里什么是好天气？ 什么是坏天气？</a:t>
            </a:r>
            <a:endParaRPr lang="zh-CN" altLang="en-US" sz="4000" b="1" dirty="0">
              <a:latin typeface="微软雅黑" pitchFamily="34" charset="-122"/>
              <a:ea typeface="微软雅黑" pitchFamily="34" charset="-122"/>
            </a:endParaRPr>
          </a:p>
        </p:txBody>
      </p:sp>
      <p:sp>
        <p:nvSpPr>
          <p:cNvPr id="12" name="矩形 11"/>
          <p:cNvSpPr/>
          <p:nvPr/>
        </p:nvSpPr>
        <p:spPr>
          <a:xfrm>
            <a:off x="1463150" y="2676104"/>
            <a:ext cx="2930610" cy="906915"/>
          </a:xfrm>
          <a:prstGeom prst="rect">
            <a:avLst/>
          </a:prstGeom>
        </p:spPr>
        <p:txBody>
          <a:bodyPr wrap="none">
            <a:spAutoFit/>
          </a:bodyPr>
          <a:lstStyle/>
          <a:p>
            <a:pPr algn="just" fontAlgn="auto">
              <a:lnSpc>
                <a:spcPct val="150000"/>
              </a:lnSpc>
              <a:spcBef>
                <a:spcPts val="0"/>
              </a:spcBef>
              <a:spcAft>
                <a:spcPts val="0"/>
              </a:spcAft>
              <a:buFontTx/>
              <a:buNone/>
              <a:defRPr/>
            </a:pPr>
            <a:r>
              <a:rPr lang="zh-CN" altLang="en-US" sz="4000" b="1" dirty="0" smtClean="0">
                <a:solidFill>
                  <a:schemeClr val="accent6">
                    <a:lumMod val="75000"/>
                  </a:schemeClr>
                </a:solidFill>
                <a:latin typeface="楷体" panose="02010609060101010101" pitchFamily="49" charset="-122"/>
                <a:ea typeface="楷体_GB2312"/>
              </a:rPr>
              <a:t>问题思考：</a:t>
            </a:r>
            <a:r>
              <a:rPr lang="zh-CN" altLang="en-US" sz="2800" b="1" dirty="0" smtClean="0">
                <a:solidFill>
                  <a:schemeClr val="accent6">
                    <a:lumMod val="75000"/>
                  </a:schemeClr>
                </a:solidFill>
                <a:latin typeface="楷体" panose="02010609060101010101" pitchFamily="49" charset="-122"/>
                <a:ea typeface="楷体" panose="02010609060101010101" pitchFamily="49" charset="-122"/>
              </a:rPr>
              <a:t> </a:t>
            </a:r>
            <a:endParaRPr lang="zh-CN" altLang="en-US" sz="2800" b="1" dirty="0">
              <a:solidFill>
                <a:schemeClr val="accent6">
                  <a:lumMod val="75000"/>
                </a:schemeClr>
              </a:solidFill>
              <a:latin typeface="楷体" panose="02010609060101010101" pitchFamily="49" charset="-122"/>
              <a:ea typeface="楷体" panose="02010609060101010101" pitchFamily="49" charset="-122"/>
            </a:endParaRPr>
          </a:p>
        </p:txBody>
      </p:sp>
      <p:grpSp>
        <p:nvGrpSpPr>
          <p:cNvPr id="7" name="组合 3"/>
          <p:cNvGrpSpPr>
            <a:grpSpLocks/>
          </p:cNvGrpSpPr>
          <p:nvPr/>
        </p:nvGrpSpPr>
        <p:grpSpPr bwMode="auto">
          <a:xfrm>
            <a:off x="207370" y="81889"/>
            <a:ext cx="2376394" cy="646331"/>
            <a:chOff x="1696368" y="991649"/>
            <a:chExt cx="2376323" cy="617428"/>
          </a:xfrm>
        </p:grpSpPr>
        <p:pic>
          <p:nvPicPr>
            <p:cNvPr id="8" name="图片 1"/>
            <p:cNvPicPr>
              <a:picLocks noChangeAspect="1"/>
            </p:cNvPicPr>
            <p:nvPr/>
          </p:nvPicPr>
          <p:blipFill>
            <a:blip r:embed="rId2" cstate="print">
              <a:clrChange>
                <a:clrFrom>
                  <a:srgbClr val="FFFEFD"/>
                </a:clrFrom>
                <a:clrTo>
                  <a:srgbClr val="FFFEFD">
                    <a:alpha val="0"/>
                  </a:srgbClr>
                </a:clrTo>
              </a:clrChange>
            </a:blip>
            <a:srcRect/>
            <a:stretch>
              <a:fillRect/>
            </a:stretch>
          </p:blipFill>
          <p:spPr bwMode="auto">
            <a:xfrm>
              <a:off x="1743398" y="991683"/>
              <a:ext cx="2329293" cy="607436"/>
            </a:xfrm>
            <a:prstGeom prst="rect">
              <a:avLst/>
            </a:prstGeom>
            <a:noFill/>
            <a:ln w="9525">
              <a:noFill/>
              <a:miter lim="800000"/>
              <a:headEnd/>
              <a:tailEnd/>
            </a:ln>
          </p:spPr>
        </p:pic>
        <p:sp>
          <p:nvSpPr>
            <p:cNvPr id="9" name="文本框 2"/>
            <p:cNvSpPr txBox="1">
              <a:spLocks noChangeArrowheads="1"/>
            </p:cNvSpPr>
            <p:nvPr/>
          </p:nvSpPr>
          <p:spPr bwMode="auto">
            <a:xfrm>
              <a:off x="1696368" y="991649"/>
              <a:ext cx="2030074" cy="617428"/>
            </a:xfrm>
            <a:prstGeom prst="rect">
              <a:avLst/>
            </a:prstGeom>
            <a:noFill/>
            <a:ln w="9525">
              <a:noFill/>
              <a:miter lim="800000"/>
              <a:headEnd/>
              <a:tailEnd/>
            </a:ln>
          </p:spPr>
          <p:txBody>
            <a:bodyPr>
              <a:spAutoFit/>
            </a:bodyPr>
            <a:lstStyle/>
            <a:p>
              <a:pPr algn="ctr"/>
              <a:r>
                <a:rPr lang="zh-CN" altLang="en-US" sz="3600" b="1" dirty="0" smtClean="0">
                  <a:solidFill>
                    <a:srgbClr val="0070C0"/>
                  </a:solidFill>
                  <a:latin typeface="微软雅黑" pitchFamily="34" charset="-122"/>
                  <a:ea typeface="微软雅黑" pitchFamily="34" charset="-122"/>
                </a:rPr>
                <a:t>我爱阅读</a:t>
              </a:r>
              <a:endParaRPr lang="zh-CN" altLang="en-US" sz="3600" b="1" dirty="0">
                <a:solidFill>
                  <a:srgbClr val="0070C0"/>
                </a:solidFill>
                <a:latin typeface="微软雅黑" pitchFamily="34" charset="-122"/>
                <a:ea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p:cNvPicPr>
          <p:nvPr/>
        </p:nvPicPr>
        <p:blipFill>
          <a:blip r:embed="rId2" cstate="print"/>
          <a:stretch>
            <a:fillRect/>
          </a:stretch>
        </p:blipFill>
        <p:spPr>
          <a:xfrm>
            <a:off x="298450" y="351790"/>
            <a:ext cx="11489055" cy="6249670"/>
          </a:xfrm>
          <a:prstGeom prst="rect">
            <a:avLst/>
          </a:prstGeom>
          <a:noFill/>
          <a:ln w="9525">
            <a:no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p:cNvPicPr>
          <p:nvPr/>
        </p:nvPicPr>
        <p:blipFill>
          <a:blip r:embed="rId2" cstate="print"/>
          <a:stretch>
            <a:fillRect/>
          </a:stretch>
        </p:blipFill>
        <p:spPr>
          <a:xfrm>
            <a:off x="603250" y="416560"/>
            <a:ext cx="10986135" cy="6178550"/>
          </a:xfrm>
          <a:prstGeom prst="rect">
            <a:avLst/>
          </a:prstGeom>
          <a:noFill/>
          <a:ln w="9525">
            <a:noFill/>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p:cNvPicPr>
          <p:nvPr/>
        </p:nvPicPr>
        <p:blipFill>
          <a:blip r:embed="rId2" cstate="print"/>
          <a:stretch>
            <a:fillRect/>
          </a:stretch>
        </p:blipFill>
        <p:spPr>
          <a:xfrm>
            <a:off x="313055" y="357505"/>
            <a:ext cx="11488420" cy="6269355"/>
          </a:xfrm>
          <a:prstGeom prst="rect">
            <a:avLst/>
          </a:prstGeom>
          <a:noFill/>
          <a:ln w="9525">
            <a:noFill/>
          </a:ln>
        </p:spPr>
      </p:pic>
      <p:sp>
        <p:nvSpPr>
          <p:cNvPr id="2" name="椭圆 1"/>
          <p:cNvSpPr/>
          <p:nvPr/>
        </p:nvSpPr>
        <p:spPr>
          <a:xfrm>
            <a:off x="2518410" y="2699385"/>
            <a:ext cx="628015" cy="742950"/>
          </a:xfrm>
          <a:prstGeom prst="ellipse">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 name="椭圆 2"/>
          <p:cNvSpPr/>
          <p:nvPr/>
        </p:nvSpPr>
        <p:spPr>
          <a:xfrm>
            <a:off x="2518410" y="3868420"/>
            <a:ext cx="628015" cy="742950"/>
          </a:xfrm>
          <a:prstGeom prst="ellipse">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6309360" y="2359660"/>
            <a:ext cx="1727200" cy="829945"/>
          </a:xfrm>
          <a:prstGeom prst="rect">
            <a:avLst/>
          </a:prstGeom>
          <a:noFill/>
        </p:spPr>
        <p:txBody>
          <a:bodyPr wrap="square" rtlCol="0">
            <a:spAutoFit/>
          </a:bodyPr>
          <a:lstStyle/>
          <a:p>
            <a:r>
              <a:rPr lang="zh-CN" altLang="en-US" sz="4800" b="1" dirty="0">
                <a:solidFill>
                  <a:schemeClr val="tx1"/>
                </a:solidFill>
                <a:latin typeface="楷体_GB2312" panose="02010609030101010101" charset="-122"/>
                <a:ea typeface="楷体_GB2312" panose="02010609030101010101" charset="-122"/>
              </a:rPr>
              <a:t>洞穴</a:t>
            </a:r>
          </a:p>
        </p:txBody>
      </p:sp>
      <p:sp>
        <p:nvSpPr>
          <p:cNvPr id="30" name="文本框 29"/>
          <p:cNvSpPr txBox="1"/>
          <p:nvPr/>
        </p:nvSpPr>
        <p:spPr>
          <a:xfrm>
            <a:off x="9271000" y="1348105"/>
            <a:ext cx="1727200" cy="829945"/>
          </a:xfrm>
          <a:prstGeom prst="rect">
            <a:avLst/>
          </a:prstGeom>
          <a:noFill/>
        </p:spPr>
        <p:txBody>
          <a:bodyPr wrap="square" rtlCol="0">
            <a:spAutoFit/>
          </a:bodyPr>
          <a:lstStyle/>
          <a:p>
            <a:pPr algn="l"/>
            <a:r>
              <a:rPr lang="zh-CN" altLang="en-US" sz="4800" b="1" dirty="0">
                <a:latin typeface="楷体_GB2312" panose="02010609030101010101" charset="-122"/>
                <a:ea typeface="楷体_GB2312" panose="02010609030101010101" charset="-122"/>
              </a:rPr>
              <a:t>窑洞</a:t>
            </a:r>
          </a:p>
        </p:txBody>
      </p:sp>
      <p:sp>
        <p:nvSpPr>
          <p:cNvPr id="32" name="文本框 31"/>
          <p:cNvSpPr txBox="1"/>
          <p:nvPr/>
        </p:nvSpPr>
        <p:spPr>
          <a:xfrm>
            <a:off x="7551420" y="1362075"/>
            <a:ext cx="1727200" cy="829945"/>
          </a:xfrm>
          <a:prstGeom prst="rect">
            <a:avLst/>
          </a:prstGeom>
          <a:noFill/>
        </p:spPr>
        <p:txBody>
          <a:bodyPr wrap="square" rtlCol="0">
            <a:spAutoFit/>
          </a:bodyPr>
          <a:lstStyle/>
          <a:p>
            <a:pPr algn="l"/>
            <a:r>
              <a:rPr lang="zh-CN" altLang="en-US" sz="4800" b="1">
                <a:latin typeface="楷体_GB2312" panose="02010609030101010101" charset="-122"/>
                <a:ea typeface="楷体_GB2312" panose="02010609030101010101" charset="-122"/>
              </a:rPr>
              <a:t>窟窿</a:t>
            </a:r>
          </a:p>
        </p:txBody>
      </p:sp>
      <p:grpSp>
        <p:nvGrpSpPr>
          <p:cNvPr id="8" name="组合 7"/>
          <p:cNvGrpSpPr/>
          <p:nvPr/>
        </p:nvGrpSpPr>
        <p:grpSpPr>
          <a:xfrm>
            <a:off x="2222490" y="4130343"/>
            <a:ext cx="1619250" cy="1619250"/>
            <a:chOff x="3730" y="4253"/>
            <a:chExt cx="2550" cy="2550"/>
          </a:xfrm>
        </p:grpSpPr>
        <p:sp>
          <p:nvSpPr>
            <p:cNvPr id="3" name="椭圆 2"/>
            <p:cNvSpPr/>
            <p:nvPr/>
          </p:nvSpPr>
          <p:spPr>
            <a:xfrm>
              <a:off x="3730" y="4253"/>
              <a:ext cx="2551" cy="255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4257" y="4726"/>
              <a:ext cx="1797" cy="1598"/>
            </a:xfrm>
            <a:prstGeom prst="rect">
              <a:avLst/>
            </a:prstGeom>
            <a:noFill/>
          </p:spPr>
          <p:txBody>
            <a:bodyPr wrap="square" rtlCol="0">
              <a:spAutoFit/>
            </a:bodyPr>
            <a:lstStyle/>
            <a:p>
              <a:r>
                <a:rPr lang="zh-CN" altLang="en-US" sz="6000" b="1" dirty="0">
                  <a:solidFill>
                    <a:schemeClr val="bg1"/>
                  </a:solidFill>
                  <a:latin typeface="楷体_GB2312" panose="02010609030101010101" charset="-122"/>
                  <a:ea typeface="楷体_GB2312" panose="02010609030101010101" charset="-122"/>
                </a:rPr>
                <a:t>厂</a:t>
              </a:r>
            </a:p>
          </p:txBody>
        </p:sp>
      </p:grpSp>
      <p:grpSp>
        <p:nvGrpSpPr>
          <p:cNvPr id="42" name="组合 41"/>
          <p:cNvGrpSpPr/>
          <p:nvPr/>
        </p:nvGrpSpPr>
        <p:grpSpPr>
          <a:xfrm>
            <a:off x="8085455" y="4006850"/>
            <a:ext cx="1619885" cy="1619885"/>
            <a:chOff x="3730" y="4253"/>
            <a:chExt cx="2551" cy="2551"/>
          </a:xfrm>
        </p:grpSpPr>
        <p:sp>
          <p:nvSpPr>
            <p:cNvPr id="43" name="椭圆 42"/>
            <p:cNvSpPr/>
            <p:nvPr/>
          </p:nvSpPr>
          <p:spPr>
            <a:xfrm>
              <a:off x="3730" y="4253"/>
              <a:ext cx="2551" cy="255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4257" y="4726"/>
              <a:ext cx="1797" cy="1598"/>
            </a:xfrm>
            <a:prstGeom prst="rect">
              <a:avLst/>
            </a:prstGeom>
            <a:noFill/>
          </p:spPr>
          <p:txBody>
            <a:bodyPr wrap="square" rtlCol="0">
              <a:spAutoFit/>
            </a:bodyPr>
            <a:lstStyle/>
            <a:p>
              <a:r>
                <a:rPr lang="zh-CN" altLang="en-US" sz="6000" b="1" dirty="0">
                  <a:solidFill>
                    <a:schemeClr val="bg1"/>
                  </a:solidFill>
                  <a:latin typeface="楷体_GB2312" panose="02010609030101010101" charset="-122"/>
                  <a:ea typeface="楷体_GB2312" panose="02010609030101010101" charset="-122"/>
                </a:rPr>
                <a:t>穴</a:t>
              </a:r>
            </a:p>
          </p:txBody>
        </p:sp>
      </p:grpSp>
      <p:grpSp>
        <p:nvGrpSpPr>
          <p:cNvPr id="55" name="组合 54"/>
          <p:cNvGrpSpPr/>
          <p:nvPr/>
        </p:nvGrpSpPr>
        <p:grpSpPr>
          <a:xfrm>
            <a:off x="211455" y="1840230"/>
            <a:ext cx="1794510" cy="1348740"/>
            <a:chOff x="957" y="272"/>
            <a:chExt cx="2826" cy="2124"/>
          </a:xfrm>
        </p:grpSpPr>
        <p:sp>
          <p:nvSpPr>
            <p:cNvPr id="25" name="文本框 24"/>
            <p:cNvSpPr txBox="1"/>
            <p:nvPr/>
          </p:nvSpPr>
          <p:spPr>
            <a:xfrm>
              <a:off x="1063" y="1090"/>
              <a:ext cx="2720" cy="1307"/>
            </a:xfrm>
            <a:prstGeom prst="rect">
              <a:avLst/>
            </a:prstGeom>
            <a:noFill/>
          </p:spPr>
          <p:txBody>
            <a:bodyPr wrap="square" rtlCol="0">
              <a:spAutoFit/>
            </a:bodyPr>
            <a:lstStyle/>
            <a:p>
              <a:r>
                <a:rPr lang="zh-CN" altLang="en-US" sz="4800" b="1" dirty="0">
                  <a:solidFill>
                    <a:schemeClr val="tx1"/>
                  </a:solidFill>
                  <a:latin typeface="楷体_GB2312" panose="02010609030101010101" charset="-122"/>
                  <a:ea typeface="楷体_GB2312" panose="02010609030101010101" charset="-122"/>
                </a:rPr>
                <a:t>厨房</a:t>
              </a:r>
            </a:p>
          </p:txBody>
        </p:sp>
        <p:sp>
          <p:nvSpPr>
            <p:cNvPr id="54" name="文本框 53"/>
            <p:cNvSpPr txBox="1"/>
            <p:nvPr/>
          </p:nvSpPr>
          <p:spPr>
            <a:xfrm>
              <a:off x="957" y="272"/>
              <a:ext cx="1793" cy="1113"/>
            </a:xfrm>
            <a:prstGeom prst="rect">
              <a:avLst/>
            </a:prstGeom>
            <a:noFill/>
          </p:spPr>
          <p:txBody>
            <a:bodyPr wrap="square" rtlCol="0">
              <a:spAutoFit/>
            </a:bodyPr>
            <a:lstStyle/>
            <a:p>
              <a:r>
                <a:rPr lang="en-US" altLang="zh-CN" sz="4000">
                  <a:solidFill>
                    <a:srgbClr val="FF0000"/>
                  </a:solidFill>
                </a:rPr>
                <a:t>chú</a:t>
              </a:r>
            </a:p>
          </p:txBody>
        </p:sp>
      </p:grpSp>
      <p:grpSp>
        <p:nvGrpSpPr>
          <p:cNvPr id="57" name="组合 56"/>
          <p:cNvGrpSpPr/>
          <p:nvPr/>
        </p:nvGrpSpPr>
        <p:grpSpPr>
          <a:xfrm>
            <a:off x="1537970" y="876300"/>
            <a:ext cx="1727200" cy="1315085"/>
            <a:chOff x="2812" y="80"/>
            <a:chExt cx="2720" cy="2071"/>
          </a:xfrm>
        </p:grpSpPr>
        <p:sp>
          <p:nvSpPr>
            <p:cNvPr id="27" name="文本框 26"/>
            <p:cNvSpPr txBox="1"/>
            <p:nvPr/>
          </p:nvSpPr>
          <p:spPr>
            <a:xfrm>
              <a:off x="2812" y="845"/>
              <a:ext cx="2720" cy="1307"/>
            </a:xfrm>
            <a:prstGeom prst="rect">
              <a:avLst/>
            </a:prstGeom>
            <a:noFill/>
          </p:spPr>
          <p:txBody>
            <a:bodyPr wrap="square" rtlCol="0">
              <a:spAutoFit/>
            </a:bodyPr>
            <a:lstStyle/>
            <a:p>
              <a:r>
                <a:rPr lang="zh-CN" altLang="en-US" sz="4800" b="1" dirty="0">
                  <a:solidFill>
                    <a:schemeClr val="tx1"/>
                  </a:solidFill>
                  <a:latin typeface="楷体_GB2312" panose="02010609030101010101" charset="-122"/>
                  <a:ea typeface="楷体_GB2312" panose="02010609030101010101" charset="-122"/>
                </a:rPr>
                <a:t>厕所</a:t>
              </a:r>
            </a:p>
          </p:txBody>
        </p:sp>
        <p:sp>
          <p:nvSpPr>
            <p:cNvPr id="56" name="文本框 55"/>
            <p:cNvSpPr txBox="1"/>
            <p:nvPr/>
          </p:nvSpPr>
          <p:spPr>
            <a:xfrm>
              <a:off x="2916" y="80"/>
              <a:ext cx="1182" cy="1113"/>
            </a:xfrm>
            <a:prstGeom prst="rect">
              <a:avLst/>
            </a:prstGeom>
            <a:noFill/>
          </p:spPr>
          <p:txBody>
            <a:bodyPr wrap="square" rtlCol="0">
              <a:spAutoFit/>
            </a:bodyPr>
            <a:lstStyle/>
            <a:p>
              <a:r>
                <a:rPr lang="en-US" altLang="zh-CN" sz="4000">
                  <a:solidFill>
                    <a:srgbClr val="FF0000"/>
                  </a:solidFill>
                </a:rPr>
                <a:t>cè</a:t>
              </a:r>
            </a:p>
          </p:txBody>
        </p:sp>
      </p:grpSp>
      <p:grpSp>
        <p:nvGrpSpPr>
          <p:cNvPr id="61" name="组合 60"/>
          <p:cNvGrpSpPr/>
          <p:nvPr/>
        </p:nvGrpSpPr>
        <p:grpSpPr>
          <a:xfrm>
            <a:off x="3065780" y="803275"/>
            <a:ext cx="1927860" cy="1374140"/>
            <a:chOff x="7870" y="251"/>
            <a:chExt cx="3036" cy="2164"/>
          </a:xfrm>
        </p:grpSpPr>
        <p:sp>
          <p:nvSpPr>
            <p:cNvPr id="34" name="文本框 33"/>
            <p:cNvSpPr txBox="1"/>
            <p:nvPr/>
          </p:nvSpPr>
          <p:spPr>
            <a:xfrm>
              <a:off x="7870" y="1109"/>
              <a:ext cx="2720" cy="1307"/>
            </a:xfrm>
            <a:prstGeom prst="rect">
              <a:avLst/>
            </a:prstGeom>
            <a:noFill/>
          </p:spPr>
          <p:txBody>
            <a:bodyPr wrap="square" rtlCol="0">
              <a:spAutoFit/>
            </a:bodyPr>
            <a:lstStyle/>
            <a:p>
              <a:r>
                <a:rPr lang="zh-CN" altLang="en-US" sz="4800" b="1" dirty="0">
                  <a:solidFill>
                    <a:schemeClr val="tx1"/>
                  </a:solidFill>
                  <a:latin typeface="楷体_GB2312" panose="02010609030101010101" charset="-122"/>
                  <a:ea typeface="楷体_GB2312" panose="02010609030101010101" charset="-122"/>
                </a:rPr>
                <a:t>车厢</a:t>
              </a:r>
            </a:p>
          </p:txBody>
        </p:sp>
        <p:sp>
          <p:nvSpPr>
            <p:cNvPr id="58" name="文本框 57"/>
            <p:cNvSpPr txBox="1"/>
            <p:nvPr/>
          </p:nvSpPr>
          <p:spPr>
            <a:xfrm>
              <a:off x="8584" y="251"/>
              <a:ext cx="2322" cy="1113"/>
            </a:xfrm>
            <a:prstGeom prst="rect">
              <a:avLst/>
            </a:prstGeom>
            <a:noFill/>
          </p:spPr>
          <p:txBody>
            <a:bodyPr wrap="square" rtlCol="0">
              <a:spAutoFit/>
            </a:bodyPr>
            <a:lstStyle/>
            <a:p>
              <a:r>
                <a:rPr lang="en-US" altLang="zh-CN" sz="4000">
                  <a:solidFill>
                    <a:srgbClr val="FF0000"/>
                  </a:solidFill>
                </a:rPr>
                <a:t>xiāng</a:t>
              </a:r>
            </a:p>
          </p:txBody>
        </p:sp>
      </p:grpSp>
      <p:grpSp>
        <p:nvGrpSpPr>
          <p:cNvPr id="63" name="组合 62"/>
          <p:cNvGrpSpPr/>
          <p:nvPr/>
        </p:nvGrpSpPr>
        <p:grpSpPr>
          <a:xfrm>
            <a:off x="4686935" y="1652905"/>
            <a:ext cx="2092960" cy="1433195"/>
            <a:chOff x="6510" y="1465"/>
            <a:chExt cx="3296" cy="2257"/>
          </a:xfrm>
        </p:grpSpPr>
        <p:sp>
          <p:nvSpPr>
            <p:cNvPr id="33" name="文本框 32"/>
            <p:cNvSpPr txBox="1"/>
            <p:nvPr/>
          </p:nvSpPr>
          <p:spPr>
            <a:xfrm>
              <a:off x="6510" y="2416"/>
              <a:ext cx="2720" cy="1307"/>
            </a:xfrm>
            <a:prstGeom prst="rect">
              <a:avLst/>
            </a:prstGeom>
            <a:noFill/>
          </p:spPr>
          <p:txBody>
            <a:bodyPr wrap="square" rtlCol="0">
              <a:spAutoFit/>
            </a:bodyPr>
            <a:lstStyle/>
            <a:p>
              <a:r>
                <a:rPr lang="zh-CN" altLang="en-US" sz="4800" b="1" dirty="0">
                  <a:solidFill>
                    <a:schemeClr val="tx1"/>
                  </a:solidFill>
                  <a:latin typeface="楷体_GB2312" panose="02010609030101010101" charset="-122"/>
                  <a:ea typeface="楷体_GB2312" panose="02010609030101010101" charset="-122"/>
                </a:rPr>
                <a:t>大厦</a:t>
              </a:r>
            </a:p>
          </p:txBody>
        </p:sp>
        <p:sp>
          <p:nvSpPr>
            <p:cNvPr id="62" name="文本框 61"/>
            <p:cNvSpPr txBox="1"/>
            <p:nvPr/>
          </p:nvSpPr>
          <p:spPr>
            <a:xfrm>
              <a:off x="7484" y="1465"/>
              <a:ext cx="2322" cy="1113"/>
            </a:xfrm>
            <a:prstGeom prst="rect">
              <a:avLst/>
            </a:prstGeom>
            <a:noFill/>
          </p:spPr>
          <p:txBody>
            <a:bodyPr wrap="square" rtlCol="0">
              <a:spAutoFit/>
            </a:bodyPr>
            <a:lstStyle/>
            <a:p>
              <a:r>
                <a:rPr lang="en-US" altLang="zh-CN" sz="4000">
                  <a:solidFill>
                    <a:srgbClr val="FF0000"/>
                  </a:solidFill>
                </a:rPr>
                <a:t>shà</a:t>
              </a:r>
            </a:p>
          </p:txBody>
        </p:sp>
      </p:grpSp>
      <p:sp>
        <p:nvSpPr>
          <p:cNvPr id="64" name="文本框 63"/>
          <p:cNvSpPr txBox="1"/>
          <p:nvPr/>
        </p:nvSpPr>
        <p:spPr>
          <a:xfrm>
            <a:off x="6832600" y="1840230"/>
            <a:ext cx="1266825" cy="706755"/>
          </a:xfrm>
          <a:prstGeom prst="rect">
            <a:avLst/>
          </a:prstGeom>
          <a:noFill/>
        </p:spPr>
        <p:txBody>
          <a:bodyPr wrap="square" rtlCol="0">
            <a:spAutoFit/>
          </a:bodyPr>
          <a:lstStyle/>
          <a:p>
            <a:r>
              <a:rPr lang="en-US" altLang="zh-CN" sz="4000">
                <a:solidFill>
                  <a:srgbClr val="FF0000"/>
                </a:solidFill>
              </a:rPr>
              <a:t>xué</a:t>
            </a:r>
          </a:p>
        </p:txBody>
      </p:sp>
      <p:sp>
        <p:nvSpPr>
          <p:cNvPr id="65" name="文本框 64"/>
          <p:cNvSpPr txBox="1"/>
          <p:nvPr/>
        </p:nvSpPr>
        <p:spPr>
          <a:xfrm>
            <a:off x="7556500" y="836295"/>
            <a:ext cx="790575" cy="706755"/>
          </a:xfrm>
          <a:prstGeom prst="rect">
            <a:avLst/>
          </a:prstGeom>
          <a:noFill/>
        </p:spPr>
        <p:txBody>
          <a:bodyPr wrap="square" rtlCol="0">
            <a:spAutoFit/>
          </a:bodyPr>
          <a:lstStyle/>
          <a:p>
            <a:r>
              <a:rPr lang="en-US" altLang="zh-CN" sz="4000">
                <a:solidFill>
                  <a:srgbClr val="FF0000"/>
                </a:solidFill>
              </a:rPr>
              <a:t>kū</a:t>
            </a:r>
          </a:p>
        </p:txBody>
      </p:sp>
      <p:sp>
        <p:nvSpPr>
          <p:cNvPr id="66" name="文本框 65"/>
          <p:cNvSpPr txBox="1"/>
          <p:nvPr/>
        </p:nvSpPr>
        <p:spPr>
          <a:xfrm>
            <a:off x="8154670" y="826770"/>
            <a:ext cx="1256030" cy="706755"/>
          </a:xfrm>
          <a:prstGeom prst="rect">
            <a:avLst/>
          </a:prstGeom>
          <a:noFill/>
        </p:spPr>
        <p:txBody>
          <a:bodyPr wrap="square" rtlCol="0">
            <a:spAutoFit/>
          </a:bodyPr>
          <a:lstStyle/>
          <a:p>
            <a:r>
              <a:rPr lang="en-US" altLang="zh-CN" sz="4000">
                <a:solidFill>
                  <a:srgbClr val="FF0000"/>
                </a:solidFill>
              </a:rPr>
              <a:t>lóng</a:t>
            </a:r>
          </a:p>
        </p:txBody>
      </p:sp>
      <p:sp>
        <p:nvSpPr>
          <p:cNvPr id="67" name="文本框 66"/>
          <p:cNvSpPr txBox="1"/>
          <p:nvPr/>
        </p:nvSpPr>
        <p:spPr>
          <a:xfrm>
            <a:off x="9271000" y="876300"/>
            <a:ext cx="1132205" cy="706755"/>
          </a:xfrm>
          <a:prstGeom prst="rect">
            <a:avLst/>
          </a:prstGeom>
          <a:noFill/>
        </p:spPr>
        <p:txBody>
          <a:bodyPr wrap="square" rtlCol="0">
            <a:spAutoFit/>
          </a:bodyPr>
          <a:lstStyle/>
          <a:p>
            <a:r>
              <a:rPr lang="en-US" altLang="zh-CN" sz="4000">
                <a:solidFill>
                  <a:srgbClr val="FF0000"/>
                </a:solidFill>
              </a:rPr>
              <a:t>yáo</a:t>
            </a:r>
          </a:p>
        </p:txBody>
      </p:sp>
      <p:grpSp>
        <p:nvGrpSpPr>
          <p:cNvPr id="78" name="组合 77"/>
          <p:cNvGrpSpPr/>
          <p:nvPr/>
        </p:nvGrpSpPr>
        <p:grpSpPr>
          <a:xfrm>
            <a:off x="10448925" y="1873885"/>
            <a:ext cx="1896110" cy="1332230"/>
            <a:chOff x="15909" y="2924"/>
            <a:chExt cx="2986" cy="2098"/>
          </a:xfrm>
        </p:grpSpPr>
        <p:sp>
          <p:nvSpPr>
            <p:cNvPr id="29" name="文本框 28"/>
            <p:cNvSpPr txBox="1"/>
            <p:nvPr/>
          </p:nvSpPr>
          <p:spPr>
            <a:xfrm>
              <a:off x="16175" y="3716"/>
              <a:ext cx="2720" cy="1307"/>
            </a:xfrm>
            <a:prstGeom prst="rect">
              <a:avLst/>
            </a:prstGeom>
            <a:noFill/>
          </p:spPr>
          <p:txBody>
            <a:bodyPr wrap="square" rtlCol="0">
              <a:spAutoFit/>
            </a:bodyPr>
            <a:lstStyle/>
            <a:p>
              <a:pPr algn="l"/>
              <a:r>
                <a:rPr lang="zh-CN" altLang="en-US" sz="4800" b="1">
                  <a:latin typeface="楷体_GB2312" panose="02010609030101010101" charset="-122"/>
                  <a:ea typeface="楷体_GB2312" panose="02010609030101010101" charset="-122"/>
                </a:rPr>
                <a:t>窄小</a:t>
              </a:r>
            </a:p>
          </p:txBody>
        </p:sp>
        <p:sp>
          <p:nvSpPr>
            <p:cNvPr id="68" name="文本框 67"/>
            <p:cNvSpPr txBox="1"/>
            <p:nvPr/>
          </p:nvSpPr>
          <p:spPr>
            <a:xfrm>
              <a:off x="15909" y="2924"/>
              <a:ext cx="1847" cy="1113"/>
            </a:xfrm>
            <a:prstGeom prst="rect">
              <a:avLst/>
            </a:prstGeom>
            <a:noFill/>
          </p:spPr>
          <p:txBody>
            <a:bodyPr wrap="square" rtlCol="0">
              <a:spAutoFit/>
            </a:bodyPr>
            <a:lstStyle/>
            <a:p>
              <a:r>
                <a:rPr lang="en-US" altLang="zh-CN" sz="4000">
                  <a:solidFill>
                    <a:srgbClr val="FF0000"/>
                  </a:solidFill>
                </a:rPr>
                <a:t>zhǎi</a:t>
              </a:r>
            </a:p>
          </p:txBody>
        </p:sp>
      </p:grpSp>
      <p:cxnSp>
        <p:nvCxnSpPr>
          <p:cNvPr id="69" name="直接连接符 68"/>
          <p:cNvCxnSpPr>
            <a:endCxn id="3" idx="1"/>
          </p:cNvCxnSpPr>
          <p:nvPr/>
        </p:nvCxnSpPr>
        <p:spPr>
          <a:xfrm>
            <a:off x="1150610" y="3273093"/>
            <a:ext cx="1309370" cy="109474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2207895" y="2163445"/>
            <a:ext cx="461010" cy="2026285"/>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a:off x="3265170" y="2197100"/>
            <a:ext cx="441960" cy="1961515"/>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681095" y="3002280"/>
            <a:ext cx="1256030" cy="145669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7042785" y="2163445"/>
            <a:ext cx="3797300" cy="2226310"/>
            <a:chOff x="6675" y="3794"/>
            <a:chExt cx="5980" cy="3506"/>
          </a:xfrm>
        </p:grpSpPr>
        <p:cxnSp>
          <p:nvCxnSpPr>
            <p:cNvPr id="73" name="直接连接符 72"/>
            <p:cNvCxnSpPr/>
            <p:nvPr/>
          </p:nvCxnSpPr>
          <p:spPr>
            <a:xfrm>
              <a:off x="6675" y="5290"/>
              <a:ext cx="2062" cy="1724"/>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8464" y="3873"/>
              <a:ext cx="633" cy="2901"/>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H="1">
              <a:off x="10074" y="3794"/>
              <a:ext cx="684" cy="2955"/>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H="1">
              <a:off x="10677" y="5006"/>
              <a:ext cx="1978" cy="2294"/>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39" name="Picture 5" descr="C:\Users\Administrator\Desktop\识字加油站.tif"/>
          <p:cNvPicPr>
            <a:picLocks noChangeAspect="1" noChangeArrowheads="1"/>
          </p:cNvPicPr>
          <p:nvPr/>
        </p:nvPicPr>
        <p:blipFill>
          <a:blip r:embed="rId2" cstate="print"/>
          <a:srcRect/>
          <a:stretch>
            <a:fillRect/>
          </a:stretch>
        </p:blipFill>
        <p:spPr bwMode="auto">
          <a:xfrm>
            <a:off x="237709" y="214715"/>
            <a:ext cx="2557463" cy="590505"/>
          </a:xfrm>
          <a:prstGeom prst="rect">
            <a:avLst/>
          </a:prstGeom>
          <a:noFill/>
          <a:ln w="9525">
            <a:noFill/>
            <a:miter lim="800000"/>
            <a:headEnd/>
            <a:tailEnd/>
          </a:ln>
        </p:spPr>
      </p:pic>
      <p:sp>
        <p:nvSpPr>
          <p:cNvPr id="40" name="矩形 39"/>
          <p:cNvSpPr/>
          <p:nvPr/>
        </p:nvSpPr>
        <p:spPr>
          <a:xfrm>
            <a:off x="4248444" y="4430284"/>
            <a:ext cx="3601327" cy="2062103"/>
          </a:xfrm>
          <a:prstGeom prst="rect">
            <a:avLst/>
          </a:prstGeom>
        </p:spPr>
        <p:txBody>
          <a:bodyPr wrap="square">
            <a:spAutoFit/>
          </a:bodyPr>
          <a:lstStyle/>
          <a:p>
            <a:r>
              <a:rPr lang="zh-CN" altLang="en-US" sz="3200" b="1" dirty="0" smtClean="0">
                <a:solidFill>
                  <a:srgbClr val="002060"/>
                </a:solidFill>
                <a:latin typeface="微软雅黑" pitchFamily="34" charset="-122"/>
                <a:ea typeface="微软雅黑" pitchFamily="34" charset="-122"/>
              </a:rPr>
              <a:t>两组形声字，其中形旁</a:t>
            </a:r>
            <a:r>
              <a:rPr lang="zh-CN" altLang="en-US" sz="3200" b="1" dirty="0" smtClean="0">
                <a:solidFill>
                  <a:srgbClr val="FF0000"/>
                </a:solidFill>
                <a:latin typeface="微软雅黑" pitchFamily="34" charset="-122"/>
                <a:ea typeface="微软雅黑" pitchFamily="34" charset="-122"/>
              </a:rPr>
              <a:t>“厂”“穴”</a:t>
            </a:r>
            <a:r>
              <a:rPr lang="zh-CN" altLang="en-US" sz="3200" b="1" dirty="0" smtClean="0">
                <a:solidFill>
                  <a:srgbClr val="002060"/>
                </a:solidFill>
                <a:latin typeface="微软雅黑" pitchFamily="34" charset="-122"/>
                <a:ea typeface="微软雅黑" pitchFamily="34" charset="-122"/>
              </a:rPr>
              <a:t>表示意义，声旁表示读音。</a:t>
            </a:r>
            <a:endParaRPr lang="zh-CN" altLang="en-US" sz="2800" dirty="0">
              <a:solidFill>
                <a:srgbClr val="00206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blinds(horizontal)">
                                      <p:cBhvr>
                                        <p:cTn id="13" dur="500"/>
                                        <p:tgtEl>
                                          <p:spTgt spid="32"/>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ox(i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diamond(in)">
                                      <p:cBhvr>
                                        <p:cTn id="23" dur="2000"/>
                                        <p:tgtEl>
                                          <p:spTgt spid="42"/>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checkerboard(across)">
                                      <p:cBhvr>
                                        <p:cTn id="2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p:bldP spid="32" grpId="0"/>
      <p:bldP spid="4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20456" y="1365914"/>
            <a:ext cx="2938625" cy="1015663"/>
          </a:xfrm>
          <a:prstGeom prst="rect">
            <a:avLst/>
          </a:prstGeom>
        </p:spPr>
        <p:txBody>
          <a:bodyPr wrap="none">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rgbClr val="F79646">
                    <a:lumMod val="75000"/>
                  </a:srgbClr>
                </a:solidFill>
                <a:effectLst/>
                <a:uLnTx/>
                <a:uFillTx/>
                <a:latin typeface="微软雅黑" pitchFamily="34" charset="-122"/>
                <a:ea typeface="微软雅黑" pitchFamily="34" charset="-122"/>
              </a:rPr>
              <a:t>理解词语：</a:t>
            </a:r>
            <a:r>
              <a:rPr kumimoji="0" lang="zh-CN" altLang="en-US" sz="2800" b="1" i="0" u="none" strike="noStrike" kern="0" cap="none" spc="0" normalizeH="0" baseline="0" noProof="0" dirty="0">
                <a:ln>
                  <a:noFill/>
                </a:ln>
                <a:solidFill>
                  <a:srgbClr val="F79646">
                    <a:lumMod val="75000"/>
                  </a:srgbClr>
                </a:solidFill>
                <a:effectLst/>
                <a:uLnTx/>
                <a:uFillTx/>
                <a:latin typeface="楷体" panose="02010609060101010101" pitchFamily="49" charset="-122"/>
                <a:ea typeface="楷体" panose="02010609060101010101" pitchFamily="49" charset="-122"/>
              </a:rPr>
              <a:t> </a:t>
            </a:r>
          </a:p>
        </p:txBody>
      </p:sp>
      <p:sp>
        <p:nvSpPr>
          <p:cNvPr id="5" name="矩形 6"/>
          <p:cNvSpPr>
            <a:spLocks noChangeArrowheads="1"/>
          </p:cNvSpPr>
          <p:nvPr/>
        </p:nvSpPr>
        <p:spPr bwMode="auto">
          <a:xfrm>
            <a:off x="1009934" y="2546884"/>
            <a:ext cx="10754436" cy="2862322"/>
          </a:xfrm>
          <a:prstGeom prst="rect">
            <a:avLst/>
          </a:prstGeom>
          <a:noFill/>
          <a:ln w="9525">
            <a:noFill/>
            <a:miter lim="800000"/>
            <a:headEnd/>
            <a:tailEnd/>
          </a:ln>
        </p:spPr>
        <p:txBody>
          <a:bodyPr wrap="square">
            <a:spAutoFit/>
          </a:bodyPr>
          <a:lstStyle/>
          <a:p>
            <a:pPr indent="200025" eaLnBrk="0" hangingPunct="0">
              <a:lnSpc>
                <a:spcPct val="150000"/>
              </a:lnSpc>
            </a:pPr>
            <a:r>
              <a:rPr lang="zh-CN" altLang="en-US" sz="4000" b="1" dirty="0">
                <a:solidFill>
                  <a:srgbClr val="0000FF"/>
                </a:solidFill>
                <a:latin typeface="楷体" pitchFamily="49" charset="-122"/>
                <a:ea typeface="楷体" pitchFamily="49" charset="-122"/>
              </a:rPr>
              <a:t>各种各样：</a:t>
            </a:r>
            <a:r>
              <a:rPr lang="zh-CN" altLang="en-US" sz="4000" b="1" dirty="0">
                <a:latin typeface="楷体" pitchFamily="49" charset="-122"/>
                <a:ea typeface="楷体" pitchFamily="49" charset="-122"/>
              </a:rPr>
              <a:t>指多种不同的式样、种类或方式。</a:t>
            </a:r>
          </a:p>
          <a:p>
            <a:pPr indent="200025" eaLnBrk="0" hangingPunct="0">
              <a:lnSpc>
                <a:spcPct val="150000"/>
              </a:lnSpc>
            </a:pPr>
            <a:r>
              <a:rPr lang="zh-CN" altLang="en-US" sz="4000" b="1" dirty="0">
                <a:solidFill>
                  <a:srgbClr val="0000FF"/>
                </a:solidFill>
                <a:latin typeface="楷体" pitchFamily="49" charset="-122"/>
                <a:ea typeface="楷体" pitchFamily="49" charset="-122"/>
              </a:rPr>
              <a:t>勤快：</a:t>
            </a:r>
            <a:r>
              <a:rPr lang="zh-CN" altLang="en-US" sz="4000" b="1" dirty="0">
                <a:latin typeface="楷体" pitchFamily="49" charset="-122"/>
                <a:ea typeface="楷体" pitchFamily="49" charset="-122"/>
              </a:rPr>
              <a:t>手脚勤，爱劳动。</a:t>
            </a:r>
          </a:p>
          <a:p>
            <a:pPr indent="200025" eaLnBrk="0" hangingPunct="0">
              <a:lnSpc>
                <a:spcPct val="150000"/>
              </a:lnSpc>
            </a:pPr>
            <a:r>
              <a:rPr lang="zh-CN" altLang="en-US" sz="4000" b="1" dirty="0">
                <a:solidFill>
                  <a:srgbClr val="0000FF"/>
                </a:solidFill>
                <a:latin typeface="楷体" pitchFamily="49" charset="-122"/>
                <a:ea typeface="楷体" pitchFamily="49" charset="-122"/>
              </a:rPr>
              <a:t>盼望：</a:t>
            </a:r>
            <a:r>
              <a:rPr lang="zh-CN" altLang="en-US" sz="4000" b="1" dirty="0">
                <a:latin typeface="楷体" pitchFamily="49" charset="-122"/>
                <a:ea typeface="楷体" pitchFamily="49" charset="-122"/>
              </a:rPr>
              <a:t>殷切的期望。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ipe(left)">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wipe(left)">
                                      <p:cBhvr>
                                        <p:cTn id="2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p:cNvPicPr>
          <p:nvPr/>
        </p:nvPicPr>
        <p:blipFill>
          <a:blip r:embed="rId2" cstate="print"/>
          <a:stretch>
            <a:fillRect/>
          </a:stretch>
        </p:blipFill>
        <p:spPr>
          <a:xfrm>
            <a:off x="125095" y="318770"/>
            <a:ext cx="11866245" cy="6289040"/>
          </a:xfrm>
          <a:prstGeom prst="rect">
            <a:avLst/>
          </a:prstGeom>
          <a:noFill/>
          <a:ln w="9525">
            <a:noFill/>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7425" y="-22397"/>
            <a:ext cx="11163869" cy="6832640"/>
          </a:xfrm>
          <a:prstGeom prst="rect">
            <a:avLst/>
          </a:prstGeom>
          <a:noFill/>
        </p:spPr>
        <p:txBody>
          <a:bodyPr wrap="square">
            <a:spAutoFit/>
          </a:bodyPr>
          <a:lstStyle/>
          <a:p>
            <a:pPr algn="just" fontAlgn="auto">
              <a:lnSpc>
                <a:spcPct val="150000"/>
              </a:lnSpc>
              <a:spcBef>
                <a:spcPts val="0"/>
              </a:spcBef>
              <a:spcAft>
                <a:spcPts val="0"/>
              </a:spcAft>
              <a:buFontTx/>
              <a:buNone/>
              <a:defRPr/>
            </a:pPr>
            <a:r>
              <a:rPr lang="zh-CN" altLang="en-US" sz="4000" b="1" dirty="0">
                <a:solidFill>
                  <a:schemeClr val="accent6">
                    <a:lumMod val="75000"/>
                  </a:schemeClr>
                </a:solidFill>
                <a:latin typeface="微软雅黑" pitchFamily="34" charset="-122"/>
                <a:ea typeface="微软雅黑" pitchFamily="34" charset="-122"/>
              </a:rPr>
              <a:t>概括段意：</a:t>
            </a:r>
            <a:endParaRPr lang="en-US" altLang="zh-CN" sz="4000" b="1" dirty="0">
              <a:solidFill>
                <a:schemeClr val="accent6">
                  <a:lumMod val="75000"/>
                </a:schemeClr>
              </a:solidFill>
              <a:latin typeface="微软雅黑" pitchFamily="34" charset="-122"/>
              <a:ea typeface="微软雅黑" pitchFamily="34" charset="-122"/>
            </a:endParaRPr>
          </a:p>
          <a:p>
            <a:pPr indent="542925" algn="just" fontAlgn="auto">
              <a:lnSpc>
                <a:spcPct val="150000"/>
              </a:lnSpc>
              <a:spcBef>
                <a:spcPts val="0"/>
              </a:spcBef>
              <a:spcAft>
                <a:spcPts val="0"/>
              </a:spcAft>
              <a:buFontTx/>
              <a:buNone/>
              <a:defRPr/>
            </a:pPr>
            <a:r>
              <a:rPr lang="zh-CN" altLang="en-US" sz="3600" b="1" dirty="0">
                <a:latin typeface="楷体" panose="02010609060101010101" pitchFamily="49" charset="-122"/>
                <a:ea typeface="楷体" panose="02010609060101010101" pitchFamily="49" charset="-122"/>
              </a:rPr>
              <a:t>第</a:t>
            </a:r>
            <a:r>
              <a:rPr lang="en-US" altLang="zh-CN" sz="3600" b="1" dirty="0">
                <a:latin typeface="楷体" panose="02010609060101010101" pitchFamily="49" charset="-122"/>
                <a:ea typeface="楷体" panose="02010609060101010101" pitchFamily="49" charset="-122"/>
              </a:rPr>
              <a:t>1-3</a:t>
            </a:r>
            <a:r>
              <a:rPr lang="zh-CN" altLang="en-US" sz="3600" b="1" dirty="0">
                <a:latin typeface="楷体" panose="02010609060101010101" pitchFamily="49" charset="-122"/>
                <a:ea typeface="楷体" panose="02010609060101010101" pitchFamily="49" charset="-122"/>
              </a:rPr>
              <a:t>自然段：老奶奶去看儿子，知道对大儿子来说，晴天是好天气，对小儿子来说，雨天是好天气。</a:t>
            </a:r>
          </a:p>
          <a:p>
            <a:pPr indent="542925" algn="just" fontAlgn="auto">
              <a:lnSpc>
                <a:spcPct val="150000"/>
              </a:lnSpc>
              <a:spcBef>
                <a:spcPts val="0"/>
              </a:spcBef>
              <a:spcAft>
                <a:spcPts val="0"/>
              </a:spcAft>
              <a:buFontTx/>
              <a:buNone/>
              <a:defRPr/>
            </a:pPr>
            <a:r>
              <a:rPr lang="zh-CN" altLang="en-US" sz="3600" b="1" dirty="0">
                <a:latin typeface="楷体" panose="02010609060101010101" pitchFamily="49" charset="-122"/>
                <a:ea typeface="楷体" panose="02010609060101010101" pitchFamily="49" charset="-122"/>
              </a:rPr>
              <a:t>第</a:t>
            </a:r>
            <a:r>
              <a:rPr lang="en-US" altLang="zh-CN" sz="3600" b="1" dirty="0">
                <a:latin typeface="楷体" panose="02010609060101010101" pitchFamily="49" charset="-122"/>
                <a:ea typeface="楷体" panose="02010609060101010101" pitchFamily="49" charset="-122"/>
              </a:rPr>
              <a:t>4-5</a:t>
            </a:r>
            <a:r>
              <a:rPr lang="zh-CN" altLang="en-US" sz="3600" b="1" dirty="0">
                <a:latin typeface="楷体" panose="02010609060101010101" pitchFamily="49" charset="-122"/>
                <a:ea typeface="楷体" panose="02010609060101010101" pitchFamily="49" charset="-122"/>
              </a:rPr>
              <a:t>自然段：老奶奶因为下雨天大儿子不能晒果脯，晴天小儿子的雨伞卖不出去而哭泣，认为每天都是坏天气。</a:t>
            </a:r>
          </a:p>
          <a:p>
            <a:pPr indent="542925" algn="just" fontAlgn="auto">
              <a:lnSpc>
                <a:spcPct val="150000"/>
              </a:lnSpc>
              <a:spcBef>
                <a:spcPts val="0"/>
              </a:spcBef>
              <a:spcAft>
                <a:spcPts val="0"/>
              </a:spcAft>
              <a:buFontTx/>
              <a:buNone/>
              <a:defRPr/>
            </a:pPr>
            <a:r>
              <a:rPr lang="zh-CN" altLang="en-US" sz="3600" b="1" dirty="0">
                <a:latin typeface="楷体" panose="02010609060101010101" pitchFamily="49" charset="-122"/>
                <a:ea typeface="楷体" panose="02010609060101010101" pitchFamily="49" charset="-122"/>
              </a:rPr>
              <a:t>第</a:t>
            </a:r>
            <a:r>
              <a:rPr lang="en-US" altLang="zh-CN" sz="3600" b="1" dirty="0">
                <a:latin typeface="楷体" panose="02010609060101010101" pitchFamily="49" charset="-122"/>
                <a:ea typeface="楷体" panose="02010609060101010101" pitchFamily="49" charset="-122"/>
              </a:rPr>
              <a:t>6</a:t>
            </a:r>
            <a:r>
              <a:rPr lang="zh-CN" altLang="en-US" sz="3600" b="1" dirty="0">
                <a:latin typeface="楷体" panose="02010609060101010101" pitchFamily="49" charset="-122"/>
                <a:ea typeface="楷体" panose="02010609060101010101" pitchFamily="49" charset="-122"/>
              </a:rPr>
              <a:t>自然段：老爷爷告诉老奶奶，倒过来想问题，每天都是好天气。</a:t>
            </a:r>
            <a:endParaRPr lang="zh-CN" altLang="en-US" sz="3600" b="1" dirty="0">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left)">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left)">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left)">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33604" y="183845"/>
            <a:ext cx="10562167" cy="1575431"/>
          </a:xfrm>
          <a:prstGeom prst="rect">
            <a:avLst/>
          </a:prstGeom>
          <a:noFill/>
        </p:spPr>
        <p:txBody>
          <a:bodyPr>
            <a:spAutoFit/>
          </a:bodyPr>
          <a:lstStyle/>
          <a:p>
            <a:pPr algn="just" fontAlgn="auto">
              <a:lnSpc>
                <a:spcPct val="150000"/>
              </a:lnSpc>
              <a:spcBef>
                <a:spcPts val="0"/>
              </a:spcBef>
              <a:spcAft>
                <a:spcPts val="0"/>
              </a:spcAft>
              <a:buFontTx/>
              <a:buNone/>
              <a:defRPr/>
            </a:pPr>
            <a:r>
              <a:rPr lang="zh-CN" altLang="en-US" sz="4400" b="1" dirty="0">
                <a:solidFill>
                  <a:schemeClr val="accent6">
                    <a:lumMod val="75000"/>
                  </a:schemeClr>
                </a:solidFill>
                <a:latin typeface="微软雅黑" pitchFamily="34" charset="-122"/>
                <a:ea typeface="微软雅黑" pitchFamily="34" charset="-122"/>
              </a:rPr>
              <a:t>梳理结构：</a:t>
            </a:r>
          </a:p>
          <a:p>
            <a:pPr indent="539750" algn="just" fontAlgn="auto">
              <a:lnSpc>
                <a:spcPct val="150000"/>
              </a:lnSpc>
              <a:spcBef>
                <a:spcPts val="0"/>
              </a:spcBef>
              <a:spcAft>
                <a:spcPts val="0"/>
              </a:spcAft>
              <a:buFontTx/>
              <a:buNone/>
              <a:defRPr/>
            </a:pPr>
            <a:endParaRPr lang="zh-CN" altLang="en-US" sz="2400" b="1" dirty="0">
              <a:latin typeface="楷体" panose="02010609060101010101" pitchFamily="49" charset="-122"/>
              <a:ea typeface="楷体" panose="02010609060101010101" pitchFamily="49" charset="-122"/>
            </a:endParaRPr>
          </a:p>
        </p:txBody>
      </p:sp>
      <p:grpSp>
        <p:nvGrpSpPr>
          <p:cNvPr id="2" name="组合 12"/>
          <p:cNvGrpSpPr>
            <a:grpSpLocks/>
          </p:cNvGrpSpPr>
          <p:nvPr/>
        </p:nvGrpSpPr>
        <p:grpSpPr bwMode="auto">
          <a:xfrm>
            <a:off x="979511" y="1245537"/>
            <a:ext cx="10324830" cy="5170646"/>
            <a:chOff x="793360" y="2437834"/>
            <a:chExt cx="8839517" cy="5169913"/>
          </a:xfrm>
        </p:grpSpPr>
        <p:grpSp>
          <p:nvGrpSpPr>
            <p:cNvPr id="5" name="组合 9"/>
            <p:cNvGrpSpPr>
              <a:grpSpLocks/>
            </p:cNvGrpSpPr>
            <p:nvPr/>
          </p:nvGrpSpPr>
          <p:grpSpPr bwMode="auto">
            <a:xfrm>
              <a:off x="793360" y="2437834"/>
              <a:ext cx="8839517" cy="5169913"/>
              <a:chOff x="793462" y="2437747"/>
              <a:chExt cx="8838871" cy="5169250"/>
            </a:xfrm>
          </p:grpSpPr>
          <p:grpSp>
            <p:nvGrpSpPr>
              <p:cNvPr id="6" name="组合 7"/>
              <p:cNvGrpSpPr>
                <a:grpSpLocks/>
              </p:cNvGrpSpPr>
              <p:nvPr/>
            </p:nvGrpSpPr>
            <p:grpSpPr bwMode="auto">
              <a:xfrm>
                <a:off x="1754192" y="2437747"/>
                <a:ext cx="7878141" cy="5169250"/>
                <a:chOff x="1754192" y="2437747"/>
                <a:chExt cx="7878141" cy="5169250"/>
              </a:xfrm>
            </p:grpSpPr>
            <p:sp>
              <p:nvSpPr>
                <p:cNvPr id="14341" name="矩形 4"/>
                <p:cNvSpPr>
                  <a:spLocks noChangeArrowheads="1"/>
                </p:cNvSpPr>
                <p:nvPr/>
              </p:nvSpPr>
              <p:spPr bwMode="auto">
                <a:xfrm>
                  <a:off x="1754192" y="2437747"/>
                  <a:ext cx="7878141" cy="5169250"/>
                </a:xfrm>
                <a:prstGeom prst="rect">
                  <a:avLst/>
                </a:prstGeom>
                <a:noFill/>
                <a:ln w="9525">
                  <a:noFill/>
                  <a:miter lim="800000"/>
                  <a:headEnd/>
                  <a:tailEnd/>
                </a:ln>
              </p:spPr>
              <p:txBody>
                <a:bodyPr wrap="square">
                  <a:spAutoFit/>
                </a:bodyPr>
                <a:lstStyle/>
                <a:p>
                  <a:pPr eaLnBrk="0" hangingPunct="0">
                    <a:lnSpc>
                      <a:spcPct val="150000"/>
                    </a:lnSpc>
                  </a:pPr>
                  <a:r>
                    <a:rPr lang="zh-CN" altLang="en-US" sz="2000" b="1" dirty="0">
                      <a:solidFill>
                        <a:srgbClr val="0000FF"/>
                      </a:solidFill>
                      <a:latin typeface="黑体" pitchFamily="49" charset="-122"/>
                      <a:ea typeface="黑体" pitchFamily="49" charset="-122"/>
                    </a:rPr>
                    <a:t>         </a:t>
                  </a:r>
                  <a:r>
                    <a:rPr lang="zh-CN" altLang="en-US" sz="2000" b="1" dirty="0" smtClean="0">
                      <a:solidFill>
                        <a:srgbClr val="0000FF"/>
                      </a:solidFill>
                      <a:latin typeface="黑体" pitchFamily="49" charset="-122"/>
                      <a:ea typeface="黑体" pitchFamily="49" charset="-122"/>
                    </a:rPr>
                    <a:t>    </a:t>
                  </a:r>
                  <a:r>
                    <a:rPr lang="zh-CN" altLang="en-US" sz="2400" b="1" dirty="0" smtClean="0">
                      <a:solidFill>
                        <a:srgbClr val="0000FF"/>
                      </a:solidFill>
                      <a:latin typeface="微软雅黑" pitchFamily="34" charset="-122"/>
                      <a:ea typeface="微软雅黑" pitchFamily="34" charset="-122"/>
                    </a:rPr>
                    <a:t>大</a:t>
                  </a:r>
                  <a:r>
                    <a:rPr lang="zh-CN" altLang="en-US" sz="2400" b="1" dirty="0">
                      <a:solidFill>
                        <a:srgbClr val="0000FF"/>
                      </a:solidFill>
                      <a:latin typeface="微软雅黑" pitchFamily="34" charset="-122"/>
                      <a:ea typeface="微软雅黑" pitchFamily="34" charset="-122"/>
                    </a:rPr>
                    <a:t>儿子</a:t>
                  </a:r>
                  <a:r>
                    <a:rPr lang="en-US" altLang="zh-CN" sz="2400" b="1" dirty="0">
                      <a:solidFill>
                        <a:srgbClr val="0000FF"/>
                      </a:solidFill>
                      <a:latin typeface="微软雅黑" pitchFamily="34" charset="-122"/>
                      <a:ea typeface="微软雅黑" pitchFamily="34" charset="-122"/>
                    </a:rPr>
                    <a:t>---</a:t>
                  </a:r>
                  <a:r>
                    <a:rPr lang="zh-CN" altLang="en-US" sz="2400" b="1" dirty="0">
                      <a:solidFill>
                        <a:srgbClr val="0000FF"/>
                      </a:solidFill>
                      <a:latin typeface="微软雅黑" pitchFamily="34" charset="-122"/>
                      <a:ea typeface="微软雅黑" pitchFamily="34" charset="-122"/>
                    </a:rPr>
                    <a:t>做蜜饯 </a:t>
                  </a:r>
                  <a:r>
                    <a:rPr lang="en-US" altLang="zh-CN" sz="2400" b="1" dirty="0">
                      <a:solidFill>
                        <a:srgbClr val="0000FF"/>
                      </a:solidFill>
                      <a:latin typeface="微软雅黑" pitchFamily="34" charset="-122"/>
                      <a:ea typeface="微软雅黑" pitchFamily="34" charset="-122"/>
                    </a:rPr>
                    <a:t>---</a:t>
                  </a:r>
                  <a:r>
                    <a:rPr lang="zh-CN" altLang="en-US" sz="2400" b="1" dirty="0">
                      <a:solidFill>
                        <a:srgbClr val="0000FF"/>
                      </a:solidFill>
                      <a:latin typeface="微软雅黑" pitchFamily="34" charset="-122"/>
                      <a:ea typeface="微软雅黑" pitchFamily="34" charset="-122"/>
                    </a:rPr>
                    <a:t> 晴天</a:t>
                  </a:r>
                  <a:endParaRPr lang="en-US" altLang="zh-CN" sz="2400" b="1" dirty="0">
                    <a:solidFill>
                      <a:srgbClr val="0000FF"/>
                    </a:solidFill>
                    <a:latin typeface="微软雅黑" pitchFamily="34" charset="-122"/>
                    <a:ea typeface="微软雅黑" pitchFamily="34" charset="-122"/>
                  </a:endParaRPr>
                </a:p>
                <a:p>
                  <a:pPr eaLnBrk="0" hangingPunct="0">
                    <a:lnSpc>
                      <a:spcPct val="150000"/>
                    </a:lnSpc>
                  </a:pPr>
                  <a:r>
                    <a:rPr lang="zh-CN" altLang="en-US" sz="2800" b="1" dirty="0">
                      <a:solidFill>
                        <a:srgbClr val="00B050"/>
                      </a:solidFill>
                      <a:latin typeface="微软雅黑" pitchFamily="34" charset="-122"/>
                      <a:ea typeface="微软雅黑" pitchFamily="34" charset="-122"/>
                    </a:rPr>
                    <a:t>看儿子</a:t>
                  </a:r>
                  <a:r>
                    <a:rPr lang="zh-CN" altLang="en-US" sz="2800" b="1" dirty="0">
                      <a:solidFill>
                        <a:srgbClr val="0000FF"/>
                      </a:solidFill>
                      <a:latin typeface="微软雅黑" pitchFamily="34" charset="-122"/>
                      <a:ea typeface="微软雅黑" pitchFamily="34" charset="-122"/>
                    </a:rPr>
                    <a:t> </a:t>
                  </a:r>
                  <a:r>
                    <a:rPr lang="en-US" altLang="zh-CN" sz="2800" b="1" dirty="0">
                      <a:solidFill>
                        <a:srgbClr val="0000FF"/>
                      </a:solidFill>
                      <a:latin typeface="微软雅黑" pitchFamily="34" charset="-122"/>
                      <a:ea typeface="微软雅黑" pitchFamily="34" charset="-122"/>
                    </a:rPr>
                    <a:t>   </a:t>
                  </a:r>
                  <a:r>
                    <a:rPr lang="en-US" altLang="zh-CN" sz="2800" b="1" dirty="0" smtClean="0">
                      <a:solidFill>
                        <a:srgbClr val="0000FF"/>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a:t>
                  </a:r>
                  <a:r>
                    <a:rPr lang="zh-CN" altLang="en-US" sz="2400" b="1" dirty="0">
                      <a:solidFill>
                        <a:srgbClr val="FF0000"/>
                      </a:solidFill>
                      <a:latin typeface="微软雅黑" pitchFamily="34" charset="-122"/>
                      <a:ea typeface="微软雅黑" pitchFamily="34" charset="-122"/>
                    </a:rPr>
                    <a:t>好天气</a:t>
                  </a:r>
                </a:p>
                <a:p>
                  <a:pPr eaLnBrk="0" hangingPunct="0">
                    <a:lnSpc>
                      <a:spcPct val="150000"/>
                    </a:lnSpc>
                  </a:pPr>
                  <a:r>
                    <a:rPr lang="zh-CN" altLang="en-US" sz="2400" b="1" dirty="0">
                      <a:solidFill>
                        <a:srgbClr val="0000FF"/>
                      </a:solidFill>
                      <a:latin typeface="微软雅黑" pitchFamily="34" charset="-122"/>
                      <a:ea typeface="微软雅黑" pitchFamily="34" charset="-122"/>
                    </a:rPr>
                    <a:t>         </a:t>
                  </a:r>
                  <a:r>
                    <a:rPr lang="zh-CN" altLang="en-US" sz="2400" b="1" dirty="0" smtClean="0">
                      <a:solidFill>
                        <a:srgbClr val="0000FF"/>
                      </a:solidFill>
                      <a:latin typeface="微软雅黑" pitchFamily="34" charset="-122"/>
                      <a:ea typeface="微软雅黑" pitchFamily="34" charset="-122"/>
                    </a:rPr>
                    <a:t>          小</a:t>
                  </a:r>
                  <a:r>
                    <a:rPr lang="zh-CN" altLang="en-US" sz="2400" b="1" dirty="0">
                      <a:solidFill>
                        <a:srgbClr val="0000FF"/>
                      </a:solidFill>
                      <a:latin typeface="微软雅黑" pitchFamily="34" charset="-122"/>
                      <a:ea typeface="微软雅黑" pitchFamily="34" charset="-122"/>
                    </a:rPr>
                    <a:t>儿子</a:t>
                  </a:r>
                  <a:r>
                    <a:rPr lang="en-US" altLang="zh-CN" sz="2400" b="1" dirty="0">
                      <a:solidFill>
                        <a:srgbClr val="0000FF"/>
                      </a:solidFill>
                      <a:latin typeface="微软雅黑" pitchFamily="34" charset="-122"/>
                      <a:ea typeface="微软雅黑" pitchFamily="34" charset="-122"/>
                    </a:rPr>
                    <a:t>---</a:t>
                  </a:r>
                  <a:r>
                    <a:rPr lang="zh-CN" altLang="en-US" sz="2400" b="1" dirty="0">
                      <a:solidFill>
                        <a:srgbClr val="0000FF"/>
                      </a:solidFill>
                      <a:latin typeface="微软雅黑" pitchFamily="34" charset="-122"/>
                      <a:ea typeface="微软雅黑" pitchFamily="34" charset="-122"/>
                    </a:rPr>
                    <a:t> 卖雨伞</a:t>
                  </a:r>
                  <a:r>
                    <a:rPr lang="en-US" altLang="zh-CN" sz="2400" b="1" dirty="0">
                      <a:solidFill>
                        <a:srgbClr val="0000FF"/>
                      </a:solidFill>
                      <a:latin typeface="微软雅黑" pitchFamily="34" charset="-122"/>
                      <a:ea typeface="微软雅黑" pitchFamily="34" charset="-122"/>
                    </a:rPr>
                    <a:t>---</a:t>
                  </a:r>
                  <a:r>
                    <a:rPr lang="zh-CN" altLang="en-US" sz="2400" b="1" dirty="0">
                      <a:solidFill>
                        <a:srgbClr val="0000FF"/>
                      </a:solidFill>
                      <a:latin typeface="微软雅黑" pitchFamily="34" charset="-122"/>
                      <a:ea typeface="微软雅黑" pitchFamily="34" charset="-122"/>
                    </a:rPr>
                    <a:t>雨天</a:t>
                  </a:r>
                  <a:endParaRPr lang="en-US" altLang="zh-CN" sz="2400" b="1" dirty="0">
                    <a:solidFill>
                      <a:srgbClr val="0000FF"/>
                    </a:solidFill>
                    <a:latin typeface="微软雅黑" pitchFamily="34" charset="-122"/>
                    <a:ea typeface="微软雅黑" pitchFamily="34" charset="-122"/>
                  </a:endParaRPr>
                </a:p>
                <a:p>
                  <a:pPr eaLnBrk="0" hangingPunct="0">
                    <a:lnSpc>
                      <a:spcPct val="150000"/>
                    </a:lnSpc>
                  </a:pPr>
                  <a:r>
                    <a:rPr lang="en-US" altLang="zh-CN" sz="2400" b="1" dirty="0">
                      <a:solidFill>
                        <a:srgbClr val="0000FF"/>
                      </a:solidFill>
                      <a:latin typeface="微软雅黑" pitchFamily="34" charset="-122"/>
                      <a:ea typeface="微软雅黑" pitchFamily="34" charset="-122"/>
                    </a:rPr>
                    <a:t>          </a:t>
                  </a:r>
                  <a:r>
                    <a:rPr lang="en-US" altLang="zh-CN" sz="2400" b="1" dirty="0" smtClean="0">
                      <a:solidFill>
                        <a:srgbClr val="0000FF"/>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a:t>
                  </a:r>
                  <a:r>
                    <a:rPr lang="zh-CN" altLang="en-US" sz="2400" b="1" dirty="0">
                      <a:solidFill>
                        <a:srgbClr val="FF0000"/>
                      </a:solidFill>
                      <a:latin typeface="微软雅黑" pitchFamily="34" charset="-122"/>
                      <a:ea typeface="微软雅黑" pitchFamily="34" charset="-122"/>
                    </a:rPr>
                    <a:t>好天气</a:t>
                  </a:r>
                </a:p>
                <a:p>
                  <a:pPr eaLnBrk="0" hangingPunct="0">
                    <a:lnSpc>
                      <a:spcPct val="150000"/>
                    </a:lnSpc>
                  </a:pPr>
                  <a:r>
                    <a:rPr lang="zh-CN" altLang="en-US" sz="2400" b="1" dirty="0">
                      <a:solidFill>
                        <a:srgbClr val="0000FF"/>
                      </a:solidFill>
                      <a:latin typeface="微软雅黑" pitchFamily="34" charset="-122"/>
                      <a:ea typeface="微软雅黑" pitchFamily="34" charset="-122"/>
                    </a:rPr>
                    <a:t>          </a:t>
                  </a:r>
                  <a:r>
                    <a:rPr lang="zh-CN" altLang="en-US" sz="2400" b="1" dirty="0" smtClean="0">
                      <a:solidFill>
                        <a:srgbClr val="0000FF"/>
                      </a:solidFill>
                      <a:latin typeface="微软雅黑" pitchFamily="34" charset="-122"/>
                      <a:ea typeface="微软雅黑" pitchFamily="34" charset="-122"/>
                    </a:rPr>
                    <a:t>          下</a:t>
                  </a:r>
                  <a:r>
                    <a:rPr lang="zh-CN" altLang="en-US" sz="2400" b="1" dirty="0">
                      <a:solidFill>
                        <a:srgbClr val="0000FF"/>
                      </a:solidFill>
                      <a:latin typeface="微软雅黑" pitchFamily="34" charset="-122"/>
                      <a:ea typeface="微软雅黑" pitchFamily="34" charset="-122"/>
                    </a:rPr>
                    <a:t>雨天</a:t>
                  </a:r>
                  <a:r>
                    <a:rPr lang="en-US" altLang="zh-CN" sz="2400" b="1" dirty="0">
                      <a:solidFill>
                        <a:srgbClr val="0000FF"/>
                      </a:solidFill>
                      <a:latin typeface="微软雅黑" pitchFamily="34" charset="-122"/>
                      <a:ea typeface="微软雅黑" pitchFamily="34" charset="-122"/>
                    </a:rPr>
                    <a:t>——</a:t>
                  </a:r>
                  <a:r>
                    <a:rPr lang="zh-CN" altLang="en-US" sz="2400" b="1" dirty="0">
                      <a:solidFill>
                        <a:srgbClr val="0000FF"/>
                      </a:solidFill>
                      <a:latin typeface="微软雅黑" pitchFamily="34" charset="-122"/>
                      <a:ea typeface="微软雅黑" pitchFamily="34" charset="-122"/>
                    </a:rPr>
                    <a:t>坏天气  </a:t>
                  </a:r>
                  <a:endParaRPr lang="en-US" altLang="zh-CN" sz="2400" b="1" dirty="0">
                    <a:solidFill>
                      <a:srgbClr val="0000FF"/>
                    </a:solidFill>
                    <a:latin typeface="微软雅黑" pitchFamily="34" charset="-122"/>
                    <a:ea typeface="微软雅黑" pitchFamily="34" charset="-122"/>
                  </a:endParaRPr>
                </a:p>
                <a:p>
                  <a:pPr eaLnBrk="0" hangingPunct="0">
                    <a:lnSpc>
                      <a:spcPct val="150000"/>
                    </a:lnSpc>
                  </a:pPr>
                  <a:r>
                    <a:rPr lang="zh-CN" altLang="en-US" sz="2800" b="1" dirty="0" smtClean="0">
                      <a:solidFill>
                        <a:srgbClr val="00B050"/>
                      </a:solidFill>
                      <a:latin typeface="微软雅黑" pitchFamily="34" charset="-122"/>
                      <a:ea typeface="微软雅黑" pitchFamily="34" charset="-122"/>
                    </a:rPr>
                    <a:t>天天哭                     </a:t>
                  </a:r>
                  <a:r>
                    <a:rPr lang="zh-CN" altLang="en-US" sz="2400" b="1" dirty="0" smtClean="0">
                      <a:solidFill>
                        <a:srgbClr val="0000FF"/>
                      </a:solidFill>
                      <a:latin typeface="微软雅黑" pitchFamily="34" charset="-122"/>
                      <a:ea typeface="微软雅黑" pitchFamily="34" charset="-122"/>
                    </a:rPr>
                    <a:t>不</a:t>
                  </a:r>
                  <a:r>
                    <a:rPr lang="zh-CN" altLang="en-US" sz="2400" b="1" dirty="0">
                      <a:solidFill>
                        <a:srgbClr val="0000FF"/>
                      </a:solidFill>
                      <a:latin typeface="微软雅黑" pitchFamily="34" charset="-122"/>
                      <a:ea typeface="微软雅黑" pitchFamily="34" charset="-122"/>
                    </a:rPr>
                    <a:t>能晒果</a:t>
                  </a:r>
                  <a:r>
                    <a:rPr lang="zh-CN" altLang="en-US" sz="2400" b="1" dirty="0" smtClean="0">
                      <a:solidFill>
                        <a:srgbClr val="0000FF"/>
                      </a:solidFill>
                      <a:latin typeface="微软雅黑" pitchFamily="34" charset="-122"/>
                      <a:ea typeface="微软雅黑" pitchFamily="34" charset="-122"/>
                    </a:rPr>
                    <a:t>脯</a:t>
                  </a:r>
                  <a:r>
                    <a:rPr lang="zh-CN" altLang="en-US" sz="3200" b="1" dirty="0" smtClean="0">
                      <a:solidFill>
                        <a:srgbClr val="0000FF"/>
                      </a:solidFill>
                      <a:latin typeface="微软雅黑" pitchFamily="34" charset="-122"/>
                      <a:ea typeface="微软雅黑" pitchFamily="34" charset="-122"/>
                    </a:rPr>
                    <a:t>                 </a:t>
                  </a:r>
                  <a:endParaRPr lang="en-US" altLang="zh-CN" sz="3200" b="1" dirty="0" smtClean="0">
                    <a:solidFill>
                      <a:srgbClr val="0000FF"/>
                    </a:solidFill>
                    <a:latin typeface="微软雅黑" pitchFamily="34" charset="-122"/>
                    <a:ea typeface="微软雅黑" pitchFamily="34" charset="-122"/>
                  </a:endParaRPr>
                </a:p>
                <a:p>
                  <a:pPr eaLnBrk="0" hangingPunct="0">
                    <a:lnSpc>
                      <a:spcPct val="150000"/>
                    </a:lnSpc>
                  </a:pPr>
                  <a:r>
                    <a:rPr lang="en-US" altLang="zh-CN" sz="3200" b="1" dirty="0" smtClean="0">
                      <a:solidFill>
                        <a:srgbClr val="0000FF"/>
                      </a:solidFill>
                      <a:latin typeface="微软雅黑" pitchFamily="34" charset="-122"/>
                      <a:ea typeface="微软雅黑" pitchFamily="34" charset="-122"/>
                    </a:rPr>
                    <a:t>              </a:t>
                  </a:r>
                  <a:r>
                    <a:rPr lang="zh-CN" altLang="en-US" sz="3200" b="1" dirty="0" smtClean="0">
                      <a:solidFill>
                        <a:srgbClr val="0000FF"/>
                      </a:solidFill>
                      <a:latin typeface="微软雅黑" pitchFamily="34" charset="-122"/>
                      <a:ea typeface="微软雅黑" pitchFamily="34" charset="-122"/>
                    </a:rPr>
                    <a:t> </a:t>
                  </a:r>
                  <a:r>
                    <a:rPr lang="zh-CN" altLang="en-US" sz="2400" b="1" dirty="0" smtClean="0">
                      <a:solidFill>
                        <a:srgbClr val="0000FF"/>
                      </a:solidFill>
                      <a:latin typeface="微软雅黑" pitchFamily="34" charset="-122"/>
                      <a:ea typeface="微软雅黑" pitchFamily="34" charset="-122"/>
                    </a:rPr>
                    <a:t>有</a:t>
                  </a:r>
                  <a:r>
                    <a:rPr lang="zh-CN" altLang="en-US" sz="2400" b="1" dirty="0">
                      <a:solidFill>
                        <a:srgbClr val="0000FF"/>
                      </a:solidFill>
                      <a:latin typeface="微软雅黑" pitchFamily="34" charset="-122"/>
                      <a:ea typeface="微软雅黑" pitchFamily="34" charset="-122"/>
                    </a:rPr>
                    <a:t>太阳</a:t>
                  </a:r>
                  <a:r>
                    <a:rPr lang="en-US" altLang="zh-CN" sz="2400" b="1" dirty="0">
                      <a:solidFill>
                        <a:srgbClr val="0000FF"/>
                      </a:solidFill>
                      <a:latin typeface="微软雅黑" pitchFamily="34" charset="-122"/>
                      <a:ea typeface="微软雅黑" pitchFamily="34" charset="-122"/>
                    </a:rPr>
                    <a:t>——</a:t>
                  </a:r>
                  <a:r>
                    <a:rPr lang="zh-CN" altLang="en-US" sz="2400" b="1" dirty="0">
                      <a:solidFill>
                        <a:srgbClr val="0000FF"/>
                      </a:solidFill>
                      <a:latin typeface="微软雅黑" pitchFamily="34" charset="-122"/>
                      <a:ea typeface="微软雅黑" pitchFamily="34" charset="-122"/>
                    </a:rPr>
                    <a:t>坏天气  </a:t>
                  </a:r>
                  <a:endParaRPr lang="en-US" altLang="zh-CN" sz="2400" b="1" dirty="0">
                    <a:solidFill>
                      <a:srgbClr val="0000FF"/>
                    </a:solidFill>
                    <a:latin typeface="微软雅黑" pitchFamily="34" charset="-122"/>
                    <a:ea typeface="微软雅黑" pitchFamily="34" charset="-122"/>
                  </a:endParaRPr>
                </a:p>
                <a:p>
                  <a:pPr eaLnBrk="0" hangingPunct="0">
                    <a:lnSpc>
                      <a:spcPct val="150000"/>
                    </a:lnSpc>
                  </a:pPr>
                  <a:r>
                    <a:rPr lang="zh-CN" altLang="en-US" sz="2400" b="1" dirty="0">
                      <a:solidFill>
                        <a:srgbClr val="0000FF"/>
                      </a:solidFill>
                      <a:latin typeface="微软雅黑" pitchFamily="34" charset="-122"/>
                      <a:ea typeface="微软雅黑" pitchFamily="34" charset="-122"/>
                    </a:rPr>
                    <a:t>          </a:t>
                  </a:r>
                  <a:r>
                    <a:rPr lang="zh-CN" altLang="en-US" sz="2400" b="1" dirty="0" smtClean="0">
                      <a:solidFill>
                        <a:srgbClr val="0000FF"/>
                      </a:solidFill>
                      <a:latin typeface="微软雅黑" pitchFamily="34" charset="-122"/>
                      <a:ea typeface="微软雅黑" pitchFamily="34" charset="-122"/>
                    </a:rPr>
                    <a:t>                           不</a:t>
                  </a:r>
                  <a:r>
                    <a:rPr lang="zh-CN" altLang="en-US" sz="2400" b="1" dirty="0">
                      <a:solidFill>
                        <a:srgbClr val="0000FF"/>
                      </a:solidFill>
                      <a:latin typeface="微软雅黑" pitchFamily="34" charset="-122"/>
                      <a:ea typeface="微软雅黑" pitchFamily="34" charset="-122"/>
                    </a:rPr>
                    <a:t>能卖雨伞</a:t>
                  </a:r>
                </a:p>
              </p:txBody>
            </p:sp>
            <p:sp>
              <p:nvSpPr>
                <p:cNvPr id="14342" name="AutoShape 5"/>
                <p:cNvSpPr>
                  <a:spLocks/>
                </p:cNvSpPr>
                <p:nvPr/>
              </p:nvSpPr>
              <p:spPr bwMode="auto">
                <a:xfrm>
                  <a:off x="2825901" y="2639187"/>
                  <a:ext cx="313681" cy="1504584"/>
                </a:xfrm>
                <a:prstGeom prst="leftBrace">
                  <a:avLst>
                    <a:gd name="adj1" fmla="val 42814"/>
                    <a:gd name="adj2" fmla="val 50000"/>
                  </a:avLst>
                </a:prstGeom>
                <a:noFill/>
                <a:ln w="9525">
                  <a:solidFill>
                    <a:srgbClr val="000000"/>
                  </a:solidFill>
                  <a:round/>
                  <a:headEnd/>
                  <a:tailEnd/>
                </a:ln>
              </p:spPr>
              <p:txBody>
                <a:bodyPr/>
                <a:lstStyle/>
                <a:p>
                  <a:endParaRPr lang="zh-CN" altLang="en-US"/>
                </a:p>
              </p:txBody>
            </p:sp>
            <p:sp>
              <p:nvSpPr>
                <p:cNvPr id="14343" name="AutoShape 6"/>
                <p:cNvSpPr>
                  <a:spLocks/>
                </p:cNvSpPr>
                <p:nvPr/>
              </p:nvSpPr>
              <p:spPr bwMode="auto">
                <a:xfrm flipH="1">
                  <a:off x="6521086" y="2825036"/>
                  <a:ext cx="367867" cy="4166243"/>
                </a:xfrm>
                <a:prstGeom prst="leftBrace">
                  <a:avLst>
                    <a:gd name="adj1" fmla="val 76252"/>
                    <a:gd name="adj2" fmla="val 50000"/>
                  </a:avLst>
                </a:prstGeom>
                <a:noFill/>
                <a:ln w="9525">
                  <a:solidFill>
                    <a:srgbClr val="000000"/>
                  </a:solidFill>
                  <a:round/>
                  <a:headEnd/>
                  <a:tailEnd/>
                </a:ln>
              </p:spPr>
              <p:txBody>
                <a:bodyPr/>
                <a:lstStyle/>
                <a:p>
                  <a:endParaRPr lang="zh-CN" altLang="en-US"/>
                </a:p>
              </p:txBody>
            </p:sp>
          </p:grpSp>
          <p:sp>
            <p:nvSpPr>
              <p:cNvPr id="14344" name="矩形 8"/>
              <p:cNvSpPr>
                <a:spLocks noChangeArrowheads="1"/>
              </p:cNvSpPr>
              <p:nvPr/>
            </p:nvSpPr>
            <p:spPr bwMode="auto">
              <a:xfrm>
                <a:off x="793462" y="2493945"/>
                <a:ext cx="671328" cy="3969248"/>
              </a:xfrm>
              <a:prstGeom prst="rect">
                <a:avLst/>
              </a:prstGeom>
              <a:noFill/>
              <a:ln w="9525">
                <a:noFill/>
                <a:miter lim="800000"/>
                <a:headEnd/>
                <a:tailEnd/>
              </a:ln>
            </p:spPr>
            <p:txBody>
              <a:bodyPr wrap="none">
                <a:spAutoFit/>
              </a:bodyPr>
              <a:lstStyle/>
              <a:p>
                <a:r>
                  <a:rPr lang="zh-CN" altLang="en-US" sz="3600" b="1" dirty="0">
                    <a:solidFill>
                      <a:srgbClr val="FF0000"/>
                    </a:solidFill>
                    <a:latin typeface="微软雅黑" pitchFamily="34" charset="-122"/>
                    <a:ea typeface="微软雅黑" pitchFamily="34" charset="-122"/>
                  </a:rPr>
                  <a:t>好</a:t>
                </a:r>
                <a:endParaRPr lang="en-US" altLang="zh-CN" sz="3600" b="1" dirty="0">
                  <a:solidFill>
                    <a:srgbClr val="FF0000"/>
                  </a:solidFill>
                  <a:latin typeface="微软雅黑" pitchFamily="34" charset="-122"/>
                  <a:ea typeface="微软雅黑" pitchFamily="34" charset="-122"/>
                </a:endParaRPr>
              </a:p>
              <a:p>
                <a:r>
                  <a:rPr lang="zh-CN" altLang="en-US" sz="3600" b="1" dirty="0">
                    <a:solidFill>
                      <a:srgbClr val="FF0000"/>
                    </a:solidFill>
                    <a:latin typeface="微软雅黑" pitchFamily="34" charset="-122"/>
                    <a:ea typeface="微软雅黑" pitchFamily="34" charset="-122"/>
                  </a:rPr>
                  <a:t>天</a:t>
                </a:r>
                <a:endParaRPr lang="en-US" altLang="zh-CN" sz="3600" b="1" dirty="0">
                  <a:solidFill>
                    <a:srgbClr val="FF0000"/>
                  </a:solidFill>
                  <a:latin typeface="微软雅黑" pitchFamily="34" charset="-122"/>
                  <a:ea typeface="微软雅黑" pitchFamily="34" charset="-122"/>
                </a:endParaRPr>
              </a:p>
              <a:p>
                <a:r>
                  <a:rPr lang="zh-CN" altLang="en-US" sz="3600" b="1" dirty="0">
                    <a:solidFill>
                      <a:srgbClr val="FF0000"/>
                    </a:solidFill>
                    <a:latin typeface="微软雅黑" pitchFamily="34" charset="-122"/>
                    <a:ea typeface="微软雅黑" pitchFamily="34" charset="-122"/>
                  </a:rPr>
                  <a:t>气</a:t>
                </a:r>
                <a:endParaRPr lang="en-US" altLang="zh-CN" sz="3600" b="1" dirty="0">
                  <a:solidFill>
                    <a:srgbClr val="FF0000"/>
                  </a:solidFill>
                  <a:latin typeface="微软雅黑" pitchFamily="34" charset="-122"/>
                  <a:ea typeface="微软雅黑" pitchFamily="34" charset="-122"/>
                </a:endParaRPr>
              </a:p>
              <a:p>
                <a:r>
                  <a:rPr lang="zh-CN" altLang="en-US" sz="3600" b="1" dirty="0">
                    <a:solidFill>
                      <a:srgbClr val="FF0000"/>
                    </a:solidFill>
                    <a:latin typeface="微软雅黑" pitchFamily="34" charset="-122"/>
                    <a:ea typeface="微软雅黑" pitchFamily="34" charset="-122"/>
                  </a:rPr>
                  <a:t>和</a:t>
                </a:r>
                <a:endParaRPr lang="en-US" altLang="zh-CN" sz="3600" b="1" dirty="0">
                  <a:solidFill>
                    <a:srgbClr val="FF0000"/>
                  </a:solidFill>
                  <a:latin typeface="微软雅黑" pitchFamily="34" charset="-122"/>
                  <a:ea typeface="微软雅黑" pitchFamily="34" charset="-122"/>
                </a:endParaRPr>
              </a:p>
              <a:p>
                <a:r>
                  <a:rPr lang="zh-CN" altLang="en-US" sz="3600" b="1" dirty="0">
                    <a:solidFill>
                      <a:srgbClr val="FF0000"/>
                    </a:solidFill>
                    <a:latin typeface="微软雅黑" pitchFamily="34" charset="-122"/>
                    <a:ea typeface="微软雅黑" pitchFamily="34" charset="-122"/>
                  </a:rPr>
                  <a:t>坏</a:t>
                </a:r>
                <a:endParaRPr lang="en-US" altLang="zh-CN" sz="3600" b="1" dirty="0">
                  <a:solidFill>
                    <a:srgbClr val="FF0000"/>
                  </a:solidFill>
                  <a:latin typeface="微软雅黑" pitchFamily="34" charset="-122"/>
                  <a:ea typeface="微软雅黑" pitchFamily="34" charset="-122"/>
                </a:endParaRPr>
              </a:p>
              <a:p>
                <a:r>
                  <a:rPr lang="zh-CN" altLang="en-US" sz="3600" b="1" dirty="0">
                    <a:solidFill>
                      <a:srgbClr val="FF0000"/>
                    </a:solidFill>
                    <a:latin typeface="微软雅黑" pitchFamily="34" charset="-122"/>
                    <a:ea typeface="微软雅黑" pitchFamily="34" charset="-122"/>
                  </a:rPr>
                  <a:t>天</a:t>
                </a:r>
                <a:endParaRPr lang="en-US" altLang="zh-CN" sz="3600" b="1" dirty="0">
                  <a:solidFill>
                    <a:srgbClr val="FF0000"/>
                  </a:solidFill>
                  <a:latin typeface="微软雅黑" pitchFamily="34" charset="-122"/>
                  <a:ea typeface="微软雅黑" pitchFamily="34" charset="-122"/>
                </a:endParaRPr>
              </a:p>
              <a:p>
                <a:r>
                  <a:rPr lang="zh-CN" altLang="en-US" sz="3600" b="1" dirty="0">
                    <a:solidFill>
                      <a:srgbClr val="FF0000"/>
                    </a:solidFill>
                    <a:latin typeface="微软雅黑" pitchFamily="34" charset="-122"/>
                    <a:ea typeface="微软雅黑" pitchFamily="34" charset="-122"/>
                  </a:rPr>
                  <a:t>气 </a:t>
                </a:r>
                <a:endParaRPr lang="zh-CN" altLang="en-US" sz="3600" dirty="0">
                  <a:solidFill>
                    <a:srgbClr val="FF0000"/>
                  </a:solidFill>
                  <a:latin typeface="微软雅黑" pitchFamily="34" charset="-122"/>
                  <a:ea typeface="微软雅黑" pitchFamily="34" charset="-122"/>
                </a:endParaRPr>
              </a:p>
            </p:txBody>
          </p:sp>
        </p:grpSp>
        <p:sp>
          <p:nvSpPr>
            <p:cNvPr id="14345" name="AutoShape 5"/>
            <p:cNvSpPr>
              <a:spLocks/>
            </p:cNvSpPr>
            <p:nvPr/>
          </p:nvSpPr>
          <p:spPr bwMode="auto">
            <a:xfrm>
              <a:off x="2878859" y="5061130"/>
              <a:ext cx="307530" cy="1584175"/>
            </a:xfrm>
            <a:prstGeom prst="leftBrace">
              <a:avLst>
                <a:gd name="adj1" fmla="val 42522"/>
                <a:gd name="adj2" fmla="val 50000"/>
              </a:avLst>
            </a:prstGeom>
            <a:noFill/>
            <a:ln w="9525">
              <a:solidFill>
                <a:srgbClr val="000000"/>
              </a:solidFill>
              <a:round/>
              <a:headEnd/>
              <a:tailEnd/>
            </a:ln>
          </p:spPr>
          <p:txBody>
            <a:bodyPr/>
            <a:lstStyle/>
            <a:p>
              <a:endParaRPr lang="zh-CN" altLang="en-US"/>
            </a:p>
          </p:txBody>
        </p:sp>
        <p:sp>
          <p:nvSpPr>
            <p:cNvPr id="14346" name="AutoShape 6"/>
            <p:cNvSpPr>
              <a:spLocks/>
            </p:cNvSpPr>
            <p:nvPr/>
          </p:nvSpPr>
          <p:spPr bwMode="auto">
            <a:xfrm rot="10800000" flipH="1">
              <a:off x="1473200" y="3267968"/>
              <a:ext cx="384172" cy="2484929"/>
            </a:xfrm>
            <a:prstGeom prst="leftBrace">
              <a:avLst>
                <a:gd name="adj1" fmla="val 76272"/>
                <a:gd name="adj2" fmla="val 50000"/>
              </a:avLst>
            </a:prstGeom>
            <a:noFill/>
            <a:ln w="9525">
              <a:solidFill>
                <a:srgbClr val="000000"/>
              </a:solidFill>
              <a:round/>
              <a:headEnd/>
              <a:tailEnd/>
            </a:ln>
          </p:spPr>
          <p:txBody>
            <a:bodyPr/>
            <a:lstStyle/>
            <a:p>
              <a:endParaRPr lang="zh-CN" altLang="en-US"/>
            </a:p>
          </p:txBody>
        </p:sp>
      </p:grpSp>
      <p:sp>
        <p:nvSpPr>
          <p:cNvPr id="3" name="TextBox 2"/>
          <p:cNvSpPr txBox="1">
            <a:spLocks noChangeArrowheads="1"/>
          </p:cNvSpPr>
          <p:nvPr/>
        </p:nvSpPr>
        <p:spPr bwMode="auto">
          <a:xfrm>
            <a:off x="8550785" y="1610443"/>
            <a:ext cx="1538883" cy="4694829"/>
          </a:xfrm>
          <a:prstGeom prst="rect">
            <a:avLst/>
          </a:prstGeom>
          <a:noFill/>
          <a:ln w="9525">
            <a:noFill/>
            <a:miter lim="800000"/>
            <a:headEnd/>
            <a:tailEnd/>
          </a:ln>
        </p:spPr>
        <p:txBody>
          <a:bodyPr vert="eaVert" wrap="square">
            <a:spAutoFit/>
          </a:bodyPr>
          <a:lstStyle/>
          <a:p>
            <a:r>
              <a:rPr lang="zh-CN" altLang="en-US" sz="4400" b="1" dirty="0">
                <a:solidFill>
                  <a:srgbClr val="FF0000"/>
                </a:solidFill>
                <a:latin typeface="微软雅黑" pitchFamily="34" charset="-122"/>
                <a:ea typeface="微软雅黑" pitchFamily="34" charset="-122"/>
              </a:rPr>
              <a:t>不开心变成开心</a:t>
            </a:r>
            <a:endParaRPr lang="en-US" altLang="zh-CN" sz="4400" b="1" dirty="0">
              <a:solidFill>
                <a:srgbClr val="FF0000"/>
              </a:solidFill>
              <a:latin typeface="微软雅黑" pitchFamily="34" charset="-122"/>
              <a:ea typeface="微软雅黑" pitchFamily="34" charset="-122"/>
            </a:endParaRPr>
          </a:p>
          <a:p>
            <a:r>
              <a:rPr lang="zh-CN" altLang="en-US" sz="4400" b="1" dirty="0">
                <a:solidFill>
                  <a:srgbClr val="FF0000"/>
                </a:solidFill>
                <a:latin typeface="微软雅黑" pitchFamily="34" charset="-122"/>
                <a:ea typeface="微软雅黑" pitchFamily="34" charset="-122"/>
              </a:rPr>
              <a:t>变换思路看问题</a:t>
            </a:r>
            <a:endParaRPr lang="en-US" altLang="zh-CN" sz="44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104" y="229880"/>
            <a:ext cx="10415990" cy="6186309"/>
          </a:xfrm>
          <a:prstGeom prst="rect">
            <a:avLst/>
          </a:prstGeom>
          <a:noFill/>
        </p:spPr>
        <p:txBody>
          <a:bodyPr wrap="square">
            <a:spAutoFit/>
          </a:bodyPr>
          <a:lstStyle/>
          <a:p>
            <a:pPr algn="just" fontAlgn="auto">
              <a:lnSpc>
                <a:spcPct val="150000"/>
              </a:lnSpc>
              <a:spcBef>
                <a:spcPts val="0"/>
              </a:spcBef>
              <a:spcAft>
                <a:spcPts val="0"/>
              </a:spcAft>
              <a:buFontTx/>
              <a:buNone/>
              <a:defRPr/>
            </a:pPr>
            <a:r>
              <a:rPr lang="zh-CN" altLang="en-US" sz="4400" b="1" dirty="0">
                <a:solidFill>
                  <a:schemeClr val="accent6">
                    <a:lumMod val="75000"/>
                  </a:schemeClr>
                </a:solidFill>
                <a:latin typeface="微软雅黑" pitchFamily="34" charset="-122"/>
                <a:ea typeface="微软雅黑" pitchFamily="34" charset="-122"/>
              </a:rPr>
              <a:t>感知内容：</a:t>
            </a:r>
          </a:p>
          <a:p>
            <a:pPr indent="539750" algn="just" fontAlgn="auto">
              <a:lnSpc>
                <a:spcPct val="150000"/>
              </a:lnSpc>
              <a:spcBef>
                <a:spcPts val="0"/>
              </a:spcBef>
              <a:spcAft>
                <a:spcPts val="0"/>
              </a:spcAft>
              <a:buFontTx/>
              <a:buNone/>
              <a:defRPr/>
            </a:pPr>
            <a:r>
              <a:rPr lang="zh-CN" altLang="en-US" sz="4400" b="1" dirty="0">
                <a:latin typeface="楷体" panose="02010609060101010101" pitchFamily="49" charset="-122"/>
                <a:ea typeface="楷体" panose="02010609060101010101" pitchFamily="49" charset="-122"/>
              </a:rPr>
              <a:t>本文写了老奶奶的两个儿子因为职业的不同对好天气和坏天气的理解也不相同，而老奶奶只看到坏天气因而整天哭的故事，告诉我们应该变换思路去看问题，这样不开心的事情也能变成开心的事。</a:t>
            </a:r>
            <a:endParaRPr lang="zh-CN" altLang="en-US" sz="4400" b="1" dirty="0">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left)">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ae1774d8a8bc4bf738012fc2"/>
          <p:cNvPicPr>
            <a:picLocks noChangeAspect="1" noChangeArrowheads="1"/>
          </p:cNvPicPr>
          <p:nvPr/>
        </p:nvPicPr>
        <p:blipFill>
          <a:blip r:embed="rId3" cstate="print"/>
          <a:srcRect/>
          <a:stretch>
            <a:fillRect/>
          </a:stretch>
        </p:blipFill>
        <p:spPr bwMode="auto">
          <a:xfrm>
            <a:off x="0" y="0"/>
            <a:ext cx="12192000" cy="6858000"/>
          </a:xfrm>
          <a:prstGeom prst="rect">
            <a:avLst/>
          </a:prstGeom>
          <a:noFill/>
          <a:ln w="9525">
            <a:noFill/>
            <a:miter lim="800000"/>
            <a:headEnd/>
            <a:tailEnd/>
          </a:ln>
        </p:spPr>
      </p:pic>
      <p:sp>
        <p:nvSpPr>
          <p:cNvPr id="74755" name="Text Box 3"/>
          <p:cNvSpPr txBox="1">
            <a:spLocks noChangeArrowheads="1"/>
          </p:cNvSpPr>
          <p:nvPr/>
        </p:nvSpPr>
        <p:spPr bwMode="auto">
          <a:xfrm>
            <a:off x="1295400" y="3500438"/>
            <a:ext cx="7393517" cy="1555750"/>
          </a:xfrm>
          <a:prstGeom prst="rect">
            <a:avLst/>
          </a:prstGeom>
          <a:noFill/>
          <a:ln w="9525">
            <a:noFill/>
            <a:miter lim="800000"/>
            <a:headEnd/>
            <a:tailEnd/>
          </a:ln>
        </p:spPr>
        <p:txBody>
          <a:bodyPr>
            <a:spAutoFit/>
          </a:bodyPr>
          <a:lstStyle/>
          <a:p>
            <a:pPr>
              <a:spcBef>
                <a:spcPct val="50000"/>
              </a:spcBef>
            </a:pPr>
            <a:r>
              <a:rPr lang="en-US" altLang="zh-CN" sz="9600" b="1">
                <a:solidFill>
                  <a:srgbClr val="FF6600"/>
                </a:solidFill>
                <a:ea typeface="楷体_GB2312" pitchFamily="49" charset="-122"/>
              </a:rPr>
              <a:t>  </a:t>
            </a:r>
            <a:r>
              <a:rPr lang="zh-CN" altLang="en-US" sz="9600" b="1">
                <a:solidFill>
                  <a:srgbClr val="FF6600"/>
                </a:solidFill>
                <a:ea typeface="楷体_GB2312" pitchFamily="49" charset="-122"/>
              </a:rPr>
              <a:t>再见！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74755"/>
                                        </p:tgtEl>
                                        <p:attrNameLst>
                                          <p:attrName>style.visibility</p:attrName>
                                        </p:attrNameLst>
                                      </p:cBhvr>
                                      <p:to>
                                        <p:strVal val="visible"/>
                                      </p:to>
                                    </p:set>
                                    <p:anim calcmode="lin" valueType="num">
                                      <p:cBhvr>
                                        <p:cTn id="7" dur="500" decel="50000" fill="hold">
                                          <p:stCondLst>
                                            <p:cond delay="0"/>
                                          </p:stCondLst>
                                        </p:cTn>
                                        <p:tgtEl>
                                          <p:spTgt spid="7475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475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4755"/>
                                        </p:tgtEl>
                                        <p:attrNameLst>
                                          <p:attrName>ppt_w</p:attrName>
                                        </p:attrNameLst>
                                      </p:cBhvr>
                                      <p:tavLst>
                                        <p:tav tm="0">
                                          <p:val>
                                            <p:strVal val="#ppt_w*.05"/>
                                          </p:val>
                                        </p:tav>
                                        <p:tav tm="100000">
                                          <p:val>
                                            <p:strVal val="#ppt_w"/>
                                          </p:val>
                                        </p:tav>
                                      </p:tavLst>
                                    </p:anim>
                                    <p:anim calcmode="lin" valueType="num">
                                      <p:cBhvr>
                                        <p:cTn id="10" dur="1000" fill="hold"/>
                                        <p:tgtEl>
                                          <p:spTgt spid="7475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475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475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475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4755"/>
                                        </p:tgtEl>
                                      </p:cBhvr>
                                    </p:animEffect>
                                  </p:childTnLst>
                                  <p:subTnLst>
                                    <p:audio>
                                      <p:cMediaNode>
                                        <p:cTn display="0" masterRel="sameClick">
                                          <p:stCondLst>
                                            <p:cond evt="begin" delay="0">
                                              <p:tn val="5"/>
                                            </p:cond>
                                          </p:stCondLst>
                                          <p:endCondLst>
                                            <p:cond evt="onStopAudio" delay="0">
                                              <p:tgtEl>
                                                <p:sldTgt/>
                                              </p:tgtEl>
                                            </p:cond>
                                          </p:endCondLst>
                                        </p:cTn>
                                        <p:tgtEl>
                                          <p:sndTgt r:embed="rId2"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标题 1"/>
          <p:cNvSpPr>
            <a:spLocks noGrp="1"/>
          </p:cNvSpPr>
          <p:nvPr>
            <p:ph type="title" idx="4294967295"/>
          </p:nvPr>
        </p:nvSpPr>
        <p:spPr>
          <a:xfrm>
            <a:off x="609600" y="273050"/>
            <a:ext cx="10974917" cy="1143000"/>
          </a:xfrm>
        </p:spPr>
        <p:txBody>
          <a:bodyPr lIns="120948" tIns="60474" rIns="120948" bIns="60474"/>
          <a:lstStyle/>
          <a:p>
            <a:pPr eaLnBrk="1" hangingPunct="1"/>
            <a:endParaRPr lang="zh-CN" altLang="en-US" smtClean="0"/>
          </a:p>
        </p:txBody>
      </p:sp>
      <p:pic>
        <p:nvPicPr>
          <p:cNvPr id="76803" name="内容占位符 3" descr="图片100.png"/>
          <p:cNvPicPr>
            <a:picLocks noGrp="1" noChangeAspect="1"/>
          </p:cNvPicPr>
          <p:nvPr>
            <p:ph idx="4294967295"/>
          </p:nvPr>
        </p:nvPicPr>
        <p:blipFill>
          <a:blip r:embed="rId2" cstate="print"/>
          <a:srcRect/>
          <a:stretch>
            <a:fillRect/>
          </a:stretch>
        </p:blipFill>
        <p:spPr>
          <a:xfrm>
            <a:off x="0" y="0"/>
            <a:ext cx="12194117" cy="6858000"/>
          </a:xfrm>
        </p:spPr>
      </p:pic>
      <p:sp>
        <p:nvSpPr>
          <p:cNvPr id="113668" name="WordArt 4" descr="白色大理石"/>
          <p:cNvSpPr>
            <a:spLocks noChangeArrowheads="1" noChangeShapeType="1" noTextEdit="1"/>
          </p:cNvSpPr>
          <p:nvPr/>
        </p:nvSpPr>
        <p:spPr bwMode="auto">
          <a:xfrm>
            <a:off x="2063755" y="404813"/>
            <a:ext cx="8089900" cy="51435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defRPr/>
            </a:pPr>
            <a:r>
              <a:rPr lang="zh-CN" altLang="en-US" sz="2000" b="1" kern="10">
                <a:ln w="9525">
                  <a:round/>
                  <a:headEnd/>
                  <a:tailEnd/>
                </a:ln>
                <a:blipFill dpi="0" rotWithShape="0">
                  <a:blip r:embed="rId3"/>
                  <a:srcRect/>
                  <a:tile tx="0" ty="0" sx="100000" sy="100000" flip="none" algn="tl"/>
                </a:blipFill>
                <a:latin typeface="宋体"/>
              </a:rPr>
              <a:t>下载更多文档请百度文库中搜索</a:t>
            </a:r>
            <a:r>
              <a:rPr lang="en-US" altLang="zh-CN" sz="2000" b="1" kern="10">
                <a:ln w="9525">
                  <a:round/>
                  <a:headEnd/>
                  <a:tailEnd/>
                </a:ln>
                <a:blipFill dpi="0" rotWithShape="0">
                  <a:blip r:embed="rId3"/>
                  <a:srcRect/>
                  <a:tile tx="0" ty="0" sx="100000" sy="100000" flip="none" algn="tl"/>
                </a:blipFill>
                <a:latin typeface="宋体"/>
              </a:rPr>
              <a:t>https://wenku.baidu.com/p/txy142025</a:t>
            </a:r>
            <a:endParaRPr lang="zh-CN" altLang="en-US" sz="2000" b="1" kern="10">
              <a:ln w="9525">
                <a:round/>
                <a:headEnd/>
                <a:tailEnd/>
              </a:ln>
              <a:blipFill dpi="0" rotWithShape="0">
                <a:blip r:embed="rId3"/>
                <a:srcRect/>
                <a:tile tx="0" ty="0" sx="100000" sy="100000" flip="none" algn="tl"/>
              </a:blipFill>
              <a:latin typeface="宋体"/>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400050" y="2143760"/>
            <a:ext cx="11727815" cy="1992630"/>
            <a:chOff x="630" y="3376"/>
            <a:chExt cx="18469" cy="3138"/>
          </a:xfrm>
        </p:grpSpPr>
        <p:sp>
          <p:nvSpPr>
            <p:cNvPr id="2" name="文本框 1"/>
            <p:cNvSpPr txBox="1"/>
            <p:nvPr/>
          </p:nvSpPr>
          <p:spPr>
            <a:xfrm>
              <a:off x="738" y="4596"/>
              <a:ext cx="1925" cy="1888"/>
            </a:xfrm>
            <a:prstGeom prst="rect">
              <a:avLst/>
            </a:prstGeom>
            <a:noFill/>
          </p:spPr>
          <p:txBody>
            <a:bodyPr wrap="square" rtlCol="0">
              <a:spAutoFit/>
            </a:bodyPr>
            <a:lstStyle/>
            <a:p>
              <a:r>
                <a:rPr lang="zh-CN" altLang="en-US" sz="7200" b="1" dirty="0">
                  <a:latin typeface="楷体_GB2312" panose="02010609030101010101" charset="-122"/>
                  <a:ea typeface="楷体_GB2312" panose="02010609030101010101" charset="-122"/>
                </a:rPr>
                <a:t>厨</a:t>
              </a:r>
            </a:p>
          </p:txBody>
        </p:sp>
        <p:sp>
          <p:nvSpPr>
            <p:cNvPr id="3" name="文本框 2"/>
            <p:cNvSpPr txBox="1"/>
            <p:nvPr/>
          </p:nvSpPr>
          <p:spPr>
            <a:xfrm>
              <a:off x="630" y="3384"/>
              <a:ext cx="2400" cy="1452"/>
            </a:xfrm>
            <a:prstGeom prst="rect">
              <a:avLst/>
            </a:prstGeom>
            <a:noFill/>
          </p:spPr>
          <p:txBody>
            <a:bodyPr wrap="square" rtlCol="0">
              <a:spAutoFit/>
            </a:bodyPr>
            <a:lstStyle/>
            <a:p>
              <a:r>
                <a:rPr lang="en-US" altLang="zh-CN" sz="5400" b="1" dirty="0" err="1">
                  <a:solidFill>
                    <a:srgbClr val="FF0000"/>
                  </a:solidFill>
                </a:rPr>
                <a:t>chú</a:t>
              </a:r>
              <a:endParaRPr lang="en-US" altLang="zh-CN" sz="5400" b="1" dirty="0">
                <a:solidFill>
                  <a:srgbClr val="FF0000"/>
                </a:solidFill>
              </a:endParaRPr>
            </a:p>
          </p:txBody>
        </p:sp>
        <p:sp>
          <p:nvSpPr>
            <p:cNvPr id="6" name="文本框 5"/>
            <p:cNvSpPr txBox="1"/>
            <p:nvPr/>
          </p:nvSpPr>
          <p:spPr>
            <a:xfrm>
              <a:off x="3018" y="4588"/>
              <a:ext cx="1925" cy="1888"/>
            </a:xfrm>
            <a:prstGeom prst="rect">
              <a:avLst/>
            </a:prstGeom>
            <a:noFill/>
          </p:spPr>
          <p:txBody>
            <a:bodyPr wrap="square" rtlCol="0">
              <a:spAutoFit/>
            </a:bodyPr>
            <a:lstStyle/>
            <a:p>
              <a:r>
                <a:rPr lang="zh-CN" altLang="en-US" sz="7200" b="1" dirty="0">
                  <a:latin typeface="楷体_GB2312" panose="02010609030101010101" charset="-122"/>
                  <a:ea typeface="楷体_GB2312" panose="02010609030101010101" charset="-122"/>
                </a:rPr>
                <a:t>厕</a:t>
              </a:r>
            </a:p>
          </p:txBody>
        </p:sp>
        <p:sp>
          <p:nvSpPr>
            <p:cNvPr id="7" name="文本框 6"/>
            <p:cNvSpPr txBox="1"/>
            <p:nvPr/>
          </p:nvSpPr>
          <p:spPr>
            <a:xfrm>
              <a:off x="3226" y="3384"/>
              <a:ext cx="1717" cy="1452"/>
            </a:xfrm>
            <a:prstGeom prst="rect">
              <a:avLst/>
            </a:prstGeom>
            <a:noFill/>
          </p:spPr>
          <p:txBody>
            <a:bodyPr wrap="square" rtlCol="0">
              <a:spAutoFit/>
            </a:bodyPr>
            <a:lstStyle/>
            <a:p>
              <a:r>
                <a:rPr lang="en-US" altLang="zh-CN" sz="5400" b="1" dirty="0" err="1">
                  <a:solidFill>
                    <a:srgbClr val="FF0000"/>
                  </a:solidFill>
                </a:rPr>
                <a:t>cè</a:t>
              </a:r>
              <a:endParaRPr lang="en-US" altLang="zh-CN" sz="5400" b="1" dirty="0">
                <a:solidFill>
                  <a:srgbClr val="FF0000"/>
                </a:solidFill>
              </a:endParaRPr>
            </a:p>
          </p:txBody>
        </p:sp>
        <p:sp>
          <p:nvSpPr>
            <p:cNvPr id="9" name="文本框 8"/>
            <p:cNvSpPr txBox="1"/>
            <p:nvPr/>
          </p:nvSpPr>
          <p:spPr>
            <a:xfrm>
              <a:off x="5454" y="4580"/>
              <a:ext cx="1925" cy="1888"/>
            </a:xfrm>
            <a:prstGeom prst="rect">
              <a:avLst/>
            </a:prstGeom>
            <a:noFill/>
          </p:spPr>
          <p:txBody>
            <a:bodyPr wrap="square" rtlCol="0">
              <a:spAutoFit/>
            </a:bodyPr>
            <a:lstStyle/>
            <a:p>
              <a:r>
                <a:rPr lang="zh-CN" altLang="en-US" sz="7200" b="1" dirty="0">
                  <a:latin typeface="楷体_GB2312" panose="02010609030101010101" charset="-122"/>
                  <a:ea typeface="楷体_GB2312" panose="02010609030101010101" charset="-122"/>
                </a:rPr>
                <a:t>厢</a:t>
              </a:r>
            </a:p>
          </p:txBody>
        </p:sp>
        <p:sp>
          <p:nvSpPr>
            <p:cNvPr id="10" name="文本框 9"/>
            <p:cNvSpPr txBox="1"/>
            <p:nvPr/>
          </p:nvSpPr>
          <p:spPr>
            <a:xfrm>
              <a:off x="5116" y="3376"/>
              <a:ext cx="2944" cy="1454"/>
            </a:xfrm>
            <a:prstGeom prst="rect">
              <a:avLst/>
            </a:prstGeom>
            <a:noFill/>
          </p:spPr>
          <p:txBody>
            <a:bodyPr wrap="square" rtlCol="0">
              <a:spAutoFit/>
            </a:bodyPr>
            <a:lstStyle/>
            <a:p>
              <a:r>
                <a:rPr lang="en-US" altLang="zh-CN" sz="5400" b="1" dirty="0" err="1">
                  <a:solidFill>
                    <a:srgbClr val="FF0000"/>
                  </a:solidFill>
                </a:rPr>
                <a:t>xiāng</a:t>
              </a:r>
              <a:endParaRPr lang="en-US" altLang="zh-CN" sz="5400" b="1" dirty="0">
                <a:solidFill>
                  <a:srgbClr val="FF0000"/>
                </a:solidFill>
              </a:endParaRPr>
            </a:p>
          </p:txBody>
        </p:sp>
        <p:sp>
          <p:nvSpPr>
            <p:cNvPr id="11" name="文本框 10"/>
            <p:cNvSpPr txBox="1"/>
            <p:nvPr/>
          </p:nvSpPr>
          <p:spPr>
            <a:xfrm>
              <a:off x="7910" y="4598"/>
              <a:ext cx="1925" cy="1888"/>
            </a:xfrm>
            <a:prstGeom prst="rect">
              <a:avLst/>
            </a:prstGeom>
            <a:noFill/>
          </p:spPr>
          <p:txBody>
            <a:bodyPr wrap="square" rtlCol="0">
              <a:spAutoFit/>
            </a:bodyPr>
            <a:lstStyle/>
            <a:p>
              <a:r>
                <a:rPr lang="zh-CN" altLang="en-US" sz="7200" b="1" dirty="0">
                  <a:latin typeface="楷体_GB2312" panose="02010609030101010101" charset="-122"/>
                  <a:ea typeface="楷体_GB2312" panose="02010609030101010101" charset="-122"/>
                </a:rPr>
                <a:t>穴</a:t>
              </a:r>
            </a:p>
          </p:txBody>
        </p:sp>
        <p:sp>
          <p:nvSpPr>
            <p:cNvPr id="12" name="文本框 11"/>
            <p:cNvSpPr txBox="1"/>
            <p:nvPr/>
          </p:nvSpPr>
          <p:spPr>
            <a:xfrm>
              <a:off x="7888" y="3394"/>
              <a:ext cx="2665" cy="1452"/>
            </a:xfrm>
            <a:prstGeom prst="rect">
              <a:avLst/>
            </a:prstGeom>
            <a:noFill/>
          </p:spPr>
          <p:txBody>
            <a:bodyPr wrap="square" rtlCol="0">
              <a:spAutoFit/>
            </a:bodyPr>
            <a:lstStyle/>
            <a:p>
              <a:r>
                <a:rPr lang="en-US" altLang="zh-CN" sz="5400" b="1" dirty="0" err="1">
                  <a:solidFill>
                    <a:srgbClr val="FF0000"/>
                  </a:solidFill>
                </a:rPr>
                <a:t>xué</a:t>
              </a:r>
              <a:endParaRPr lang="en-US" altLang="zh-CN" sz="5400" b="1" dirty="0">
                <a:solidFill>
                  <a:srgbClr val="FF0000"/>
                </a:solidFill>
              </a:endParaRPr>
            </a:p>
          </p:txBody>
        </p:sp>
        <p:sp>
          <p:nvSpPr>
            <p:cNvPr id="13" name="文本框 12"/>
            <p:cNvSpPr txBox="1"/>
            <p:nvPr/>
          </p:nvSpPr>
          <p:spPr>
            <a:xfrm>
              <a:off x="9964" y="4616"/>
              <a:ext cx="1925" cy="1888"/>
            </a:xfrm>
            <a:prstGeom prst="rect">
              <a:avLst/>
            </a:prstGeom>
            <a:noFill/>
          </p:spPr>
          <p:txBody>
            <a:bodyPr wrap="square" rtlCol="0">
              <a:spAutoFit/>
            </a:bodyPr>
            <a:lstStyle/>
            <a:p>
              <a:r>
                <a:rPr lang="zh-CN" altLang="en-US" sz="7200" b="1" dirty="0">
                  <a:latin typeface="楷体_GB2312" panose="02010609030101010101" charset="-122"/>
                  <a:ea typeface="楷体_GB2312" panose="02010609030101010101" charset="-122"/>
                </a:rPr>
                <a:t>窟</a:t>
              </a:r>
            </a:p>
          </p:txBody>
        </p:sp>
        <p:sp>
          <p:nvSpPr>
            <p:cNvPr id="14" name="文本框 13"/>
            <p:cNvSpPr txBox="1"/>
            <p:nvPr/>
          </p:nvSpPr>
          <p:spPr>
            <a:xfrm>
              <a:off x="10185" y="3412"/>
              <a:ext cx="1795" cy="1452"/>
            </a:xfrm>
            <a:prstGeom prst="rect">
              <a:avLst/>
            </a:prstGeom>
            <a:noFill/>
          </p:spPr>
          <p:txBody>
            <a:bodyPr wrap="square" rtlCol="0">
              <a:spAutoFit/>
            </a:bodyPr>
            <a:lstStyle/>
            <a:p>
              <a:r>
                <a:rPr lang="en-US" altLang="zh-CN" sz="5400" b="1" dirty="0" err="1">
                  <a:solidFill>
                    <a:srgbClr val="FF0000"/>
                  </a:solidFill>
                </a:rPr>
                <a:t>kū</a:t>
              </a:r>
              <a:endParaRPr lang="en-US" altLang="zh-CN" sz="5400" b="1" dirty="0">
                <a:solidFill>
                  <a:srgbClr val="FF0000"/>
                </a:solidFill>
              </a:endParaRPr>
            </a:p>
          </p:txBody>
        </p:sp>
        <p:sp>
          <p:nvSpPr>
            <p:cNvPr id="15" name="文本框 14"/>
            <p:cNvSpPr txBox="1"/>
            <p:nvPr/>
          </p:nvSpPr>
          <p:spPr>
            <a:xfrm>
              <a:off x="12112" y="4616"/>
              <a:ext cx="1925" cy="1888"/>
            </a:xfrm>
            <a:prstGeom prst="rect">
              <a:avLst/>
            </a:prstGeom>
            <a:noFill/>
          </p:spPr>
          <p:txBody>
            <a:bodyPr wrap="square" rtlCol="0">
              <a:spAutoFit/>
            </a:bodyPr>
            <a:lstStyle/>
            <a:p>
              <a:r>
                <a:rPr lang="zh-CN" altLang="en-US" sz="7200" b="1" dirty="0">
                  <a:latin typeface="楷体_GB2312" panose="02010609030101010101" charset="-122"/>
                  <a:ea typeface="楷体_GB2312" panose="02010609030101010101" charset="-122"/>
                </a:rPr>
                <a:t>窿</a:t>
              </a:r>
            </a:p>
          </p:txBody>
        </p:sp>
        <p:sp>
          <p:nvSpPr>
            <p:cNvPr id="16" name="文本框 15"/>
            <p:cNvSpPr txBox="1"/>
            <p:nvPr/>
          </p:nvSpPr>
          <p:spPr>
            <a:xfrm>
              <a:off x="11940" y="3508"/>
              <a:ext cx="2453" cy="1452"/>
            </a:xfrm>
            <a:prstGeom prst="rect">
              <a:avLst/>
            </a:prstGeom>
            <a:noFill/>
          </p:spPr>
          <p:txBody>
            <a:bodyPr wrap="square" rtlCol="0">
              <a:spAutoFit/>
            </a:bodyPr>
            <a:lstStyle/>
            <a:p>
              <a:r>
                <a:rPr lang="en-US" altLang="zh-CN" sz="5400" b="1" dirty="0" err="1">
                  <a:solidFill>
                    <a:srgbClr val="FF0000"/>
                  </a:solidFill>
                </a:rPr>
                <a:t>lóng</a:t>
              </a:r>
              <a:endParaRPr lang="en-US" altLang="zh-CN" sz="5400" b="1" dirty="0">
                <a:solidFill>
                  <a:srgbClr val="FF0000"/>
                </a:solidFill>
              </a:endParaRPr>
            </a:p>
          </p:txBody>
        </p:sp>
        <p:sp>
          <p:nvSpPr>
            <p:cNvPr id="17" name="文本框 16"/>
            <p:cNvSpPr txBox="1"/>
            <p:nvPr/>
          </p:nvSpPr>
          <p:spPr>
            <a:xfrm>
              <a:off x="14574" y="4608"/>
              <a:ext cx="1925" cy="1888"/>
            </a:xfrm>
            <a:prstGeom prst="rect">
              <a:avLst/>
            </a:prstGeom>
            <a:noFill/>
          </p:spPr>
          <p:txBody>
            <a:bodyPr wrap="square" rtlCol="0">
              <a:spAutoFit/>
            </a:bodyPr>
            <a:lstStyle/>
            <a:p>
              <a:r>
                <a:rPr lang="zh-CN" altLang="en-US" sz="7200" b="1" dirty="0">
                  <a:latin typeface="楷体_GB2312" panose="02010609030101010101" charset="-122"/>
                  <a:ea typeface="楷体_GB2312" panose="02010609030101010101" charset="-122"/>
                </a:rPr>
                <a:t>窑</a:t>
              </a:r>
            </a:p>
          </p:txBody>
        </p:sp>
        <p:sp>
          <p:nvSpPr>
            <p:cNvPr id="18" name="文本框 17"/>
            <p:cNvSpPr txBox="1"/>
            <p:nvPr/>
          </p:nvSpPr>
          <p:spPr>
            <a:xfrm>
              <a:off x="14574" y="3500"/>
              <a:ext cx="2453" cy="1452"/>
            </a:xfrm>
            <a:prstGeom prst="rect">
              <a:avLst/>
            </a:prstGeom>
            <a:noFill/>
          </p:spPr>
          <p:txBody>
            <a:bodyPr wrap="square" rtlCol="0">
              <a:spAutoFit/>
            </a:bodyPr>
            <a:lstStyle/>
            <a:p>
              <a:r>
                <a:rPr lang="en-US" altLang="zh-CN" sz="5400" b="1" dirty="0" err="1">
                  <a:solidFill>
                    <a:srgbClr val="FF0000"/>
                  </a:solidFill>
                </a:rPr>
                <a:t>yáo</a:t>
              </a:r>
              <a:endParaRPr lang="en-US" altLang="zh-CN" sz="5400" b="1" dirty="0">
                <a:solidFill>
                  <a:srgbClr val="FF0000"/>
                </a:solidFill>
              </a:endParaRPr>
            </a:p>
          </p:txBody>
        </p:sp>
        <p:sp>
          <p:nvSpPr>
            <p:cNvPr id="19" name="文本框 18"/>
            <p:cNvSpPr txBox="1"/>
            <p:nvPr/>
          </p:nvSpPr>
          <p:spPr>
            <a:xfrm>
              <a:off x="16854" y="4626"/>
              <a:ext cx="1925" cy="1888"/>
            </a:xfrm>
            <a:prstGeom prst="rect">
              <a:avLst/>
            </a:prstGeom>
            <a:noFill/>
          </p:spPr>
          <p:txBody>
            <a:bodyPr wrap="square" rtlCol="0">
              <a:spAutoFit/>
            </a:bodyPr>
            <a:lstStyle/>
            <a:p>
              <a:r>
                <a:rPr lang="zh-CN" altLang="en-US" sz="7200" b="1" dirty="0">
                  <a:latin typeface="楷体_GB2312" panose="02010609030101010101" charset="-122"/>
                  <a:ea typeface="楷体_GB2312" panose="02010609030101010101" charset="-122"/>
                </a:rPr>
                <a:t>窄</a:t>
              </a:r>
            </a:p>
          </p:txBody>
        </p:sp>
        <p:sp>
          <p:nvSpPr>
            <p:cNvPr id="20" name="文本框 19"/>
            <p:cNvSpPr txBox="1"/>
            <p:nvPr/>
          </p:nvSpPr>
          <p:spPr>
            <a:xfrm>
              <a:off x="16646" y="3518"/>
              <a:ext cx="2453" cy="1452"/>
            </a:xfrm>
            <a:prstGeom prst="rect">
              <a:avLst/>
            </a:prstGeom>
            <a:noFill/>
          </p:spPr>
          <p:txBody>
            <a:bodyPr wrap="square" rtlCol="0">
              <a:spAutoFit/>
            </a:bodyPr>
            <a:lstStyle/>
            <a:p>
              <a:r>
                <a:rPr lang="en-US" altLang="zh-CN" sz="5400" b="1" dirty="0" err="1">
                  <a:solidFill>
                    <a:srgbClr val="FF0000"/>
                  </a:solidFill>
                </a:rPr>
                <a:t>zhǎi</a:t>
              </a:r>
              <a:endParaRPr lang="en-US" altLang="zh-CN" sz="5400" b="1" dirty="0">
                <a:solidFill>
                  <a:srgbClr val="FF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27583" y="647114"/>
            <a:ext cx="3505265" cy="923330"/>
          </a:xfrm>
          <a:prstGeom prst="rect">
            <a:avLst/>
          </a:pr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3600" b="1" kern="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微软雅黑" pitchFamily="34" charset="-122"/>
                <a:ea typeface="微软雅黑" pitchFamily="34" charset="-122"/>
              </a:rPr>
              <a:t>  </a:t>
            </a:r>
            <a:r>
              <a:rPr lang="zh-CN" altLang="en-US" sz="5400" b="1" kern="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微软雅黑" pitchFamily="34" charset="-122"/>
                <a:ea typeface="微软雅黑" pitchFamily="34" charset="-122"/>
              </a:rPr>
              <a:t>火眼金睛</a:t>
            </a:r>
            <a:endParaRPr kumimoji="0" lang="zh-CN" altLang="en-US" sz="5400" b="1" i="0" u="none" strike="noStrike" kern="0" cap="none" spc="0" normalizeH="0" baseline="0" noProof="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uLnTx/>
              <a:uFillTx/>
              <a:latin typeface="微软雅黑" pitchFamily="34" charset="-122"/>
              <a:ea typeface="微软雅黑" pitchFamily="34" charset="-122"/>
            </a:endParaRPr>
          </a:p>
        </p:txBody>
      </p:sp>
      <p:sp>
        <p:nvSpPr>
          <p:cNvPr id="5" name="TextBox 4"/>
          <p:cNvSpPr txBox="1"/>
          <p:nvPr/>
        </p:nvSpPr>
        <p:spPr>
          <a:xfrm>
            <a:off x="1448972" y="2433711"/>
            <a:ext cx="9228808" cy="2585323"/>
          </a:xfrm>
          <a:prstGeom prst="rect">
            <a:avLst/>
          </a:prstGeom>
          <a:noFill/>
        </p:spPr>
        <p:txBody>
          <a:bodyPr wrap="none" rtlCol="0">
            <a:spAutoFit/>
          </a:bodyPr>
          <a:lstStyle/>
          <a:p>
            <a:r>
              <a:rPr lang="zh-CN" altLang="en-US" sz="4400" b="1" dirty="0" smtClean="0"/>
              <a:t>         </a:t>
            </a:r>
            <a:r>
              <a:rPr lang="zh-CN" altLang="en-US" sz="5400" b="1" dirty="0" smtClean="0"/>
              <a:t>你能发现“厂字头”的字</a:t>
            </a:r>
            <a:endParaRPr lang="en-US" altLang="zh-CN" sz="5400" b="1" dirty="0" smtClean="0"/>
          </a:p>
          <a:p>
            <a:r>
              <a:rPr lang="zh-CN" altLang="en-US" sz="5400" b="1" dirty="0" smtClean="0"/>
              <a:t>和“穴宝盖的字”都与什么有</a:t>
            </a:r>
            <a:endParaRPr lang="en-US" altLang="zh-CN" sz="5400" b="1" dirty="0" smtClean="0"/>
          </a:p>
          <a:p>
            <a:r>
              <a:rPr lang="zh-CN" altLang="en-US" sz="5400" b="1" dirty="0" smtClean="0"/>
              <a:t>关系吗？</a:t>
            </a:r>
            <a:endParaRPr lang="zh-CN" altLang="en-US" sz="54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3029045" y="1078434"/>
            <a:ext cx="8680734" cy="4524315"/>
            <a:chOff x="558801" y="4514471"/>
            <a:chExt cx="8045648" cy="4523524"/>
          </a:xfrm>
        </p:grpSpPr>
        <p:sp>
          <p:nvSpPr>
            <p:cNvPr id="3" name="矩形 2"/>
            <p:cNvSpPr/>
            <p:nvPr/>
          </p:nvSpPr>
          <p:spPr>
            <a:xfrm>
              <a:off x="558801" y="4514471"/>
              <a:ext cx="8045648" cy="4523524"/>
            </a:xfrm>
            <a:prstGeom prst="rect">
              <a:avLst/>
            </a:prstGeom>
          </p:spPr>
          <p:txBody>
            <a:bodyPr>
              <a:spAutoFit/>
            </a:bodyPr>
            <a:lstStyle/>
            <a:p>
              <a:pPr marL="450850" indent="-450850">
                <a:lnSpc>
                  <a:spcPct val="150000"/>
                </a:lnSpc>
                <a:buFontTx/>
                <a:buNone/>
                <a:defRPr/>
              </a:pPr>
              <a:r>
                <a:rPr lang="zh-CN" altLang="en-US" sz="3200" b="1" dirty="0">
                  <a:latin typeface="+mj-ea"/>
                  <a:ea typeface="楷体_GB2312"/>
                </a:rPr>
                <a:t>厂：   甲骨文   本义指“</a:t>
              </a:r>
              <a:r>
                <a:rPr lang="zh-CN" altLang="en-US" sz="3200" b="1" dirty="0">
                  <a:solidFill>
                    <a:srgbClr val="002060"/>
                  </a:solidFill>
                  <a:latin typeface="+mj-ea"/>
                  <a:ea typeface="楷体_GB2312"/>
                </a:rPr>
                <a:t>崖面突出崖底可供人居住的石崖</a:t>
              </a:r>
              <a:r>
                <a:rPr lang="zh-CN" altLang="en-US" sz="3200" b="1" dirty="0">
                  <a:latin typeface="+mj-ea"/>
                  <a:ea typeface="楷体_GB2312"/>
                </a:rPr>
                <a:t>”，后来指“</a:t>
              </a:r>
              <a:r>
                <a:rPr lang="zh-CN" altLang="en-US" sz="3200" b="1" dirty="0">
                  <a:solidFill>
                    <a:srgbClr val="002060"/>
                  </a:solidFill>
                  <a:latin typeface="+mj-ea"/>
                  <a:ea typeface="楷体_GB2312"/>
                </a:rPr>
                <a:t>没有墙壁的宽敞的开放式建筑</a:t>
              </a:r>
              <a:r>
                <a:rPr lang="zh-CN" altLang="en-US" sz="3200" b="1" dirty="0">
                  <a:latin typeface="+mj-ea"/>
                  <a:ea typeface="楷体_GB2312"/>
                </a:rPr>
                <a:t>”，现在指“</a:t>
              </a:r>
              <a:r>
                <a:rPr lang="zh-CN" altLang="en-US" sz="3200" b="1" dirty="0">
                  <a:solidFill>
                    <a:srgbClr val="FF0000"/>
                  </a:solidFill>
                  <a:latin typeface="+mj-ea"/>
                  <a:ea typeface="楷体_GB2312"/>
                </a:rPr>
                <a:t>现代化的工厂</a:t>
              </a:r>
              <a:r>
                <a:rPr lang="zh-CN" altLang="en-US" sz="3200" b="1" dirty="0">
                  <a:latin typeface="+mj-ea"/>
                  <a:ea typeface="楷体_GB2312"/>
                </a:rPr>
                <a:t>”。以形旁“厂”造出的字“</a:t>
              </a:r>
              <a:r>
                <a:rPr lang="zh-CN" altLang="en-US" sz="3200" b="1" dirty="0">
                  <a:solidFill>
                    <a:srgbClr val="FF0000"/>
                  </a:solidFill>
                  <a:latin typeface="+mj-ea"/>
                  <a:ea typeface="楷体_GB2312"/>
                </a:rPr>
                <a:t>厨</a:t>
              </a:r>
              <a:r>
                <a:rPr lang="zh-CN" altLang="en-US" sz="3200" b="1" dirty="0">
                  <a:latin typeface="+mj-ea"/>
                  <a:ea typeface="楷体_GB2312"/>
                </a:rPr>
                <a:t>”“</a:t>
              </a:r>
              <a:r>
                <a:rPr lang="zh-CN" altLang="en-US" sz="3200" b="1" dirty="0">
                  <a:solidFill>
                    <a:srgbClr val="FF0000"/>
                  </a:solidFill>
                  <a:latin typeface="+mj-ea"/>
                  <a:ea typeface="楷体_GB2312"/>
                </a:rPr>
                <a:t>厕</a:t>
              </a:r>
              <a:r>
                <a:rPr lang="zh-CN" altLang="en-US" sz="3200" b="1" dirty="0">
                  <a:latin typeface="+mj-ea"/>
                  <a:ea typeface="楷体_GB2312"/>
                </a:rPr>
                <a:t>”“</a:t>
              </a:r>
              <a:r>
                <a:rPr lang="zh-CN" altLang="en-US" sz="3200" b="1" dirty="0">
                  <a:solidFill>
                    <a:srgbClr val="FF0000"/>
                  </a:solidFill>
                  <a:latin typeface="+mj-ea"/>
                  <a:ea typeface="楷体_GB2312"/>
                </a:rPr>
                <a:t>厢</a:t>
              </a:r>
              <a:r>
                <a:rPr lang="zh-CN" altLang="en-US" sz="3200" b="1" dirty="0">
                  <a:latin typeface="+mj-ea"/>
                  <a:ea typeface="楷体_GB2312"/>
                </a:rPr>
                <a:t>”“</a:t>
              </a:r>
              <a:r>
                <a:rPr lang="zh-CN" altLang="en-US" sz="3200" b="1" dirty="0">
                  <a:solidFill>
                    <a:srgbClr val="FF0000"/>
                  </a:solidFill>
                  <a:latin typeface="+mj-ea"/>
                  <a:ea typeface="楷体_GB2312"/>
                </a:rPr>
                <a:t>厦</a:t>
              </a:r>
              <a:r>
                <a:rPr lang="zh-CN" altLang="en-US" sz="3200" b="1" dirty="0">
                  <a:latin typeface="+mj-ea"/>
                  <a:ea typeface="楷体_GB2312"/>
                </a:rPr>
                <a:t>” 都与居住有关，并且或者形式敞开或者非常高大。</a:t>
              </a:r>
            </a:p>
          </p:txBody>
        </p:sp>
        <p:pic>
          <p:nvPicPr>
            <p:cNvPr id="4" name="Picture 29"/>
            <p:cNvPicPr>
              <a:picLocks noChangeAspect="1" noChangeArrowheads="1"/>
            </p:cNvPicPr>
            <p:nvPr/>
          </p:nvPicPr>
          <p:blipFill>
            <a:blip r:embed="rId2" cstate="print"/>
            <a:srcRect/>
            <a:stretch>
              <a:fillRect/>
            </a:stretch>
          </p:blipFill>
          <p:spPr bwMode="auto">
            <a:xfrm>
              <a:off x="1529156" y="4590437"/>
              <a:ext cx="381000" cy="838013"/>
            </a:xfrm>
            <a:prstGeom prst="rect">
              <a:avLst/>
            </a:prstGeom>
            <a:noFill/>
            <a:ln w="9525">
              <a:noFill/>
              <a:miter lim="800000"/>
              <a:headEnd/>
              <a:tailEnd/>
            </a:ln>
          </p:spPr>
        </p:pic>
        <p:pic>
          <p:nvPicPr>
            <p:cNvPr id="5" name="Picture 30"/>
            <p:cNvPicPr>
              <a:picLocks noChangeAspect="1" noChangeArrowheads="1"/>
            </p:cNvPicPr>
            <p:nvPr/>
          </p:nvPicPr>
          <p:blipFill>
            <a:blip r:embed="rId3" cstate="print"/>
            <a:srcRect/>
            <a:stretch>
              <a:fillRect/>
            </a:stretch>
          </p:blipFill>
          <p:spPr bwMode="auto">
            <a:xfrm>
              <a:off x="3226189" y="4554235"/>
              <a:ext cx="381000" cy="874216"/>
            </a:xfrm>
            <a:prstGeom prst="rect">
              <a:avLst/>
            </a:prstGeom>
            <a:noFill/>
            <a:ln w="9525">
              <a:noFill/>
              <a:miter lim="800000"/>
              <a:headEnd/>
              <a:tailEnd/>
            </a:ln>
          </p:spPr>
        </p:pic>
      </p:grpSp>
      <p:pic>
        <p:nvPicPr>
          <p:cNvPr id="6" name="图片 5" descr="图片1"/>
          <p:cNvPicPr>
            <a:picLocks noChangeAspect="1"/>
          </p:cNvPicPr>
          <p:nvPr/>
        </p:nvPicPr>
        <p:blipFill>
          <a:blip r:embed="rId4" cstate="print"/>
          <a:stretch>
            <a:fillRect/>
          </a:stretch>
        </p:blipFill>
        <p:spPr>
          <a:xfrm>
            <a:off x="263250" y="900753"/>
            <a:ext cx="2505075" cy="489954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518616" y="1596789"/>
            <a:ext cx="2409825" cy="3944203"/>
          </a:xfrm>
          <a:prstGeom prst="rect">
            <a:avLst/>
          </a:prstGeom>
        </p:spPr>
      </p:pic>
      <p:sp>
        <p:nvSpPr>
          <p:cNvPr id="3" name="矩形 2"/>
          <p:cNvSpPr/>
          <p:nvPr/>
        </p:nvSpPr>
        <p:spPr>
          <a:xfrm>
            <a:off x="2905994" y="993380"/>
            <a:ext cx="8948382" cy="5078313"/>
          </a:xfrm>
          <a:prstGeom prst="rect">
            <a:avLst/>
          </a:prstGeom>
        </p:spPr>
        <p:txBody>
          <a:bodyPr wrap="square">
            <a:spAutoFit/>
          </a:bodyPr>
          <a:lstStyle/>
          <a:p>
            <a:pPr marL="541338" lvl="0" indent="-541338" fontAlgn="base">
              <a:lnSpc>
                <a:spcPct val="150000"/>
              </a:lnSpc>
              <a:spcBef>
                <a:spcPct val="0"/>
              </a:spcBef>
              <a:spcAft>
                <a:spcPct val="0"/>
              </a:spcAft>
            </a:pPr>
            <a:r>
              <a:rPr lang="zh-CN" altLang="en-US" sz="3600" b="1" dirty="0" smtClean="0">
                <a:solidFill>
                  <a:prstClr val="black"/>
                </a:solidFill>
                <a:latin typeface="楷体_GB2312"/>
                <a:ea typeface="楷体_GB2312"/>
              </a:rPr>
              <a:t>穴：       甲骨文        本义指“</a:t>
            </a:r>
            <a:r>
              <a:rPr lang="zh-CN" altLang="en-US" sz="3600" b="1" dirty="0" smtClean="0">
                <a:solidFill>
                  <a:srgbClr val="002060"/>
                </a:solidFill>
                <a:latin typeface="楷体_GB2312"/>
                <a:ea typeface="楷体_GB2312"/>
              </a:rPr>
              <a:t>两块相向的石崖所构成的石洞，即巨岩中的洞窟</a:t>
            </a:r>
            <a:r>
              <a:rPr lang="zh-CN" altLang="en-US" sz="3600" b="1" dirty="0" smtClean="0">
                <a:solidFill>
                  <a:prstClr val="black"/>
                </a:solidFill>
                <a:latin typeface="楷体_GB2312"/>
                <a:ea typeface="楷体_GB2312"/>
              </a:rPr>
              <a:t>”， 表示“</a:t>
            </a:r>
            <a:r>
              <a:rPr lang="zh-CN" altLang="en-US" sz="3600" b="1" dirty="0" smtClean="0">
                <a:solidFill>
                  <a:srgbClr val="002060"/>
                </a:solidFill>
                <a:latin typeface="楷体_GB2312"/>
                <a:ea typeface="楷体_GB2312"/>
              </a:rPr>
              <a:t>远古先民以穴为屋</a:t>
            </a:r>
            <a:r>
              <a:rPr lang="zh-CN" altLang="en-US" sz="3600" b="1" dirty="0" smtClean="0">
                <a:solidFill>
                  <a:prstClr val="black"/>
                </a:solidFill>
                <a:latin typeface="楷体_GB2312"/>
                <a:ea typeface="楷体_GB2312"/>
              </a:rPr>
              <a:t>”。以形旁“穴”造出的字“</a:t>
            </a:r>
            <a:r>
              <a:rPr lang="zh-CN" altLang="en-US" sz="3600" b="1" dirty="0" smtClean="0">
                <a:solidFill>
                  <a:srgbClr val="FF0000"/>
                </a:solidFill>
                <a:latin typeface="楷体_GB2312"/>
                <a:ea typeface="楷体_GB2312"/>
              </a:rPr>
              <a:t>窟</a:t>
            </a:r>
            <a:r>
              <a:rPr lang="zh-CN" altLang="en-US" sz="3600" b="1" dirty="0" smtClean="0">
                <a:solidFill>
                  <a:prstClr val="black"/>
                </a:solidFill>
                <a:latin typeface="楷体_GB2312"/>
                <a:ea typeface="楷体_GB2312"/>
              </a:rPr>
              <a:t>”“</a:t>
            </a:r>
            <a:r>
              <a:rPr lang="zh-CN" altLang="en-US" sz="3600" b="1" dirty="0" smtClean="0">
                <a:solidFill>
                  <a:srgbClr val="FF0000"/>
                </a:solidFill>
                <a:latin typeface="楷体_GB2312"/>
                <a:ea typeface="楷体_GB2312"/>
              </a:rPr>
              <a:t>窿</a:t>
            </a:r>
            <a:r>
              <a:rPr lang="zh-CN" altLang="en-US" sz="3600" b="1" dirty="0" smtClean="0">
                <a:solidFill>
                  <a:prstClr val="black"/>
                </a:solidFill>
                <a:latin typeface="楷体_GB2312"/>
                <a:ea typeface="楷体_GB2312"/>
              </a:rPr>
              <a:t>”“</a:t>
            </a:r>
            <a:r>
              <a:rPr lang="zh-CN" altLang="en-US" sz="3600" b="1" dirty="0" smtClean="0">
                <a:solidFill>
                  <a:srgbClr val="FF0000"/>
                </a:solidFill>
                <a:latin typeface="楷体_GB2312"/>
                <a:ea typeface="楷体_GB2312"/>
              </a:rPr>
              <a:t>窑</a:t>
            </a:r>
            <a:r>
              <a:rPr lang="zh-CN" altLang="en-US" sz="3600" b="1" dirty="0" smtClean="0">
                <a:solidFill>
                  <a:prstClr val="black"/>
                </a:solidFill>
                <a:latin typeface="楷体_GB2312"/>
                <a:ea typeface="楷体_GB2312"/>
              </a:rPr>
              <a:t>”就是“洞”或“洞穴”的意思，“</a:t>
            </a:r>
            <a:r>
              <a:rPr lang="zh-CN" altLang="en-US" sz="3600" b="1" dirty="0" smtClean="0">
                <a:solidFill>
                  <a:srgbClr val="FF0000"/>
                </a:solidFill>
                <a:latin typeface="楷体_GB2312"/>
                <a:ea typeface="楷体_GB2312"/>
              </a:rPr>
              <a:t>窄</a:t>
            </a:r>
            <a:r>
              <a:rPr lang="zh-CN" altLang="en-US" sz="3600" b="1" dirty="0" smtClean="0">
                <a:solidFill>
                  <a:prstClr val="black"/>
                </a:solidFill>
                <a:latin typeface="楷体_GB2312"/>
                <a:ea typeface="楷体_GB2312"/>
              </a:rPr>
              <a:t>”是由洞穴引申出的空间的“窄”。</a:t>
            </a:r>
            <a:endParaRPr lang="zh-CN" altLang="en-US" sz="3600" b="1" dirty="0">
              <a:solidFill>
                <a:prstClr val="black"/>
              </a:solidFill>
              <a:latin typeface="楷体_GB2312"/>
              <a:ea typeface="楷体_GB2312"/>
            </a:endParaRPr>
          </a:p>
        </p:txBody>
      </p:sp>
      <p:pic>
        <p:nvPicPr>
          <p:cNvPr id="4" name="Picture 2"/>
          <p:cNvPicPr>
            <a:picLocks noChangeAspect="1" noChangeArrowheads="1"/>
          </p:cNvPicPr>
          <p:nvPr/>
        </p:nvPicPr>
        <p:blipFill>
          <a:blip r:embed="rId3" cstate="print"/>
          <a:srcRect/>
          <a:stretch>
            <a:fillRect/>
          </a:stretch>
        </p:blipFill>
        <p:spPr bwMode="auto">
          <a:xfrm>
            <a:off x="4100773" y="1040448"/>
            <a:ext cx="631825" cy="993068"/>
          </a:xfrm>
          <a:prstGeom prst="rect">
            <a:avLst/>
          </a:prstGeom>
          <a:noFill/>
          <a:ln w="9525">
            <a:noFill/>
            <a:miter lim="800000"/>
            <a:headEnd/>
            <a:tailEnd/>
          </a:ln>
        </p:spPr>
      </p:pic>
      <p:pic>
        <p:nvPicPr>
          <p:cNvPr id="5" name="Picture 3"/>
          <p:cNvPicPr>
            <a:picLocks noChangeAspect="1" noChangeArrowheads="1"/>
          </p:cNvPicPr>
          <p:nvPr/>
        </p:nvPicPr>
        <p:blipFill>
          <a:blip r:embed="rId4" cstate="print"/>
          <a:srcRect/>
          <a:stretch>
            <a:fillRect/>
          </a:stretch>
        </p:blipFill>
        <p:spPr bwMode="auto">
          <a:xfrm>
            <a:off x="6569052" y="1086144"/>
            <a:ext cx="552450" cy="9746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stretch>
            <a:fillRect/>
          </a:stretch>
        </p:blipFill>
        <p:spPr>
          <a:xfrm>
            <a:off x="1300480" y="685800"/>
            <a:ext cx="2409825" cy="2487295"/>
          </a:xfrm>
          <a:prstGeom prst="rect">
            <a:avLst/>
          </a:prstGeom>
        </p:spPr>
      </p:pic>
      <p:sp>
        <p:nvSpPr>
          <p:cNvPr id="44" name="文本框 43"/>
          <p:cNvSpPr txBox="1"/>
          <p:nvPr/>
        </p:nvSpPr>
        <p:spPr>
          <a:xfrm>
            <a:off x="4535170" y="685800"/>
            <a:ext cx="1141095" cy="1014730"/>
          </a:xfrm>
          <a:prstGeom prst="rect">
            <a:avLst/>
          </a:prstGeom>
          <a:noFill/>
        </p:spPr>
        <p:txBody>
          <a:bodyPr wrap="square" rtlCol="0">
            <a:spAutoFit/>
          </a:bodyPr>
          <a:lstStyle/>
          <a:p>
            <a:r>
              <a:rPr lang="zh-CN" altLang="en-US" sz="6000" b="1" dirty="0">
                <a:solidFill>
                  <a:srgbClr val="00B0F0"/>
                </a:solidFill>
                <a:latin typeface="楷体_GB2312" panose="02010609030101010101" charset="-122"/>
                <a:ea typeface="楷体_GB2312" panose="02010609030101010101" charset="-122"/>
              </a:rPr>
              <a:t>穴</a:t>
            </a:r>
          </a:p>
        </p:txBody>
      </p:sp>
      <p:sp>
        <p:nvSpPr>
          <p:cNvPr id="26" name="文本框 25"/>
          <p:cNvSpPr txBox="1"/>
          <p:nvPr/>
        </p:nvSpPr>
        <p:spPr>
          <a:xfrm>
            <a:off x="6024880" y="685800"/>
            <a:ext cx="1727200" cy="1014730"/>
          </a:xfrm>
          <a:prstGeom prst="rect">
            <a:avLst/>
          </a:prstGeom>
          <a:noFill/>
        </p:spPr>
        <p:txBody>
          <a:bodyPr wrap="square" rtlCol="0">
            <a:spAutoFit/>
          </a:bodyPr>
          <a:lstStyle/>
          <a:p>
            <a:r>
              <a:rPr lang="zh-CN" altLang="en-US" sz="6000" b="1" dirty="0">
                <a:solidFill>
                  <a:schemeClr val="tx1"/>
                </a:solidFill>
                <a:latin typeface="楷体_GB2312" panose="02010609030101010101" charset="-122"/>
                <a:ea typeface="楷体_GB2312" panose="02010609030101010101" charset="-122"/>
              </a:rPr>
              <a:t>洞</a:t>
            </a:r>
            <a:r>
              <a:rPr lang="zh-CN" altLang="en-US" sz="6000" b="1" dirty="0">
                <a:solidFill>
                  <a:srgbClr val="FF0000"/>
                </a:solidFill>
                <a:latin typeface="楷体_GB2312" panose="02010609030101010101" charset="-122"/>
                <a:ea typeface="楷体_GB2312" panose="02010609030101010101" charset="-122"/>
              </a:rPr>
              <a:t>穴</a:t>
            </a:r>
          </a:p>
        </p:txBody>
      </p:sp>
      <p:sp>
        <p:nvSpPr>
          <p:cNvPr id="5" name="文本框 4"/>
          <p:cNvSpPr txBox="1"/>
          <p:nvPr/>
        </p:nvSpPr>
        <p:spPr>
          <a:xfrm>
            <a:off x="8145145" y="685800"/>
            <a:ext cx="1727200" cy="1014730"/>
          </a:xfrm>
          <a:prstGeom prst="rect">
            <a:avLst/>
          </a:prstGeom>
          <a:noFill/>
        </p:spPr>
        <p:txBody>
          <a:bodyPr wrap="square" rtlCol="0">
            <a:spAutoFit/>
          </a:bodyPr>
          <a:lstStyle/>
          <a:p>
            <a:r>
              <a:rPr lang="zh-CN" altLang="en-US" sz="6000" b="1" dirty="0">
                <a:solidFill>
                  <a:schemeClr val="tx1"/>
                </a:solidFill>
                <a:latin typeface="楷体_GB2312" panose="02010609030101010101" charset="-122"/>
                <a:ea typeface="楷体_GB2312" panose="02010609030101010101" charset="-122"/>
              </a:rPr>
              <a:t>天</a:t>
            </a:r>
            <a:r>
              <a:rPr lang="zh-CN" altLang="en-US" sz="6000" b="1" dirty="0">
                <a:solidFill>
                  <a:srgbClr val="FF0000"/>
                </a:solidFill>
                <a:latin typeface="楷体_GB2312" panose="02010609030101010101" charset="-122"/>
                <a:ea typeface="楷体_GB2312" panose="02010609030101010101" charset="-122"/>
              </a:rPr>
              <a:t>空</a:t>
            </a:r>
          </a:p>
        </p:txBody>
      </p:sp>
      <p:sp>
        <p:nvSpPr>
          <p:cNvPr id="6" name="文本框 5"/>
          <p:cNvSpPr txBox="1"/>
          <p:nvPr/>
        </p:nvSpPr>
        <p:spPr>
          <a:xfrm>
            <a:off x="6036310" y="1588770"/>
            <a:ext cx="1727200" cy="1014730"/>
          </a:xfrm>
          <a:prstGeom prst="rect">
            <a:avLst/>
          </a:prstGeom>
          <a:noFill/>
        </p:spPr>
        <p:txBody>
          <a:bodyPr wrap="square" rtlCol="0">
            <a:spAutoFit/>
          </a:bodyPr>
          <a:lstStyle/>
          <a:p>
            <a:r>
              <a:rPr lang="zh-CN" altLang="en-US" sz="6000" b="1" dirty="0">
                <a:solidFill>
                  <a:srgbClr val="FF0000"/>
                </a:solidFill>
                <a:latin typeface="楷体_GB2312" panose="02010609030101010101" charset="-122"/>
                <a:ea typeface="楷体_GB2312" panose="02010609030101010101" charset="-122"/>
              </a:rPr>
              <a:t>突</a:t>
            </a:r>
            <a:r>
              <a:rPr lang="zh-CN" altLang="en-US" sz="6000" b="1" dirty="0">
                <a:solidFill>
                  <a:schemeClr val="tx1"/>
                </a:solidFill>
                <a:latin typeface="楷体_GB2312" panose="02010609030101010101" charset="-122"/>
                <a:ea typeface="楷体_GB2312" panose="02010609030101010101" charset="-122"/>
              </a:rPr>
              <a:t>然</a:t>
            </a:r>
          </a:p>
        </p:txBody>
      </p:sp>
      <p:sp>
        <p:nvSpPr>
          <p:cNvPr id="7" name="文本框 6"/>
          <p:cNvSpPr txBox="1"/>
          <p:nvPr/>
        </p:nvSpPr>
        <p:spPr>
          <a:xfrm>
            <a:off x="8156575" y="1588770"/>
            <a:ext cx="1727200" cy="1014730"/>
          </a:xfrm>
          <a:prstGeom prst="rect">
            <a:avLst/>
          </a:prstGeom>
          <a:noFill/>
        </p:spPr>
        <p:txBody>
          <a:bodyPr wrap="square" rtlCol="0">
            <a:spAutoFit/>
          </a:bodyPr>
          <a:lstStyle/>
          <a:p>
            <a:r>
              <a:rPr lang="zh-CN" altLang="en-US" sz="6000" b="1" dirty="0">
                <a:solidFill>
                  <a:schemeClr val="tx1"/>
                </a:solidFill>
                <a:latin typeface="楷体_GB2312" panose="02010609030101010101" charset="-122"/>
                <a:ea typeface="楷体_GB2312" panose="02010609030101010101" charset="-122"/>
              </a:rPr>
              <a:t>鸟</a:t>
            </a:r>
            <a:r>
              <a:rPr lang="zh-CN" altLang="en-US" sz="6000" b="1" dirty="0">
                <a:solidFill>
                  <a:srgbClr val="FF0000"/>
                </a:solidFill>
                <a:latin typeface="楷体_GB2312" panose="02010609030101010101" charset="-122"/>
                <a:ea typeface="楷体_GB2312" panose="02010609030101010101" charset="-122"/>
              </a:rPr>
              <a:t>窝</a:t>
            </a:r>
          </a:p>
        </p:txBody>
      </p:sp>
      <p:sp>
        <p:nvSpPr>
          <p:cNvPr id="21" name="文本框 20"/>
          <p:cNvSpPr txBox="1"/>
          <p:nvPr/>
        </p:nvSpPr>
        <p:spPr>
          <a:xfrm>
            <a:off x="8168005" y="4357370"/>
            <a:ext cx="1727200" cy="1014730"/>
          </a:xfrm>
          <a:prstGeom prst="rect">
            <a:avLst/>
          </a:prstGeom>
          <a:noFill/>
        </p:spPr>
        <p:txBody>
          <a:bodyPr wrap="square" rtlCol="0">
            <a:spAutoFit/>
          </a:bodyPr>
          <a:lstStyle/>
          <a:p>
            <a:r>
              <a:rPr lang="zh-CN" altLang="en-US" sz="6000" b="1" dirty="0">
                <a:solidFill>
                  <a:srgbClr val="FF0000"/>
                </a:solidFill>
                <a:latin typeface="楷体_GB2312" panose="02010609030101010101" charset="-122"/>
                <a:ea typeface="楷体_GB2312" panose="02010609030101010101" charset="-122"/>
              </a:rPr>
              <a:t>厕</a:t>
            </a:r>
            <a:r>
              <a:rPr lang="zh-CN" altLang="en-US" sz="6000" b="1" dirty="0">
                <a:solidFill>
                  <a:schemeClr val="tx1"/>
                </a:solidFill>
                <a:latin typeface="楷体_GB2312" panose="02010609030101010101" charset="-122"/>
                <a:ea typeface="楷体_GB2312" panose="02010609030101010101" charset="-122"/>
              </a:rPr>
              <a:t>所</a:t>
            </a:r>
          </a:p>
        </p:txBody>
      </p:sp>
      <p:sp>
        <p:nvSpPr>
          <p:cNvPr id="22" name="文本框 21"/>
          <p:cNvSpPr txBox="1"/>
          <p:nvPr/>
        </p:nvSpPr>
        <p:spPr>
          <a:xfrm>
            <a:off x="6036310" y="4357370"/>
            <a:ext cx="1727200" cy="1014730"/>
          </a:xfrm>
          <a:prstGeom prst="rect">
            <a:avLst/>
          </a:prstGeom>
          <a:noFill/>
        </p:spPr>
        <p:txBody>
          <a:bodyPr wrap="square" rtlCol="0">
            <a:spAutoFit/>
          </a:bodyPr>
          <a:lstStyle/>
          <a:p>
            <a:r>
              <a:rPr lang="zh-CN" altLang="en-US" sz="6000" b="1" dirty="0">
                <a:solidFill>
                  <a:srgbClr val="FF0000"/>
                </a:solidFill>
                <a:latin typeface="楷体_GB2312" panose="02010609030101010101" charset="-122"/>
                <a:ea typeface="楷体_GB2312" panose="02010609030101010101" charset="-122"/>
              </a:rPr>
              <a:t>厨</a:t>
            </a:r>
            <a:r>
              <a:rPr lang="zh-CN" altLang="en-US" sz="6000" b="1" dirty="0">
                <a:solidFill>
                  <a:schemeClr val="tx1"/>
                </a:solidFill>
                <a:latin typeface="楷体_GB2312" panose="02010609030101010101" charset="-122"/>
                <a:ea typeface="楷体_GB2312" panose="02010609030101010101" charset="-122"/>
              </a:rPr>
              <a:t>房</a:t>
            </a:r>
          </a:p>
        </p:txBody>
      </p:sp>
      <p:sp>
        <p:nvSpPr>
          <p:cNvPr id="23" name="文本框 22"/>
          <p:cNvSpPr txBox="1"/>
          <p:nvPr/>
        </p:nvSpPr>
        <p:spPr>
          <a:xfrm>
            <a:off x="4546600" y="3487420"/>
            <a:ext cx="1141095" cy="1014730"/>
          </a:xfrm>
          <a:prstGeom prst="rect">
            <a:avLst/>
          </a:prstGeom>
          <a:noFill/>
        </p:spPr>
        <p:txBody>
          <a:bodyPr wrap="square" rtlCol="0">
            <a:spAutoFit/>
          </a:bodyPr>
          <a:lstStyle/>
          <a:p>
            <a:r>
              <a:rPr lang="zh-CN" altLang="en-US" sz="6000" b="1" dirty="0">
                <a:solidFill>
                  <a:srgbClr val="00B0F0"/>
                </a:solidFill>
                <a:latin typeface="楷体_GB2312" panose="02010609030101010101" charset="-122"/>
                <a:ea typeface="楷体_GB2312" panose="02010609030101010101" charset="-122"/>
              </a:rPr>
              <a:t>厂</a:t>
            </a:r>
          </a:p>
        </p:txBody>
      </p:sp>
      <p:sp>
        <p:nvSpPr>
          <p:cNvPr id="24" name="文本框 23"/>
          <p:cNvSpPr txBox="1"/>
          <p:nvPr/>
        </p:nvSpPr>
        <p:spPr>
          <a:xfrm>
            <a:off x="6036310" y="3454400"/>
            <a:ext cx="1727200" cy="1014730"/>
          </a:xfrm>
          <a:prstGeom prst="rect">
            <a:avLst/>
          </a:prstGeom>
          <a:noFill/>
        </p:spPr>
        <p:txBody>
          <a:bodyPr wrap="square" rtlCol="0">
            <a:spAutoFit/>
          </a:bodyPr>
          <a:lstStyle/>
          <a:p>
            <a:r>
              <a:rPr lang="zh-CN" altLang="en-US" sz="6000" b="1" dirty="0">
                <a:solidFill>
                  <a:schemeClr val="tx1"/>
                </a:solidFill>
                <a:latin typeface="楷体_GB2312" panose="02010609030101010101" charset="-122"/>
                <a:ea typeface="楷体_GB2312" panose="02010609030101010101" charset="-122"/>
              </a:rPr>
              <a:t>工</a:t>
            </a:r>
            <a:r>
              <a:rPr lang="zh-CN" altLang="en-US" sz="6000" b="1" dirty="0">
                <a:solidFill>
                  <a:srgbClr val="FF0000"/>
                </a:solidFill>
                <a:latin typeface="楷体_GB2312" panose="02010609030101010101" charset="-122"/>
                <a:ea typeface="楷体_GB2312" panose="02010609030101010101" charset="-122"/>
              </a:rPr>
              <a:t>厂</a:t>
            </a:r>
          </a:p>
        </p:txBody>
      </p:sp>
      <p:sp>
        <p:nvSpPr>
          <p:cNvPr id="25" name="文本框 24"/>
          <p:cNvSpPr txBox="1"/>
          <p:nvPr/>
        </p:nvSpPr>
        <p:spPr>
          <a:xfrm>
            <a:off x="8156575" y="3454400"/>
            <a:ext cx="1727200" cy="1014730"/>
          </a:xfrm>
          <a:prstGeom prst="rect">
            <a:avLst/>
          </a:prstGeom>
          <a:noFill/>
        </p:spPr>
        <p:txBody>
          <a:bodyPr wrap="square" rtlCol="0">
            <a:spAutoFit/>
          </a:bodyPr>
          <a:lstStyle/>
          <a:p>
            <a:r>
              <a:rPr lang="zh-CN" altLang="en-US" sz="6000" b="1" dirty="0">
                <a:solidFill>
                  <a:schemeClr val="tx1"/>
                </a:solidFill>
                <a:latin typeface="楷体_GB2312" panose="02010609030101010101" charset="-122"/>
                <a:ea typeface="楷体_GB2312" panose="02010609030101010101" charset="-122"/>
              </a:rPr>
              <a:t>车</a:t>
            </a:r>
            <a:r>
              <a:rPr lang="zh-CN" altLang="en-US" sz="6000" b="1" dirty="0">
                <a:solidFill>
                  <a:srgbClr val="FF0000"/>
                </a:solidFill>
                <a:latin typeface="楷体_GB2312" panose="02010609030101010101" charset="-122"/>
                <a:ea typeface="楷体_GB2312" panose="02010609030101010101" charset="-122"/>
              </a:rPr>
              <a:t>厢</a:t>
            </a:r>
          </a:p>
        </p:txBody>
      </p:sp>
      <p:sp>
        <p:nvSpPr>
          <p:cNvPr id="28" name="文本框 27"/>
          <p:cNvSpPr txBox="1"/>
          <p:nvPr/>
        </p:nvSpPr>
        <p:spPr>
          <a:xfrm>
            <a:off x="6052820" y="2614930"/>
            <a:ext cx="3334385" cy="768350"/>
          </a:xfrm>
          <a:prstGeom prst="rect">
            <a:avLst/>
          </a:prstGeom>
          <a:noFill/>
        </p:spPr>
        <p:txBody>
          <a:bodyPr wrap="square" rtlCol="0">
            <a:spAutoFit/>
          </a:bodyPr>
          <a:lstStyle/>
          <a:p>
            <a:r>
              <a:rPr lang="zh-CN" altLang="en-US" sz="4400" b="1" dirty="0">
                <a:solidFill>
                  <a:srgbClr val="002060"/>
                </a:solidFill>
                <a:latin typeface="楷体_GB2312" panose="02010609030101010101" charset="-122"/>
                <a:ea typeface="楷体_GB2312" panose="02010609030101010101" charset="-122"/>
              </a:rPr>
              <a:t>洞，窟窿。</a:t>
            </a:r>
          </a:p>
        </p:txBody>
      </p:sp>
      <p:sp>
        <p:nvSpPr>
          <p:cNvPr id="29" name="文本框 28"/>
          <p:cNvSpPr txBox="1"/>
          <p:nvPr/>
        </p:nvSpPr>
        <p:spPr>
          <a:xfrm>
            <a:off x="6070600" y="5306060"/>
            <a:ext cx="4924425" cy="1445260"/>
          </a:xfrm>
          <a:prstGeom prst="rect">
            <a:avLst/>
          </a:prstGeom>
          <a:noFill/>
        </p:spPr>
        <p:txBody>
          <a:bodyPr wrap="square" rtlCol="0">
            <a:spAutoFit/>
          </a:bodyPr>
          <a:lstStyle/>
          <a:p>
            <a:r>
              <a:rPr lang="zh-CN" altLang="en-US" sz="4400" b="1" dirty="0">
                <a:solidFill>
                  <a:srgbClr val="002060"/>
                </a:solidFill>
                <a:latin typeface="楷体_GB2312" panose="02010609030101010101" charset="-122"/>
                <a:ea typeface="楷体_GB2312" panose="02010609030101010101" charset="-122"/>
              </a:rPr>
              <a:t>用机械制造生产或</a:t>
            </a:r>
          </a:p>
          <a:p>
            <a:r>
              <a:rPr lang="zh-CN" altLang="en-US" sz="4400" b="1" dirty="0">
                <a:solidFill>
                  <a:srgbClr val="002060"/>
                </a:solidFill>
                <a:latin typeface="楷体_GB2312" panose="02010609030101010101" charset="-122"/>
                <a:ea typeface="楷体_GB2312" panose="02010609030101010101" charset="-122"/>
              </a:rPr>
              <a:t>生活资料的工场。</a:t>
            </a:r>
          </a:p>
        </p:txBody>
      </p:sp>
      <p:pic>
        <p:nvPicPr>
          <p:cNvPr id="30" name="图片 29" descr="图片1"/>
          <p:cNvPicPr>
            <a:picLocks noChangeAspect="1"/>
          </p:cNvPicPr>
          <p:nvPr/>
        </p:nvPicPr>
        <p:blipFill>
          <a:blip r:embed="rId3" cstate="print"/>
          <a:stretch>
            <a:fillRect/>
          </a:stretch>
        </p:blipFill>
        <p:spPr>
          <a:xfrm>
            <a:off x="1300480" y="3733800"/>
            <a:ext cx="2505075" cy="25050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linds(horizontal)">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checkerboard(across)">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linds(horizontal)">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ox(in)">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box(in)">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ox(in)">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diamond(in)">
                                      <p:cBhvr>
                                        <p:cTn id="42" dur="20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box(in)">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blinds(horizontal)">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ox(in)">
                                      <p:cBhvr>
                                        <p:cTn id="57" dur="5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box(in)">
                                      <p:cBhvr>
                                        <p:cTn id="6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26" grpId="0"/>
      <p:bldP spid="5" grpId="0"/>
      <p:bldP spid="6" grpId="0"/>
      <p:bldP spid="7" grpId="0"/>
      <p:bldP spid="21" grpId="0"/>
      <p:bldP spid="22" grpId="0"/>
      <p:bldP spid="23" grpId="0"/>
      <p:bldP spid="24" grpId="0"/>
      <p:bldP spid="25"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a:spLocks noChangeArrowheads="1"/>
          </p:cNvSpPr>
          <p:nvPr/>
        </p:nvSpPr>
        <p:spPr bwMode="auto">
          <a:xfrm>
            <a:off x="248065" y="0"/>
            <a:ext cx="4608513" cy="998683"/>
          </a:xfrm>
          <a:prstGeom prst="cloudCallout">
            <a:avLst>
              <a:gd name="adj1" fmla="val -18332"/>
              <a:gd name="adj2" fmla="val 34764"/>
            </a:avLst>
          </a:prstGeom>
          <a:solidFill>
            <a:schemeClr val="bg1"/>
          </a:solidFill>
          <a:ln w="9525">
            <a:solidFill>
              <a:schemeClr val="tx1"/>
            </a:solidFill>
            <a:round/>
            <a:headEnd/>
            <a:tailEnd/>
          </a:ln>
        </p:spPr>
        <p:txBody>
          <a:bodyPr lIns="90000" tIns="46800" rIns="90000" bIns="46800"/>
          <a:lstStyle/>
          <a:p>
            <a:pPr algn="ctr" defTabSz="914400" eaLnBrk="0" hangingPunct="0">
              <a:buFont typeface="Arial" pitchFamily="34" charset="0"/>
              <a:buNone/>
            </a:pPr>
            <a:r>
              <a:rPr lang="zh-CN" altLang="en-US" sz="3600" b="1" dirty="0" smtClean="0">
                <a:solidFill>
                  <a:srgbClr val="054B1B"/>
                </a:solidFill>
                <a:latin typeface="Arial" pitchFamily="34" charset="0"/>
                <a:ea typeface="楷体_GB2312" pitchFamily="1" charset="-122"/>
              </a:rPr>
              <a:t>看谁积累得多</a:t>
            </a:r>
          </a:p>
        </p:txBody>
      </p:sp>
      <p:sp>
        <p:nvSpPr>
          <p:cNvPr id="4" name="TextBox 3"/>
          <p:cNvSpPr txBox="1"/>
          <p:nvPr/>
        </p:nvSpPr>
        <p:spPr>
          <a:xfrm>
            <a:off x="2274978" y="1805073"/>
            <a:ext cx="6298519" cy="1200329"/>
          </a:xfrm>
          <a:prstGeom prst="rect">
            <a:avLst/>
          </a:prstGeom>
          <a:noFill/>
        </p:spPr>
        <p:txBody>
          <a:bodyPr wrap="none" rtlCol="0">
            <a:spAutoFit/>
          </a:bodyPr>
          <a:lstStyle/>
          <a:p>
            <a:r>
              <a:rPr lang="zh-CN" altLang="en-US" sz="7200" b="1" dirty="0" smtClean="0"/>
              <a:t>厂：厅、原</a:t>
            </a:r>
            <a:r>
              <a:rPr lang="en-US" altLang="zh-CN" sz="7200" b="1" dirty="0" smtClean="0"/>
              <a:t>······</a:t>
            </a:r>
            <a:endParaRPr lang="zh-CN" altLang="en-US" sz="7200" b="1" dirty="0"/>
          </a:p>
        </p:txBody>
      </p:sp>
      <p:sp>
        <p:nvSpPr>
          <p:cNvPr id="5" name="TextBox 4"/>
          <p:cNvSpPr txBox="1"/>
          <p:nvPr/>
        </p:nvSpPr>
        <p:spPr>
          <a:xfrm>
            <a:off x="2310214" y="3371382"/>
            <a:ext cx="8151590" cy="1200329"/>
          </a:xfrm>
          <a:prstGeom prst="rect">
            <a:avLst/>
          </a:prstGeom>
          <a:noFill/>
        </p:spPr>
        <p:txBody>
          <a:bodyPr wrap="none" rtlCol="0">
            <a:spAutoFit/>
          </a:bodyPr>
          <a:lstStyle/>
          <a:p>
            <a:r>
              <a:rPr lang="zh-CN" altLang="en-US" sz="7200" b="1" dirty="0" smtClean="0"/>
              <a:t>穴：空、突、窝</a:t>
            </a:r>
            <a:r>
              <a:rPr lang="en-US" altLang="zh-CN" sz="7200" b="1" dirty="0" smtClean="0"/>
              <a:t>······</a:t>
            </a:r>
            <a:endParaRPr lang="zh-CN" altLang="en-US" sz="7200" b="1" dirty="0"/>
          </a:p>
        </p:txBody>
      </p:sp>
      <p:sp>
        <p:nvSpPr>
          <p:cNvPr id="7" name="矩形 6"/>
          <p:cNvSpPr>
            <a:spLocks noChangeArrowheads="1"/>
          </p:cNvSpPr>
          <p:nvPr/>
        </p:nvSpPr>
        <p:spPr bwMode="auto">
          <a:xfrm>
            <a:off x="313898" y="4871801"/>
            <a:ext cx="11668836" cy="1754326"/>
          </a:xfrm>
          <a:prstGeom prst="rect">
            <a:avLst/>
          </a:prstGeom>
          <a:noFill/>
          <a:ln w="9525">
            <a:noFill/>
            <a:miter lim="800000"/>
            <a:headEnd/>
            <a:tailEnd/>
          </a:ln>
        </p:spPr>
        <p:txBody>
          <a:bodyPr wrap="square">
            <a:spAutoFit/>
          </a:bodyPr>
          <a:lstStyle/>
          <a:p>
            <a:pPr marL="0" marR="0" lvl="0" indent="631825" defTabSz="914400" eaLnBrk="1" fontAlgn="auto" latinLnBrk="0" hangingPunct="1">
              <a:lnSpc>
                <a:spcPct val="150000"/>
              </a:lnSpc>
              <a:spcBef>
                <a:spcPts val="0"/>
              </a:spcBef>
              <a:spcAft>
                <a:spcPts val="0"/>
              </a:spcAft>
              <a:buClrTx/>
              <a:buSzTx/>
              <a:buFontTx/>
              <a:buNone/>
              <a:tabLst/>
              <a:defRPr/>
            </a:pPr>
            <a:r>
              <a:rPr kumimoji="0" lang="zh-CN" altLang="en-US" sz="3600" b="1" i="0" u="none" strike="noStrike" kern="0" cap="none" spc="0" normalizeH="0" baseline="0" noProof="0" dirty="0" smtClean="0">
                <a:ln>
                  <a:noFill/>
                </a:ln>
                <a:solidFill>
                  <a:srgbClr val="002060"/>
                </a:solidFill>
                <a:effectLst/>
                <a:uLnTx/>
                <a:uFillTx/>
                <a:ea typeface="楷体_GB2312"/>
              </a:rPr>
              <a:t>借助对形声字“形旁”的了解，可以帮助我们认识更多同形旁的汉字，如“原”“厅”； “空”“穿”。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403</TotalTime>
  <Words>1619</Words>
  <Application>Microsoft Office PowerPoint</Application>
  <PresentationFormat>自定义</PresentationFormat>
  <Paragraphs>162</Paragraphs>
  <Slides>36</Slides>
  <Notes>1</Notes>
  <HiddenSlides>0</HiddenSlides>
  <MMClips>0</MMClips>
  <ScaleCrop>false</ScaleCrop>
  <HeadingPairs>
    <vt:vector size="4" baseType="variant">
      <vt:variant>
        <vt:lpstr>主题</vt:lpstr>
      </vt:variant>
      <vt:variant>
        <vt:i4>3</vt:i4>
      </vt:variant>
      <vt:variant>
        <vt:lpstr>幻灯片标题</vt:lpstr>
      </vt:variant>
      <vt:variant>
        <vt:i4>36</vt:i4>
      </vt:variant>
    </vt:vector>
  </HeadingPairs>
  <TitlesOfParts>
    <vt:vector size="39" baseType="lpstr">
      <vt:lpstr>自定义设计方案</vt:lpstr>
      <vt:lpstr>1_自定义设计方案</vt:lpstr>
      <vt:lpstr>2_自定义设计方案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王鸿</cp:lastModifiedBy>
  <cp:revision>54</cp:revision>
  <dcterms:created xsi:type="dcterms:W3CDTF">2015-05-05T08:02:00Z</dcterms:created>
  <dcterms:modified xsi:type="dcterms:W3CDTF">2018-02-11T02:57:03Z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