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</p:sldMasterIdLst>
  <p:sldIdLst>
    <p:sldId id="259" r:id="rId10"/>
    <p:sldId id="256" r:id="rId11"/>
    <p:sldId id="293" r:id="rId12"/>
    <p:sldId id="260" r:id="rId13"/>
    <p:sldId id="261" r:id="rId14"/>
    <p:sldId id="262" r:id="rId15"/>
    <p:sldId id="263" r:id="rId16"/>
    <p:sldId id="292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4" r:id="rId25"/>
    <p:sldId id="305" r:id="rId26"/>
    <p:sldId id="306" r:id="rId27"/>
    <p:sldId id="301" r:id="rId28"/>
    <p:sldId id="307" r:id="rId29"/>
    <p:sldId id="265" r:id="rId30"/>
    <p:sldId id="302" r:id="rId31"/>
    <p:sldId id="270" r:id="rId32"/>
    <p:sldId id="308" r:id="rId33"/>
    <p:sldId id="272" r:id="rId34"/>
    <p:sldId id="309" r:id="rId35"/>
    <p:sldId id="271" r:id="rId36"/>
    <p:sldId id="303" r:id="rId37"/>
    <p:sldId id="310" r:id="rId38"/>
    <p:sldId id="311" r:id="rId39"/>
    <p:sldId id="275" r:id="rId40"/>
    <p:sldId id="276" r:id="rId41"/>
    <p:sldId id="291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66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24372-BA88-40E1-9890-75A3050F12DA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0D4F1-2A92-42DD-9B9F-8B1035D698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73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A9680-7815-45DD-94EC-C684FF033E6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84068-AB33-4F0A-913C-50B0780D172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77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B3769-D43E-4881-AE9D-04878C07C67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42216-2E17-4073-AB52-3056FEA7C0E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113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2A7DF-F957-4F86-8D1A-84669889E1A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8A9B8-6FC0-4F61-B02A-DA43CA17982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91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4EABE-9EA2-4AE3-B33E-6BA15EE8DD71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4EF2B-3169-42CE-8937-35D56711CF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188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93AEA-2EB7-461D-9EE2-C7D45B08124C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AE3BB-EF00-47CF-8320-FE1563F1BCC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6924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E684-D917-4AB5-A69E-689F9A5EE7B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53C67-BBF3-478F-A6EA-59139FB5E56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89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796A7-EB7F-4DAB-AADA-4A733A734D12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571B5-3322-463C-B87D-0FA17706AB4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545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A5BDB-EBA9-40DE-99C4-5FCC4AF508DE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FB1C1-95C8-47E9-80AB-48DFA3DD2B8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818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CE624-4986-4436-9304-85F721AC097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08B4-79E7-456E-AA0C-6D6723DB0A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56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DDF30-7F54-4793-AB3B-277B3BB53EEB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3B437-EC94-4730-8A7E-A264DE3D5DC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645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24372-BA88-40E1-9890-75A3050F12DA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0D4F1-2A92-42DD-9B9F-8B1035D698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898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A9680-7815-45DD-94EC-C684FF033E6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84068-AB33-4F0A-913C-50B0780D172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495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B3769-D43E-4881-AE9D-04878C07C67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42216-2E17-4073-AB52-3056FEA7C0E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7724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2A7DF-F957-4F86-8D1A-84669889E1A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8A9B8-6FC0-4F61-B02A-DA43CA17982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101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4EABE-9EA2-4AE3-B33E-6BA15EE8DD71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4EF2B-3169-42CE-8937-35D56711CF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786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93AEA-2EB7-461D-9EE2-C7D45B08124C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AE3BB-EF00-47CF-8320-FE1563F1BCC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2146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E684-D917-4AB5-A69E-689F9A5EE7B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53C67-BBF3-478F-A6EA-59139FB5E56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33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796A7-EB7F-4DAB-AADA-4A733A734D12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571B5-3322-463C-B87D-0FA17706AB4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7405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A5BDB-EBA9-40DE-99C4-5FCC4AF508DE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FB1C1-95C8-47E9-80AB-48DFA3DD2B8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4743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CE624-4986-4436-9304-85F721AC097F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08B4-79E7-456E-AA0C-6D6723DB0A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4376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DDF30-7F54-4793-AB3B-277B3BB53EEB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3B437-EC94-4730-8A7E-A264DE3D5DC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675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783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1110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579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276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167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43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382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507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158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378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826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3161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5975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24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0791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20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7534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445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7867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35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2071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856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909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510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014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02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9471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1735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3254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03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0725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6189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840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86381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633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729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7062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3961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4763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6386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2155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7693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1289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52284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683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76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8035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588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94253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2984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3425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9589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1498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3967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970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6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760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57576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75247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3355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63057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71917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770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25026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388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9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736E80-92B7-4099-A96F-5723F7FFE792}" type="datetimeFigureOut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4AD175-7298-4D2F-A088-BFD09D2CC284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70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736E80-92B7-4099-A96F-5723F7FFE792}" type="datetimeFigureOut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4AD175-7298-4D2F-A088-BFD09D2CC284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1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36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90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73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0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981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28217"/>
            <a:ext cx="10585176" cy="688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1800" y="1052736"/>
            <a:ext cx="5184576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你每天都做过哪些事？这些事情当中，哪些是你喜欢做的？哪些是你不喜欢做的？</a:t>
            </a:r>
            <a:endParaRPr lang="zh-CN" altLang="en-US" sz="4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AutoShape 2" descr="https://timgsa.baidu.com/timg?image&amp;quality=80&amp;size=b9999_10000&amp;sec=1486975608&amp;di=f7fcb46db7f0b2ac92be3b9161910eae&amp;imgtype=jpg&amp;er=1&amp;src=http%3A%2F%2Fpic.90sjimg.com%2Fback_pic%2F00%2F04%2F20%2F33%2F03807a9a0d101e02d3332026b753e5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9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3" y="1317625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838200" y="0"/>
            <a:ext cx="373379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zh-CN" sz="9600" dirty="0" smtClean="0">
                <a:solidFill>
                  <a:prstClr val="black"/>
                </a:solidFill>
                <a:latin typeface="宋体"/>
                <a:ea typeface="宋体"/>
              </a:rPr>
              <a:t>G</a:t>
            </a:r>
            <a:r>
              <a:rPr lang="zh-CN" altLang="en-US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：</a:t>
            </a:r>
            <a:r>
              <a:rPr lang="en-US" altLang="zh-CN" sz="96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gè</a:t>
            </a:r>
            <a:endParaRPr lang="zh-CN" altLang="en-US" sz="9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897136" y="1139653"/>
            <a:ext cx="3313509" cy="42465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各</a:t>
            </a:r>
            <a:endParaRPr lang="zh-CN" altLang="en-US" sz="270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5468422" y="2305050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各种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5468422" y="3403599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各个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68422" y="26171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上下结构</a:t>
            </a:r>
          </a:p>
        </p:txBody>
      </p:sp>
    </p:spTree>
    <p:extLst>
      <p:ext uri="{BB962C8B-B14F-4D97-AF65-F5344CB8AC3E}">
        <p14:creationId xmlns:p14="http://schemas.microsoft.com/office/powerpoint/2010/main" val="301595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1317625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0" y="1"/>
            <a:ext cx="51019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Z:zh</a:t>
            </a:r>
            <a:r>
              <a:rPr lang="en-US" altLang="zh-CN" sz="96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ǒ</a:t>
            </a:r>
            <a:r>
              <a:rPr lang="en-US" altLang="zh-CN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ng</a:t>
            </a:r>
            <a:endParaRPr lang="en-US" altLang="zh-CN" sz="9600" b="1" dirty="0">
              <a:solidFill>
                <a:srgbClr val="002060"/>
              </a:solidFill>
              <a:ea typeface="楷体_GB2312"/>
              <a:cs typeface="楷体_GB2312"/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812465" y="1118163"/>
            <a:ext cx="3313509" cy="42465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种</a:t>
            </a: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5900389" y="2228265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种子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4853955" y="3071022"/>
            <a:ext cx="45199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种（</a:t>
            </a:r>
            <a:r>
              <a:rPr lang="en-US" altLang="zh-CN" sz="4000" b="1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zhòng</a:t>
            </a:r>
            <a:r>
              <a:rPr lang="zh-CN" altLang="en-US" sz="4000" b="1" dirty="0" smtClean="0">
                <a:solidFill>
                  <a:prstClr val="black"/>
                </a:solidFill>
              </a:rPr>
              <a:t>）花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4088" y="189339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左右结构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589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1295400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496119" y="-179992"/>
            <a:ext cx="43818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Y</a:t>
            </a:r>
            <a:r>
              <a:rPr lang="en-US" altLang="zh-CN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:yàng</a:t>
            </a:r>
            <a:endParaRPr lang="en-US" altLang="zh-CN" sz="9600" b="1" dirty="0">
              <a:solidFill>
                <a:srgbClr val="002060"/>
              </a:solidFill>
              <a:ea typeface="楷体_GB2312"/>
              <a:cs typeface="楷体_GB2312"/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897136" y="999306"/>
            <a:ext cx="3313509" cy="42465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样</a:t>
            </a:r>
            <a:endParaRPr lang="zh-CN" altLang="en-US" sz="270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5738623" y="2305050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样子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5722971" y="3122587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prstClr val="black"/>
                </a:solidFill>
              </a:rPr>
              <a:t>这样</a:t>
            </a:r>
          </a:p>
        </p:txBody>
      </p:sp>
      <p:sp>
        <p:nvSpPr>
          <p:cNvPr id="11" name="矩形 10"/>
          <p:cNvSpPr/>
          <p:nvPr/>
        </p:nvSpPr>
        <p:spPr>
          <a:xfrm>
            <a:off x="5124797" y="2905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上下结构</a:t>
            </a:r>
          </a:p>
        </p:txBody>
      </p:sp>
    </p:spTree>
    <p:extLst>
      <p:ext uri="{BB962C8B-B14F-4D97-AF65-F5344CB8AC3E}">
        <p14:creationId xmlns:p14="http://schemas.microsoft.com/office/powerpoint/2010/main" val="408121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1317625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838200" y="0"/>
            <a:ext cx="358978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H:hu</a:t>
            </a:r>
            <a:r>
              <a:rPr lang="en-US" altLang="zh-CN" sz="96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ǒ</a:t>
            </a:r>
            <a:endParaRPr lang="en-US" altLang="zh-CN" sz="9600" b="1" dirty="0">
              <a:solidFill>
                <a:srgbClr val="002060"/>
              </a:solidFill>
              <a:ea typeface="楷体_GB2312"/>
              <a:cs typeface="楷体_GB2312"/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769680" y="1139653"/>
            <a:ext cx="3313509" cy="424731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伙</a:t>
            </a:r>
            <a:endParaRPr lang="zh-CN" altLang="en-US" sz="270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5724128" y="3651121"/>
            <a:ext cx="24705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小伙子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10024" y="189339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左右结构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68144" y="2555425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 dirty="0" smtClean="0">
                <a:solidFill>
                  <a:prstClr val="black"/>
                </a:solidFill>
              </a:rPr>
              <a:t>伙计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2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1317625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0" y="0"/>
            <a:ext cx="496855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zh-CN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B</a:t>
            </a:r>
            <a:r>
              <a:rPr lang="zh-CN" altLang="en-US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：</a:t>
            </a:r>
            <a:r>
              <a:rPr lang="en-US" altLang="zh-CN" sz="96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bàn</a:t>
            </a:r>
            <a:endParaRPr lang="zh-CN" altLang="en-US" sz="9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897136" y="1139653"/>
            <a:ext cx="3313509" cy="42465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伴</a:t>
            </a:r>
            <a:endParaRPr lang="zh-CN" altLang="en-US" sz="270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5652120" y="2792915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陪伴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5652120" y="3861048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伙伴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7991" y="29051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上下结构</a:t>
            </a:r>
          </a:p>
        </p:txBody>
      </p:sp>
    </p:spTree>
    <p:extLst>
      <p:ext uri="{BB962C8B-B14F-4D97-AF65-F5344CB8AC3E}">
        <p14:creationId xmlns:p14="http://schemas.microsoft.com/office/powerpoint/2010/main" val="41867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1317625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699208" y="189339"/>
            <a:ext cx="389034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zh-CN" sz="9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Z:zhè</a:t>
            </a:r>
            <a:endParaRPr lang="zh-CN" altLang="en-US" sz="9600" dirty="0">
              <a:solidFill>
                <a:prstClr val="black"/>
              </a:solidFill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897136" y="1139653"/>
            <a:ext cx="3313509" cy="42465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这</a:t>
            </a:r>
            <a:endParaRPr lang="zh-CN" altLang="en-US" sz="270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5490869" y="2873375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prstClr val="black"/>
                </a:solidFill>
              </a:rPr>
              <a:t>这个</a:t>
            </a: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5525521" y="3903712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这里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9266" y="189339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半包围结构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017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32"/>
            <a:ext cx="8435280" cy="6009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月夜，正玩着踩影子，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就听大人叫着：“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快回家睡觉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!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唉，我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想再多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玩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一会儿啊。</a:t>
            </a:r>
            <a:endParaRPr lang="en-US" altLang="zh-CN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不过，回家</a:t>
            </a:r>
            <a:r>
              <a:rPr lang="zh-CN" altLang="en-US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睡着了</a:t>
            </a: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b="1" dirty="0" smtClean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倒可以</a:t>
            </a:r>
            <a:r>
              <a:rPr lang="zh-CN" altLang="en-US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做各种各样的</a:t>
            </a: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梦呢！</a:t>
            </a:r>
            <a:endParaRPr lang="en-US" altLang="zh-CN" b="1" dirty="0" smtClean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b="1" dirty="0" smtClean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做着好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梦，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又听见大人在叫：“该起床上学啦！”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唉，要是不上学就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endParaRPr lang="en-US" altLang="zh-CN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不过，去</a:t>
            </a:r>
            <a:r>
              <a:rPr lang="zh-CN" altLang="en-US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了学校</a:t>
            </a: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en-US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能见到小伙伴，多么</a:t>
            </a: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开心哪！</a:t>
            </a:r>
            <a:endParaRPr lang="en-US" altLang="zh-CN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05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96242"/>
            <a:ext cx="8229600" cy="58655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正和小伙伴们玩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着跳房子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操场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上却响起了上课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铃声。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</a:t>
            </a: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没有上课铃就好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endParaRPr lang="en-US" altLang="zh-CN" sz="3600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不过，听</a:t>
            </a: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老师讲故事</a:t>
            </a: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也是很快乐很有趣的呀！</a:t>
            </a:r>
            <a:endParaRPr lang="en-US" altLang="zh-CN" sz="3600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别的孩子也是这样吗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像我一样，这么想吗？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109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229600" cy="1143000"/>
          </a:xfrm>
        </p:spPr>
        <p:txBody>
          <a:bodyPr/>
          <a:lstStyle/>
          <a:p>
            <a:pPr algn="l"/>
            <a:r>
              <a:rPr lang="zh-CN" altLang="en-US" dirty="0" smtClean="0"/>
              <a:t>填空：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9580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月夜，正玩着</a:t>
            </a:r>
            <a:r>
              <a:rPr lang="en-US" altLang="zh-CN" dirty="0"/>
              <a:t>____________</a:t>
            </a:r>
            <a:r>
              <a:rPr lang="zh-CN" altLang="en-US" dirty="0"/>
              <a:t>，就听大人叫着：“</a:t>
            </a:r>
            <a:r>
              <a:rPr lang="en-US" altLang="zh-CN" dirty="0"/>
              <a:t>__________________</a:t>
            </a:r>
            <a:r>
              <a:rPr lang="zh-CN" altLang="en-US" dirty="0"/>
              <a:t>！”</a:t>
            </a:r>
          </a:p>
          <a:p>
            <a:pPr marL="0" indent="0">
              <a:buNone/>
            </a:pPr>
            <a:r>
              <a:rPr lang="zh-CN" altLang="en-US" dirty="0"/>
              <a:t>正做着</a:t>
            </a:r>
            <a:r>
              <a:rPr lang="en-US" altLang="zh-CN" dirty="0"/>
              <a:t>____________</a:t>
            </a:r>
            <a:r>
              <a:rPr lang="zh-CN" altLang="en-US" dirty="0"/>
              <a:t>，又听见大人在叫：“</a:t>
            </a:r>
            <a:r>
              <a:rPr lang="en-US" altLang="zh-CN" dirty="0"/>
              <a:t>__________________</a:t>
            </a:r>
            <a:r>
              <a:rPr lang="zh-CN" altLang="en-US" dirty="0"/>
              <a:t>！”</a:t>
            </a:r>
          </a:p>
          <a:p>
            <a:pPr marL="0" indent="0">
              <a:buNone/>
            </a:pPr>
            <a:r>
              <a:rPr lang="zh-CN" altLang="en-US" dirty="0"/>
              <a:t>正和小伙伴们玩着</a:t>
            </a:r>
            <a:r>
              <a:rPr lang="en-US" altLang="zh-CN" dirty="0"/>
              <a:t>____________</a:t>
            </a:r>
            <a:r>
              <a:rPr lang="zh-CN" altLang="en-US" dirty="0"/>
              <a:t>，操场上却</a:t>
            </a:r>
            <a:r>
              <a:rPr lang="en-US" altLang="zh-CN" dirty="0"/>
              <a:t>__________________________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229200"/>
            <a:ext cx="1800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19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936"/>
            <a:ext cx="9144001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第二课时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AutoShape 2" descr="https://timgsa.baidu.com/timg?image&amp;quality=80&amp;size=b9999_10000&amp;sec=1486380888994&amp;di=dc707d78db87c1afa7be99aee9d0e2a0&amp;imgtype=0&amp;src=http%3A%2F%2Fpic2.ooopic.com%2F12%2F22%2F95%2F16b1OOOPIC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25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936"/>
            <a:ext cx="9144001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6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、一个接一个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AutoShape 2" descr="https://timgsa.baidu.com/timg?image&amp;quality=80&amp;size=b9999_10000&amp;sec=1486380888994&amp;di=dc707d78db87c1afa7be99aee9d0e2a0&amp;imgtype=0&amp;src=http%3A%2F%2Fpic2.ooopic.com%2F12%2F22%2F95%2F16b1OOOPIC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6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92696"/>
            <a:ext cx="9288015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月夜   影子  回家  睡觉  </a:t>
            </a:r>
            <a:endParaRPr lang="en-US" altLang="zh-CN" sz="6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各种各样</a:t>
            </a:r>
            <a:r>
              <a:rPr lang="en-US" altLang="zh-CN" sz="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起床  学校  </a:t>
            </a:r>
            <a:endParaRPr lang="en-US" altLang="zh-CN" sz="6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伙伴  开心  上课铃  操场</a:t>
            </a:r>
            <a:endParaRPr lang="en-US" altLang="zh-CN" sz="6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有趣  快乐  老师  讲故事</a:t>
            </a:r>
            <a:endParaRPr lang="zh-CN" altLang="en-US" sz="6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52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24" y="0"/>
            <a:ext cx="8229600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月夜，正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玩着踩</a:t>
            </a: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影子，</a:t>
            </a:r>
            <a:endParaRPr lang="en-US" altLang="zh-CN" sz="36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就听大人叫着：“快回家睡觉</a:t>
            </a:r>
            <a:r>
              <a:rPr lang="en-US" altLang="zh-CN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!</a:t>
            </a: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endParaRPr lang="en-US" altLang="zh-CN" sz="36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唉，我好想再多玩一会儿啊。</a:t>
            </a:r>
            <a:endParaRPr lang="en-US" altLang="zh-CN" sz="36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不过，回家睡着了，</a:t>
            </a:r>
            <a:endParaRPr lang="en-US" altLang="zh-CN" sz="3600" b="1" dirty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倒可以做各种各样的梦呢！</a:t>
            </a:r>
            <a:endParaRPr lang="en-US" altLang="zh-CN" sz="3600" b="1" dirty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3600" b="1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32125"/>
            <a:ext cx="3723676" cy="3212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32125"/>
            <a:ext cx="3672409" cy="3070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984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87524" y="116632"/>
            <a:ext cx="8568952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思考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1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）小作者在做什么事情？她喜欢做吗？还要做什么事情？</a:t>
            </a:r>
            <a:endParaRPr lang="en-US" altLang="zh-CN" sz="4000" noProof="1" smtClean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（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）大人叫“她”回家睡觉，“她”高兴吗？</a:t>
            </a:r>
            <a:endParaRPr lang="en-US" altLang="zh-CN" sz="4000" noProof="1" smtClean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3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）当大人意见跟我们想法不一样的时候，我们应该怎么做？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1944216" cy="126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5795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24" y="0"/>
            <a:ext cx="8229600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正做着好梦，</a:t>
            </a:r>
            <a:endParaRPr lang="en-US" altLang="zh-CN" sz="36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又听见大人在叫：“该起床上学啦！”</a:t>
            </a:r>
            <a:endParaRPr lang="en-US" altLang="zh-CN" sz="36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唉，要是不上学就好了。</a:t>
            </a:r>
            <a:endParaRPr lang="en-US" altLang="zh-CN" sz="36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不过，去了学校，</a:t>
            </a:r>
            <a:endParaRPr lang="en-US" altLang="zh-CN" sz="3600" b="1" dirty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就能见到小伙伴，多么开心哪！</a:t>
            </a:r>
            <a:endParaRPr lang="en-US" altLang="zh-CN" sz="3600" b="1" dirty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3600" b="1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3600" b="1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4965"/>
            <a:ext cx="3672409" cy="3070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s://timgsa.baidu.com/timg?image&amp;quality=80&amp;size=b9999_10000&amp;sec=1486383126916&amp;di=a284019002bd918c106ee885cdecc2a8&amp;imgtype=0&amp;src=http%3A%2F%2Fpic29.photophoto.cn%2F20131231%2F0010023577810064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4965"/>
            <a:ext cx="4126044" cy="3070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4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00113" y="1125538"/>
            <a:ext cx="770433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思考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 （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1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 睡觉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的过程中又发生了什么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事情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？</a:t>
            </a:r>
            <a:endParaRPr lang="en-US" altLang="zh-CN" sz="4000" noProof="1" smtClean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en-US" altLang="zh-CN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）“我”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一开始是怎么想的？ 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1125538"/>
            <a:ext cx="1800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8560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24" y="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正和小伙伴们玩着跳房子，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操场上却响起了上课铃声。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唉，要是没有上课铃就好了。</a:t>
            </a:r>
            <a:endParaRPr lang="en-US" altLang="zh-CN" sz="36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不过，听老师讲故事，</a:t>
            </a:r>
            <a:endParaRPr lang="en-US" altLang="zh-CN" sz="3600" b="1" dirty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也是很快乐很有趣的呀！</a:t>
            </a:r>
            <a:endParaRPr lang="en-US" altLang="zh-CN" sz="3600" b="1" dirty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AutoShape 2" descr="https://timgsa.baidu.com/timg?image&amp;quality=80&amp;size=b9999_10000&amp;sec=1486383126916&amp;di=a284019002bd918c106ee885cdecc2a8&amp;imgtype=0&amp;src=http%3A%2F%2Fpic29.photophoto.cn%2F20131231%2F0010023577810064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95" y="3424965"/>
            <a:ext cx="3810000" cy="3070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542" y="3393367"/>
            <a:ext cx="4266930" cy="3102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6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00113" y="1125538"/>
            <a:ext cx="770433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思考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 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到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了学校，我做了什么自己喜欢的事情？然后又发生了什么？我是怎样做的？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1125538"/>
            <a:ext cx="1800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3562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4694" y="7647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别的孩子也是这样吗？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也想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我一样，这么想吗？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AutoShape 2" descr="https://timgsa.baidu.com/timg?image&amp;quality=80&amp;size=b9999_10000&amp;sec=1486383126916&amp;di=a284019002bd918c106ee885cdecc2a8&amp;imgtype=0&amp;src=http%3A%2F%2Fpic29.photophoto.cn%2F20131231%2F0010023577810064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48880"/>
            <a:ext cx="5250406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52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87524" y="188640"/>
            <a:ext cx="856895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思考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</a:t>
            </a:r>
            <a:endParaRPr lang="en-US" altLang="zh-CN" sz="4000" noProof="1" smtClean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如果小作者在问你，你会怎么回答？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48880"/>
            <a:ext cx="5250406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6571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32"/>
            <a:ext cx="8435280" cy="6009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月夜，正玩着踩影子，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就听大人叫着：“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快回家睡觉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!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唉，我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想再多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玩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一会儿啊。</a:t>
            </a:r>
            <a:endParaRPr lang="en-US" altLang="zh-CN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不过，回家</a:t>
            </a:r>
            <a:r>
              <a:rPr lang="zh-CN" altLang="en-US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睡着了</a:t>
            </a: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b="1" dirty="0" smtClean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倒可以</a:t>
            </a:r>
            <a:r>
              <a:rPr lang="zh-CN" altLang="en-US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做各种各样的</a:t>
            </a: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梦呢！</a:t>
            </a:r>
            <a:endParaRPr lang="en-US" altLang="zh-CN" b="1" dirty="0" smtClean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b="1" dirty="0" smtClean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做着好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梦，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又听见大人在叫：“该起床上学啦！”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唉，要是不上学就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endParaRPr lang="en-US" altLang="zh-CN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不过，去</a:t>
            </a:r>
            <a:r>
              <a:rPr lang="zh-CN" altLang="en-US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了学校</a:t>
            </a: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en-US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能见到小伙伴，多么</a:t>
            </a: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开心哪！</a:t>
            </a:r>
            <a:endParaRPr lang="en-US" altLang="zh-CN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182036" y="332656"/>
            <a:ext cx="1538883" cy="619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分角色朗读</a:t>
            </a:r>
            <a:endParaRPr lang="zh-CN" altLang="en-US" sz="88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6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00113" y="1125538"/>
            <a:ext cx="7343775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自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读要求：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（</a:t>
            </a:r>
            <a:r>
              <a:rPr lang="en-US" altLang="zh-CN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1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）自由读文，想想这个孩子做了什么事情。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（</a:t>
            </a:r>
            <a:r>
              <a:rPr lang="en-US" altLang="zh-CN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）圈出文中的生字，并给生字找几个</a:t>
            </a:r>
            <a:r>
              <a:rPr lang="zh-CN" altLang="en-US" sz="40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朋友</a:t>
            </a:r>
            <a:r>
              <a:rPr lang="zh-CN" altLang="en-US" sz="40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。</a:t>
            </a:r>
            <a:endParaRPr lang="zh-CN" altLang="en-US" sz="40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1125538"/>
            <a:ext cx="1800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2181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96242"/>
            <a:ext cx="8229600" cy="58655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正和小伙伴们玩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着跳房子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操场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上却响起了上课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铃声。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</a:t>
            </a: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没有上课铃就好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endParaRPr lang="en-US" altLang="zh-CN" sz="3600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不过，听</a:t>
            </a: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老师讲故事</a:t>
            </a: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也是很快乐很有趣的呀！</a:t>
            </a:r>
            <a:endParaRPr lang="en-US" altLang="zh-CN" sz="3600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别的孩子也是这样吗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像我一样，这么想吗？</a:t>
            </a: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164288" y="0"/>
            <a:ext cx="4572000" cy="68634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88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  <a:endParaRPr lang="en-US" altLang="zh-CN" sz="8800" b="1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88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角</a:t>
            </a:r>
            <a:endParaRPr lang="en-US" altLang="zh-CN" sz="8800" b="1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88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色</a:t>
            </a:r>
            <a:endParaRPr lang="en-US" altLang="zh-CN" sz="8800" b="1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88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朗</a:t>
            </a:r>
            <a:endParaRPr lang="en-US" altLang="zh-CN" sz="8800" b="1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88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读</a:t>
            </a:r>
            <a:endParaRPr lang="zh-CN" altLang="en-US" sz="88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8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48" y="0"/>
            <a:ext cx="91696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844824" y="-9939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CC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句式变换</a:t>
            </a:r>
            <a:endParaRPr lang="zh-CN" altLang="en-US" sz="4800" dirty="0">
              <a:solidFill>
                <a:srgbClr val="CC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9289032" cy="48574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、唉，我好想再多玩一会儿啊。</a:t>
            </a: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改为：</a:t>
            </a: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_____________________________</a:t>
            </a:r>
          </a:p>
          <a:p>
            <a:pPr marL="0" indent="0">
              <a:buNone/>
            </a:pP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、唉，要是不上学就好了。</a:t>
            </a: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改为：</a:t>
            </a: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_____________________________    </a:t>
            </a:r>
          </a:p>
          <a:p>
            <a:pPr marL="0" indent="0">
              <a:buNone/>
            </a:pPr>
            <a:endParaRPr lang="en-US" altLang="zh-CN" sz="3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、唉，要是没有上课铃就好了。</a:t>
            </a: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改为：</a:t>
            </a: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_____________________________</a:t>
            </a:r>
            <a:endParaRPr lang="zh-CN" altLang="en-US" sz="3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7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48" y="0"/>
            <a:ext cx="91696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844824" y="-9939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CC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句式变换</a:t>
            </a:r>
            <a:endParaRPr lang="zh-CN" altLang="en-US" sz="4800" dirty="0">
              <a:solidFill>
                <a:srgbClr val="CC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9289032" cy="48574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、唉，我好想再多玩一会儿啊。</a:t>
            </a: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改为：</a:t>
            </a: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_____________________________</a:t>
            </a:r>
          </a:p>
          <a:p>
            <a:pPr marL="0" indent="0">
              <a:buNone/>
            </a:pP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、唉，要是不上学就好了。</a:t>
            </a: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改为：</a:t>
            </a: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_____________________________    </a:t>
            </a:r>
          </a:p>
          <a:p>
            <a:pPr marL="0" indent="0">
              <a:buNone/>
            </a:pPr>
            <a:endParaRPr lang="en-US" altLang="zh-CN" sz="3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、唉，要是没有上课铃就好了。</a:t>
            </a:r>
            <a:endParaRPr lang="en-US" altLang="zh-CN" sz="3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改为：</a:t>
            </a:r>
            <a:r>
              <a:rPr lang="en-US" altLang="zh-CN" sz="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_____________________________</a:t>
            </a:r>
            <a:endParaRPr lang="zh-CN" altLang="en-US" sz="3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1556792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唉，要是不用睡觉就好了。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3101" y="3645024"/>
            <a:ext cx="80466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，我好想多睡一会儿啊。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7788" y="5805264"/>
            <a:ext cx="80480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唉，我好想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多玩一会儿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啊。</a:t>
            </a:r>
          </a:p>
        </p:txBody>
      </p:sp>
    </p:spTree>
    <p:extLst>
      <p:ext uri="{BB962C8B-B14F-4D97-AF65-F5344CB8AC3E}">
        <p14:creationId xmlns:p14="http://schemas.microsoft.com/office/powerpoint/2010/main" val="422475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684568" cy="7056784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《</a:t>
            </a:r>
            <a:r>
              <a:rPr lang="zh-CN" altLang="en-US" sz="4000" dirty="0"/>
              <a:t>春天的清晨</a:t>
            </a:r>
            <a:r>
              <a:rPr lang="en-US" altLang="zh-CN" sz="4000" dirty="0"/>
              <a:t>》</a:t>
            </a:r>
          </a:p>
          <a:p>
            <a:pPr marL="0" indent="0">
              <a:buNone/>
            </a:pPr>
            <a:r>
              <a:rPr lang="zh-CN" altLang="en-US" sz="4000" dirty="0" smtClean="0"/>
              <a:t>    雀</a:t>
            </a:r>
            <a:r>
              <a:rPr lang="zh-CN" altLang="en-US" sz="4000" dirty="0"/>
              <a:t>儿喳喳叫，</a:t>
            </a:r>
          </a:p>
          <a:p>
            <a:pPr marL="0" indent="0">
              <a:buNone/>
            </a:pPr>
            <a:r>
              <a:rPr lang="zh-CN" altLang="en-US" sz="4000" dirty="0" smtClean="0"/>
              <a:t>    天气</a:t>
            </a:r>
            <a:r>
              <a:rPr lang="zh-CN" altLang="en-US" sz="4000" dirty="0"/>
              <a:t>这么好，</a:t>
            </a:r>
          </a:p>
          <a:p>
            <a:pPr marL="0" indent="0">
              <a:buNone/>
            </a:pPr>
            <a:r>
              <a:rPr lang="zh-CN" altLang="en-US" sz="4000" dirty="0" smtClean="0"/>
              <a:t>    呼噜</a:t>
            </a:r>
            <a:r>
              <a:rPr lang="zh-CN" altLang="en-US" sz="4000" dirty="0"/>
              <a:t>噜，呼噜噜，</a:t>
            </a:r>
          </a:p>
          <a:p>
            <a:pPr marL="0" indent="0">
              <a:buNone/>
            </a:pPr>
            <a:r>
              <a:rPr lang="zh-CN" altLang="en-US" sz="4000" dirty="0" smtClean="0"/>
              <a:t>    我</a:t>
            </a:r>
            <a:r>
              <a:rPr lang="zh-CN" altLang="en-US" sz="4000" dirty="0"/>
              <a:t>还想睡觉。　</a:t>
            </a:r>
          </a:p>
          <a:p>
            <a:pPr marL="0" indent="0">
              <a:buNone/>
            </a:pPr>
            <a:r>
              <a:rPr lang="zh-CN" altLang="en-US" sz="4000" dirty="0" smtClean="0"/>
              <a:t>   上眼皮</a:t>
            </a:r>
            <a:r>
              <a:rPr lang="zh-CN" altLang="en-US" sz="4000" dirty="0"/>
              <a:t>想要睁开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 marL="0" indent="0">
              <a:buNone/>
            </a:pPr>
            <a:r>
              <a:rPr lang="zh-CN" altLang="en-US" sz="4000" dirty="0" smtClean="0"/>
              <a:t>   下眼皮</a:t>
            </a:r>
            <a:r>
              <a:rPr lang="zh-CN" altLang="en-US" sz="4000" dirty="0"/>
              <a:t>却不愿醒来，</a:t>
            </a:r>
          </a:p>
          <a:p>
            <a:pPr marL="0" indent="0">
              <a:buNone/>
            </a:pPr>
            <a:r>
              <a:rPr lang="zh-CN" altLang="en-US" sz="4000" dirty="0" smtClean="0"/>
              <a:t>   呼噜</a:t>
            </a:r>
            <a:r>
              <a:rPr lang="zh-CN" altLang="en-US" sz="4000" dirty="0"/>
              <a:t>噜，呼噜噜，</a:t>
            </a:r>
          </a:p>
          <a:p>
            <a:pPr marL="0" indent="0">
              <a:buNone/>
            </a:pPr>
            <a:r>
              <a:rPr lang="zh-CN" altLang="en-US" sz="4000" dirty="0" smtClean="0"/>
              <a:t>   我</a:t>
            </a:r>
            <a:r>
              <a:rPr lang="zh-CN" altLang="en-US" sz="4000" dirty="0"/>
              <a:t>还想睡觉。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8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32"/>
            <a:ext cx="8435280" cy="6009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月夜，正玩着踩影子，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就听大人叫着：“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快回家睡觉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!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唉，我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想再多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玩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一会儿啊。</a:t>
            </a:r>
            <a:endParaRPr lang="en-US" altLang="zh-CN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不过，回家</a:t>
            </a:r>
            <a:r>
              <a:rPr lang="zh-CN" altLang="en-US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睡着了</a:t>
            </a: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b="1" dirty="0" smtClean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倒可以</a:t>
            </a:r>
            <a:r>
              <a:rPr lang="zh-CN" altLang="en-US" b="1" dirty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做各种各样的</a:t>
            </a:r>
            <a:r>
              <a:rPr lang="zh-CN" altLang="en-US" b="1" dirty="0" smtClean="0">
                <a:solidFill>
                  <a:srgbClr val="FF7C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梦呢！</a:t>
            </a:r>
            <a:endParaRPr lang="en-US" altLang="zh-CN" b="1" dirty="0" smtClean="0">
              <a:solidFill>
                <a:srgbClr val="FF7C8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b="1" dirty="0" smtClean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做着好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梦，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又听见大人在叫：“该起床上学啦！”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唉，要是不上学就</a:t>
            </a:r>
            <a:r>
              <a:rPr lang="zh-CN" altLang="en-US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endParaRPr lang="en-US" altLang="zh-CN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不过，去</a:t>
            </a:r>
            <a:r>
              <a:rPr lang="zh-CN" altLang="en-US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了学校</a:t>
            </a: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en-US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能见到小伙伴，多么</a:t>
            </a:r>
            <a:r>
              <a:rPr lang="zh-CN" altLang="en-US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开心哪！</a:t>
            </a:r>
            <a:endParaRPr lang="en-US" altLang="zh-CN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837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96242"/>
            <a:ext cx="8229600" cy="58655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正和小伙伴们玩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着跳房子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操场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上却响起了上课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铃声。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唉，要是</a:t>
            </a: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没有上课铃就好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endParaRPr lang="en-US" altLang="zh-CN" sz="3600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不过，听</a:t>
            </a:r>
            <a:r>
              <a:rPr lang="zh-CN" altLang="en-US" sz="3600" b="1" dirty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老师讲故事</a:t>
            </a: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66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也是很快乐很有趣的呀！</a:t>
            </a:r>
            <a:endParaRPr lang="en-US" altLang="zh-CN" sz="3600" b="1" dirty="0" smtClean="0">
              <a:solidFill>
                <a:srgbClr val="FF66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别的孩子也是这样吗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像我一样，这么想吗？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630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699" y="1052736"/>
            <a:ext cx="914501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接  觉  再  做  各  </a:t>
            </a:r>
            <a:endParaRPr lang="en-US" altLang="zh-CN" sz="8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8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8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402" y="188640"/>
            <a:ext cx="9217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>
                <a:latin typeface="Comic Sans MS" panose="030F0702030302020204" pitchFamily="66" charset="0"/>
              </a:rPr>
              <a:t>jiē</a:t>
            </a:r>
            <a:r>
              <a:rPr lang="en-US" altLang="zh-CN" sz="6000" dirty="0" smtClean="0">
                <a:latin typeface="Comic Sans MS" panose="030F0702030302020204" pitchFamily="66" charset="0"/>
              </a:rPr>
              <a:t>   </a:t>
            </a:r>
            <a:r>
              <a:rPr lang="en-US" altLang="zh-CN" sz="6000" dirty="0" err="1" smtClean="0">
                <a:latin typeface="Comic Sans MS" panose="030F0702030302020204" pitchFamily="66" charset="0"/>
              </a:rPr>
              <a:t>jiào</a:t>
            </a:r>
            <a:r>
              <a:rPr lang="en-US" altLang="zh-CN" sz="6000" dirty="0" smtClean="0">
                <a:latin typeface="Comic Sans MS" panose="030F0702030302020204" pitchFamily="66" charset="0"/>
              </a:rPr>
              <a:t>  </a:t>
            </a:r>
            <a:r>
              <a:rPr lang="en-US" altLang="zh-CN" sz="6000" dirty="0" err="1" smtClean="0">
                <a:latin typeface="Comic Sans MS" panose="030F0702030302020204" pitchFamily="66" charset="0"/>
              </a:rPr>
              <a:t>zài</a:t>
            </a:r>
            <a:r>
              <a:rPr lang="en-US" altLang="zh-CN" sz="6000" dirty="0" smtClean="0">
                <a:latin typeface="Comic Sans MS" panose="030F0702030302020204" pitchFamily="66" charset="0"/>
              </a:rPr>
              <a:t>  </a:t>
            </a:r>
            <a:r>
              <a:rPr lang="en-US" altLang="zh-CN" sz="6000" dirty="0" err="1" smtClean="0">
                <a:latin typeface="Comic Sans MS" panose="030F0702030302020204" pitchFamily="66" charset="0"/>
              </a:rPr>
              <a:t>zuò</a:t>
            </a:r>
            <a:r>
              <a:rPr lang="en-US" altLang="zh-CN" sz="6000" dirty="0" smtClean="0">
                <a:latin typeface="Comic Sans MS" panose="030F0702030302020204" pitchFamily="66" charset="0"/>
              </a:rPr>
              <a:t>   </a:t>
            </a:r>
            <a:r>
              <a:rPr lang="en-US" altLang="zh-CN" sz="6000" dirty="0" err="1" smtClean="0">
                <a:latin typeface="Comic Sans MS" panose="030F0702030302020204" pitchFamily="66" charset="0"/>
              </a:rPr>
              <a:t>gè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276872"/>
            <a:ext cx="9918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4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zh</a:t>
            </a:r>
            <a:r>
              <a:rPr lang="en-US" altLang="zh-CN" sz="5400" b="1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ǒ</a:t>
            </a:r>
            <a:r>
              <a:rPr lang="en-US" altLang="zh-CN" sz="54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ng</a:t>
            </a:r>
            <a:r>
              <a:rPr lang="en-US" altLang="zh-CN" sz="5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yàng</a:t>
            </a:r>
            <a:r>
              <a:rPr lang="en-US" altLang="zh-CN" sz="5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54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mèng</a:t>
            </a:r>
            <a:r>
              <a:rPr lang="en-US" altLang="zh-CN" sz="5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hu</a:t>
            </a:r>
            <a:r>
              <a:rPr lang="en-US" altLang="zh-CN" sz="5400" b="1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ǒ</a:t>
            </a:r>
            <a:r>
              <a:rPr lang="en-US" altLang="zh-CN" sz="5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54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bàn</a:t>
            </a:r>
            <a:endParaRPr lang="zh-CN" altLang="en-US" sz="54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745" y="3054379"/>
            <a:ext cx="104229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8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  样  梦  伙  伴  </a:t>
            </a:r>
            <a:endParaRPr lang="en-US" altLang="zh-CN" sz="8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5229200"/>
            <a:ext cx="71105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8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却  趣  这</a:t>
            </a:r>
          </a:p>
        </p:txBody>
      </p:sp>
      <p:sp>
        <p:nvSpPr>
          <p:cNvPr id="8" name="矩形 7"/>
          <p:cNvSpPr/>
          <p:nvPr/>
        </p:nvSpPr>
        <p:spPr>
          <a:xfrm>
            <a:off x="425031" y="4259625"/>
            <a:ext cx="685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què</a:t>
            </a:r>
            <a:r>
              <a:rPr lang="en-US" altLang="zh-CN" sz="60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60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qù</a:t>
            </a:r>
            <a:r>
              <a:rPr lang="en-US" altLang="zh-CN" sz="60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60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zhè</a:t>
            </a:r>
            <a:endParaRPr lang="zh-CN" altLang="en-US" dirty="0"/>
          </a:p>
        </p:txBody>
      </p:sp>
      <p:sp>
        <p:nvSpPr>
          <p:cNvPr id="9" name="AutoShape 2" descr="https://timgsa.baidu.com/timg?image&amp;quality=80&amp;size=b9999_10000&amp;sec=1486977040&amp;di=0c0bc1a06ab81dabea39e1f5f9d53cbb&amp;imgtype=jpg&amp;er=1&amp;src=http%3A%2F%2Fimg0.114pifa.com%2Fg%2Fimg%2Fibank%2F2014%2F109%2F123%2F1779321901_639221276.jpg%3F__r__%3D14146486203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309" y="5229200"/>
            <a:ext cx="1800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36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69985"/>
            <a:ext cx="8229600" cy="45259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zh-CN" altLang="en-US" sz="8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  觉  再  做  </a:t>
            </a:r>
            <a:r>
              <a:rPr lang="zh-CN" altLang="en-US" sz="8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</a:t>
            </a:r>
            <a:endParaRPr lang="en-US" altLang="zh-CN" sz="8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8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  样  梦  伙  伴  </a:t>
            </a:r>
            <a:endParaRPr lang="en-US" altLang="zh-CN" sz="8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None/>
            </a:pPr>
            <a:r>
              <a:rPr lang="zh-CN" altLang="en-US" sz="8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却  趣  这</a:t>
            </a:r>
          </a:p>
          <a:p>
            <a:pPr marL="0" lvl="0" indent="0">
              <a:buNone/>
            </a:pPr>
            <a:endParaRPr lang="en-US" altLang="zh-CN" sz="8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97152"/>
            <a:ext cx="1800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6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-1882775" y="8461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坐着飞机去旅行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20650" y="3522663"/>
            <a:ext cx="1812925" cy="1435100"/>
            <a:chOff x="323528" y="4680091"/>
            <a:chExt cx="2376264" cy="1537126"/>
          </a:xfrm>
        </p:grpSpPr>
        <p:pic>
          <p:nvPicPr>
            <p:cNvPr id="617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323528" y="4725144"/>
              <a:ext cx="2376264" cy="149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 rot="20292562">
              <a:off x="1064290" y="4680091"/>
              <a:ext cx="1005023" cy="584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不过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2041525" y="2390775"/>
            <a:ext cx="2376488" cy="1536700"/>
            <a:chOff x="323528" y="4680091"/>
            <a:chExt cx="2376264" cy="1537126"/>
          </a:xfrm>
        </p:grpSpPr>
        <p:pic>
          <p:nvPicPr>
            <p:cNvPr id="6169" name="图片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323528" y="4725144"/>
              <a:ext cx="2376264" cy="149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 rot="20292562">
              <a:off x="653697" y="4680091"/>
              <a:ext cx="1825453" cy="5843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各种各样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>
            <a:off x="4679950" y="1333500"/>
            <a:ext cx="2376488" cy="1536700"/>
            <a:chOff x="323528" y="4680091"/>
            <a:chExt cx="2376264" cy="1537126"/>
          </a:xfrm>
        </p:grpSpPr>
        <p:pic>
          <p:nvPicPr>
            <p:cNvPr id="6167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323528" y="4725144"/>
              <a:ext cx="2376264" cy="149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 rot="20292562">
              <a:off x="1063233" y="4680091"/>
              <a:ext cx="1006380" cy="5843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做梦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1271588" y="4572000"/>
            <a:ext cx="1922462" cy="1303338"/>
            <a:chOff x="323528" y="4680091"/>
            <a:chExt cx="2376264" cy="1537126"/>
          </a:xfrm>
        </p:grpSpPr>
        <p:pic>
          <p:nvPicPr>
            <p:cNvPr id="6165" name="图片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323528" y="4725144"/>
              <a:ext cx="2376264" cy="149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 rot="20292562">
              <a:off x="1063289" y="4680091"/>
              <a:ext cx="1004663" cy="584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睡觉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" name="组合 15"/>
          <p:cNvGrpSpPr>
            <a:grpSpLocks/>
          </p:cNvGrpSpPr>
          <p:nvPr/>
        </p:nvGrpSpPr>
        <p:grpSpPr bwMode="auto">
          <a:xfrm>
            <a:off x="3694113" y="4292600"/>
            <a:ext cx="1757362" cy="1219200"/>
            <a:chOff x="323528" y="4680091"/>
            <a:chExt cx="2376264" cy="1537126"/>
          </a:xfrm>
        </p:grpSpPr>
        <p:pic>
          <p:nvPicPr>
            <p:cNvPr id="6163" name="图片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323528" y="4725144"/>
              <a:ext cx="2376264" cy="149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 rot="20292562">
              <a:off x="1064098" y="4680091"/>
              <a:ext cx="1004600" cy="5844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这么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8" name="组合 18"/>
          <p:cNvGrpSpPr>
            <a:grpSpLocks/>
          </p:cNvGrpSpPr>
          <p:nvPr/>
        </p:nvGrpSpPr>
        <p:grpSpPr bwMode="auto">
          <a:xfrm>
            <a:off x="5695950" y="2859088"/>
            <a:ext cx="1625600" cy="1323975"/>
            <a:chOff x="357202" y="4588776"/>
            <a:chExt cx="2675526" cy="1679982"/>
          </a:xfrm>
        </p:grpSpPr>
        <p:pic>
          <p:nvPicPr>
            <p:cNvPr id="6161" name="图片 1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357202" y="4588776"/>
              <a:ext cx="2675526" cy="16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 rot="20292562">
              <a:off x="1062663" y="4679422"/>
              <a:ext cx="1005936" cy="5861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伙伴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0" name="组合 21"/>
          <p:cNvGrpSpPr>
            <a:grpSpLocks/>
          </p:cNvGrpSpPr>
          <p:nvPr/>
        </p:nvGrpSpPr>
        <p:grpSpPr bwMode="auto">
          <a:xfrm>
            <a:off x="7029450" y="1809750"/>
            <a:ext cx="1624013" cy="1323975"/>
            <a:chOff x="278131" y="1808701"/>
            <a:chExt cx="2675526" cy="1679982"/>
          </a:xfrm>
        </p:grpSpPr>
        <p:pic>
          <p:nvPicPr>
            <p:cNvPr id="6159" name="图片 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278131" y="1808701"/>
              <a:ext cx="2675526" cy="16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 rot="20292562">
              <a:off x="367054" y="1810716"/>
              <a:ext cx="1822915" cy="7412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却是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1" name="组合 24"/>
          <p:cNvGrpSpPr>
            <a:grpSpLocks/>
          </p:cNvGrpSpPr>
          <p:nvPr/>
        </p:nvGrpSpPr>
        <p:grpSpPr bwMode="auto">
          <a:xfrm>
            <a:off x="5562600" y="3789363"/>
            <a:ext cx="3089275" cy="2413000"/>
            <a:chOff x="278131" y="428215"/>
            <a:chExt cx="5084667" cy="3060468"/>
          </a:xfrm>
        </p:grpSpPr>
        <p:pic>
          <p:nvPicPr>
            <p:cNvPr id="6155" name="图片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278131" y="1808701"/>
              <a:ext cx="2675526" cy="16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 rot="20292562">
              <a:off x="366969" y="1809453"/>
              <a:ext cx="1821179" cy="742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有趣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6157" name="图片 2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3" b="7220"/>
            <a:stretch>
              <a:fillRect/>
            </a:stretch>
          </p:blipFill>
          <p:spPr bwMode="auto">
            <a:xfrm>
              <a:off x="2687272" y="428215"/>
              <a:ext cx="2675526" cy="16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/>
            <p:cNvSpPr/>
            <p:nvPr/>
          </p:nvSpPr>
          <p:spPr>
            <a:xfrm rot="20292562">
              <a:off x="2776046" y="430228"/>
              <a:ext cx="1821179" cy="7409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noProof="1">
                  <a:ln w="0"/>
                  <a:solidFill>
                    <a:srgbClr val="000000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cs typeface="+mn-ea"/>
                </a:rPr>
                <a:t>接着</a:t>
              </a:r>
              <a:endParaRPr lang="zh-CN" altLang="en-US" sz="32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494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9"/>
            <a:ext cx="9144000" cy="68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1317625"/>
            <a:ext cx="4526756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48264" y="2659063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119664" y="2727326"/>
            <a:ext cx="352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304019" y="0"/>
            <a:ext cx="438187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>
                <a:solidFill>
                  <a:prstClr val="black"/>
                </a:solidFill>
                <a:latin typeface="宋体"/>
              </a:rPr>
              <a:t>G</a:t>
            </a:r>
            <a:r>
              <a:rPr lang="zh-CN" altLang="en-US" sz="9600" dirty="0">
                <a:solidFill>
                  <a:prstClr val="black"/>
                </a:solidFill>
                <a:latin typeface="Comic Sans MS" panose="030F0702030302020204" pitchFamily="66" charset="0"/>
              </a:rPr>
              <a:t>： </a:t>
            </a:r>
            <a:r>
              <a:rPr lang="en-US" altLang="zh-CN" sz="96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guò</a:t>
            </a:r>
            <a:endParaRPr lang="en-US" altLang="zh-CN" sz="9600" b="1" dirty="0">
              <a:solidFill>
                <a:srgbClr val="002060"/>
              </a:solidFill>
              <a:ea typeface="楷体_GB2312"/>
              <a:cs typeface="楷体_GB2312"/>
            </a:endParaRPr>
          </a:p>
        </p:txBody>
      </p: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838201" y="1209676"/>
            <a:ext cx="3313509" cy="42465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过</a:t>
            </a:r>
            <a:endParaRPr lang="zh-CN" altLang="en-US" sz="270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9" name="Picture 7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1"/>
            <a:ext cx="100846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5724127" y="3227387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过去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5724128" y="2035676"/>
            <a:ext cx="141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过来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5890" y="175478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半包围结构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8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1145</Words>
  <Application>Microsoft Office PowerPoint</Application>
  <PresentationFormat>全屏显示(4:3)</PresentationFormat>
  <Paragraphs>209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Office 主题</vt:lpstr>
      <vt:lpstr>默认设计模板</vt:lpstr>
      <vt:lpstr>1_默认设计模板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PowerPoint 演示文稿</vt:lpstr>
      <vt:lpstr>3、一个接一个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坐着飞机去旅行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填空：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句式变换</vt:lpstr>
      <vt:lpstr>句式变换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3、一个接一个</dc:title>
  <dc:creator>Administrator</dc:creator>
  <cp:lastModifiedBy>GISDELLNB</cp:lastModifiedBy>
  <cp:revision>41</cp:revision>
  <dcterms:created xsi:type="dcterms:W3CDTF">2017-02-06T08:38:04Z</dcterms:created>
  <dcterms:modified xsi:type="dcterms:W3CDTF">2017-02-21T06:39:53Z</dcterms:modified>
</cp:coreProperties>
</file>