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44" r:id="rId3"/>
    <p:sldId id="314" r:id="rId4"/>
    <p:sldId id="346" r:id="rId5"/>
    <p:sldId id="367" r:id="rId6"/>
    <p:sldId id="368" r:id="rId7"/>
    <p:sldId id="335" r:id="rId8"/>
    <p:sldId id="265" r:id="rId9"/>
    <p:sldId id="261" r:id="rId10"/>
    <p:sldId id="257" r:id="rId11"/>
    <p:sldId id="256" r:id="rId12"/>
    <p:sldId id="263" r:id="rId13"/>
    <p:sldId id="258" r:id="rId14"/>
    <p:sldId id="259" r:id="rId15"/>
    <p:sldId id="264" r:id="rId16"/>
    <p:sldId id="266" r:id="rId17"/>
    <p:sldId id="336" r:id="rId18"/>
    <p:sldId id="337" r:id="rId19"/>
    <p:sldId id="502" r:id="rId20"/>
    <p:sldId id="503" r:id="rId21"/>
    <p:sldId id="369" r:id="rId22"/>
    <p:sldId id="338" r:id="rId23"/>
    <p:sldId id="278" r:id="rId24"/>
    <p:sldId id="277" r:id="rId25"/>
    <p:sldId id="280" r:id="rId26"/>
    <p:sldId id="411" r:id="rId27"/>
    <p:sldId id="272" r:id="rId28"/>
    <p:sldId id="271" r:id="rId29"/>
    <p:sldId id="420" r:id="rId30"/>
    <p:sldId id="298" r:id="rId31"/>
    <p:sldId id="370" r:id="rId32"/>
    <p:sldId id="371" r:id="rId33"/>
    <p:sldId id="343" r:id="rId34"/>
    <p:sldId id="340" r:id="rId35"/>
    <p:sldId id="347" r:id="rId36"/>
    <p:sldId id="372" r:id="rId37"/>
    <p:sldId id="373" r:id="rId38"/>
    <p:sldId id="348" r:id="rId39"/>
    <p:sldId id="422" r:id="rId40"/>
    <p:sldId id="423" r:id="rId41"/>
    <p:sldId id="376" r:id="rId42"/>
    <p:sldId id="403" r:id="rId43"/>
    <p:sldId id="374" r:id="rId44"/>
    <p:sldId id="386" r:id="rId45"/>
    <p:sldId id="377" r:id="rId46"/>
    <p:sldId id="378" r:id="rId47"/>
    <p:sldId id="379" r:id="rId48"/>
    <p:sldId id="380" r:id="rId49"/>
    <p:sldId id="421" r:id="rId50"/>
    <p:sldId id="381" r:id="rId51"/>
    <p:sldId id="382" r:id="rId52"/>
    <p:sldId id="302" r:id="rId53"/>
    <p:sldId id="308" r:id="rId54"/>
    <p:sldId id="406" r:id="rId55"/>
    <p:sldId id="408" r:id="rId56"/>
    <p:sldId id="409" r:id="rId57"/>
    <p:sldId id="398" r:id="rId58"/>
    <p:sldId id="354" r:id="rId59"/>
    <p:sldId id="355" r:id="rId60"/>
    <p:sldId id="404" r:id="rId61"/>
    <p:sldId id="356" r:id="rId62"/>
    <p:sldId id="289" r:id="rId63"/>
    <p:sldId id="424" r:id="rId64"/>
    <p:sldId id="425" r:id="rId65"/>
    <p:sldId id="290" r:id="rId66"/>
    <p:sldId id="359" r:id="rId67"/>
    <p:sldId id="426" r:id="rId68"/>
    <p:sldId id="427" r:id="rId69"/>
    <p:sldId id="363" r:id="rId70"/>
    <p:sldId id="400" r:id="rId71"/>
    <p:sldId id="401" r:id="rId72"/>
    <p:sldId id="383" r:id="rId73"/>
    <p:sldId id="388" r:id="rId74"/>
    <p:sldId id="389" r:id="rId75"/>
    <p:sldId id="390" r:id="rId76"/>
    <p:sldId id="391" r:id="rId77"/>
    <p:sldId id="392" r:id="rId78"/>
    <p:sldId id="393" r:id="rId79"/>
    <p:sldId id="394" r:id="rId80"/>
    <p:sldId id="395" r:id="rId81"/>
    <p:sldId id="396" r:id="rId82"/>
    <p:sldId id="397" r:id="rId83"/>
    <p:sldId id="293" r:id="rId84"/>
    <p:sldId id="301" r:id="rId85"/>
    <p:sldId id="300" r:id="rId86"/>
    <p:sldId id="413" r:id="rId87"/>
    <p:sldId id="414" r:id="rId88"/>
    <p:sldId id="415" r:id="rId89"/>
    <p:sldId id="416" r:id="rId90"/>
    <p:sldId id="417" r:id="rId91"/>
    <p:sldId id="418" r:id="rId92"/>
    <p:sldId id="405" r:id="rId93"/>
    <p:sldId id="419" r:id="rId94"/>
    <p:sldId id="294" r:id="rId95"/>
    <p:sldId id="274" r:id="rId96"/>
    <p:sldId id="341" r:id="rId97"/>
    <p:sldId id="342" r:id="rId98"/>
    <p:sldId id="364" r:id="rId99"/>
    <p:sldId id="365" r:id="rId100"/>
    <p:sldId id="402" r:id="rId101"/>
    <p:sldId id="330" r:id="rId102"/>
    <p:sldId id="410" r:id="rId103"/>
    <p:sldId id="366" r:id="rId104"/>
    <p:sldId id="412" r:id="rId105"/>
    <p:sldId id="328" r:id="rId106"/>
    <p:sldId id="329" r:id="rId107"/>
    <p:sldId id="399" r:id="rId108"/>
    <p:sldId id="384" r:id="rId109"/>
    <p:sldId id="387" r:id="rId110"/>
    <p:sldId id="385" r:id="rId111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6666"/>
    <a:srgbClr val="800000"/>
    <a:srgbClr val="FFCC66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204"/>
    <p:restoredTop sz="94660"/>
  </p:normalViewPr>
  <p:slideViewPr>
    <p:cSldViewPr showGuides="1">
      <p:cViewPr varScale="1">
        <p:scale>
          <a:sx n="65" d="100"/>
          <a:sy n="65" d="100"/>
        </p:scale>
        <p:origin x="-151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7.xml"/><Relationship Id="rId98" Type="http://schemas.openxmlformats.org/officeDocument/2006/relationships/slide" Target="slides/slide96.xml"/><Relationship Id="rId97" Type="http://schemas.openxmlformats.org/officeDocument/2006/relationships/slide" Target="slides/slide95.xml"/><Relationship Id="rId96" Type="http://schemas.openxmlformats.org/officeDocument/2006/relationships/slide" Target="slides/slide94.xml"/><Relationship Id="rId95" Type="http://schemas.openxmlformats.org/officeDocument/2006/relationships/slide" Target="slides/slide93.xml"/><Relationship Id="rId94" Type="http://schemas.openxmlformats.org/officeDocument/2006/relationships/slide" Target="slides/slide92.xml"/><Relationship Id="rId93" Type="http://schemas.openxmlformats.org/officeDocument/2006/relationships/slide" Target="slides/slide91.xml"/><Relationship Id="rId92" Type="http://schemas.openxmlformats.org/officeDocument/2006/relationships/slide" Target="slides/slide90.xml"/><Relationship Id="rId91" Type="http://schemas.openxmlformats.org/officeDocument/2006/relationships/slide" Target="slides/slide89.xml"/><Relationship Id="rId90" Type="http://schemas.openxmlformats.org/officeDocument/2006/relationships/slide" Target="slides/slide88.xml"/><Relationship Id="rId9" Type="http://schemas.openxmlformats.org/officeDocument/2006/relationships/slide" Target="slides/slide7.xml"/><Relationship Id="rId89" Type="http://schemas.openxmlformats.org/officeDocument/2006/relationships/slide" Target="slides/slide87.xml"/><Relationship Id="rId88" Type="http://schemas.openxmlformats.org/officeDocument/2006/relationships/slide" Target="slides/slide86.xml"/><Relationship Id="rId87" Type="http://schemas.openxmlformats.org/officeDocument/2006/relationships/slide" Target="slides/slide85.xml"/><Relationship Id="rId86" Type="http://schemas.openxmlformats.org/officeDocument/2006/relationships/slide" Target="slides/slide84.xml"/><Relationship Id="rId85" Type="http://schemas.openxmlformats.org/officeDocument/2006/relationships/slide" Target="slides/slide83.xml"/><Relationship Id="rId84" Type="http://schemas.openxmlformats.org/officeDocument/2006/relationships/slide" Target="slides/slide82.xml"/><Relationship Id="rId83" Type="http://schemas.openxmlformats.org/officeDocument/2006/relationships/slide" Target="slides/slide81.xml"/><Relationship Id="rId82" Type="http://schemas.openxmlformats.org/officeDocument/2006/relationships/slide" Target="slides/slide80.xml"/><Relationship Id="rId81" Type="http://schemas.openxmlformats.org/officeDocument/2006/relationships/slide" Target="slides/slide79.xml"/><Relationship Id="rId80" Type="http://schemas.openxmlformats.org/officeDocument/2006/relationships/slide" Target="slides/slide78.xml"/><Relationship Id="rId8" Type="http://schemas.openxmlformats.org/officeDocument/2006/relationships/slide" Target="slides/slide6.xml"/><Relationship Id="rId79" Type="http://schemas.openxmlformats.org/officeDocument/2006/relationships/slide" Target="slides/slide77.xml"/><Relationship Id="rId78" Type="http://schemas.openxmlformats.org/officeDocument/2006/relationships/slide" Target="slides/slide76.xml"/><Relationship Id="rId77" Type="http://schemas.openxmlformats.org/officeDocument/2006/relationships/slide" Target="slides/slide75.xml"/><Relationship Id="rId76" Type="http://schemas.openxmlformats.org/officeDocument/2006/relationships/slide" Target="slides/slide74.xml"/><Relationship Id="rId75" Type="http://schemas.openxmlformats.org/officeDocument/2006/relationships/slide" Target="slides/slide73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4" Type="http://schemas.openxmlformats.org/officeDocument/2006/relationships/tableStyles" Target="tableStyles.xml"/><Relationship Id="rId113" Type="http://schemas.openxmlformats.org/officeDocument/2006/relationships/viewProps" Target="viewProps.xml"/><Relationship Id="rId112" Type="http://schemas.openxmlformats.org/officeDocument/2006/relationships/presProps" Target="presProps.xml"/><Relationship Id="rId111" Type="http://schemas.openxmlformats.org/officeDocument/2006/relationships/slide" Target="slides/slide109.xml"/><Relationship Id="rId110" Type="http://schemas.openxmlformats.org/officeDocument/2006/relationships/slide" Target="slides/slide108.xml"/><Relationship Id="rId11" Type="http://schemas.openxmlformats.org/officeDocument/2006/relationships/slide" Target="slides/slide9.xml"/><Relationship Id="rId109" Type="http://schemas.openxmlformats.org/officeDocument/2006/relationships/slide" Target="slides/slide107.xml"/><Relationship Id="rId108" Type="http://schemas.openxmlformats.org/officeDocument/2006/relationships/slide" Target="slides/slide106.xml"/><Relationship Id="rId107" Type="http://schemas.openxmlformats.org/officeDocument/2006/relationships/slide" Target="slides/slide105.xml"/><Relationship Id="rId106" Type="http://schemas.openxmlformats.org/officeDocument/2006/relationships/slide" Target="slides/slide104.xml"/><Relationship Id="rId105" Type="http://schemas.openxmlformats.org/officeDocument/2006/relationships/slide" Target="slides/slide103.xml"/><Relationship Id="rId104" Type="http://schemas.openxmlformats.org/officeDocument/2006/relationships/slide" Target="slides/slide102.xml"/><Relationship Id="rId103" Type="http://schemas.openxmlformats.org/officeDocument/2006/relationships/slide" Target="slides/slide101.xml"/><Relationship Id="rId102" Type="http://schemas.openxmlformats.org/officeDocument/2006/relationships/slide" Target="slides/slide100.xml"/><Relationship Id="rId101" Type="http://schemas.openxmlformats.org/officeDocument/2006/relationships/slide" Target="slides/slide99.xml"/><Relationship Id="rId100" Type="http://schemas.openxmlformats.org/officeDocument/2006/relationships/slide" Target="slides/slide98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联机映像占位符 3"/>
          <p:cNvSpPr>
            <a:spLocks noGrp="1"/>
          </p:cNvSpPr>
          <p:nvPr>
            <p:ph type="clipArt"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</a:fld>
            <a:endParaRPr 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en-US" altLang="zh-CN" dirty="0"/>
            </a:fld>
            <a:endParaRPr lang="zh-CN" dirty="0"/>
          </a:p>
        </p:txBody>
      </p:sp>
      <p:sp>
        <p:nvSpPr>
          <p:cNvPr id="2" name="文本框 1"/>
          <p:cNvSpPr txBox="1"/>
          <p:nvPr userDrawn="1"/>
        </p:nvSpPr>
        <p:spPr>
          <a:xfrm>
            <a:off x="2260600" y="6245225"/>
            <a:ext cx="1786255" cy="3657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曹威</a:t>
            </a:r>
            <a:r>
              <a:rPr lang="en-US" altLang="zh-CN"/>
              <a:t>@</a:t>
            </a:r>
            <a:r>
              <a:rPr lang="zh-CN" altLang="en-US"/>
              <a:t>版权所有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jpeg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0.jpeg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13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1.xml"/><Relationship Id="rId1" Type="http://schemas.openxmlformats.org/officeDocument/2006/relationships/slide" Target="slide33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.png"/><Relationship Id="rId3" Type="http://schemas.microsoft.com/office/2007/relationships/media" Target="file:///I:\&#31206;&#20853;&#39532;&#20433;\&#31532;19&#35838;.mp3" TargetMode="External"/><Relationship Id="rId2" Type="http://schemas.openxmlformats.org/officeDocument/2006/relationships/audio" Target="file:///I:\&#31206;&#20853;&#39532;&#20433;\&#31532;19&#35838;.mp3" TargetMode="External"/><Relationship Id="rId1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Relationship Id="rId3" Type="http://schemas.openxmlformats.org/officeDocument/2006/relationships/image" Target="../media/image26.jpeg"/><Relationship Id="rId2" Type="http://schemas.openxmlformats.org/officeDocument/2006/relationships/hyperlink" Target="&#25945;&#23398;/&#25945;&#26696;&#35838;&#20214;/&#25105;&#30340;&#35838;&#20214;/1&#21495;&#22353;.ram" TargetMode="External"/><Relationship Id="rId1" Type="http://schemas.openxmlformats.org/officeDocument/2006/relationships/image" Target="../media/image3.GI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png"/></Relationships>
</file>

<file path=ppt/slides/_rels/slide4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6.jpeg"/><Relationship Id="rId2" Type="http://schemas.openxmlformats.org/officeDocument/2006/relationships/hyperlink" Target="&#25945;&#23398;/&#25945;&#26696;&#35838;&#20214;/&#25105;&#30340;&#35838;&#20214;/1&#21495;&#22353;.ram" TargetMode="External"/><Relationship Id="rId1" Type="http://schemas.openxmlformats.org/officeDocument/2006/relationships/image" Target="../media/image2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jpe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65.xml"/><Relationship Id="rId3" Type="http://schemas.openxmlformats.org/officeDocument/2006/relationships/slide" Target="slide58.xml"/><Relationship Id="rId2" Type="http://schemas.openxmlformats.org/officeDocument/2006/relationships/slide" Target="slide68.xml"/><Relationship Id="rId1" Type="http://schemas.openxmlformats.org/officeDocument/2006/relationships/slide" Target="slide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.wav"/><Relationship Id="rId1" Type="http://schemas.openxmlformats.org/officeDocument/2006/relationships/image" Target="../media/image38.jpe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9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0.jpe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1.jpe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2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3.jpe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4.jpe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5.jpe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6.jpe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8.jpe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49.jpe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0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2.jpeg"/><Relationship Id="rId1" Type="http://schemas.openxmlformats.org/officeDocument/2006/relationships/image" Target="../media/image51.jpe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3.jpe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4.jpe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5.png"/></Relationships>
</file>

<file path=ppt/slides/_rels/slide7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5" Type="http://schemas.openxmlformats.org/officeDocument/2006/relationships/slide" Target="slide12.xml"/><Relationship Id="rId4" Type="http://schemas.openxmlformats.org/officeDocument/2006/relationships/image" Target="../media/image58.jpeg"/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image" Target="../media/image2.png"/></Relationships>
</file>

<file path=ppt/slides/_rels/slide7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5" Type="http://schemas.openxmlformats.org/officeDocument/2006/relationships/slide" Target="slide12.xml"/><Relationship Id="rId4" Type="http://schemas.openxmlformats.org/officeDocument/2006/relationships/image" Target="../media/image62.jpeg"/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_rels/slide8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image" Target="../media/image63.png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9" Type="http://schemas.openxmlformats.org/officeDocument/2006/relationships/audio" Target="file:///G:\&#26032;&#24314;&#25991;&#20214;&#22841;\SND046.WAV" TargetMode="External"/><Relationship Id="rId8" Type="http://schemas.openxmlformats.org/officeDocument/2006/relationships/image" Target="../media/image73.jpeg"/><Relationship Id="rId7" Type="http://schemas.openxmlformats.org/officeDocument/2006/relationships/image" Target="../media/image72.jpeg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2" Type="http://schemas.openxmlformats.org/officeDocument/2006/relationships/slideLayout" Target="../slideLayouts/slideLayout13.xml"/><Relationship Id="rId11" Type="http://schemas.openxmlformats.org/officeDocument/2006/relationships/image" Target="../media/image74.png"/><Relationship Id="rId10" Type="http://schemas.microsoft.com/office/2007/relationships/media" Target="file:///G:\&#26032;&#24314;&#25991;&#20214;&#22841;\SND046.WAV" TargetMode="External"/><Relationship Id="rId1" Type="http://schemas.openxmlformats.org/officeDocument/2006/relationships/image" Target="../media/image66.jpeg"/></Relationships>
</file>

<file path=ppt/slides/_rels/slide8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1.wav"/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image" Target="../media/image75.jpeg"/></Relationships>
</file>

<file path=ppt/slides/_rels/slide8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78.jpeg"/><Relationship Id="rId3" Type="http://schemas.openxmlformats.org/officeDocument/2006/relationships/slide" Target="slide93.xml"/><Relationship Id="rId2" Type="http://schemas.openxmlformats.org/officeDocument/2006/relationships/image" Target="../media/image76.jpeg"/><Relationship Id="rId1" Type="http://schemas.openxmlformats.org/officeDocument/2006/relationships/image" Target="../media/image75.jpeg"/></Relationships>
</file>

<file path=ppt/slides/_rels/slide8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1.wav"/><Relationship Id="rId3" Type="http://schemas.openxmlformats.org/officeDocument/2006/relationships/image" Target="../media/image79.jpeg"/><Relationship Id="rId2" Type="http://schemas.openxmlformats.org/officeDocument/2006/relationships/image" Target="../media/image76.jpeg"/><Relationship Id="rId1" Type="http://schemas.openxmlformats.org/officeDocument/2006/relationships/image" Target="../media/image75.jpeg"/></Relationships>
</file>

<file path=ppt/slides/_rels/slide8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1.wav"/><Relationship Id="rId3" Type="http://schemas.openxmlformats.org/officeDocument/2006/relationships/image" Target="../media/image80.jpeg"/><Relationship Id="rId2" Type="http://schemas.openxmlformats.org/officeDocument/2006/relationships/image" Target="../media/image76.jpeg"/><Relationship Id="rId1" Type="http://schemas.openxmlformats.org/officeDocument/2006/relationships/image" Target="../media/image7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jpeg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84.jpeg"/><Relationship Id="rId6" Type="http://schemas.openxmlformats.org/officeDocument/2006/relationships/image" Target="../media/image83.jpeg"/><Relationship Id="rId5" Type="http://schemas.openxmlformats.org/officeDocument/2006/relationships/hyperlink" Target="http://www.jtzxxx.com/wlkj/bmy/ety23.jpg" TargetMode="External"/><Relationship Id="rId4" Type="http://schemas.openxmlformats.org/officeDocument/2006/relationships/image" Target="../media/image82.jpeg"/><Relationship Id="rId3" Type="http://schemas.openxmlformats.org/officeDocument/2006/relationships/hyperlink" Target="http://www.jtzxxx.com/wlkj/bmy/yt11.jpg" TargetMode="External"/><Relationship Id="rId2" Type="http://schemas.openxmlformats.org/officeDocument/2006/relationships/image" Target="../media/image81.jpeg"/><Relationship Id="rId1" Type="http://schemas.openxmlformats.org/officeDocument/2006/relationships/hyperlink" Target="http://www.jtzxxx.com/wlkj/bmy/yt3.jpg" TargetMode="External"/></Relationships>
</file>

<file path=ppt/slides/_rels/slide9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8.png"/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image" Target="../media/image85.png"/></Relationships>
</file>

<file path=ppt/slides/_rels/slide93.xml.rels><?xml version="1.0" encoding="UTF-8" standalone="yes"?>
<Relationships xmlns="http://schemas.openxmlformats.org/package/2006/relationships"><Relationship Id="rId9" Type="http://schemas.openxmlformats.org/officeDocument/2006/relationships/image" Target="../media/image97.png"/><Relationship Id="rId8" Type="http://schemas.openxmlformats.org/officeDocument/2006/relationships/image" Target="../media/image96.png"/><Relationship Id="rId7" Type="http://schemas.openxmlformats.org/officeDocument/2006/relationships/image" Target="../media/image95.png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4" Type="http://schemas.openxmlformats.org/officeDocument/2006/relationships/image" Target="../media/image92.png"/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9" Type="http://schemas.openxmlformats.org/officeDocument/2006/relationships/slideLayout" Target="../slideLayouts/slideLayout2.xml"/><Relationship Id="rId18" Type="http://schemas.openxmlformats.org/officeDocument/2006/relationships/image" Target="../media/image106.png"/><Relationship Id="rId17" Type="http://schemas.openxmlformats.org/officeDocument/2006/relationships/image" Target="../media/image105.png"/><Relationship Id="rId16" Type="http://schemas.openxmlformats.org/officeDocument/2006/relationships/image" Target="../media/image104.png"/><Relationship Id="rId15" Type="http://schemas.openxmlformats.org/officeDocument/2006/relationships/image" Target="../media/image103.png"/><Relationship Id="rId14" Type="http://schemas.openxmlformats.org/officeDocument/2006/relationships/image" Target="../media/image102.png"/><Relationship Id="rId13" Type="http://schemas.openxmlformats.org/officeDocument/2006/relationships/image" Target="../media/image101.png"/><Relationship Id="rId12" Type="http://schemas.openxmlformats.org/officeDocument/2006/relationships/image" Target="../media/image100.png"/><Relationship Id="rId11" Type="http://schemas.openxmlformats.org/officeDocument/2006/relationships/image" Target="../media/image99.png"/><Relationship Id="rId10" Type="http://schemas.openxmlformats.org/officeDocument/2006/relationships/image" Target="../media/image98.png"/><Relationship Id="rId1" Type="http://schemas.openxmlformats.org/officeDocument/2006/relationships/image" Target="../media/image89.png"/></Relationships>
</file>

<file path=ppt/slides/_rels/slide9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image" Target="../media/image73.jpeg"/><Relationship Id="rId7" Type="http://schemas.openxmlformats.org/officeDocument/2006/relationships/image" Target="../media/image72.jpeg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image" Target="../media/image66.jpeg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7.jpeg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8.jpeg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9.jpeg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186" name="组合 93185"/>
          <p:cNvGrpSpPr/>
          <p:nvPr/>
        </p:nvGrpSpPr>
        <p:grpSpPr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93187" name="矩形 93186"/>
            <p:cNvSpPr/>
            <p:nvPr/>
          </p:nvSpPr>
          <p:spPr>
            <a:xfrm>
              <a:off x="0" y="0"/>
              <a:ext cx="5760" cy="4320"/>
            </a:xfrm>
            <a:prstGeom prst="rect">
              <a:avLst/>
            </a:prstGeom>
            <a:solidFill>
              <a:srgbClr val="CC33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93188" name="图片 93187" descr="lo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92" y="192"/>
              <a:ext cx="1200" cy="12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3189" name="图片 93188" descr="lo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92" y="1536"/>
              <a:ext cx="1248" cy="124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3190" name="图片 93189" descr="lo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92" y="2928"/>
              <a:ext cx="1248" cy="1248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93191" name="图片 93190" descr="dh-m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533400"/>
            <a:ext cx="1828800" cy="1009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3192" name="文本框 93191" descr="wan万里长城-jyg"/>
          <p:cNvSpPr txBox="1"/>
          <p:nvPr/>
        </p:nvSpPr>
        <p:spPr>
          <a:xfrm>
            <a:off x="2971800" y="304800"/>
            <a:ext cx="4953000" cy="1189038"/>
          </a:xfrm>
          <a:prstGeom prst="rect">
            <a:avLst/>
          </a:prstGeom>
          <a:blipFill rotWithShape="0">
            <a:blip r:embed="rId3"/>
            <a:stretch>
              <a:fillRect/>
            </a:stretch>
          </a:blipFill>
          <a:ln w="9525">
            <a:noFill/>
          </a:ln>
        </p:spPr>
        <p:txBody>
          <a:bodyPr>
            <a:spAutoFit/>
          </a:bodyPr>
          <a:lstStyle/>
          <a:p>
            <a:pPr lvl="0" algn="ctr">
              <a:spcBef>
                <a:spcPct val="50000"/>
              </a:spcBef>
              <a:buClr>
                <a:srgbClr val="000000"/>
              </a:buClr>
            </a:pPr>
            <a:r>
              <a:rPr lang="zh-CN" altLang="en-US" sz="7200" dirty="0">
                <a:solidFill>
                  <a:srgbClr val="CC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秦兵马俑</a:t>
            </a:r>
            <a:endParaRPr lang="zh-CN" altLang="en-US" sz="7200">
              <a:solidFill>
                <a:srgbClr val="CC33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grpSp>
        <p:nvGrpSpPr>
          <p:cNvPr id="93193" name="组合 93192"/>
          <p:cNvGrpSpPr/>
          <p:nvPr/>
        </p:nvGrpSpPr>
        <p:grpSpPr>
          <a:xfrm>
            <a:off x="539750" y="1916113"/>
            <a:ext cx="8280400" cy="3816350"/>
            <a:chOff x="-3" y="-3"/>
            <a:chExt cx="5766" cy="1674"/>
          </a:xfrm>
        </p:grpSpPr>
        <p:grpSp>
          <p:nvGrpSpPr>
            <p:cNvPr id="93194" name="组合 93193"/>
            <p:cNvGrpSpPr/>
            <p:nvPr/>
          </p:nvGrpSpPr>
          <p:grpSpPr>
            <a:xfrm>
              <a:off x="0" y="0"/>
              <a:ext cx="5760" cy="1668"/>
              <a:chOff x="0" y="0"/>
              <a:chExt cx="5760" cy="1668"/>
            </a:xfrm>
          </p:grpSpPr>
          <p:sp>
            <p:nvSpPr>
              <p:cNvPr id="93195" name="矩形 93194"/>
              <p:cNvSpPr/>
              <p:nvPr/>
            </p:nvSpPr>
            <p:spPr>
              <a:xfrm>
                <a:off x="0" y="0"/>
                <a:ext cx="5760" cy="166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lvl="0">
                  <a:buClr>
                    <a:srgbClr val="000000"/>
                  </a:buClr>
                </a:pPr>
                <a:r>
                  <a:rPr lang="zh-CN" altLang="en-US" sz="4400" b="1" dirty="0">
                    <a:solidFill>
                      <a:srgbClr val="FFFF00"/>
                    </a:solidFill>
                    <a:latin typeface="楷体_GB2312" pitchFamily="49" charset="-122"/>
                    <a:ea typeface="楷体_GB2312" pitchFamily="49" charset="-122"/>
                  </a:rPr>
                  <a:t>法国前总理希拉克：</a:t>
                </a:r>
                <a:br>
                  <a:rPr lang="zh-CN" altLang="en-US" sz="4400" b="1" dirty="0">
                    <a:solidFill>
                      <a:srgbClr val="FFFF00"/>
                    </a:solidFill>
                    <a:latin typeface="楷体_GB2312" pitchFamily="49" charset="-122"/>
                    <a:ea typeface="楷体_GB2312" pitchFamily="49" charset="-122"/>
                  </a:rPr>
                </a:br>
                <a:r>
                  <a:rPr lang="en-US" altLang="zh-CN" sz="4400" b="1" dirty="0">
                    <a:solidFill>
                      <a:srgbClr val="FFFF00"/>
                    </a:solidFill>
                    <a:latin typeface="楷体_GB2312" pitchFamily="49" charset="-122"/>
                    <a:ea typeface="楷体_GB2312" pitchFamily="49" charset="-122"/>
                  </a:rPr>
                  <a:t>     </a:t>
                </a:r>
                <a:r>
                  <a:rPr lang="zh-CN" altLang="en-US" sz="4400" b="1" dirty="0">
                    <a:solidFill>
                      <a:srgbClr val="FFFF00"/>
                    </a:solidFill>
                    <a:latin typeface="楷体_GB2312" pitchFamily="49" charset="-122"/>
                    <a:ea typeface="楷体_GB2312" pitchFamily="49" charset="-122"/>
                  </a:rPr>
                  <a:t>世界上有七大奇迹，秦俑的发现，可以说是八大奇迹了。不看金字塔，不算真正到过埃及；不看秦俑，不算真正到过中国。</a:t>
                </a:r>
                <a:br>
                  <a:rPr lang="zh-CN" altLang="en-US" sz="4400" b="1" dirty="0">
                    <a:solidFill>
                      <a:srgbClr val="FFFF00"/>
                    </a:solidFill>
                    <a:latin typeface="楷体_GB2312" pitchFamily="49" charset="-122"/>
                    <a:ea typeface="楷体_GB2312" pitchFamily="49" charset="-122"/>
                  </a:rPr>
                </a:br>
                <a:br>
                  <a:rPr lang="zh-CN" altLang="en-US" sz="4400" b="1" dirty="0">
                    <a:solidFill>
                      <a:srgbClr val="FFFF00"/>
                    </a:solidFill>
                    <a:latin typeface="楷体_GB2312" pitchFamily="49" charset="-122"/>
                    <a:ea typeface="楷体_GB2312" pitchFamily="49" charset="-122"/>
                  </a:rPr>
                </a:br>
                <a:endParaRPr lang="zh-CN" altLang="en-US" sz="4400" b="1" dirty="0">
                  <a:solidFill>
                    <a:srgbClr val="FFFF00"/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93196" name="矩形 93195"/>
              <p:cNvSpPr/>
              <p:nvPr/>
            </p:nvSpPr>
            <p:spPr>
              <a:xfrm>
                <a:off x="0" y="0"/>
                <a:ext cx="5760" cy="1668"/>
              </a:xfrm>
              <a:prstGeom prst="rect">
                <a:avLst/>
              </a:prstGeom>
              <a:noFill/>
              <a:ln w="7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93197" name="矩形 93196"/>
            <p:cNvSpPr/>
            <p:nvPr/>
          </p:nvSpPr>
          <p:spPr>
            <a:xfrm>
              <a:off x="-3" y="-3"/>
              <a:ext cx="5766" cy="1674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lvl="0">
                <a:lnSpc>
                  <a:spcPct val="120000"/>
                </a:lnSpc>
                <a:buClr>
                  <a:srgbClr val="000000"/>
                </a:buClr>
              </a:pPr>
              <a:endParaRPr sz="24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图片 2051" descr="金字塔"/>
          <p:cNvPicPr>
            <a:picLocks noChangeAspect="1"/>
          </p:cNvPicPr>
          <p:nvPr/>
        </p:nvPicPr>
        <p:blipFill>
          <a:blip r:embed="rId1"/>
          <a:srcRect l="4964" r="7927" b="510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3" name="文本框 2052"/>
          <p:cNvSpPr txBox="1"/>
          <p:nvPr/>
        </p:nvSpPr>
        <p:spPr>
          <a:xfrm>
            <a:off x="2195513" y="549275"/>
            <a:ext cx="4897437" cy="8239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埃及胡夫金字塔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 animBg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文本框 77825"/>
          <p:cNvSpPr txBox="1"/>
          <p:nvPr/>
        </p:nvSpPr>
        <p:spPr>
          <a:xfrm>
            <a:off x="228600" y="381000"/>
            <a:ext cx="8610600" cy="60655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40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填空</a:t>
            </a:r>
            <a:r>
              <a:rPr lang="en-US" altLang="zh-CN" sz="40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:</a:t>
            </a:r>
            <a:endParaRPr lang="en-US" altLang="zh-CN" sz="4000" b="1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en-US" altLang="zh-CN" sz="3200" dirty="0">
                <a:latin typeface="Times New Roman" panose="02020603050405020304" pitchFamily="18" charset="0"/>
                <a:ea typeface="黑体" panose="02010609060101010101" pitchFamily="2" charset="-122"/>
              </a:rPr>
              <a:t>        </a:t>
            </a:r>
            <a:r>
              <a:rPr lang="zh-CN" altLang="en-US" sz="4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考试的试卷发下来后</a:t>
            </a:r>
            <a:r>
              <a:rPr lang="en-US" altLang="zh-CN" sz="4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,</a:t>
            </a:r>
            <a:endParaRPr lang="en-US" altLang="zh-CN" sz="44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zh-CN" altLang="en-US" sz="4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同学们看到自己的成绩</a:t>
            </a:r>
            <a:r>
              <a:rPr lang="en-US" altLang="zh-CN" sz="4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,</a:t>
            </a:r>
            <a:endParaRPr lang="en-US" altLang="zh-CN" sz="44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zh-CN" altLang="en-US" sz="4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都表现出了不同的神态</a:t>
            </a:r>
            <a:r>
              <a:rPr lang="en-US" altLang="zh-CN" sz="4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:</a:t>
            </a:r>
            <a:endParaRPr lang="en-US" altLang="zh-CN" sz="44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zh-CN" altLang="en-US" sz="4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有的摇头叹息</a:t>
            </a:r>
            <a:r>
              <a:rPr lang="en-US" altLang="zh-CN" sz="4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,</a:t>
            </a:r>
            <a:r>
              <a:rPr lang="zh-CN" altLang="en-US" sz="4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好像</a:t>
            </a:r>
            <a:r>
              <a:rPr lang="zh-CN" altLang="en-US" sz="4400" b="1" u="sng" dirty="0">
                <a:latin typeface="Times New Roman" panose="02020603050405020304" pitchFamily="18" charset="0"/>
                <a:ea typeface="黑体" panose="02010609060101010101" pitchFamily="2" charset="-122"/>
              </a:rPr>
              <a:t>                    </a:t>
            </a:r>
            <a:r>
              <a:rPr lang="zh-CN" altLang="en-US" sz="4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4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;</a:t>
            </a:r>
            <a:endParaRPr lang="en-US" altLang="zh-CN" sz="44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zh-CN" altLang="en-US" sz="4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有的瞠目结舌</a:t>
            </a:r>
            <a:r>
              <a:rPr lang="en-US" altLang="zh-CN" sz="4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,</a:t>
            </a:r>
            <a:r>
              <a:rPr lang="zh-CN" altLang="en-US" sz="4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好像</a:t>
            </a:r>
            <a:r>
              <a:rPr lang="zh-CN" altLang="en-US" sz="4400" b="1" u="sng" dirty="0">
                <a:latin typeface="Times New Roman" panose="02020603050405020304" pitchFamily="18" charset="0"/>
                <a:ea typeface="黑体" panose="02010609060101010101" pitchFamily="2" charset="-122"/>
              </a:rPr>
              <a:t>                    </a:t>
            </a:r>
            <a:r>
              <a:rPr lang="zh-CN" altLang="en-US" sz="4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4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;</a:t>
            </a:r>
            <a:endParaRPr lang="en-US" altLang="zh-CN" sz="44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zh-CN" altLang="en-US" sz="4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有的抓耳挠腮</a:t>
            </a:r>
            <a:r>
              <a:rPr lang="en-US" altLang="zh-CN" sz="4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,</a:t>
            </a:r>
            <a:r>
              <a:rPr lang="zh-CN" altLang="en-US" sz="4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好像</a:t>
            </a:r>
            <a:r>
              <a:rPr lang="zh-CN" altLang="en-US" sz="4400" b="1" u="sng" dirty="0">
                <a:latin typeface="Times New Roman" panose="02020603050405020304" pitchFamily="18" charset="0"/>
                <a:ea typeface="黑体" panose="02010609060101010101" pitchFamily="2" charset="-122"/>
              </a:rPr>
              <a:t>                    </a:t>
            </a:r>
            <a:r>
              <a:rPr lang="zh-CN" altLang="en-US" sz="4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4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;</a:t>
            </a:r>
            <a:endParaRPr lang="en-US" altLang="zh-CN" sz="44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zh-CN" altLang="en-US" sz="4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有的手舞足蹈</a:t>
            </a:r>
            <a:r>
              <a:rPr lang="en-US" altLang="zh-CN" sz="4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,</a:t>
            </a:r>
            <a:r>
              <a:rPr lang="zh-CN" altLang="en-US" sz="4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好像</a:t>
            </a:r>
            <a:r>
              <a:rPr lang="zh-CN" altLang="en-US" sz="4400" b="1" u="sng" dirty="0">
                <a:latin typeface="Times New Roman" panose="02020603050405020304" pitchFamily="18" charset="0"/>
                <a:ea typeface="黑体" panose="02010609060101010101" pitchFamily="2" charset="-122"/>
              </a:rPr>
              <a:t>                    </a:t>
            </a:r>
            <a:r>
              <a:rPr lang="zh-CN" altLang="en-US" sz="4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4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;</a:t>
            </a:r>
            <a:endParaRPr lang="en-US" altLang="zh-CN" sz="44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zh-CN" altLang="en-US" sz="4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有的低头沉思</a:t>
            </a:r>
            <a:r>
              <a:rPr lang="en-US" altLang="zh-CN" sz="4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,</a:t>
            </a:r>
            <a:r>
              <a:rPr lang="zh-CN" altLang="en-US" sz="4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好像</a:t>
            </a:r>
            <a:r>
              <a:rPr lang="zh-CN" altLang="en-US" sz="3200" b="1" u="sng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                   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．</a:t>
            </a:r>
            <a:r>
              <a:rPr lang="zh-CN" altLang="en-US" sz="3200" u="sng" dirty="0">
                <a:latin typeface="Times New Roman" panose="02020603050405020304" pitchFamily="18" charset="0"/>
                <a:ea typeface="黑体" panose="02010609060101010101" pitchFamily="2" charset="-122"/>
              </a:rPr>
              <a:t>            </a:t>
            </a:r>
            <a:endParaRPr lang="zh-CN" altLang="en-US" sz="32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文本框 171009"/>
          <p:cNvSpPr txBox="1"/>
          <p:nvPr/>
        </p:nvSpPr>
        <p:spPr>
          <a:xfrm>
            <a:off x="0" y="0"/>
            <a:ext cx="18002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总结： </a:t>
            </a:r>
            <a:endParaRPr lang="zh-CN" altLang="en-US" sz="4000" b="1" dirty="0">
              <a:solidFill>
                <a:srgbClr val="FF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1011" name="文本框 171010"/>
          <p:cNvSpPr txBox="1"/>
          <p:nvPr/>
        </p:nvSpPr>
        <p:spPr>
          <a:xfrm>
            <a:off x="900113" y="1341438"/>
            <a:ext cx="41036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秦兵马俑特点：</a:t>
            </a:r>
            <a:endParaRPr lang="zh-CN" altLang="en-US" sz="4000" b="1" dirty="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71012" name="文本框 171011"/>
          <p:cNvSpPr txBox="1"/>
          <p:nvPr/>
        </p:nvSpPr>
        <p:spPr>
          <a:xfrm>
            <a:off x="971550" y="3357563"/>
            <a:ext cx="27368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类型众多</a:t>
            </a:r>
            <a:endParaRPr lang="zh-CN" altLang="en-US" sz="4000" b="1" dirty="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71013" name="文本框 171012"/>
          <p:cNvSpPr txBox="1"/>
          <p:nvPr/>
        </p:nvSpPr>
        <p:spPr>
          <a:xfrm>
            <a:off x="971550" y="4437063"/>
            <a:ext cx="237648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个性鲜明</a:t>
            </a:r>
            <a:endParaRPr lang="zh-CN" altLang="en-US" sz="4000" b="1" dirty="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71014" name="文本框 171013"/>
          <p:cNvSpPr txBox="1"/>
          <p:nvPr/>
        </p:nvSpPr>
        <p:spPr>
          <a:xfrm>
            <a:off x="1042988" y="2420938"/>
            <a:ext cx="23764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规模宏大</a:t>
            </a:r>
            <a:endParaRPr lang="zh-CN" altLang="en-US" sz="4000" b="1" dirty="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71015" name="文本框 171014"/>
          <p:cNvSpPr txBox="1"/>
          <p:nvPr/>
        </p:nvSpPr>
        <p:spPr>
          <a:xfrm>
            <a:off x="4427538" y="2492375"/>
            <a:ext cx="4321175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CC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中华民族的聪明才智，作者对光辉灿烂的中华民族文化艺术的热爱。</a:t>
            </a:r>
            <a:endParaRPr lang="zh-CN" altLang="en-US" sz="3600" b="1" dirty="0">
              <a:solidFill>
                <a:srgbClr val="CC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71016" name="右大括号 171015"/>
          <p:cNvSpPr/>
          <p:nvPr/>
        </p:nvSpPr>
        <p:spPr>
          <a:xfrm>
            <a:off x="3708400" y="2708275"/>
            <a:ext cx="647700" cy="2305050"/>
          </a:xfrm>
          <a:prstGeom prst="rightBrace">
            <a:avLst>
              <a:gd name="adj1" fmla="val 29656"/>
              <a:gd name="adj2" fmla="val 50000"/>
            </a:avLst>
          </a:prstGeom>
          <a:noFill/>
          <a:ln w="952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710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710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710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710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710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710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710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710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710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710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710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710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710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710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710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71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500"/>
                                        <p:tgtEl>
                                          <p:spTgt spid="171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010" grpId="0"/>
      <p:bldP spid="171011" grpId="0"/>
      <p:bldP spid="171012" grpId="0"/>
      <p:bldP spid="171013" grpId="0"/>
      <p:bldP spid="171014" grpId="0"/>
      <p:bldP spid="171015" grpId="0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文本框 115713"/>
          <p:cNvSpPr txBox="1"/>
          <p:nvPr/>
        </p:nvSpPr>
        <p:spPr>
          <a:xfrm>
            <a:off x="971550" y="457200"/>
            <a:ext cx="7410450" cy="5946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4800" dirty="0">
                <a:solidFill>
                  <a:srgbClr val="000099"/>
                </a:solidFill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4800" b="1" dirty="0">
                <a:latin typeface="Times New Roman" panose="02020603050405020304" pitchFamily="18" charset="0"/>
                <a:ea typeface="楷体_GB2312" pitchFamily="49" charset="-122"/>
              </a:rPr>
              <a:t>秦兵马俑，在古今中外的雕塑史上是</a:t>
            </a:r>
            <a:r>
              <a:rPr lang="zh-CN" altLang="en-US" sz="48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绝无仅有</a:t>
            </a:r>
            <a:r>
              <a:rPr lang="zh-CN" altLang="en-US" sz="4800" b="1" dirty="0">
                <a:latin typeface="Times New Roman" panose="02020603050405020304" pitchFamily="18" charset="0"/>
                <a:ea typeface="楷体_GB2312" pitchFamily="49" charset="-122"/>
              </a:rPr>
              <a:t>的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r>
              <a:rPr lang="zh-CN" altLang="en-US" sz="4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它</a:t>
            </a:r>
            <a:r>
              <a:rPr lang="zh-CN" altLang="en-US" sz="4800" b="1" dirty="0">
                <a:latin typeface="Times New Roman" panose="02020603050405020304" pitchFamily="18" charset="0"/>
                <a:ea typeface="楷体_GB2312" pitchFamily="49" charset="-122"/>
              </a:rPr>
              <a:t>惟妙惟肖地模拟</a:t>
            </a:r>
            <a:r>
              <a:rPr lang="zh-CN" altLang="en-US" sz="4800" b="1" dirty="0">
                <a:solidFill>
                  <a:srgbClr val="FF00FF"/>
                </a:solidFill>
                <a:latin typeface="Times New Roman" panose="02020603050405020304" pitchFamily="18" charset="0"/>
                <a:ea typeface="楷体_GB2312" pitchFamily="49" charset="-122"/>
              </a:rPr>
              <a:t>军阵的排列</a:t>
            </a:r>
            <a:r>
              <a:rPr lang="zh-CN" altLang="en-US" sz="4800" b="1" dirty="0">
                <a:latin typeface="Times New Roman" panose="02020603050405020304" pitchFamily="18" charset="0"/>
                <a:ea typeface="楷体_GB2312" pitchFamily="49" charset="-122"/>
              </a:rPr>
              <a:t>，生动地</a:t>
            </a:r>
            <a:r>
              <a:rPr lang="zh-CN" altLang="en-US" sz="48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再现了</a:t>
            </a:r>
            <a:r>
              <a:rPr lang="zh-CN" altLang="en-US" sz="4800" b="1" dirty="0">
                <a:latin typeface="Times New Roman" panose="02020603050405020304" pitchFamily="18" charset="0"/>
                <a:ea typeface="楷体_GB2312" pitchFamily="49" charset="-122"/>
              </a:rPr>
              <a:t>秦军</a:t>
            </a:r>
            <a:r>
              <a:rPr lang="zh-CN" altLang="en-US" sz="4800" b="1" dirty="0">
                <a:solidFill>
                  <a:srgbClr val="FF00FF"/>
                </a:solidFill>
                <a:latin typeface="Times New Roman" panose="02020603050405020304" pitchFamily="18" charset="0"/>
                <a:ea typeface="楷体_GB2312" pitchFamily="49" charset="-122"/>
              </a:rPr>
              <a:t>雄兵百万、战车千乘</a:t>
            </a:r>
            <a:r>
              <a:rPr lang="zh-CN" altLang="en-US" sz="4800" b="1" dirty="0">
                <a:latin typeface="Times New Roman" panose="02020603050405020304" pitchFamily="18" charset="0"/>
                <a:ea typeface="楷体_GB2312" pitchFamily="49" charset="-122"/>
              </a:rPr>
              <a:t>的宏伟气势，形象地</a:t>
            </a:r>
            <a:r>
              <a:rPr lang="zh-CN" altLang="en-US" sz="48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展示了</a:t>
            </a:r>
            <a:r>
              <a:rPr lang="zh-CN" altLang="en-US" sz="4800" b="1" dirty="0">
                <a:latin typeface="Times New Roman" panose="02020603050405020304" pitchFamily="18" charset="0"/>
                <a:ea typeface="楷体_GB2312" pitchFamily="49" charset="-122"/>
              </a:rPr>
              <a:t>中华民族的强大力量和英雄气概。</a:t>
            </a:r>
            <a:endParaRPr lang="zh-CN" altLang="en-US" sz="48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5715" name="文本框 115714"/>
          <p:cNvSpPr txBox="1"/>
          <p:nvPr/>
        </p:nvSpPr>
        <p:spPr>
          <a:xfrm>
            <a:off x="4787900" y="5876925"/>
            <a:ext cx="41052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呼应第一段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文本框 173057"/>
          <p:cNvSpPr txBox="1"/>
          <p:nvPr/>
        </p:nvSpPr>
        <p:spPr>
          <a:xfrm>
            <a:off x="2051050" y="476250"/>
            <a:ext cx="184150" cy="14319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Clr>
                <a:srgbClr val="000000"/>
              </a:buClr>
            </a:pPr>
            <a:endParaRPr lang="en-US" altLang="zh-CN" sz="4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buClr>
                <a:srgbClr val="000000"/>
              </a:buClr>
            </a:pPr>
            <a:endParaRPr lang="en-US" altLang="zh-CN" sz="4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3059" name="文本框 173058"/>
          <p:cNvSpPr txBox="1"/>
          <p:nvPr/>
        </p:nvSpPr>
        <p:spPr>
          <a:xfrm>
            <a:off x="1403350" y="2205038"/>
            <a:ext cx="6697663" cy="210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4400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开头：</a:t>
            </a:r>
            <a:r>
              <a:rPr lang="zh-CN" altLang="en-US" sz="4400" dirty="0">
                <a:latin typeface="Times New Roman" panose="02020603050405020304" pitchFamily="18" charset="0"/>
                <a:ea typeface="宋体" panose="02010600030101010101" pitchFamily="2" charset="-122"/>
              </a:rPr>
              <a:t>举世无双  享誉世界</a:t>
            </a:r>
            <a:endParaRPr lang="zh-CN" altLang="en-US" sz="4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buClr>
                <a:srgbClr val="000000"/>
              </a:buClr>
            </a:pPr>
            <a:endParaRPr lang="zh-CN" altLang="en-US" sz="4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zh-CN" altLang="en-US" sz="4400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结尾</a:t>
            </a:r>
            <a:r>
              <a:rPr lang="zh-CN" altLang="en-US" sz="44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altLang="en-US" sz="4400" dirty="0">
                <a:latin typeface="Times New Roman" panose="02020603050405020304" pitchFamily="18" charset="0"/>
                <a:ea typeface="宋体" panose="02010600030101010101" pitchFamily="2" charset="-122"/>
              </a:rPr>
              <a:t>绝无仅有</a:t>
            </a:r>
            <a:endParaRPr lang="zh-CN" altLang="en-US" sz="4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3060" name="文本框 173059"/>
          <p:cNvSpPr txBox="1"/>
          <p:nvPr/>
        </p:nvSpPr>
        <p:spPr>
          <a:xfrm>
            <a:off x="2627313" y="908050"/>
            <a:ext cx="24193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4400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首尾呼应</a:t>
            </a:r>
            <a:endParaRPr lang="zh-CN" altLang="en-US" sz="4400" dirty="0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73061" name="椭圆 173060" descr="4ce1d813g9ef546c32ee8&amp;690"/>
          <p:cNvSpPr/>
          <p:nvPr/>
        </p:nvSpPr>
        <p:spPr>
          <a:xfrm>
            <a:off x="179388" y="188913"/>
            <a:ext cx="2087562" cy="863600"/>
          </a:xfrm>
          <a:prstGeom prst="ellipse">
            <a:avLst/>
          </a:prstGeom>
          <a:blipFill rotWithShape="1">
            <a:blip r:embed="rId1" cstate="print"/>
            <a:stretch>
              <a:fillRect/>
            </a:stretch>
          </a:blipFill>
          <a:ln w="9525" cap="rnd" cmpd="sng">
            <a:solidFill>
              <a:schemeClr val="bg2"/>
            </a:solidFill>
            <a:prstDash val="sysDot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/>
            <a:r>
              <a:rPr lang="zh-CN" altLang="en-US" sz="3200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课  文</a:t>
            </a:r>
            <a:endParaRPr lang="zh-CN" altLang="en-US" sz="3200" dirty="0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3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3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文本框 75777"/>
          <p:cNvSpPr txBox="1"/>
          <p:nvPr/>
        </p:nvSpPr>
        <p:spPr>
          <a:xfrm>
            <a:off x="1295400" y="457200"/>
            <a:ext cx="7086600" cy="4481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4800" dirty="0">
                <a:solidFill>
                  <a:srgbClr val="000099"/>
                </a:solidFill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4800" dirty="0">
                <a:solidFill>
                  <a:srgbClr val="000099"/>
                </a:solidFill>
                <a:latin typeface="Times New Roman" panose="02020603050405020304" pitchFamily="18" charset="0"/>
                <a:ea typeface="楷体_GB2312" pitchFamily="49" charset="-122"/>
              </a:rPr>
              <a:t>意义：</a:t>
            </a:r>
            <a:r>
              <a:rPr lang="zh-CN" altLang="en-US" sz="4000" dirty="0">
                <a:solidFill>
                  <a:srgbClr val="000099"/>
                </a:solidFill>
                <a:latin typeface="Times New Roman" panose="02020603050405020304" pitchFamily="18" charset="0"/>
                <a:ea typeface="楷体_GB2312" pitchFamily="49" charset="-122"/>
              </a:rPr>
              <a:t>秦兵马俑，惟妙惟肖地模拟军阵的排列，生动地再现了秦军雄兵百万、战车千乘的宏伟气势，形象地展示了中华民族的强大力量和英雄气概。这在古今中外的雕塑史上是绝无仅有的</a:t>
            </a:r>
            <a:r>
              <a:rPr lang="zh-CN" altLang="en-US" sz="4000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4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5779" name="动作按钮: 开始 75778">
            <a:hlinkClick r:id="rId1" action="ppaction://hlinksldjump"/>
          </p:cNvPr>
          <p:cNvSpPr/>
          <p:nvPr/>
        </p:nvSpPr>
        <p:spPr>
          <a:xfrm>
            <a:off x="7086600" y="6172200"/>
            <a:ext cx="457200" cy="457200"/>
          </a:xfrm>
          <a:prstGeom prst="actionButtonBeginning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5780" name="动作按钮: 结束 75779">
            <a:hlinkClick r:id="" action="ppaction://noaction"/>
          </p:cNvPr>
          <p:cNvSpPr/>
          <p:nvPr/>
        </p:nvSpPr>
        <p:spPr>
          <a:xfrm>
            <a:off x="7620000" y="6172200"/>
            <a:ext cx="533400" cy="457200"/>
          </a:xfrm>
          <a:prstGeom prst="actionButtonEnd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5781" name="动作按钮: 上一张 75780">
            <a:hlinkClick r:id="" action="ppaction://hlinkshowjump?jump=endshow"/>
          </p:cNvPr>
          <p:cNvSpPr/>
          <p:nvPr/>
        </p:nvSpPr>
        <p:spPr>
          <a:xfrm>
            <a:off x="8229600" y="6172200"/>
            <a:ext cx="533400" cy="457200"/>
          </a:xfrm>
          <a:prstGeom prst="actionButtonReturn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文本框 76801"/>
          <p:cNvSpPr txBox="1"/>
          <p:nvPr/>
        </p:nvSpPr>
        <p:spPr>
          <a:xfrm>
            <a:off x="1619250" y="1341438"/>
            <a:ext cx="33845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本文生动地描述了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6803" name="文本框 76802"/>
          <p:cNvSpPr txBox="1"/>
          <p:nvPr/>
        </p:nvSpPr>
        <p:spPr>
          <a:xfrm>
            <a:off x="4356100" y="1341438"/>
            <a:ext cx="446405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秦兵马俑规模宏大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类型众多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个性鲜明的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6804" name="文本框 76803"/>
          <p:cNvSpPr txBox="1"/>
          <p:nvPr/>
        </p:nvSpPr>
        <p:spPr>
          <a:xfrm>
            <a:off x="1547813" y="2852738"/>
            <a:ext cx="374491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特点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反映了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6805" name="文本框 76804"/>
          <p:cNvSpPr txBox="1"/>
          <p:nvPr/>
        </p:nvSpPr>
        <p:spPr>
          <a:xfrm>
            <a:off x="3924300" y="2924175"/>
            <a:ext cx="46085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中华民族的聪明才智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,)</a:t>
            </a:r>
            <a:endParaRPr lang="en-US" altLang="zh-CN" sz="36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6806" name="文本框 76805"/>
          <p:cNvSpPr txBox="1"/>
          <p:nvPr/>
        </p:nvSpPr>
        <p:spPr>
          <a:xfrm>
            <a:off x="1547813" y="4221163"/>
            <a:ext cx="20161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再现了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6807" name="文本框 76806"/>
          <p:cNvSpPr txBox="1"/>
          <p:nvPr/>
        </p:nvSpPr>
        <p:spPr>
          <a:xfrm>
            <a:off x="3419475" y="4221163"/>
            <a:ext cx="5184775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中华民族一段强盛辉煌的历史。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altLang="zh-CN" sz="36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6808" name="文本框 76807"/>
          <p:cNvSpPr txBox="1"/>
          <p:nvPr/>
        </p:nvSpPr>
        <p:spPr>
          <a:xfrm>
            <a:off x="1763713" y="825500"/>
            <a:ext cx="36004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中心：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6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6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6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6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6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68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68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2" grpId="0"/>
      <p:bldP spid="76803" grpId="0"/>
      <p:bldP spid="76804" grpId="0"/>
      <p:bldP spid="76805" grpId="0"/>
      <p:bldP spid="76806" grpId="0"/>
      <p:bldP spid="76807" grpId="0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标题 152577"/>
          <p:cNvSpPr txBox="1">
            <a:spLocks noGrp="1"/>
          </p:cNvSpPr>
          <p:nvPr>
            <p:ph type="title"/>
          </p:nvPr>
        </p:nvSpPr>
        <p:spPr>
          <a:xfrm>
            <a:off x="0" y="260350"/>
            <a:ext cx="9144000" cy="1873250"/>
          </a:xfrm>
        </p:spPr>
        <p:txBody>
          <a:bodyPr vert="horz" wrap="square" lIns="91440" tIns="45720" rIns="91440" bIns="45720" anchor="ctr"/>
          <a:lstStyle/>
          <a:p>
            <a:pPr algn="l">
              <a:spcBef>
                <a:spcPct val="50000"/>
              </a:spcBef>
            </a:pPr>
            <a:br>
              <a:rPr lang="en-US" altLang="zh-CN" sz="4000" b="1" dirty="0"/>
            </a:br>
            <a:br>
              <a:rPr lang="en-US" altLang="zh-CN" sz="4000" b="1" dirty="0"/>
            </a:br>
            <a:br>
              <a:rPr lang="en-US" altLang="zh-CN" sz="4000" b="1" dirty="0"/>
            </a:br>
            <a:br>
              <a:rPr lang="en-US" altLang="zh-CN" sz="4000" b="1" dirty="0"/>
            </a:br>
            <a:br>
              <a:rPr lang="en-US" altLang="zh-CN" sz="4000" b="1" dirty="0"/>
            </a:br>
            <a:br>
              <a:rPr lang="en-US" altLang="zh-CN" sz="4000" b="1" dirty="0"/>
            </a:br>
            <a:br>
              <a:rPr lang="en-US" altLang="zh-CN" sz="4000" b="1" dirty="0"/>
            </a:br>
            <a:endParaRPr lang="en-US" altLang="zh-CN" sz="3600" b="1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ea typeface="黑体" panose="02010609060101010101" pitchFamily="2" charset="-122"/>
            </a:endParaRPr>
          </a:p>
        </p:txBody>
      </p:sp>
      <p:sp>
        <p:nvSpPr>
          <p:cNvPr id="152579" name="左大括号 152578"/>
          <p:cNvSpPr/>
          <p:nvPr/>
        </p:nvSpPr>
        <p:spPr>
          <a:xfrm>
            <a:off x="1979613" y="981075"/>
            <a:ext cx="215900" cy="5040313"/>
          </a:xfrm>
          <a:prstGeom prst="leftBrace">
            <a:avLst>
              <a:gd name="adj1" fmla="val 19454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2580" name="文本框 152579"/>
          <p:cNvSpPr txBox="1"/>
          <p:nvPr/>
        </p:nvSpPr>
        <p:spPr>
          <a:xfrm>
            <a:off x="2411413" y="692150"/>
            <a:ext cx="67325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举世无双                        总起</a:t>
            </a:r>
            <a:endParaRPr lang="zh-CN" altLang="en-US" sz="4000" b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52581" name="左大括号 152580"/>
          <p:cNvSpPr/>
          <p:nvPr/>
        </p:nvSpPr>
        <p:spPr>
          <a:xfrm>
            <a:off x="4140200" y="2349500"/>
            <a:ext cx="287338" cy="1150938"/>
          </a:xfrm>
          <a:prstGeom prst="leftBrace">
            <a:avLst>
              <a:gd name="adj1" fmla="val 33379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2582" name="文本框 152581"/>
          <p:cNvSpPr txBox="1"/>
          <p:nvPr/>
        </p:nvSpPr>
        <p:spPr>
          <a:xfrm>
            <a:off x="4211638" y="2133600"/>
            <a:ext cx="464343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面积大</a:t>
            </a:r>
            <a:r>
              <a:rPr lang="zh-CN" altLang="en-US" sz="2800" b="1" dirty="0">
                <a:solidFill>
                  <a:srgbClr val="6600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：近</a:t>
            </a:r>
            <a:r>
              <a:rPr lang="en-US" altLang="zh-CN" sz="2800" b="1" dirty="0">
                <a:solidFill>
                  <a:srgbClr val="6600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20000</a:t>
            </a:r>
            <a:r>
              <a:rPr lang="zh-CN" altLang="en-US" sz="2800" b="1" dirty="0">
                <a:solidFill>
                  <a:srgbClr val="6600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平方米</a:t>
            </a:r>
            <a:endParaRPr lang="zh-CN" altLang="en-US" sz="2800" b="1" dirty="0">
              <a:solidFill>
                <a:srgbClr val="66003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2583" name="文本框 152582"/>
          <p:cNvSpPr txBox="1"/>
          <p:nvPr/>
        </p:nvSpPr>
        <p:spPr>
          <a:xfrm>
            <a:off x="4356100" y="2924175"/>
            <a:ext cx="374491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数量多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：近八千个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2584" name="文本框 152583"/>
          <p:cNvSpPr txBox="1"/>
          <p:nvPr/>
        </p:nvSpPr>
        <p:spPr>
          <a:xfrm>
            <a:off x="5508625" y="4076700"/>
            <a:ext cx="4176713" cy="1160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6600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：将军俑 武士俑 </a:t>
            </a:r>
            <a:endParaRPr lang="zh-CN" altLang="en-US" sz="2800" b="1" dirty="0">
              <a:solidFill>
                <a:srgbClr val="66003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6600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骑兵俑  陶马</a:t>
            </a:r>
            <a:endParaRPr lang="zh-CN" altLang="en-US" sz="2800" b="1" dirty="0">
              <a:solidFill>
                <a:srgbClr val="66003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2585" name="文本框 152584"/>
          <p:cNvSpPr txBox="1"/>
          <p:nvPr/>
        </p:nvSpPr>
        <p:spPr>
          <a:xfrm>
            <a:off x="2195513" y="5949950"/>
            <a:ext cx="69484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绝无仅有                          总结</a:t>
            </a:r>
            <a:endParaRPr lang="zh-CN" altLang="en-US" sz="4000" b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52586" name="直接连接符 152585"/>
          <p:cNvSpPr/>
          <p:nvPr/>
        </p:nvSpPr>
        <p:spPr>
          <a:xfrm>
            <a:off x="4643438" y="1052513"/>
            <a:ext cx="3097212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52587" name="直接连接符 152586"/>
          <p:cNvSpPr/>
          <p:nvPr/>
        </p:nvSpPr>
        <p:spPr>
          <a:xfrm>
            <a:off x="8604250" y="1412875"/>
            <a:ext cx="0" cy="7207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52588" name="文本框 152587"/>
          <p:cNvSpPr txBox="1"/>
          <p:nvPr/>
        </p:nvSpPr>
        <p:spPr>
          <a:xfrm>
            <a:off x="8289925" y="2349500"/>
            <a:ext cx="854075" cy="13684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4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分述</a:t>
            </a:r>
            <a:endParaRPr lang="zh-CN" altLang="en-US" sz="4400" b="1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52589" name="直接连接符 152588"/>
          <p:cNvSpPr/>
          <p:nvPr/>
        </p:nvSpPr>
        <p:spPr>
          <a:xfrm>
            <a:off x="8675688" y="3644900"/>
            <a:ext cx="0" cy="23050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52590" name="直接连接符 152589"/>
          <p:cNvSpPr/>
          <p:nvPr/>
        </p:nvSpPr>
        <p:spPr>
          <a:xfrm>
            <a:off x="4500563" y="6381750"/>
            <a:ext cx="35274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52591" name="矩形 152590"/>
          <p:cNvSpPr/>
          <p:nvPr/>
        </p:nvSpPr>
        <p:spPr>
          <a:xfrm>
            <a:off x="2195513" y="4019550"/>
            <a:ext cx="3398837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33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类型众多、个性鲜明</a:t>
            </a:r>
            <a:endParaRPr lang="zh-CN" altLang="en-US" sz="2800" b="1" dirty="0">
              <a:solidFill>
                <a:srgbClr val="FF33CC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52592" name="文本框 152591"/>
          <p:cNvSpPr txBox="1"/>
          <p:nvPr/>
        </p:nvSpPr>
        <p:spPr>
          <a:xfrm>
            <a:off x="-180975" y="2997200"/>
            <a:ext cx="23399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秦兵马俑</a:t>
            </a:r>
            <a:endParaRPr lang="zh-CN" altLang="en-US" sz="4000" b="1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52593" name="文本框 152592"/>
          <p:cNvSpPr txBox="1"/>
          <p:nvPr/>
        </p:nvSpPr>
        <p:spPr>
          <a:xfrm>
            <a:off x="2051050" y="2636838"/>
            <a:ext cx="25209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6600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规模宏大</a:t>
            </a:r>
            <a:endParaRPr lang="zh-CN" altLang="en-US" sz="4000" b="1" dirty="0">
              <a:solidFill>
                <a:srgbClr val="660033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25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25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25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78" grpId="0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文本占位符 134145"/>
          <p:cNvSpPr>
            <a:spLocks noGrp="1"/>
          </p:cNvSpPr>
          <p:nvPr>
            <p:ph type="body" idx="1"/>
          </p:nvPr>
        </p:nvSpPr>
        <p:spPr>
          <a:xfrm>
            <a:off x="250825" y="1341438"/>
            <a:ext cx="8540750" cy="4194175"/>
          </a:xfrm>
        </p:spPr>
        <p:txBody>
          <a:bodyPr/>
          <a:lstStyle/>
          <a:p>
            <a:pPr>
              <a:buNone/>
            </a:pPr>
            <a:r>
              <a:rPr lang="en-US" altLang="zh-CN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秦始皇兵马俑博物馆，是建立在兵马俑坑原址上的遗址性博物馆，是举世闻名的大型遗址性博物馆。兵马俑被誉为“世界第八大奇迹”，“二十世纪考古史上的伟大发现之一”。</a:t>
            </a:r>
            <a:r>
              <a:rPr lang="en-US" altLang="zh-CN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1987</a:t>
            </a:r>
            <a:r>
              <a:rPr lang="zh-CN" altLang="en-US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年</a:t>
            </a:r>
            <a:r>
              <a:rPr lang="en-US" altLang="zh-CN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12</a:t>
            </a:r>
            <a:r>
              <a:rPr lang="zh-CN" altLang="en-US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月，联合国教科文组织已将秦始皇陵（包括兵马俑坑）列入“世界文化遗产名录”。它不仅是中国人民、也是全人类的一份珍贵文化财富。 </a:t>
            </a:r>
            <a:endParaRPr lang="zh-CN" altLang="en-US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4147" name="矩形 134146"/>
          <p:cNvSpPr/>
          <p:nvPr/>
        </p:nvSpPr>
        <p:spPr>
          <a:xfrm>
            <a:off x="611188" y="836613"/>
            <a:ext cx="13716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8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资料袋</a:t>
            </a:r>
            <a:endParaRPr lang="zh-CN" altLang="en-US" sz="3600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80000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文本框 137217"/>
          <p:cNvSpPr txBox="1"/>
          <p:nvPr/>
        </p:nvSpPr>
        <p:spPr>
          <a:xfrm>
            <a:off x="107950" y="922338"/>
            <a:ext cx="9036050" cy="5584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、新加坡总理李光耀赞美：</a:t>
            </a:r>
            <a:r>
              <a:rPr lang="zh-CN" altLang="en-US" sz="3600" b="1" dirty="0">
                <a:solidFill>
                  <a:srgbClr val="6600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 Black" panose="020B0A04020102020204" pitchFamily="34" charset="0"/>
                <a:ea typeface="宋体" panose="02010600030101010101" pitchFamily="2" charset="-122"/>
              </a:rPr>
              <a:t>“世界的奇迹、   民族</a:t>
            </a:r>
            <a:r>
              <a:rPr lang="zh-CN" altLang="en-US" sz="3600" b="1">
                <a:solidFill>
                  <a:srgbClr val="6600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 Black" panose="020B0A04020102020204" pitchFamily="34" charset="0"/>
                <a:ea typeface="宋体" panose="02010600030101010101" pitchFamily="2" charset="-122"/>
              </a:rPr>
              <a:t>的骄傲；</a:t>
            </a:r>
            <a:endParaRPr lang="zh-CN" altLang="en-US" sz="3600" b="1">
              <a:solidFill>
                <a:srgbClr val="660033"/>
              </a:solidFill>
              <a:effectLst>
                <a:outerShdw blurRad="38100" dist="38100" dir="2700000">
                  <a:srgbClr val="000000"/>
                </a:outerShdw>
              </a:effectLst>
              <a:latin typeface="Arial Black" panose="020B0A040201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、法国总统希拉克说：</a:t>
            </a:r>
            <a:r>
              <a:rPr lang="zh-CN" altLang="en-US" sz="36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 Black" panose="020B0A04020102020204" pitchFamily="34" charset="0"/>
                <a:ea typeface="宋体" panose="02010600030101010101" pitchFamily="2" charset="-122"/>
              </a:rPr>
              <a:t>“秦俑的发现，可以说是世界第八奇迹”；</a:t>
            </a:r>
            <a:endParaRPr lang="zh-CN" altLang="en-US" sz="3600" b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Arial Black" panose="020B0A040201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、美国总统里根赞扬</a:t>
            </a:r>
            <a:r>
              <a:rPr lang="zh-CN" altLang="en-US" sz="3600" b="1">
                <a:solidFill>
                  <a:srgbClr val="00FF00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：</a:t>
            </a:r>
            <a:r>
              <a:rPr lang="zh-CN" altLang="en-US" sz="3600" b="1">
                <a:solidFill>
                  <a:srgbClr val="6600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 Black" panose="020B0A04020102020204" pitchFamily="34" charset="0"/>
                <a:ea typeface="宋体" panose="02010600030101010101" pitchFamily="2" charset="-122"/>
              </a:rPr>
              <a:t>“兵马俑制造工艺真好”；</a:t>
            </a:r>
            <a:endParaRPr lang="zh-CN" altLang="en-US" sz="3600" b="1">
              <a:solidFill>
                <a:srgbClr val="660033"/>
              </a:solidFill>
              <a:effectLst>
                <a:outerShdw blurRad="38100" dist="38100" dir="2700000">
                  <a:srgbClr val="000000"/>
                </a:outerShdw>
              </a:effectLst>
              <a:latin typeface="Arial Black" panose="020B0A040201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、英国女王伊丽莎白二世</a:t>
            </a:r>
            <a:r>
              <a:rPr lang="zh-CN" altLang="en-US" sz="36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 Black" panose="020B0A04020102020204" pitchFamily="34" charset="0"/>
                <a:ea typeface="宋体" panose="02010600030101010101" pitchFamily="2" charset="-122"/>
              </a:rPr>
              <a:t>更喜爱秦俑的服饰；</a:t>
            </a:r>
            <a:endParaRPr lang="zh-CN" altLang="en-US" sz="3600" b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Arial Black" panose="020B0A040201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、泰国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公主诗琳通认为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 Black" panose="020B0A04020102020204" pitchFamily="34" charset="0"/>
                <a:ea typeface="宋体" panose="02010600030101010101" pitchFamily="2" charset="-122"/>
              </a:rPr>
              <a:t>秦陵兵马俑的“学问很深”</a:t>
            </a:r>
            <a:r>
              <a:rPr lang="zh-CN" altLang="en-US" sz="3600" b="1" dirty="0">
                <a:solidFill>
                  <a:srgbClr val="FF00FF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。</a:t>
            </a:r>
            <a:endParaRPr lang="zh-CN" altLang="en-US" sz="3600" b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Arial Black" panose="020B0A04020102020204" pitchFamily="34" charset="0"/>
              <a:ea typeface="宋体" panose="02010600030101010101" pitchFamily="2" charset="-122"/>
            </a:endParaRPr>
          </a:p>
        </p:txBody>
      </p:sp>
      <p:sp>
        <p:nvSpPr>
          <p:cNvPr id="137219" name="文本框 137218"/>
          <p:cNvSpPr txBox="1"/>
          <p:nvPr/>
        </p:nvSpPr>
        <p:spPr>
          <a:xfrm>
            <a:off x="900113" y="-23812"/>
            <a:ext cx="7762875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5400" b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 Black" panose="020B0A04020102020204" pitchFamily="34" charset="0"/>
                <a:ea typeface="黑体" panose="02010609060101010101" pitchFamily="2" charset="-122"/>
              </a:rPr>
              <a:t>世界各界对兵马俑的赞美</a:t>
            </a:r>
            <a:endParaRPr lang="zh-CN" altLang="en-US" sz="5400" b="1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Arial Black" panose="020B0A040201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标题 135169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dirty="0"/>
          </a:p>
        </p:txBody>
      </p:sp>
      <p:sp>
        <p:nvSpPr>
          <p:cNvPr id="135171" name="文本占位符 13517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dirty="0"/>
          </a:p>
        </p:txBody>
      </p:sp>
      <p:pic>
        <p:nvPicPr>
          <p:cNvPr id="135172" name="图片 135171" descr="u=77653649,4279786626&amp;fm=3&amp;gp=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7938"/>
            <a:ext cx="9144000" cy="6842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5173" name="文本框 135172"/>
          <p:cNvSpPr txBox="1"/>
          <p:nvPr/>
        </p:nvSpPr>
        <p:spPr>
          <a:xfrm>
            <a:off x="0" y="0"/>
            <a:ext cx="9144000" cy="4906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8000" b="1" dirty="0">
                <a:solidFill>
                  <a:srgbClr val="FF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作业</a:t>
            </a:r>
            <a:r>
              <a:rPr lang="zh-CN" altLang="en-US" sz="80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endParaRPr lang="zh-CN" altLang="en-US" sz="8000" b="1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/>
            <a:r>
              <a:rPr lang="zh-CN" altLang="en-US" sz="44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66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写一段介绍</a:t>
            </a:r>
            <a:r>
              <a:rPr lang="en-US" altLang="zh-CN" sz="66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66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秦兵马俑</a:t>
            </a:r>
            <a:r>
              <a:rPr lang="en-US" altLang="zh-CN" sz="66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66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的导游词。</a:t>
            </a:r>
            <a:endParaRPr lang="zh-CN" altLang="en-US" sz="66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/>
            <a:r>
              <a:rPr lang="zh-CN" altLang="en-US" sz="44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endParaRPr lang="zh-CN" altLang="en-US" sz="44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/>
            <a:endParaRPr lang="zh-CN" altLang="en-US" sz="24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sz="2400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4098" descr="空中花园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0637"/>
            <a:ext cx="9144000" cy="6899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0" name="文本框 4099"/>
          <p:cNvSpPr txBox="1"/>
          <p:nvPr/>
        </p:nvSpPr>
        <p:spPr>
          <a:xfrm>
            <a:off x="4670425" y="6034088"/>
            <a:ext cx="4473575" cy="82391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巴比伦空中花园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9218" descr="b3fb43166d224f4a488c97e309f790529822d12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902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9219"/>
          <p:cNvSpPr txBox="1"/>
          <p:nvPr/>
        </p:nvSpPr>
        <p:spPr>
          <a:xfrm>
            <a:off x="3779838" y="404813"/>
            <a:ext cx="5364162" cy="9144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摩索拉斯基陵墓</a:t>
            </a:r>
            <a:endParaRPr lang="zh-CN" altLang="en-US" sz="5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图片 8194" descr="8601a18b87d6277fdb3ad6c828381f30e924fc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97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6" name="文本框 8195"/>
          <p:cNvSpPr txBox="1"/>
          <p:nvPr/>
        </p:nvSpPr>
        <p:spPr>
          <a:xfrm>
            <a:off x="2987675" y="5394325"/>
            <a:ext cx="3960813" cy="9144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太阳神巨像</a:t>
            </a:r>
            <a:endParaRPr lang="zh-CN" altLang="en-US" sz="5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图片 3077" descr="d52a2834349b033bdf9f182a15ce36d3d539bd2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6" name="文本框 3075"/>
          <p:cNvSpPr txBox="1"/>
          <p:nvPr/>
        </p:nvSpPr>
        <p:spPr>
          <a:xfrm>
            <a:off x="2627313" y="4962525"/>
            <a:ext cx="4608512" cy="9144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亚历山大灯塔</a:t>
            </a:r>
            <a:endParaRPr lang="zh-CN" altLang="en-US" sz="5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6" name="图片 12295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80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4" name="矩形 12293"/>
          <p:cNvSpPr/>
          <p:nvPr/>
        </p:nvSpPr>
        <p:spPr>
          <a:xfrm>
            <a:off x="250825" y="836613"/>
            <a:ext cx="8675688" cy="31400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/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1978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年，法国前总统希拉克在参观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秦兵马俑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后说：“世界上有了七大奇迹，秦俑的发现，可以说是八大奇迹了。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不看金字塔，不算到埃及；不看秦俑，不算到中国。”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5" name="矩形 12294"/>
          <p:cNvSpPr/>
          <p:nvPr/>
        </p:nvSpPr>
        <p:spPr>
          <a:xfrm>
            <a:off x="322263" y="4365625"/>
            <a:ext cx="8281987" cy="19208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/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1987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年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12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月，联合国教科文组织将秦始皇陵及兵马俑坑列入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世界遗产名录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。 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/>
      <p:bldP spid="1229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图片 83969" descr="kelindo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8888" y="188913"/>
            <a:ext cx="7632700" cy="59769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3971" name="矩形 83970"/>
          <p:cNvSpPr/>
          <p:nvPr/>
        </p:nvSpPr>
        <p:spPr>
          <a:xfrm>
            <a:off x="2051050" y="6188075"/>
            <a:ext cx="6280150" cy="669925"/>
          </a:xfrm>
          <a:prstGeom prst="rect">
            <a:avLst/>
          </a:prstGeom>
          <a:noFill/>
          <a:ln w="12700">
            <a:noFill/>
          </a:ln>
        </p:spPr>
        <p:txBody>
          <a:bodyPr lIns="0" tIns="0" rIns="0" bIns="0" anchor="ctr">
            <a:spAutoFit/>
          </a:bodyPr>
          <a:lstStyle/>
          <a:p>
            <a:pPr lvl="0">
              <a:buClr>
                <a:srgbClr val="000000"/>
              </a:buClr>
            </a:pPr>
            <a:r>
              <a:rPr lang="en-US" altLang="zh-CN" sz="28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en-US" sz="2800" dirty="0">
                <a:solidFill>
                  <a:srgbClr val="FFFF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克林顿一家参观秦始皇陵兵马俑</a:t>
            </a:r>
            <a:r>
              <a:rPr lang="zh-CN" altLang="en-US" sz="44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44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图片 84993" descr="U397P1T1D3388376F21DT200406060753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1913" y="188913"/>
            <a:ext cx="7561262" cy="5327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4995" name="矩形 84994"/>
          <p:cNvSpPr/>
          <p:nvPr/>
        </p:nvSpPr>
        <p:spPr>
          <a:xfrm>
            <a:off x="1908175" y="5589588"/>
            <a:ext cx="6696075" cy="1189037"/>
          </a:xfrm>
          <a:prstGeom prst="rect">
            <a:avLst/>
          </a:prstGeom>
          <a:noFill/>
          <a:ln w="12700">
            <a:noFill/>
          </a:ln>
        </p:spPr>
        <p:txBody>
          <a:bodyPr anchor="ctr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2800" dirty="0">
                <a:solidFill>
                  <a:srgbClr val="FFFF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里根和夫人</a:t>
            </a:r>
            <a:r>
              <a:rPr lang="zh-CN" altLang="en-US" sz="2800" dirty="0">
                <a:solidFill>
                  <a:srgbClr val="FFFF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南希于</a:t>
            </a:r>
            <a:r>
              <a:rPr lang="en-US" altLang="zh-CN" sz="2800" dirty="0">
                <a:solidFill>
                  <a:srgbClr val="FFFF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1984</a:t>
            </a:r>
            <a:r>
              <a:rPr lang="zh-CN" altLang="en-US" sz="2800" dirty="0">
                <a:solidFill>
                  <a:srgbClr val="FFFF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r>
              <a:rPr lang="en-US" altLang="zh-CN" sz="2800" dirty="0">
                <a:solidFill>
                  <a:srgbClr val="FFFF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800" dirty="0">
                <a:solidFill>
                  <a:srgbClr val="FFFF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月</a:t>
            </a:r>
            <a:r>
              <a:rPr lang="en-US" altLang="zh-CN" sz="2800" dirty="0">
                <a:solidFill>
                  <a:srgbClr val="FFFF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29</a:t>
            </a:r>
            <a:r>
              <a:rPr lang="zh-CN" altLang="en-US" sz="2800" dirty="0">
                <a:solidFill>
                  <a:srgbClr val="FFFF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日访华时在西安参观</a:t>
            </a:r>
            <a:r>
              <a:rPr lang="zh-CN" altLang="en-US" sz="2800" dirty="0">
                <a:solidFill>
                  <a:srgbClr val="FFFF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兵马俑</a:t>
            </a:r>
            <a:r>
              <a:rPr lang="zh-CN" altLang="en-US" sz="44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44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4" name="图片 61443" descr="get">
            <a:hlinkClick r:id="" action="ppaction://noaction"/>
          </p:cNvPr>
          <p:cNvPicPr>
            <a:picLocks noChangeAspect="1"/>
          </p:cNvPicPr>
          <p:nvPr/>
        </p:nvPicPr>
        <p:blipFill>
          <a:blip r:embed="rId1"/>
          <a:srcRect b="463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标题 118785"/>
          <p:cNvSpPr>
            <a:spLocks noGrp="1"/>
          </p:cNvSpPr>
          <p:nvPr>
            <p:ph type="title"/>
          </p:nvPr>
        </p:nvSpPr>
        <p:spPr>
          <a:xfrm>
            <a:off x="0" y="2565400"/>
            <a:ext cx="9144000" cy="1417638"/>
          </a:xfrm>
        </p:spPr>
        <p:txBody>
          <a:bodyPr anchor="ctr"/>
          <a:lstStyle/>
          <a:p>
            <a:pPr algn="l"/>
            <a:br>
              <a:rPr lang="en-US" altLang="zh-CN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40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9060101010101" pitchFamily="2" charset="-122"/>
              </a:rPr>
              <a:t>字词检测</a:t>
            </a:r>
            <a:r>
              <a:rPr lang="zh-CN" altLang="en-US" sz="4000" b="1" dirty="0">
                <a:solidFill>
                  <a:srgbClr val="0000FF"/>
                </a:solidFill>
              </a:rPr>
              <a:t>：</a:t>
            </a:r>
            <a:r>
              <a:rPr lang="zh-CN" altLang="en-US" sz="4000" dirty="0"/>
              <a:t> </a:t>
            </a:r>
            <a:br>
              <a:rPr lang="zh-CN" altLang="en-US" sz="4000" dirty="0"/>
            </a:br>
            <a:r>
              <a:rPr lang="zh-CN" altLang="en-US" sz="4000" dirty="0"/>
              <a:t>   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yù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</a:t>
            </a:r>
            <a:r>
              <a:rPr lang="en-US" altLang="zh-CN" sz="3600" b="1" err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h</a:t>
            </a:r>
            <a:r>
              <a:rPr lang="en-US" altLang="en-US" sz="3600" b="1" err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ó</a:t>
            </a:r>
            <a:r>
              <a:rPr lang="en-US" altLang="zh-CN" sz="3600" b="1" err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ng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3600" b="1" err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zh</a:t>
            </a:r>
            <a:r>
              <a:rPr lang="en-US" altLang="en-US" sz="3600" b="1" err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ē</a:t>
            </a:r>
            <a:r>
              <a:rPr lang="en-US" altLang="zh-CN" sz="3600" b="1" err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ng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3600" b="1" err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m</a:t>
            </a:r>
            <a:r>
              <a:rPr lang="en-US" altLang="en-US" sz="3600" b="1" err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í</a:t>
            </a:r>
            <a:r>
              <a:rPr lang="en-US" altLang="zh-CN" sz="3200" b="1">
                <a:solidFill>
                  <a:schemeClr val="tx1"/>
                </a:solidFill>
              </a:rPr>
              <a:t>     </a:t>
            </a:r>
            <a:br>
              <a:rPr lang="en-US" altLang="zh-CN" sz="3200" b="1">
                <a:solidFill>
                  <a:schemeClr val="tx1"/>
                </a:solidFill>
              </a:rPr>
            </a:b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享</a:t>
            </a:r>
            <a:r>
              <a:rPr lang="zh-CN" altLang="en-US" sz="36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誉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世界 规模</a:t>
            </a:r>
            <a:r>
              <a:rPr lang="zh-CN" altLang="en-US" sz="36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宏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大  南</a:t>
            </a:r>
            <a:r>
              <a:rPr lang="zh-CN" altLang="en-US" sz="36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征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北战 所向披</a:t>
            </a:r>
            <a:r>
              <a:rPr lang="zh-CN" altLang="en-US" sz="36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靡</a:t>
            </a:r>
            <a:br>
              <a:rPr lang="zh-CN" altLang="en-US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en-US" altLang="zh-CN" sz="3200" b="1" err="1">
                <a:solidFill>
                  <a:srgbClr val="0000FF"/>
                </a:solidFill>
              </a:rPr>
              <a:t>ku</a:t>
            </a:r>
            <a:r>
              <a:rPr lang="en-US" altLang="en-US" sz="3200" b="1" err="1">
                <a:solidFill>
                  <a:srgbClr val="0000FF"/>
                </a:solidFill>
              </a:rPr>
              <a:t>í</a:t>
            </a:r>
            <a:r>
              <a:rPr lang="en-US" altLang="zh-CN" sz="3200" b="1">
                <a:solidFill>
                  <a:srgbClr val="0000FF"/>
                </a:solidFill>
              </a:rPr>
              <a:t>  </a:t>
            </a:r>
            <a:r>
              <a:rPr lang="en-US" altLang="zh-CN" sz="3200" b="1" err="1">
                <a:solidFill>
                  <a:schemeClr val="tx1"/>
                </a:solidFill>
              </a:rPr>
              <a:t>          t</a:t>
            </a:r>
            <a:r>
              <a:rPr lang="en-US" altLang="en-US" sz="3200" b="1" err="1">
                <a:solidFill>
                  <a:schemeClr val="tx1"/>
                </a:solidFill>
              </a:rPr>
              <a:t>ǐ</a:t>
            </a:r>
            <a:r>
              <a:rPr lang="en-US" altLang="zh-CN" sz="3200" b="1" err="1">
                <a:solidFill>
                  <a:schemeClr val="tx1"/>
                </a:solidFill>
              </a:rPr>
              <a:t>ng</a:t>
            </a:r>
            <a:r>
              <a:rPr lang="en-US" altLang="zh-CN" sz="3200" b="1">
                <a:solidFill>
                  <a:schemeClr val="tx1"/>
                </a:solidFill>
              </a:rPr>
              <a:t>          </a:t>
            </a:r>
            <a:r>
              <a:rPr lang="en-US" altLang="zh-CN" sz="3200" b="1" err="1">
                <a:solidFill>
                  <a:srgbClr val="0000FF"/>
                </a:solidFill>
              </a:rPr>
              <a:t>zh</a:t>
            </a:r>
            <a:r>
              <a:rPr lang="en-US" altLang="en-US" sz="3200" b="1" err="1">
                <a:solidFill>
                  <a:srgbClr val="0000FF"/>
                </a:solidFill>
              </a:rPr>
              <a:t>í</a:t>
            </a:r>
            <a:r>
              <a:rPr lang="en-US" altLang="zh-CN" sz="3200" b="1" err="1">
                <a:solidFill>
                  <a:schemeClr val="tx1"/>
                </a:solidFill>
              </a:rPr>
              <a:t>ji</a:t>
            </a:r>
            <a:r>
              <a:rPr lang="en-US" altLang="en-US" sz="3200" b="1" err="1">
                <a:solidFill>
                  <a:schemeClr val="tx1"/>
                </a:solidFill>
              </a:rPr>
              <a:t>ā</a:t>
            </a:r>
            <a:r>
              <a:rPr lang="en-US" altLang="zh-CN" sz="3200" b="1" err="1">
                <a:solidFill>
                  <a:schemeClr val="tx1"/>
                </a:solidFill>
              </a:rPr>
              <a:t>ng</a:t>
            </a:r>
            <a:r>
              <a:rPr lang="en-US" altLang="zh-CN" sz="3200" b="1">
                <a:solidFill>
                  <a:schemeClr val="tx1"/>
                </a:solidFill>
              </a:rPr>
              <a:t>                </a:t>
            </a:r>
            <a:r>
              <a:rPr lang="en-US" altLang="zh-CN" sz="3200" b="1" err="1">
                <a:solidFill>
                  <a:srgbClr val="0000FF"/>
                </a:solidFill>
              </a:rPr>
              <a:t>t</a:t>
            </a:r>
            <a:r>
              <a:rPr lang="en-US" altLang="en-US" sz="3200" b="1" err="1">
                <a:solidFill>
                  <a:srgbClr val="0000FF"/>
                </a:solidFill>
              </a:rPr>
              <a:t>í</a:t>
            </a:r>
            <a:r>
              <a:rPr lang="en-US" altLang="zh-CN" sz="3200" b="1">
                <a:solidFill>
                  <a:srgbClr val="0000FF"/>
                </a:solidFill>
              </a:rPr>
              <a:t> </a:t>
            </a:r>
            <a:br>
              <a:rPr lang="en-US" altLang="zh-CN" sz="3200" b="1">
                <a:solidFill>
                  <a:schemeClr val="tx1"/>
                </a:solidFill>
              </a:rPr>
            </a:b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身材</a:t>
            </a:r>
            <a:r>
              <a:rPr lang="zh-CN" altLang="en-US" sz="36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魁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梧 昂首</a:t>
            </a:r>
            <a:r>
              <a:rPr lang="zh-CN" altLang="en-US" sz="36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挺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胸  手</a:t>
            </a:r>
            <a:r>
              <a:rPr lang="zh-CN" altLang="en-US" sz="3600" b="1" dirty="0">
                <a:solidFill>
                  <a:srgbClr val="6600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执</a:t>
            </a:r>
            <a:r>
              <a:rPr lang="zh-CN" altLang="en-US" sz="36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缰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绳  撒开四</a:t>
            </a:r>
            <a:r>
              <a:rPr lang="zh-CN" altLang="en-US" sz="36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蹄</a:t>
            </a:r>
            <a:br>
              <a:rPr lang="zh-CN" altLang="en-US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en-US" altLang="zh-CN" sz="3200" b="1" err="1">
                <a:solidFill>
                  <a:schemeClr val="tx1"/>
                </a:solidFill>
              </a:rPr>
              <a:t>ji</a:t>
            </a:r>
            <a:r>
              <a:rPr lang="en-US" altLang="en-US" sz="3200" b="1" err="1">
                <a:solidFill>
                  <a:schemeClr val="tx1"/>
                </a:solidFill>
              </a:rPr>
              <a:t>ǒ</a:t>
            </a:r>
            <a:r>
              <a:rPr lang="en-US" altLang="zh-CN" sz="3200" b="1" err="1">
                <a:solidFill>
                  <a:schemeClr val="tx1"/>
                </a:solidFill>
              </a:rPr>
              <a:t>ng</a:t>
            </a:r>
            <a:r>
              <a:rPr lang="en-US" altLang="zh-CN" sz="3200" b="1">
                <a:solidFill>
                  <a:schemeClr val="tx1"/>
                </a:solidFill>
              </a:rPr>
              <a:t>                   </a:t>
            </a:r>
            <a:r>
              <a:rPr lang="en-US" altLang="zh-CN" sz="3200" b="1" err="1">
                <a:solidFill>
                  <a:srgbClr val="0000FF"/>
                </a:solidFill>
              </a:rPr>
              <a:t> b</a:t>
            </a:r>
            <a:r>
              <a:rPr lang="en-US" altLang="en-US" sz="3200" b="1" err="1">
                <a:solidFill>
                  <a:srgbClr val="0000FF"/>
                </a:solidFill>
              </a:rPr>
              <a:t>ó</a:t>
            </a:r>
            <a:r>
              <a:rPr lang="en-US" altLang="zh-CN" sz="3200" b="1">
                <a:solidFill>
                  <a:srgbClr val="0000FF"/>
                </a:solidFill>
              </a:rPr>
              <a:t> </a:t>
            </a:r>
            <a:r>
              <a:rPr lang="en-US" altLang="zh-CN" sz="3200" b="1" err="1">
                <a:solidFill>
                  <a:schemeClr val="tx1"/>
                </a:solidFill>
              </a:rPr>
              <a:t>                  xi</a:t>
            </a:r>
            <a:r>
              <a:rPr lang="en-US" altLang="en-US" sz="3200" b="1" err="1">
                <a:solidFill>
                  <a:schemeClr val="tx1"/>
                </a:solidFill>
              </a:rPr>
              <a:t>à</a:t>
            </a:r>
            <a:r>
              <a:rPr lang="en-US" altLang="zh-CN" sz="3200" b="1" err="1">
                <a:solidFill>
                  <a:schemeClr val="tx1"/>
                </a:solidFill>
              </a:rPr>
              <a:t>o</a:t>
            </a:r>
            <a:br>
              <a:rPr lang="en-US" altLang="zh-CN" sz="3200" b="1">
                <a:solidFill>
                  <a:schemeClr val="tx1"/>
                </a:solidFill>
              </a:rPr>
            </a:b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目光</a:t>
            </a:r>
            <a:r>
              <a:rPr lang="zh-CN" altLang="en-US" sz="36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炯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炯   殊死拼</a:t>
            </a:r>
            <a:r>
              <a:rPr lang="zh-CN" altLang="en-US" sz="36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搏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惟妙惟</a:t>
            </a:r>
            <a:r>
              <a:rPr lang="zh-CN" altLang="en-US" sz="36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肖</a:t>
            </a:r>
            <a:br>
              <a:rPr lang="zh-CN" altLang="en-US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en-US" altLang="zh-CN" sz="3200" b="1" err="1">
                <a:solidFill>
                  <a:schemeClr val="tx1"/>
                </a:solidFill>
              </a:rPr>
              <a:t>t</a:t>
            </a:r>
            <a:r>
              <a:rPr lang="en-US" altLang="en-US" sz="3200" b="1" err="1">
                <a:solidFill>
                  <a:schemeClr val="tx1"/>
                </a:solidFill>
              </a:rPr>
              <a:t>ó</a:t>
            </a:r>
            <a:r>
              <a:rPr lang="en-US" altLang="zh-CN" sz="3200" b="1" err="1">
                <a:solidFill>
                  <a:schemeClr val="tx1"/>
                </a:solidFill>
              </a:rPr>
              <a:t>nɡ</a:t>
            </a:r>
            <a:r>
              <a:rPr lang="en-US" altLang="zh-CN" sz="3200" b="1">
                <a:solidFill>
                  <a:schemeClr val="tx1"/>
                </a:solidFill>
              </a:rPr>
              <a:t>        </a:t>
            </a:r>
            <a:r>
              <a:rPr lang="en-US" altLang="zh-CN" sz="3200" b="1" err="1">
                <a:solidFill>
                  <a:srgbClr val="0000FF"/>
                </a:solidFill>
              </a:rPr>
              <a:t>k</a:t>
            </a:r>
            <a:r>
              <a:rPr lang="en-US" altLang="en-US" sz="3200" b="1" err="1">
                <a:solidFill>
                  <a:srgbClr val="0000FF"/>
                </a:solidFill>
              </a:rPr>
              <a:t>à</a:t>
            </a:r>
            <a:r>
              <a:rPr lang="en-US" altLang="zh-CN" sz="3200" b="1" err="1">
                <a:solidFill>
                  <a:srgbClr val="0000FF"/>
                </a:solidFill>
              </a:rPr>
              <a:t>n</a:t>
            </a:r>
            <a:r>
              <a:rPr lang="en-US" altLang="zh-CN" sz="3200" b="1" err="1">
                <a:solidFill>
                  <a:schemeClr val="tx1"/>
                </a:solidFill>
              </a:rPr>
              <a:t>      t</a:t>
            </a:r>
            <a:r>
              <a:rPr lang="en-US" altLang="en-US" sz="3200" b="1" err="1">
                <a:solidFill>
                  <a:schemeClr val="tx1"/>
                </a:solidFill>
              </a:rPr>
              <a:t>ǒ</a:t>
            </a:r>
            <a:r>
              <a:rPr lang="en-US" altLang="zh-CN" sz="3200" b="1" err="1">
                <a:solidFill>
                  <a:schemeClr val="tx1"/>
                </a:solidFill>
              </a:rPr>
              <a:t>ng</a:t>
            </a:r>
            <a:r>
              <a:rPr lang="en-US" altLang="zh-CN" sz="3200" b="1">
                <a:solidFill>
                  <a:schemeClr val="tx1"/>
                </a:solidFill>
              </a:rPr>
              <a:t> </a:t>
            </a:r>
            <a:r>
              <a:rPr lang="en-US" altLang="zh-CN" sz="3200" b="1" err="1">
                <a:solidFill>
                  <a:srgbClr val="0000FF"/>
                </a:solidFill>
              </a:rPr>
              <a:t>shu</a:t>
            </a:r>
            <a:r>
              <a:rPr lang="en-US" altLang="en-US" sz="3200" b="1" err="1">
                <a:solidFill>
                  <a:srgbClr val="0000FF"/>
                </a:solidFill>
              </a:rPr>
              <a:t>à</a:t>
            </a:r>
            <a:r>
              <a:rPr lang="en-US" altLang="zh-CN" sz="3200" b="1" err="1">
                <a:solidFill>
                  <a:srgbClr val="0000FF"/>
                </a:solidFill>
              </a:rPr>
              <a:t>i</a:t>
            </a:r>
            <a:r>
              <a:rPr lang="en-US" altLang="zh-CN" sz="3200" b="1">
                <a:solidFill>
                  <a:srgbClr val="0000FF"/>
                </a:solidFill>
              </a:rPr>
              <a:t>    </a:t>
            </a:r>
            <a:r>
              <a:rPr lang="en-US" altLang="zh-CN" sz="3200" b="1" err="1">
                <a:solidFill>
                  <a:schemeClr val="tx1"/>
                </a:solidFill>
              </a:rPr>
              <a:t>      j</a:t>
            </a:r>
            <a:r>
              <a:rPr lang="en-US" altLang="en-US" sz="3200" b="1" err="1">
                <a:solidFill>
                  <a:schemeClr val="tx1"/>
                </a:solidFill>
              </a:rPr>
              <a:t>ǐ</a:t>
            </a:r>
            <a:r>
              <a:rPr lang="en-US" altLang="zh-CN" sz="3200" b="1" err="1">
                <a:solidFill>
                  <a:schemeClr val="tx1"/>
                </a:solidFill>
              </a:rPr>
              <a:t>n</a:t>
            </a:r>
            <a:r>
              <a:rPr lang="en-US" altLang="zh-CN" sz="3200" b="1">
                <a:solidFill>
                  <a:schemeClr val="tx1"/>
                </a:solidFill>
              </a:rPr>
              <a:t> </a:t>
            </a:r>
            <a:br>
              <a:rPr lang="en-US" altLang="zh-CN" sz="3200" b="1">
                <a:solidFill>
                  <a:schemeClr val="tx1"/>
                </a:solidFill>
              </a:rPr>
            </a:b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临</a:t>
            </a:r>
            <a:r>
              <a:rPr lang="zh-CN" altLang="en-US" sz="36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潼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鸟</a:t>
            </a:r>
            <a:r>
              <a:rPr lang="zh-CN" altLang="en-US" sz="36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瞰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zh-CN" altLang="en-US" sz="36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统  帅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不</a:t>
            </a:r>
            <a:r>
              <a:rPr lang="zh-CN" altLang="en-US" sz="36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仅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br>
              <a:rPr lang="zh-CN" altLang="en-US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en-US" altLang="zh-CN" sz="3200" b="1" err="1">
                <a:solidFill>
                  <a:schemeClr val="tx1"/>
                </a:solidFill>
              </a:rPr>
              <a:t>h</a:t>
            </a:r>
            <a:r>
              <a:rPr lang="en-US" altLang="en-US" sz="3200" b="1" err="1">
                <a:solidFill>
                  <a:schemeClr val="tx1"/>
                </a:solidFill>
              </a:rPr>
              <a:t>é</a:t>
            </a:r>
            <a:r>
              <a:rPr lang="en-US" altLang="zh-CN" sz="3200" b="1">
                <a:solidFill>
                  <a:schemeClr val="tx1"/>
                </a:solidFill>
              </a:rPr>
              <a:t> </a:t>
            </a:r>
            <a:r>
              <a:rPr lang="en-US" altLang="zh-CN" sz="3200" b="1" err="1">
                <a:solidFill>
                  <a:srgbClr val="0000FF"/>
                </a:solidFill>
              </a:rPr>
              <a:t>gu</a:t>
            </a:r>
            <a:r>
              <a:rPr lang="en-US" altLang="en-US" sz="3200" b="1" err="1">
                <a:solidFill>
                  <a:srgbClr val="0000FF"/>
                </a:solidFill>
              </a:rPr>
              <a:t>ā</a:t>
            </a:r>
            <a:r>
              <a:rPr lang="en-US" altLang="zh-CN" sz="3200" b="1" err="1">
                <a:solidFill>
                  <a:srgbClr val="0000FF"/>
                </a:solidFill>
              </a:rPr>
              <a:t>n</a:t>
            </a:r>
            <a:r>
              <a:rPr lang="en-US" altLang="zh-CN" sz="3200" b="1" err="1">
                <a:solidFill>
                  <a:schemeClr val="tx1"/>
                </a:solidFill>
              </a:rPr>
              <a:t>   Kǎi</a:t>
            </a:r>
            <a:r>
              <a:rPr lang="en-US" altLang="zh-CN" sz="3200" b="1">
                <a:solidFill>
                  <a:schemeClr val="tx1"/>
                </a:solidFill>
              </a:rPr>
              <a:t>    </a:t>
            </a:r>
            <a:r>
              <a:rPr lang="en-US" altLang="zh-CN" sz="3200" b="1" err="1">
                <a:solidFill>
                  <a:srgbClr val="0000FF"/>
                </a:solidFill>
              </a:rPr>
              <a:t>xu</a:t>
            </a:r>
            <a:r>
              <a:rPr lang="en-US" altLang="en-US" sz="3200" b="1" err="1">
                <a:solidFill>
                  <a:srgbClr val="0000FF"/>
                </a:solidFill>
              </a:rPr>
              <a:t>ē</a:t>
            </a:r>
            <a:r>
              <a:rPr lang="en-US" altLang="zh-CN" sz="3200" b="1">
                <a:solidFill>
                  <a:srgbClr val="0000FF"/>
                </a:solidFill>
              </a:rPr>
              <a:t>   </a:t>
            </a:r>
            <a:r>
              <a:rPr lang="en-US" altLang="zh-CN" sz="3200" b="1" err="1">
                <a:solidFill>
                  <a:schemeClr val="tx1"/>
                </a:solidFill>
              </a:rPr>
              <a:t> h</a:t>
            </a:r>
            <a:r>
              <a:rPr lang="en-US" altLang="en-US" sz="3200" b="1" err="1"/>
              <a:t>à</a:t>
            </a:r>
            <a:r>
              <a:rPr lang="en-US" altLang="zh-CN" sz="3200" b="1" err="1">
                <a:solidFill>
                  <a:schemeClr val="tx1"/>
                </a:solidFill>
              </a:rPr>
              <a:t>n</a:t>
            </a:r>
            <a:r>
              <a:rPr lang="en-US" altLang="zh-CN" sz="3200" b="1">
                <a:solidFill>
                  <a:schemeClr val="tx1"/>
                </a:solidFill>
              </a:rPr>
              <a:t>    </a:t>
            </a:r>
            <a:r>
              <a:rPr lang="en-US" altLang="zh-CN" sz="3200" b="1" err="1">
                <a:solidFill>
                  <a:srgbClr val="0000FF"/>
                </a:solidFill>
              </a:rPr>
              <a:t>sh</a:t>
            </a:r>
            <a:r>
              <a:rPr lang="en-US" altLang="en-US" sz="3200" b="1" err="1">
                <a:solidFill>
                  <a:srgbClr val="0000FF"/>
                </a:solidFill>
              </a:rPr>
              <a:t>ì</a:t>
            </a:r>
            <a:r>
              <a:rPr lang="en-US" altLang="zh-CN" sz="3200" b="1">
                <a:solidFill>
                  <a:srgbClr val="0000FF"/>
                </a:solidFill>
              </a:rPr>
              <a:t> </a:t>
            </a:r>
            <a:r>
              <a:rPr lang="en-US" altLang="zh-CN" sz="3200" b="1" err="1">
                <a:solidFill>
                  <a:schemeClr val="tx1"/>
                </a:solidFill>
              </a:rPr>
              <a:t>        n</a:t>
            </a:r>
            <a:r>
              <a:rPr lang="en-US" altLang="en-US" sz="3200" b="1" err="1">
                <a:solidFill>
                  <a:schemeClr val="tx1"/>
                </a:solidFill>
              </a:rPr>
              <a:t>ǐ</a:t>
            </a:r>
            <a:r>
              <a:rPr lang="en-US" altLang="zh-CN" sz="3200" b="1">
                <a:solidFill>
                  <a:schemeClr val="tx1"/>
                </a:solidFill>
              </a:rPr>
              <a:t>    </a:t>
            </a:r>
            <a:r>
              <a:rPr lang="en-US" altLang="zh-CN" sz="3200" b="1" err="1">
                <a:solidFill>
                  <a:srgbClr val="0000FF"/>
                </a:solidFill>
              </a:rPr>
              <a:t>sh</a:t>
            </a:r>
            <a:r>
              <a:rPr lang="en-US" altLang="en-US" sz="3200" b="1" err="1">
                <a:solidFill>
                  <a:srgbClr val="0000FF"/>
                </a:solidFill>
              </a:rPr>
              <a:t>è</a:t>
            </a:r>
            <a:r>
              <a:rPr lang="en-US" altLang="zh-CN" sz="3200" b="1" err="1">
                <a:solidFill>
                  <a:srgbClr val="0000FF"/>
                </a:solidFill>
              </a:rPr>
              <a:t>ng</a:t>
            </a:r>
            <a:r>
              <a:rPr lang="en-US" altLang="zh-CN" sz="3200" b="1">
                <a:solidFill>
                  <a:srgbClr val="0000FF"/>
                </a:solidFill>
              </a:rPr>
              <a:t> </a:t>
            </a:r>
            <a:br>
              <a:rPr lang="en-US" altLang="zh-CN" sz="3200" b="1">
                <a:solidFill>
                  <a:srgbClr val="0000FF"/>
                </a:solidFill>
              </a:rPr>
            </a:br>
            <a:r>
              <a:rPr lang="en-US" altLang="zh-CN" sz="3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6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鹖</a:t>
            </a:r>
            <a:r>
              <a:rPr lang="zh-CN" altLang="en-US" sz="3600" b="1" dirty="0">
                <a:solidFill>
                  <a:srgbClr val="6600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冠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36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铠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甲 战</a:t>
            </a:r>
            <a:r>
              <a:rPr lang="zh-CN" altLang="en-US" sz="36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靴 颔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首 </a:t>
            </a:r>
            <a:r>
              <a:rPr lang="zh-CN" altLang="en-US" sz="36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誓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 模</a:t>
            </a:r>
            <a:r>
              <a:rPr lang="zh-CN" altLang="en-US" sz="36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拟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千</a:t>
            </a:r>
            <a:r>
              <a:rPr lang="zh-CN" altLang="en-US" sz="36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乘</a:t>
            </a:r>
            <a:endParaRPr lang="zh-CN" altLang="en-US" sz="3600" b="1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图片 86017" descr="200963016443714077801">
            <a:hlinkClick r:id="" action="ppaction://noaction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37527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6019" name="直接连接符 86018"/>
          <p:cNvSpPr/>
          <p:nvPr/>
        </p:nvSpPr>
        <p:spPr>
          <a:xfrm>
            <a:off x="4716463" y="1052513"/>
            <a:ext cx="1584325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6020" name="文本框 86019"/>
          <p:cNvSpPr txBox="1"/>
          <p:nvPr/>
        </p:nvSpPr>
        <p:spPr>
          <a:xfrm>
            <a:off x="6372225" y="836613"/>
            <a:ext cx="1562100" cy="914400"/>
          </a:xfrm>
          <a:prstGeom prst="rect">
            <a:avLst/>
          </a:prstGeom>
          <a:noFill/>
          <a:ln w="38100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鹖冠</a:t>
            </a:r>
            <a:endParaRPr lang="zh-CN" altLang="en-US" sz="5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6021" name="矩形 86020"/>
          <p:cNvSpPr/>
          <p:nvPr/>
        </p:nvSpPr>
        <p:spPr>
          <a:xfrm>
            <a:off x="6372225" y="476250"/>
            <a:ext cx="17399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hé  guān</a:t>
            </a:r>
            <a:endParaRPr lang="en-US" altLang="zh-CN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6022" name="矩形 86021"/>
          <p:cNvSpPr/>
          <p:nvPr/>
        </p:nvSpPr>
        <p:spPr>
          <a:xfrm>
            <a:off x="5651500" y="3036888"/>
            <a:ext cx="796925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冠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6023" name="左大括号 86022"/>
          <p:cNvSpPr/>
          <p:nvPr/>
        </p:nvSpPr>
        <p:spPr>
          <a:xfrm>
            <a:off x="6372225" y="2781300"/>
            <a:ext cx="152400" cy="1419225"/>
          </a:xfrm>
          <a:prstGeom prst="leftBrace">
            <a:avLst>
              <a:gd name="adj1" fmla="val 77604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6024" name="文本框 86023"/>
          <p:cNvSpPr txBox="1"/>
          <p:nvPr/>
        </p:nvSpPr>
        <p:spPr>
          <a:xfrm>
            <a:off x="6496050" y="2439988"/>
            <a:ext cx="1712913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鸡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冠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花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6025" name="文本框 86024"/>
          <p:cNvSpPr txBox="1"/>
          <p:nvPr/>
        </p:nvSpPr>
        <p:spPr>
          <a:xfrm>
            <a:off x="6516688" y="3933825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冠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军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6026" name="矩形 86025"/>
          <p:cNvSpPr/>
          <p:nvPr/>
        </p:nvSpPr>
        <p:spPr>
          <a:xfrm>
            <a:off x="6877050" y="2057400"/>
            <a:ext cx="10636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guān</a:t>
            </a:r>
            <a:endParaRPr lang="en-US" altLang="zh-CN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6027" name="矩形 86026"/>
          <p:cNvSpPr/>
          <p:nvPr/>
        </p:nvSpPr>
        <p:spPr>
          <a:xfrm>
            <a:off x="6516688" y="3471863"/>
            <a:ext cx="10858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guàn</a:t>
            </a:r>
            <a:endParaRPr lang="en-US" altLang="zh-CN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6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6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86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86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86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86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86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86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5" dur="2000"/>
                                        <p:tgtEl>
                                          <p:spTgt spid="86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8" dur="2000"/>
                                        <p:tgtEl>
                                          <p:spTgt spid="86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0" grpId="0"/>
      <p:bldP spid="86021" grpId="0"/>
      <p:bldP spid="86022" grpId="0"/>
      <p:bldP spid="86024" grpId="0"/>
      <p:bldP spid="86025" grpId="0"/>
      <p:bldP spid="86026" grpId="0"/>
      <p:bldP spid="8602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矩形 23554"/>
          <p:cNvSpPr/>
          <p:nvPr/>
        </p:nvSpPr>
        <p:spPr>
          <a:xfrm>
            <a:off x="5651500" y="3162300"/>
            <a:ext cx="295275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战车千</a:t>
            </a:r>
            <a:r>
              <a:rPr lang="zh-CN" altLang="en-US" sz="5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乘</a:t>
            </a:r>
            <a:endParaRPr lang="zh-CN" altLang="en-US" sz="5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6" name="矩形 23555"/>
          <p:cNvSpPr/>
          <p:nvPr/>
        </p:nvSpPr>
        <p:spPr>
          <a:xfrm>
            <a:off x="1981200" y="2697163"/>
            <a:ext cx="3459163" cy="17399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/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shèng </a:t>
            </a:r>
            <a:b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古代称兵车，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四马一车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为一乘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7" name="矩形 23556"/>
          <p:cNvSpPr/>
          <p:nvPr/>
        </p:nvSpPr>
        <p:spPr>
          <a:xfrm>
            <a:off x="2052638" y="981075"/>
            <a:ext cx="1687512" cy="119062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/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chéng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b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骑，坐 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8" name="左大括号 23557"/>
          <p:cNvSpPr/>
          <p:nvPr/>
        </p:nvSpPr>
        <p:spPr>
          <a:xfrm>
            <a:off x="1476375" y="1400175"/>
            <a:ext cx="288925" cy="1633538"/>
          </a:xfrm>
          <a:prstGeom prst="leftBrace">
            <a:avLst>
              <a:gd name="adj1" fmla="val 47115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59" name="矩形 23558"/>
          <p:cNvSpPr/>
          <p:nvPr/>
        </p:nvSpPr>
        <p:spPr>
          <a:xfrm>
            <a:off x="611188" y="1773238"/>
            <a:ext cx="873125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乘</a:t>
            </a:r>
            <a:endParaRPr lang="zh-CN" altLang="en-US" sz="5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60" name="矩形 23559"/>
          <p:cNvSpPr/>
          <p:nvPr/>
        </p:nvSpPr>
        <p:spPr>
          <a:xfrm>
            <a:off x="5432425" y="1268413"/>
            <a:ext cx="3603625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/>
            <a:r>
              <a:rPr lang="zh-CN" altLang="en-US" sz="5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乘</a:t>
            </a:r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车  </a:t>
            </a:r>
            <a:r>
              <a:rPr lang="zh-CN" altLang="en-US" sz="5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乘</a:t>
            </a:r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客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23556" grpId="0"/>
      <p:bldP spid="23557" grpId="0"/>
      <p:bldP spid="2356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图片 24578" descr="0001190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1188" y="692150"/>
            <a:ext cx="7704137" cy="4064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0" name="文本框 24579"/>
          <p:cNvSpPr txBox="1"/>
          <p:nvPr/>
        </p:nvSpPr>
        <p:spPr>
          <a:xfrm>
            <a:off x="3132138" y="5373688"/>
            <a:ext cx="3311525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两</a:t>
            </a:r>
            <a:r>
              <a:rPr lang="zh-CN" altLang="en-US" sz="5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乘</a:t>
            </a:r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战车</a:t>
            </a:r>
            <a:endParaRPr lang="zh-CN" altLang="en-US" sz="5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1" name="矩形 24580"/>
          <p:cNvSpPr/>
          <p:nvPr/>
        </p:nvSpPr>
        <p:spPr>
          <a:xfrm>
            <a:off x="3257550" y="4687888"/>
            <a:ext cx="2393950" cy="1189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5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shèng </a:t>
            </a:r>
            <a:b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en-US" altLang="zh-CN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  <p:bldP spid="2458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26625"/>
          <p:cNvSpPr txBox="1"/>
          <p:nvPr/>
        </p:nvSpPr>
        <p:spPr>
          <a:xfrm>
            <a:off x="468313" y="1268413"/>
            <a:ext cx="79121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40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4400" b="1">
                <a:latin typeface="Arial" panose="020B0604020202020204" pitchFamily="34" charset="0"/>
                <a:ea typeface="宋体" panose="02010600030101010101" pitchFamily="2" charset="-122"/>
              </a:rPr>
              <a:t>ch</a:t>
            </a:r>
            <a:r>
              <a:rPr lang="en-US" altLang="zh-CN" sz="4400" b="1">
                <a:latin typeface="Arial" panose="020B0604020202020204" pitchFamily="34" charset="0"/>
                <a:ea typeface="Arial" panose="020B0604020202020204" pitchFamily="34" charset="0"/>
              </a:rPr>
              <a:t>è</a:t>
            </a:r>
            <a:r>
              <a:rPr lang="en-US" altLang="zh-CN" sz="4400" b="1">
                <a:latin typeface="Arial" panose="020B0604020202020204" pitchFamily="34" charset="0"/>
                <a:ea typeface="宋体" panose="02010600030101010101" pitchFamily="2" charset="-122"/>
              </a:rPr>
              <a:t>n       zhu</a:t>
            </a:r>
            <a:r>
              <a:rPr lang="en-US" altLang="zh-CN" sz="4400" b="1" dirty="0">
                <a:latin typeface="Arial" panose="020B0604020202020204" pitchFamily="34" charset="0"/>
                <a:ea typeface="Arial" panose="020B0604020202020204" pitchFamily="34" charset="0"/>
              </a:rPr>
              <a:t>ó          sā</a:t>
            </a:r>
            <a:endParaRPr lang="en-US" altLang="zh-CN" sz="4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27" name="文本框 26626"/>
          <p:cNvSpPr txBox="1"/>
          <p:nvPr/>
        </p:nvSpPr>
        <p:spPr>
          <a:xfrm>
            <a:off x="0" y="2133600"/>
            <a:ext cx="901223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4400" b="1" dirty="0">
                <a:solidFill>
                  <a:srgbClr val="000C0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4400" b="1" dirty="0">
                <a:solidFill>
                  <a:srgbClr val="000C0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匀</a:t>
            </a:r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称</a:t>
            </a:r>
            <a:r>
              <a:rPr lang="zh-CN" altLang="en-US" sz="4400" b="1">
                <a:solidFill>
                  <a:srgbClr val="000C0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身</a:t>
            </a:r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着</a:t>
            </a:r>
            <a:r>
              <a:rPr lang="zh-CN" altLang="en-US" sz="4400" b="1">
                <a:solidFill>
                  <a:srgbClr val="000C0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短甲      </a:t>
            </a:r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撒</a:t>
            </a:r>
            <a:r>
              <a:rPr lang="zh-CN" altLang="en-US" sz="4400" b="1">
                <a:solidFill>
                  <a:srgbClr val="000C0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开四</a:t>
            </a:r>
            <a:r>
              <a:rPr lang="zh-CN" altLang="en-US" sz="4400" b="1">
                <a:latin typeface="Arial" panose="020B0604020202020204" pitchFamily="34" charset="0"/>
                <a:ea typeface="宋体" panose="02010600030101010101" pitchFamily="2" charset="-122"/>
              </a:rPr>
              <a:t>蹄</a:t>
            </a:r>
            <a:r>
              <a:rPr lang="zh-CN" altLang="en-US" sz="4000" b="1">
                <a:solidFill>
                  <a:srgbClr val="000C0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endParaRPr lang="zh-CN" altLang="en-US" sz="4000" b="1">
              <a:solidFill>
                <a:srgbClr val="000C0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28" name="矩形 26627"/>
          <p:cNvSpPr/>
          <p:nvPr/>
        </p:nvSpPr>
        <p:spPr>
          <a:xfrm>
            <a:off x="250825" y="4221163"/>
            <a:ext cx="295275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战车千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乘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29" name="矩形 26628"/>
          <p:cNvSpPr/>
          <p:nvPr/>
        </p:nvSpPr>
        <p:spPr>
          <a:xfrm>
            <a:off x="1476375" y="3530600"/>
            <a:ext cx="1830388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shèng</a:t>
            </a:r>
            <a:endParaRPr lang="en-US" altLang="zh-CN" sz="4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标题 172033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dirty="0"/>
          </a:p>
        </p:txBody>
      </p:sp>
      <p:sp>
        <p:nvSpPr>
          <p:cNvPr id="172035" name="文本占位符 17203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dirty="0"/>
          </a:p>
        </p:txBody>
      </p:sp>
      <p:pic>
        <p:nvPicPr>
          <p:cNvPr id="172036" name="图片 172035" descr="画轴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2037" name="动作按钮: 第一张 172036">
            <a:hlinkClick r:id="" action="ppaction://hlinkshowjump?jump=firstslide"/>
          </p:cNvPr>
          <p:cNvSpPr/>
          <p:nvPr/>
        </p:nvSpPr>
        <p:spPr>
          <a:xfrm>
            <a:off x="7696200" y="6096000"/>
            <a:ext cx="304800" cy="381000"/>
          </a:xfrm>
          <a:prstGeom prst="actionButtonHome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2038" name="文本框 172037"/>
          <p:cNvSpPr txBox="1"/>
          <p:nvPr/>
        </p:nvSpPr>
        <p:spPr>
          <a:xfrm>
            <a:off x="684213" y="1341438"/>
            <a:ext cx="7991475" cy="4481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25000"/>
              </a:lnSpc>
              <a:spcBef>
                <a:spcPct val="50000"/>
              </a:spcBef>
            </a:pPr>
            <a:r>
              <a:rPr lang="zh-CN" altLang="en-US" sz="4600" dirty="0">
                <a:latin typeface="Arial" panose="020B0604020202020204" pitchFamily="34" charset="0"/>
                <a:ea typeface="宋体" panose="02010600030101010101" pitchFamily="2" charset="-122"/>
              </a:rPr>
              <a:t>举世无双  享</a:t>
            </a:r>
            <a:r>
              <a:rPr lang="zh-CN" altLang="en-US" sz="46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誉</a:t>
            </a:r>
            <a:r>
              <a:rPr lang="zh-CN" altLang="en-US" sz="4600" dirty="0">
                <a:latin typeface="Arial" panose="020B0604020202020204" pitchFamily="34" charset="0"/>
                <a:ea typeface="宋体" panose="02010600030101010101" pitchFamily="2" charset="-122"/>
              </a:rPr>
              <a:t>世界  规模宏大 南征北战  所向披</a:t>
            </a:r>
            <a:r>
              <a:rPr lang="zh-CN" altLang="en-US" sz="46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靡</a:t>
            </a:r>
            <a:r>
              <a:rPr lang="zh-CN" altLang="en-US" sz="4600" dirty="0">
                <a:latin typeface="Arial" panose="020B0604020202020204" pitchFamily="34" charset="0"/>
                <a:ea typeface="宋体" panose="02010600030101010101" pitchFamily="2" charset="-122"/>
              </a:rPr>
              <a:t>  身材</a:t>
            </a:r>
            <a:r>
              <a:rPr lang="zh-CN" altLang="en-US" sz="46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魁</a:t>
            </a:r>
            <a:r>
              <a:rPr lang="zh-CN" altLang="en-US" sz="4600" dirty="0">
                <a:latin typeface="Arial" panose="020B0604020202020204" pitchFamily="34" charset="0"/>
                <a:ea typeface="宋体" panose="02010600030101010101" pitchFamily="2" charset="-122"/>
              </a:rPr>
              <a:t>梧 昂首挺胸  神态自若  久经沙场 跃跃欲试  若有所思  目光</a:t>
            </a:r>
            <a:r>
              <a:rPr lang="zh-CN" altLang="en-US" sz="46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炯炯</a:t>
            </a:r>
            <a:r>
              <a:rPr lang="zh-CN" altLang="en-US" sz="4600" dirty="0">
                <a:latin typeface="Arial" panose="020B0604020202020204" pitchFamily="34" charset="0"/>
                <a:ea typeface="宋体" panose="02010600030101010101" pitchFamily="2" charset="-122"/>
              </a:rPr>
              <a:t> 殊死拼搏  绝无仅有  惟妙惟肖</a:t>
            </a:r>
            <a:endParaRPr lang="zh-CN" altLang="en-US" sz="4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8" name="矩形 13317"/>
          <p:cNvSpPr/>
          <p:nvPr/>
        </p:nvSpPr>
        <p:spPr>
          <a:xfrm>
            <a:off x="1258888" y="1647825"/>
            <a:ext cx="2565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颔首低眉</a:t>
            </a:r>
            <a:endParaRPr lang="zh-CN" altLang="en-US" sz="4000" b="1" dirty="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3319" name="矩形 13318"/>
          <p:cNvSpPr/>
          <p:nvPr/>
        </p:nvSpPr>
        <p:spPr>
          <a:xfrm>
            <a:off x="4465638" y="1614488"/>
            <a:ext cx="2286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神态自若</a:t>
            </a:r>
            <a:endParaRPr lang="zh-CN" altLang="en-US" sz="4000" b="1" dirty="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3320" name="文本框 13319"/>
          <p:cNvSpPr txBox="1"/>
          <p:nvPr/>
        </p:nvSpPr>
        <p:spPr>
          <a:xfrm>
            <a:off x="1187450" y="2366963"/>
            <a:ext cx="263048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南征北战</a:t>
            </a:r>
            <a:endParaRPr lang="zh-CN" altLang="en-US" sz="4000" b="1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3321" name="文本框 13320"/>
          <p:cNvSpPr txBox="1"/>
          <p:nvPr/>
        </p:nvSpPr>
        <p:spPr>
          <a:xfrm>
            <a:off x="1331913" y="3159125"/>
            <a:ext cx="23764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享誉世界</a:t>
            </a:r>
            <a:endParaRPr lang="zh-CN" altLang="en-US" sz="4000" b="1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3322" name="文本框 13321"/>
          <p:cNvSpPr txBox="1"/>
          <p:nvPr/>
        </p:nvSpPr>
        <p:spPr>
          <a:xfrm>
            <a:off x="1344613" y="4814888"/>
            <a:ext cx="23622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跃跃欲试</a:t>
            </a:r>
            <a:endParaRPr lang="zh-CN" altLang="en-US" sz="4000" b="1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3323" name="文本框 13322"/>
          <p:cNvSpPr txBox="1"/>
          <p:nvPr/>
        </p:nvSpPr>
        <p:spPr>
          <a:xfrm>
            <a:off x="1335088" y="3951288"/>
            <a:ext cx="23002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久经沙场</a:t>
            </a:r>
            <a:endParaRPr lang="zh-CN" altLang="en-US" sz="4000" b="1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3324" name="文本框 13323"/>
          <p:cNvSpPr txBox="1"/>
          <p:nvPr/>
        </p:nvSpPr>
        <p:spPr>
          <a:xfrm>
            <a:off x="4397375" y="2366963"/>
            <a:ext cx="24066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所向披靡</a:t>
            </a:r>
            <a:endParaRPr lang="zh-CN" altLang="en-US" sz="4000" b="1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3325" name="文本框 13324"/>
          <p:cNvSpPr txBox="1"/>
          <p:nvPr/>
        </p:nvSpPr>
        <p:spPr>
          <a:xfrm>
            <a:off x="4427538" y="4743450"/>
            <a:ext cx="23622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绝无仅有</a:t>
            </a:r>
            <a:endParaRPr lang="zh-CN" altLang="en-US" sz="4000" b="1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3326" name="文本框 13325"/>
          <p:cNvSpPr txBox="1"/>
          <p:nvPr/>
        </p:nvSpPr>
        <p:spPr>
          <a:xfrm>
            <a:off x="4427538" y="3951288"/>
            <a:ext cx="23622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殊死拼搏</a:t>
            </a:r>
            <a:endParaRPr lang="zh-CN" altLang="en-US" sz="4000" b="1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3327" name="文本框 13326"/>
          <p:cNvSpPr txBox="1"/>
          <p:nvPr/>
        </p:nvSpPr>
        <p:spPr>
          <a:xfrm>
            <a:off x="4470400" y="3141663"/>
            <a:ext cx="23336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举世无双</a:t>
            </a:r>
            <a:endParaRPr lang="zh-CN" altLang="en-US" sz="4000" b="1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3328" name="文本框 13327"/>
          <p:cNvSpPr txBox="1"/>
          <p:nvPr/>
        </p:nvSpPr>
        <p:spPr>
          <a:xfrm>
            <a:off x="0" y="290513"/>
            <a:ext cx="9144000" cy="762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你认识这些成语吗？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8" grpId="0"/>
      <p:bldP spid="13319" grpId="0"/>
      <p:bldP spid="13320" grpId="0"/>
      <p:bldP spid="13321" grpId="0"/>
      <p:bldP spid="13322" grpId="0"/>
      <p:bldP spid="13323" grpId="0"/>
      <p:bldP spid="13324" grpId="0"/>
      <p:bldP spid="13325" grpId="0"/>
      <p:bldP spid="13326" grpId="0"/>
      <p:bldP spid="1332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14337"/>
          <p:cNvSpPr txBox="1"/>
          <p:nvPr/>
        </p:nvSpPr>
        <p:spPr>
          <a:xfrm>
            <a:off x="323850" y="404813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39" name="文本框 14338"/>
          <p:cNvSpPr txBox="1"/>
          <p:nvPr/>
        </p:nvSpPr>
        <p:spPr>
          <a:xfrm>
            <a:off x="2411413" y="90805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0" name="文本框 14339"/>
          <p:cNvSpPr txBox="1"/>
          <p:nvPr/>
        </p:nvSpPr>
        <p:spPr>
          <a:xfrm>
            <a:off x="34925" y="692150"/>
            <a:ext cx="70913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3200" b="1" dirty="0">
                <a:solidFill>
                  <a:srgbClr val="000C0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3200" b="1" dirty="0">
                <a:solidFill>
                  <a:srgbClr val="000C0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全世界找不到第二个。形容非常稀有。</a:t>
            </a:r>
            <a:endParaRPr lang="zh-CN" altLang="en-US" sz="3200" b="1">
              <a:solidFill>
                <a:srgbClr val="000C0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1" name="文本框 14340"/>
          <p:cNvSpPr txBox="1"/>
          <p:nvPr/>
        </p:nvSpPr>
        <p:spPr>
          <a:xfrm>
            <a:off x="34925" y="2205038"/>
            <a:ext cx="640873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3200" b="1" dirty="0">
                <a:solidFill>
                  <a:srgbClr val="000C0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3.</a:t>
            </a:r>
            <a:r>
              <a:rPr lang="zh-CN" altLang="en-US" sz="3200" b="1" dirty="0">
                <a:solidFill>
                  <a:srgbClr val="000C0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形</a:t>
            </a:r>
            <a:r>
              <a:rPr lang="zh-CN" altLang="en-US" sz="3200" b="1">
                <a:solidFill>
                  <a:srgbClr val="000C0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容转战南北，经历了许多战争。</a:t>
            </a:r>
            <a:endParaRPr lang="zh-CN" altLang="en-US" sz="3200" b="1">
              <a:solidFill>
                <a:srgbClr val="000C0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2" name="文本框 14341"/>
          <p:cNvSpPr txBox="1"/>
          <p:nvPr/>
        </p:nvSpPr>
        <p:spPr>
          <a:xfrm>
            <a:off x="34925" y="1411288"/>
            <a:ext cx="4992688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en-US" altLang="zh-CN" sz="3200" b="1" dirty="0">
                <a:solidFill>
                  <a:srgbClr val="000C0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3200" b="1" dirty="0">
                <a:solidFill>
                  <a:srgbClr val="000C0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描</a:t>
            </a:r>
            <a:r>
              <a:rPr lang="zh-CN" altLang="en-US" sz="3200" b="1">
                <a:solidFill>
                  <a:srgbClr val="000C0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写或模仿得非常逼真。</a:t>
            </a:r>
            <a:endParaRPr lang="zh-CN" altLang="en-US" sz="3200" b="1">
              <a:solidFill>
                <a:srgbClr val="000C0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3" name="文本框 14342"/>
          <p:cNvSpPr txBox="1"/>
          <p:nvPr/>
        </p:nvSpPr>
        <p:spPr>
          <a:xfrm>
            <a:off x="34925" y="3068638"/>
            <a:ext cx="6624638" cy="1341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3200" b="1" dirty="0">
                <a:solidFill>
                  <a:srgbClr val="000C0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4.</a:t>
            </a:r>
            <a:r>
              <a:rPr lang="zh-CN" altLang="en-US" sz="3200" b="1" dirty="0">
                <a:solidFill>
                  <a:srgbClr val="000C0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比喻力量所到达的地方，一切障碍全</a:t>
            </a:r>
            <a:r>
              <a:rPr lang="zh-CN" altLang="en-US" sz="3200" b="1">
                <a:solidFill>
                  <a:srgbClr val="000C0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被扫除。</a:t>
            </a:r>
            <a:endParaRPr lang="zh-CN" altLang="en-US" sz="3200" b="1">
              <a:solidFill>
                <a:srgbClr val="000C0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b="1">
              <a:solidFill>
                <a:srgbClr val="000C0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4" name="文本框 14343"/>
          <p:cNvSpPr txBox="1"/>
          <p:nvPr/>
        </p:nvSpPr>
        <p:spPr>
          <a:xfrm>
            <a:off x="34925" y="4365625"/>
            <a:ext cx="6697663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3200" b="1" dirty="0">
                <a:solidFill>
                  <a:srgbClr val="000C0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5.</a:t>
            </a:r>
            <a:r>
              <a:rPr lang="zh-CN" altLang="en-US" sz="3200" b="1" dirty="0">
                <a:solidFill>
                  <a:srgbClr val="000C0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急于要行动的样子。形容急切地想</a:t>
            </a:r>
            <a:endParaRPr lang="zh-CN" altLang="en-US" sz="3200" b="1">
              <a:solidFill>
                <a:srgbClr val="000C0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 dirty="0">
                <a:solidFill>
                  <a:srgbClr val="000C0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试</a:t>
            </a:r>
            <a:r>
              <a:rPr lang="zh-CN" altLang="en-US" sz="3200" b="1">
                <a:solidFill>
                  <a:srgbClr val="000C0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试。</a:t>
            </a:r>
            <a:endParaRPr lang="zh-CN" altLang="en-US" sz="3200" b="1">
              <a:solidFill>
                <a:srgbClr val="000C0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5" name="文本框 14344"/>
          <p:cNvSpPr txBox="1"/>
          <p:nvPr/>
        </p:nvSpPr>
        <p:spPr>
          <a:xfrm>
            <a:off x="34925" y="5540375"/>
            <a:ext cx="702468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en-US" altLang="zh-CN" sz="3200" b="1" dirty="0">
                <a:solidFill>
                  <a:srgbClr val="000C0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6.</a:t>
            </a:r>
            <a:r>
              <a:rPr lang="zh-CN" altLang="en-US" sz="3200" b="1" dirty="0">
                <a:solidFill>
                  <a:srgbClr val="000C0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神态安详，镇定，充满必胜的信心。</a:t>
            </a:r>
            <a:endParaRPr lang="zh-CN" altLang="en-US" sz="3200" b="1" dirty="0">
              <a:solidFill>
                <a:srgbClr val="000C0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6" name="矩形 14345"/>
          <p:cNvSpPr/>
          <p:nvPr/>
        </p:nvSpPr>
        <p:spPr>
          <a:xfrm>
            <a:off x="7092950" y="692150"/>
            <a:ext cx="20510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举世无双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7" name="矩形 14346"/>
          <p:cNvSpPr/>
          <p:nvPr/>
        </p:nvSpPr>
        <p:spPr>
          <a:xfrm>
            <a:off x="7092950" y="1374775"/>
            <a:ext cx="20510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惟妙惟肖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8" name="矩形 14347"/>
          <p:cNvSpPr/>
          <p:nvPr/>
        </p:nvSpPr>
        <p:spPr>
          <a:xfrm>
            <a:off x="7092950" y="2128838"/>
            <a:ext cx="20510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南征北战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9" name="矩形 14348"/>
          <p:cNvSpPr/>
          <p:nvPr/>
        </p:nvSpPr>
        <p:spPr>
          <a:xfrm>
            <a:off x="7092950" y="2997200"/>
            <a:ext cx="20510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所向披靡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0" name="矩形 14349"/>
          <p:cNvSpPr/>
          <p:nvPr/>
        </p:nvSpPr>
        <p:spPr>
          <a:xfrm>
            <a:off x="7092950" y="4365625"/>
            <a:ext cx="20510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跃跃欲试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1" name="矩形 14350"/>
          <p:cNvSpPr/>
          <p:nvPr/>
        </p:nvSpPr>
        <p:spPr>
          <a:xfrm>
            <a:off x="7092950" y="5513388"/>
            <a:ext cx="187166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神态自若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3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4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4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84" dur="20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bldLvl="0"/>
      <p:bldP spid="14340" grpId="1" bldLvl="0"/>
      <p:bldP spid="14340" grpId="2" bldLvl="0"/>
      <p:bldP spid="14341" grpId="0" bldLvl="0"/>
      <p:bldP spid="14342" grpId="0" bldLvl="0"/>
      <p:bldP spid="14343" grpId="0" bldLvl="0"/>
      <p:bldP spid="14344" grpId="0" bldLvl="0"/>
      <p:bldP spid="14346" grpId="0"/>
      <p:bldP spid="14347" grpId="0"/>
      <p:bldP spid="14348" grpId="0"/>
      <p:bldP spid="14349" grpId="0"/>
      <p:bldP spid="14350" grpId="0"/>
      <p:bldP spid="1435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文本框 181249"/>
          <p:cNvSpPr txBox="1"/>
          <p:nvPr/>
        </p:nvSpPr>
        <p:spPr>
          <a:xfrm>
            <a:off x="0" y="620713"/>
            <a:ext cx="2216150" cy="53927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endParaRPr lang="en-US" alt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绝无仅有：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享誉世界：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昂首挺胸：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身材魁梧：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若有所思：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1251" name="文本框 181250"/>
          <p:cNvSpPr txBox="1"/>
          <p:nvPr/>
        </p:nvSpPr>
        <p:spPr>
          <a:xfrm>
            <a:off x="323850" y="404813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1252" name="文本框 181251"/>
          <p:cNvSpPr txBox="1"/>
          <p:nvPr/>
        </p:nvSpPr>
        <p:spPr>
          <a:xfrm>
            <a:off x="2411413" y="90805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1253" name="文本框 181252"/>
          <p:cNvSpPr txBox="1"/>
          <p:nvPr/>
        </p:nvSpPr>
        <p:spPr>
          <a:xfrm>
            <a:off x="2051050" y="1052513"/>
            <a:ext cx="7092950" cy="4965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200" dirty="0">
                <a:solidFill>
                  <a:srgbClr val="000C0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只有一个，再没有别的。形容非常少。</a:t>
            </a:r>
            <a:endParaRPr lang="zh-CN" altLang="en-US" sz="3200" dirty="0">
              <a:solidFill>
                <a:srgbClr val="000C0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dirty="0">
                <a:solidFill>
                  <a:srgbClr val="000C0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在全世界享有盛誉。</a:t>
            </a:r>
            <a:endParaRPr lang="zh-CN" altLang="en-US" sz="3200" dirty="0">
              <a:solidFill>
                <a:srgbClr val="000C0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dirty="0">
                <a:solidFill>
                  <a:srgbClr val="000C0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抬起头，挺起胸膛。形容斗志高，士气</a:t>
            </a:r>
            <a:endParaRPr lang="zh-CN" altLang="en-US" sz="3200" dirty="0">
              <a:solidFill>
                <a:srgbClr val="000C0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dirty="0">
                <a:solidFill>
                  <a:srgbClr val="000C0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旺。</a:t>
            </a:r>
            <a:endParaRPr lang="zh-CN" altLang="en-US" sz="3200" dirty="0">
              <a:solidFill>
                <a:srgbClr val="000C0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3200" dirty="0">
              <a:solidFill>
                <a:srgbClr val="000C0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dirty="0">
                <a:solidFill>
                  <a:srgbClr val="000C0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指人的身材长得高大，强壮。</a:t>
            </a:r>
            <a:endParaRPr lang="zh-CN" altLang="en-US" sz="3200" dirty="0">
              <a:solidFill>
                <a:srgbClr val="000C0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3200" dirty="0">
              <a:solidFill>
                <a:srgbClr val="000C0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dirty="0">
                <a:solidFill>
                  <a:srgbClr val="000C0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若：好象。好象在思考着什么。</a:t>
            </a:r>
            <a:endParaRPr lang="zh-CN" altLang="en-US" sz="3200" dirty="0">
              <a:solidFill>
                <a:srgbClr val="000C0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3200" dirty="0">
              <a:solidFill>
                <a:srgbClr val="000C0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3200" dirty="0">
              <a:solidFill>
                <a:srgbClr val="000C0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12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12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12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12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12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12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1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1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12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12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125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125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文本框 45057"/>
          <p:cNvSpPr txBox="1"/>
          <p:nvPr/>
        </p:nvSpPr>
        <p:spPr>
          <a:xfrm>
            <a:off x="179388" y="836613"/>
            <a:ext cx="8820150" cy="6865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800" b="1" dirty="0">
                <a:solidFill>
                  <a:srgbClr val="8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阅读课文，思考：</a:t>
            </a:r>
            <a:endParaRPr lang="zh-CN" altLang="en-US" sz="4800" b="1" dirty="0">
              <a:solidFill>
                <a:srgbClr val="8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hlinkClick r:id="" action="ppaction://noaction"/>
              </a:rPr>
              <a:t>1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hlinkClick r:id="" action="ppaction://noaction"/>
              </a:rPr>
              <a:t>、找出全文的过渡段。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hlinkClick r:id="" action="ppaction://noaction"/>
              </a:rPr>
              <a:t>2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hlinkClick r:id="" action="ppaction://noaction"/>
              </a:rPr>
              <a:t>、课文是以什么结构来叙述兵马俑的？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hlinkClick r:id="rId1" action="ppaction://hlinksldjump"/>
              </a:rPr>
              <a:t>3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hlinkClick r:id="rId1" action="ppaction://hlinksldjump"/>
              </a:rPr>
              <a:t>、分段。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hlinkClick r:id="" action="ppaction://noaction"/>
              </a:rPr>
              <a:t>4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hlinkClick r:id="" action="ppaction://noaction"/>
              </a:rPr>
              <a:t>、兵马俑的总体特点是什么？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hlinkClick r:id="rId2" action="ppaction://hlinksldjump"/>
              </a:rPr>
              <a:t>5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hlinkClick r:id="rId2" action="ppaction://hlinksldjump"/>
              </a:rPr>
              <a:t>、课文介绍了几种秦兵马俑？各是什么样的？各有什么特点？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、找出文中作者想象的句子。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7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、兵马俑的发现有何影响？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b="1" dirty="0">
                <a:solidFill>
                  <a:srgbClr val="000C0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endParaRPr lang="zh-CN" altLang="en-US" sz="3600" b="1" dirty="0">
              <a:solidFill>
                <a:srgbClr val="000C0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3600" b="1">
              <a:solidFill>
                <a:srgbClr val="000C0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3600" b="1" dirty="0">
              <a:solidFill>
                <a:srgbClr val="000C0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63" name="文本框 45062"/>
          <p:cNvSpPr txBox="1"/>
          <p:nvPr/>
        </p:nvSpPr>
        <p:spPr>
          <a:xfrm>
            <a:off x="971550" y="6237288"/>
            <a:ext cx="3671888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64" name="文本框 45063"/>
          <p:cNvSpPr txBox="1"/>
          <p:nvPr/>
        </p:nvSpPr>
        <p:spPr>
          <a:xfrm>
            <a:off x="971550" y="6299200"/>
            <a:ext cx="45370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第十一自然段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0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450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450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450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450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50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50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450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450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图片 95233" descr="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5235" name="文本框 95234"/>
          <p:cNvSpPr txBox="1"/>
          <p:nvPr/>
        </p:nvSpPr>
        <p:spPr>
          <a:xfrm>
            <a:off x="2313305" y="333375"/>
            <a:ext cx="6580505" cy="131064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8000" b="1" dirty="0">
                <a:solidFill>
                  <a:srgbClr val="CC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19</a:t>
            </a:r>
            <a:r>
              <a:rPr lang="zh-CN" altLang="en-US" sz="8000" b="1" dirty="0">
                <a:solidFill>
                  <a:srgbClr val="CC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、秦兵马俑</a:t>
            </a:r>
            <a:endParaRPr lang="zh-CN" altLang="en-US" sz="8000" b="1">
              <a:solidFill>
                <a:srgbClr val="CC33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95236" name="文本框 95235"/>
          <p:cNvSpPr txBox="1"/>
          <p:nvPr/>
        </p:nvSpPr>
        <p:spPr>
          <a:xfrm>
            <a:off x="684213" y="1989138"/>
            <a:ext cx="8208962" cy="641350"/>
          </a:xfrm>
          <a:prstGeom prst="rect">
            <a:avLst/>
          </a:prstGeom>
          <a:solidFill>
            <a:srgbClr val="F3E2BF"/>
          </a:solidFill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俑：古代殉葬的偶像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5237" name="文本框 95236"/>
          <p:cNvSpPr txBox="1"/>
          <p:nvPr/>
        </p:nvSpPr>
        <p:spPr>
          <a:xfrm>
            <a:off x="0" y="3354388"/>
            <a:ext cx="9144000" cy="3503612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殉葬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-----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陪葬：从远古时代开始，中国古人就认为，一个人死后依然要过着和生前一模一样的生活，生前的奴仆和财富都应随葬墓中，供自己到阴间差遣和使用。在这种观念下，无情的殉葬制度出现了，人们把用泥土、木头或者石头制作的俑放置在墓葬中，作为人或动物的象征物品为主人陪葬。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5238" name="文本框 95237"/>
          <p:cNvSpPr txBox="1"/>
          <p:nvPr/>
        </p:nvSpPr>
        <p:spPr>
          <a:xfrm>
            <a:off x="0" y="3644900"/>
            <a:ext cx="9144000" cy="28384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秦始皇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（前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259—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前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210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）：姓嬴，名政。中国统一的秦王朝的第一个皇帝。在中国史书的记载中，秦始皇是一个暴君，但是在结束殉葬制度方面，他却是身体力行的第一个君王。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" name="第19课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84530" y="333375"/>
            <a:ext cx="1027430" cy="115379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5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5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5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952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5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30" dur="26477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1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95235" grpId="0" bldLvl="0" animBg="1"/>
      <p:bldP spid="95236" grpId="0" animBg="1"/>
      <p:bldP spid="95237" grpId="0" animBg="1"/>
      <p:bldP spid="95237" grpId="1" animBg="1"/>
      <p:bldP spid="9523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文本框 119809"/>
          <p:cNvSpPr txBox="1"/>
          <p:nvPr/>
        </p:nvSpPr>
        <p:spPr>
          <a:xfrm>
            <a:off x="0" y="0"/>
            <a:ext cx="9144000" cy="11988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endParaRPr lang="en-US" altLang="zh-CN" sz="4800" b="1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8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整体感知</a:t>
            </a:r>
            <a:r>
              <a:rPr lang="zh-CN" altLang="en-US" sz="4800" b="1" dirty="0">
                <a:solidFill>
                  <a:srgbClr val="660033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：</a:t>
            </a:r>
            <a:r>
              <a:rPr lang="zh-CN" altLang="en-US" sz="4000" b="1" dirty="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     </a:t>
            </a:r>
            <a:endParaRPr lang="zh-CN" altLang="en-US" sz="4000" b="1" dirty="0">
              <a:solidFill>
                <a:srgbClr val="FF0066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黑体" panose="02010609060101010101" pitchFamily="2" charset="-122"/>
              </a:rPr>
              <a:t>      通过朗读我知道，课文先总写秦兵马俑</a:t>
            </a:r>
            <a:r>
              <a:rPr lang="zh-CN" altLang="en-US" sz="40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   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en-US" sz="4000" b="1" dirty="0">
                <a:latin typeface="Arial" panose="020B0604020202020204" pitchFamily="34" charset="0"/>
                <a:ea typeface="黑体" panose="02010609060101010101" pitchFamily="2" charset="-122"/>
              </a:rPr>
              <a:t>再写它</a:t>
            </a:r>
            <a:r>
              <a:rPr lang="zh-CN" altLang="en-US" sz="4000" b="1" u="sng" dirty="0">
                <a:latin typeface="Arial" panose="020B0604020202020204" pitchFamily="34" charset="0"/>
                <a:ea typeface="黑体" panose="02010609060101010101" pitchFamily="2" charset="-122"/>
              </a:rPr>
              <a:t>         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和</a:t>
            </a:r>
            <a:r>
              <a:rPr lang="zh-CN" altLang="en-US" sz="4000" b="1" u="sng" dirty="0">
                <a:latin typeface="黑体" panose="02010609060101010101" pitchFamily="2" charset="-122"/>
                <a:ea typeface="黑体" panose="02010609060101010101" pitchFamily="2" charset="-122"/>
              </a:rPr>
              <a:t>      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，个性鲜明，最后又总写秦兵马俑在古今中外的雕塑史上是</a:t>
            </a:r>
            <a:r>
              <a:rPr lang="zh-CN" altLang="en-US" sz="4000" b="1" u="sng" dirty="0">
                <a:latin typeface="黑体" panose="02010609060101010101" pitchFamily="2" charset="-122"/>
                <a:ea typeface="黑体" panose="02010609060101010101" pitchFamily="2" charset="-122"/>
              </a:rPr>
              <a:t>          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的。由此，我发现课文的结构是</a:t>
            </a:r>
            <a:r>
              <a:rPr lang="zh-CN" altLang="en-US" sz="4000" b="1" u="sng" dirty="0">
                <a:latin typeface="黑体" panose="02010609060101010101" pitchFamily="2" charset="-122"/>
                <a:ea typeface="黑体" panose="02010609060101010101" pitchFamily="2" charset="-122"/>
              </a:rPr>
              <a:t>      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zh-CN" altLang="en-US" sz="4800" b="1" dirty="0">
                <a:solidFill>
                  <a:srgbClr val="6600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4800" b="1" dirty="0">
              <a:solidFill>
                <a:srgbClr val="66003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800" b="1" dirty="0">
                <a:solidFill>
                  <a:srgbClr val="660033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</a:t>
            </a:r>
            <a:endParaRPr lang="zh-CN" altLang="en-US" sz="4800" b="1" dirty="0">
              <a:solidFill>
                <a:srgbClr val="660033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sz="4800" b="1" dirty="0">
              <a:solidFill>
                <a:srgbClr val="660033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 lvl="0">
              <a:spcBef>
                <a:spcPct val="50000"/>
              </a:spcBef>
            </a:pPr>
            <a:endParaRPr lang="zh-CN" altLang="en-US" sz="4800" b="1" dirty="0">
              <a:solidFill>
                <a:srgbClr val="FF00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 lvl="0">
              <a:spcBef>
                <a:spcPct val="50000"/>
              </a:spcBef>
            </a:pPr>
            <a:endParaRPr lang="zh-CN" altLang="en-US" sz="4800" b="1" dirty="0">
              <a:solidFill>
                <a:srgbClr val="FF00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 lvl="0">
              <a:spcBef>
                <a:spcPct val="50000"/>
              </a:spcBef>
            </a:pPr>
            <a:endParaRPr lang="zh-CN" altLang="en-US" sz="4800" b="1" dirty="0">
              <a:solidFill>
                <a:srgbClr val="FF00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 lvl="0">
              <a:spcBef>
                <a:spcPct val="50000"/>
              </a:spcBef>
            </a:pPr>
            <a:endParaRPr lang="zh-CN" altLang="en-US" sz="4800" b="1" dirty="0">
              <a:solidFill>
                <a:srgbClr val="FF00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文本框 120833"/>
          <p:cNvSpPr txBox="1"/>
          <p:nvPr/>
        </p:nvSpPr>
        <p:spPr>
          <a:xfrm>
            <a:off x="0" y="0"/>
            <a:ext cx="9144000" cy="11625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endParaRPr lang="en-US" altLang="zh-CN" sz="4800" b="1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8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整体感知</a:t>
            </a:r>
            <a:r>
              <a:rPr lang="zh-CN" altLang="en-US" sz="4800" b="1" dirty="0">
                <a:solidFill>
                  <a:srgbClr val="660033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：</a:t>
            </a:r>
            <a:r>
              <a:rPr lang="zh-CN" altLang="en-US" sz="4000" b="1" dirty="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     </a:t>
            </a:r>
            <a:endParaRPr lang="zh-CN" altLang="en-US" sz="4000" b="1" dirty="0">
              <a:solidFill>
                <a:srgbClr val="FF0066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黑体" panose="02010609060101010101" pitchFamily="2" charset="-122"/>
              </a:rPr>
              <a:t>      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2" charset="-122"/>
              </a:rPr>
              <a:t>通过朗读我知道，课文先总写秦兵马俑</a:t>
            </a:r>
            <a:r>
              <a:rPr lang="zh-CN" altLang="en-US" sz="3600" b="1" u="sng" dirty="0">
                <a:solidFill>
                  <a:srgbClr val="FF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举世无双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2" charset="-122"/>
              </a:rPr>
              <a:t>再写它</a:t>
            </a:r>
            <a:r>
              <a:rPr lang="zh-CN" altLang="en-US" sz="3600" b="1" u="sng" dirty="0">
                <a:solidFill>
                  <a:srgbClr val="FF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规模宏大</a:t>
            </a:r>
            <a:r>
              <a:rPr lang="zh-CN" altLang="en-US" sz="3600" b="1" u="sng" dirty="0">
                <a:latin typeface="Arial" panose="020B0604020202020204" pitchFamily="34" charset="0"/>
                <a:ea typeface="黑体" panose="02010609060101010101" pitchFamily="2" charset="-122"/>
              </a:rPr>
              <a:t> 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和</a:t>
            </a:r>
            <a:r>
              <a:rPr lang="zh-CN" altLang="en-US" sz="3600" b="1" u="sng" dirty="0">
                <a:solidFill>
                  <a:srgbClr val="FF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类型众多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，个性鲜明，最后又总写秦兵马俑在古今中外的雕塑史上是</a:t>
            </a:r>
            <a:r>
              <a:rPr lang="zh-CN" altLang="en-US" sz="3600" b="1" u="sng" dirty="0">
                <a:solidFill>
                  <a:srgbClr val="FF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绝无仅有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的。由此，我发现课文的结构是</a:t>
            </a:r>
            <a:r>
              <a:rPr lang="zh-CN" altLang="en-US" sz="3600" b="1" u="sng" dirty="0">
                <a:solidFill>
                  <a:srgbClr val="FF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总     分      总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zh-CN" altLang="en-US" sz="3600" b="1" dirty="0">
                <a:solidFill>
                  <a:srgbClr val="6600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3600" b="1" dirty="0">
              <a:solidFill>
                <a:srgbClr val="66003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800" b="1" dirty="0">
                <a:solidFill>
                  <a:srgbClr val="660033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</a:t>
            </a:r>
            <a:endParaRPr lang="zh-CN" altLang="en-US" sz="4800" b="1" dirty="0">
              <a:solidFill>
                <a:srgbClr val="660033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sz="4800" b="1" dirty="0">
              <a:solidFill>
                <a:srgbClr val="660033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 lvl="0">
              <a:spcBef>
                <a:spcPct val="50000"/>
              </a:spcBef>
            </a:pPr>
            <a:endParaRPr lang="zh-CN" altLang="en-US" sz="4800" b="1" dirty="0">
              <a:solidFill>
                <a:srgbClr val="FF00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 lvl="0">
              <a:spcBef>
                <a:spcPct val="50000"/>
              </a:spcBef>
            </a:pPr>
            <a:endParaRPr lang="zh-CN" altLang="en-US" sz="4800" b="1" dirty="0">
              <a:solidFill>
                <a:srgbClr val="FF00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 lvl="0">
              <a:spcBef>
                <a:spcPct val="50000"/>
              </a:spcBef>
            </a:pPr>
            <a:endParaRPr lang="zh-CN" altLang="en-US" sz="4800" b="1" dirty="0">
              <a:solidFill>
                <a:srgbClr val="FF00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 lvl="0">
              <a:spcBef>
                <a:spcPct val="50000"/>
              </a:spcBef>
            </a:pPr>
            <a:endParaRPr lang="zh-CN" altLang="en-US" sz="4800" b="1" dirty="0">
              <a:solidFill>
                <a:srgbClr val="FF00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20835" name="直接连接符 120834"/>
          <p:cNvSpPr/>
          <p:nvPr/>
        </p:nvSpPr>
        <p:spPr>
          <a:xfrm>
            <a:off x="2484438" y="4724400"/>
            <a:ext cx="503237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20836" name="直接连接符 120835"/>
          <p:cNvSpPr/>
          <p:nvPr/>
        </p:nvSpPr>
        <p:spPr>
          <a:xfrm>
            <a:off x="3563938" y="4724400"/>
            <a:ext cx="503237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08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08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08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文本框 91137"/>
          <p:cNvSpPr txBox="1"/>
          <p:nvPr/>
        </p:nvSpPr>
        <p:spPr>
          <a:xfrm>
            <a:off x="468313" y="908050"/>
            <a:ext cx="7921625" cy="4781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Clr>
                <a:srgbClr val="000000"/>
              </a:buClr>
            </a:pPr>
            <a:r>
              <a:rPr lang="en-US" altLang="zh-CN" sz="4400" b="1" dirty="0">
                <a:latin typeface="Times New Roman" panose="02020603050405020304" pitchFamily="18" charset="0"/>
                <a:ea typeface="楷体_GB2312" pitchFamily="49" charset="-122"/>
              </a:rPr>
              <a:t>    </a:t>
            </a:r>
            <a:r>
              <a:rPr lang="zh-CN" altLang="en-US" sz="4400" b="1" dirty="0">
                <a:latin typeface="Times New Roman" panose="02020603050405020304" pitchFamily="18" charset="0"/>
                <a:ea typeface="楷体_GB2312" pitchFamily="49" charset="-122"/>
              </a:rPr>
              <a:t>秦兵马俑在我国西安的临潼出土，它举世无双，是享誉世界的珍贵历史文物。</a:t>
            </a:r>
            <a:endParaRPr lang="zh-CN" altLang="en-US" sz="44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buClr>
                <a:srgbClr val="000000"/>
              </a:buClr>
            </a:pPr>
            <a:endParaRPr lang="zh-CN" altLang="en-US" sz="44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buClr>
                <a:srgbClr val="000000"/>
              </a:buClr>
            </a:pPr>
            <a:r>
              <a:rPr lang="en-US" altLang="zh-CN" sz="4400" b="1" dirty="0">
                <a:latin typeface="Times New Roman" panose="02020603050405020304" pitchFamily="18" charset="0"/>
                <a:ea typeface="楷体_GB2312" pitchFamily="49" charset="-122"/>
              </a:rPr>
              <a:t>      </a:t>
            </a:r>
            <a:endParaRPr lang="en-US" altLang="zh-CN" sz="44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buClr>
                <a:srgbClr val="000000"/>
              </a:buClr>
            </a:pPr>
            <a:r>
              <a:rPr lang="en-US" altLang="zh-CN" sz="4400" b="1" dirty="0">
                <a:latin typeface="Times New Roman" panose="02020603050405020304" pitchFamily="18" charset="0"/>
                <a:ea typeface="楷体_GB2312" pitchFamily="49" charset="-122"/>
              </a:rPr>
              <a:t>    </a:t>
            </a:r>
            <a:r>
              <a:rPr lang="zh-CN" altLang="en-US" sz="4400" b="1" dirty="0">
                <a:latin typeface="Times New Roman" panose="02020603050405020304" pitchFamily="18" charset="0"/>
                <a:ea typeface="楷体_GB2312" pitchFamily="49" charset="-122"/>
              </a:rPr>
              <a:t>秦兵马俑，在古今中外的雕塑史上是绝无仅有的。</a:t>
            </a:r>
            <a:endParaRPr lang="zh-CN" altLang="en-US" sz="36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1139" name="椭圆 91138"/>
          <p:cNvSpPr/>
          <p:nvPr/>
        </p:nvSpPr>
        <p:spPr>
          <a:xfrm>
            <a:off x="2700338" y="1628775"/>
            <a:ext cx="2519362" cy="720725"/>
          </a:xfrm>
          <a:prstGeom prst="ellipse">
            <a:avLst/>
          </a:prstGeom>
          <a:noFill/>
          <a:ln w="57150" cap="flat" cmpd="sng">
            <a:solidFill>
              <a:srgbClr val="80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/>
            <a:endParaRPr dirty="0">
              <a:solidFill>
                <a:srgbClr val="8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1140" name="椭圆 91139"/>
          <p:cNvSpPr/>
          <p:nvPr/>
        </p:nvSpPr>
        <p:spPr>
          <a:xfrm>
            <a:off x="2700338" y="4943475"/>
            <a:ext cx="2376487" cy="790575"/>
          </a:xfrm>
          <a:prstGeom prst="ellipse">
            <a:avLst/>
          </a:prstGeom>
          <a:noFill/>
          <a:ln w="57150" cap="flat" cmpd="sng">
            <a:solidFill>
              <a:srgbClr val="80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/>
            <a:endParaRPr dirty="0">
              <a:solidFill>
                <a:srgbClr val="8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1141" name="文本框 91140"/>
          <p:cNvSpPr txBox="1"/>
          <p:nvPr/>
        </p:nvSpPr>
        <p:spPr>
          <a:xfrm>
            <a:off x="2627313" y="3213100"/>
            <a:ext cx="2986087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总分总结构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1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1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91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9" grpId="0" animBg="1"/>
      <p:bldP spid="91140" grpId="0" animBg="1"/>
      <p:bldP spid="9114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标题 88065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 dirty="0"/>
              <a:t>段落层次：</a:t>
            </a:r>
            <a:endParaRPr lang="zh-CN" altLang="en-US" dirty="0"/>
          </a:p>
        </p:txBody>
      </p:sp>
      <p:sp>
        <p:nvSpPr>
          <p:cNvPr id="88067" name="文本占位符 8806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zh-CN" altLang="en-US" dirty="0"/>
              <a:t>一（</a:t>
            </a:r>
            <a:r>
              <a:rPr lang="en-US" altLang="zh-CN" dirty="0"/>
              <a:t>1</a:t>
            </a:r>
            <a:r>
              <a:rPr lang="zh-CN" altLang="en-US" dirty="0"/>
              <a:t>）：享誉世界，举世无双。</a:t>
            </a:r>
            <a:endParaRPr lang="zh-CN" altLang="en-US" dirty="0"/>
          </a:p>
          <a:p>
            <a:pPr>
              <a:buNone/>
            </a:pPr>
            <a:r>
              <a:rPr lang="zh-CN" altLang="en-US" dirty="0"/>
              <a:t>二（</a:t>
            </a:r>
            <a:r>
              <a:rPr lang="en-US" altLang="zh-CN" dirty="0"/>
              <a:t>2-3</a:t>
            </a:r>
            <a:r>
              <a:rPr lang="zh-CN" altLang="en-US" dirty="0"/>
              <a:t>）：规模宏大，场面壮观。</a:t>
            </a:r>
            <a:endParaRPr lang="zh-CN" altLang="en-US" dirty="0"/>
          </a:p>
          <a:p>
            <a:pPr>
              <a:buNone/>
            </a:pPr>
            <a:r>
              <a:rPr lang="zh-CN" altLang="en-US" dirty="0"/>
              <a:t>三（</a:t>
            </a:r>
            <a:r>
              <a:rPr lang="en-US" altLang="zh-CN" dirty="0"/>
              <a:t>3-10</a:t>
            </a:r>
            <a:r>
              <a:rPr lang="zh-CN" altLang="en-US" dirty="0"/>
              <a:t>）：类型众多，个性鲜明。</a:t>
            </a:r>
            <a:endParaRPr lang="zh-CN" altLang="en-US" dirty="0"/>
          </a:p>
          <a:p>
            <a:pPr>
              <a:buNone/>
            </a:pPr>
            <a:r>
              <a:rPr lang="zh-CN" altLang="en-US" dirty="0"/>
              <a:t>四（</a:t>
            </a:r>
            <a:r>
              <a:rPr lang="en-US" altLang="zh-CN" dirty="0"/>
              <a:t>11</a:t>
            </a:r>
            <a:r>
              <a:rPr lang="zh-CN" altLang="en-US" dirty="0"/>
              <a:t>）：惟妙惟肖，绝无仅有。</a:t>
            </a:r>
            <a:endParaRPr lang="zh-CN" altLang="en-US" dirty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图片 96257" descr="dh-m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476250"/>
            <a:ext cx="1828800" cy="1009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6259" name="图片 96258" descr="01ken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676400"/>
            <a:ext cx="3505200" cy="2454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6260" name="文本框 96259"/>
          <p:cNvSpPr txBox="1"/>
          <p:nvPr/>
        </p:nvSpPr>
        <p:spPr>
          <a:xfrm>
            <a:off x="2514600" y="3505200"/>
            <a:ext cx="1219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一号坑</a:t>
            </a:r>
            <a:endParaRPr lang="zh-CN" altLang="en-US" sz="240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96261" name="图片 96260" descr="3hk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088" y="4365625"/>
            <a:ext cx="2667000" cy="2105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6262" name="文本框 96261"/>
          <p:cNvSpPr txBox="1"/>
          <p:nvPr/>
        </p:nvSpPr>
        <p:spPr>
          <a:xfrm>
            <a:off x="1979613" y="5876925"/>
            <a:ext cx="1219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三号</a:t>
            </a:r>
            <a:r>
              <a:rPr lang="zh-CN" altLang="en-US" sz="240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坑</a:t>
            </a:r>
            <a:endParaRPr lang="zh-CN" altLang="en-US" sz="240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96263" name="图片 96262" descr="2hk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76800" y="1752600"/>
            <a:ext cx="3581400" cy="2308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6264" name="文本框 96263"/>
          <p:cNvSpPr txBox="1"/>
          <p:nvPr/>
        </p:nvSpPr>
        <p:spPr>
          <a:xfrm>
            <a:off x="7164388" y="3573463"/>
            <a:ext cx="1219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二号</a:t>
            </a:r>
            <a:r>
              <a:rPr lang="zh-CN" altLang="en-US" sz="240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坑</a:t>
            </a:r>
            <a:endParaRPr lang="zh-CN" altLang="en-US" sz="240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96265" name="图片 96264" descr="秦俑坑分布图"/>
          <p:cNvPicPr>
            <a:picLocks noChangeAspect="1"/>
          </p:cNvPicPr>
          <p:nvPr/>
        </p:nvPicPr>
        <p:blipFill>
          <a:blip r:embed="rId6"/>
          <a:srcRect l="10866" t="12308" r="10356" b="10770"/>
          <a:stretch>
            <a:fillRect/>
          </a:stretch>
        </p:blipFill>
        <p:spPr>
          <a:xfrm>
            <a:off x="5435600" y="4221163"/>
            <a:ext cx="2819400" cy="24304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6266" name="文本框 96265"/>
          <p:cNvSpPr txBox="1"/>
          <p:nvPr/>
        </p:nvSpPr>
        <p:spPr>
          <a:xfrm>
            <a:off x="4067175" y="404813"/>
            <a:ext cx="4608513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秦兵马俑</a:t>
            </a:r>
            <a:endParaRPr lang="zh-CN" altLang="en-US" sz="4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6267" name="文本框 96266"/>
          <p:cNvSpPr txBox="1"/>
          <p:nvPr/>
        </p:nvSpPr>
        <p:spPr>
          <a:xfrm>
            <a:off x="0" y="1412875"/>
            <a:ext cx="9144000" cy="6413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用简单的词语概括说说对它的印象。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6268" name="文本框 96267"/>
          <p:cNvSpPr txBox="1"/>
          <p:nvPr/>
        </p:nvSpPr>
        <p:spPr>
          <a:xfrm>
            <a:off x="0" y="1989138"/>
            <a:ext cx="9144000" cy="53086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规模宏大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类型众多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个性鲜明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享誉世界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举世无双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惟妙惟肖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……</a:t>
            </a:r>
            <a:endParaRPr lang="en-US" altLang="zh-CN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6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6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626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6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6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96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6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6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62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6" grpId="0"/>
      <p:bldP spid="96267" grpId="0" animBg="1"/>
      <p:bldP spid="96268" grpId="0" animBg="1" build="allAtOnce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8" name="图片 121857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995488"/>
            <a:ext cx="9144000" cy="48625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1859" name="标题 121858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714500"/>
          </a:xfrm>
        </p:spPr>
        <p:txBody>
          <a:bodyPr anchor="ctr"/>
          <a:lstStyle/>
          <a:p>
            <a:pPr algn="l"/>
            <a:r>
              <a:rPr lang="zh-CN" altLang="en-US" sz="32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9060101010101" pitchFamily="2" charset="-122"/>
              </a:rPr>
              <a:t>设问导读</a:t>
            </a: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9060101010101" pitchFamily="2" charset="-122"/>
              </a:rPr>
              <a:t>（一） 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2" charset="-122"/>
              </a:rPr>
              <a:t>默读课文第</a:t>
            </a:r>
            <a:r>
              <a:rPr lang="en-US" altLang="zh-CN" sz="3200" b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2" charset="-122"/>
              </a:rPr>
              <a:t>2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2" charset="-122"/>
              </a:rPr>
              <a:t>自然段，我发现作者主要是用</a:t>
            </a:r>
            <a:r>
              <a:rPr lang="zh-CN" altLang="en-US" sz="3200" b="1" u="sng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2" charset="-122"/>
              </a:rPr>
              <a:t>                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2" charset="-122"/>
              </a:rPr>
              <a:t>说明方法，介绍兵马俑规模宏大。 请你完成下面的信息卡。</a:t>
            </a:r>
            <a:br>
              <a:rPr lang="zh-CN" altLang="en-US" sz="3200" b="1" dirty="0">
                <a:solidFill>
                  <a:srgbClr val="FF0000"/>
                </a:solidFill>
              </a:rPr>
            </a:b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21860" name="文本占位符 121859"/>
          <p:cNvSpPr>
            <a:spLocks noGrp="1"/>
          </p:cNvSpPr>
          <p:nvPr>
            <p:ph type="body" idx="1"/>
          </p:nvPr>
        </p:nvSpPr>
        <p:spPr>
          <a:xfrm>
            <a:off x="0" y="2420938"/>
            <a:ext cx="9144000" cy="4437062"/>
          </a:xfrm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文物名称：秦兵马俑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占地总面积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:_____________</a:t>
            </a:r>
            <a:endParaRPr lang="en-US" altLang="zh-CN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兵马俑总数量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:___________</a:t>
            </a:r>
            <a:endParaRPr lang="en-US" altLang="zh-CN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一号坑总面积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:___________</a:t>
            </a:r>
            <a:endParaRPr lang="en-US" altLang="zh-CN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一号坑长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:_______________</a:t>
            </a:r>
            <a:endParaRPr lang="en-US" altLang="zh-CN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一号坑宽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:_______________</a:t>
            </a:r>
            <a:endParaRPr lang="en-US" altLang="zh-CN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一号坑兵马俑数量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:_______</a:t>
            </a:r>
            <a:r>
              <a:rPr lang="en-US" altLang="zh-CN"/>
              <a:t>                   </a:t>
            </a:r>
            <a:endParaRPr lang="en-US" altLang="zh-CN"/>
          </a:p>
        </p:txBody>
      </p:sp>
      <p:pic>
        <p:nvPicPr>
          <p:cNvPr id="121861" name="图片 121860" descr="photo082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9563" y="2492375"/>
            <a:ext cx="2484437" cy="3960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1862" name="文本框 121861"/>
          <p:cNvSpPr txBox="1"/>
          <p:nvPr/>
        </p:nvSpPr>
        <p:spPr>
          <a:xfrm>
            <a:off x="5364163" y="2997200"/>
            <a:ext cx="1098550" cy="345757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6000" b="1" dirty="0">
                <a:solidFill>
                  <a:srgbClr val="6600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信息卡</a:t>
            </a:r>
            <a:endParaRPr lang="zh-CN" altLang="en-US" sz="6000" b="1" dirty="0">
              <a:solidFill>
                <a:srgbClr val="660033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2" name="图片 122881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995488"/>
            <a:ext cx="9144000" cy="48625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83" name="标题 122882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714500"/>
          </a:xfrm>
        </p:spPr>
        <p:txBody>
          <a:bodyPr anchor="ctr"/>
          <a:lstStyle/>
          <a:p>
            <a:pPr algn="l"/>
            <a:r>
              <a:rPr lang="zh-CN" altLang="en-US" sz="32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9060101010101" pitchFamily="2" charset="-122"/>
              </a:rPr>
              <a:t>设问导读</a:t>
            </a: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9060101010101" pitchFamily="2" charset="-122"/>
              </a:rPr>
              <a:t>（一）</a:t>
            </a:r>
            <a:b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9060101010101" pitchFamily="2" charset="-122"/>
              </a:rPr>
            </a:b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9060101010101" pitchFamily="2" charset="-122"/>
              </a:rPr>
              <a:t>     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2" charset="-122"/>
              </a:rPr>
              <a:t>默读课文第</a:t>
            </a: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2" charset="-122"/>
              </a:rPr>
              <a:t>2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2" charset="-122"/>
              </a:rPr>
              <a:t>自然段，我发现作者主要是用</a:t>
            </a:r>
            <a:r>
              <a:rPr lang="zh-CN" altLang="en-US" sz="2800" b="1" u="sng" dirty="0">
                <a:solidFill>
                  <a:srgbClr val="FF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列数字</a:t>
            </a:r>
            <a:r>
              <a:rPr lang="zh-CN" altLang="en-US" sz="2800" b="1" u="sng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2" charset="-122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2" charset="-122"/>
              </a:rPr>
              <a:t>说明方法，介绍兵马俑规模宏大。</a:t>
            </a:r>
            <a:br>
              <a:rPr lang="zh-CN" altLang="en-US" sz="2800" b="1" dirty="0">
                <a:solidFill>
                  <a:srgbClr val="FF0000"/>
                </a:solidFill>
              </a:rPr>
            </a:b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22884" name="文本占位符 122883"/>
          <p:cNvSpPr>
            <a:spLocks noGrp="1"/>
          </p:cNvSpPr>
          <p:nvPr>
            <p:ph type="body" idx="1"/>
          </p:nvPr>
        </p:nvSpPr>
        <p:spPr>
          <a:xfrm>
            <a:off x="0" y="2420938"/>
            <a:ext cx="9144000" cy="4437062"/>
          </a:xfrm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文物名称：秦兵马俑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占地总面积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en-US" altLang="zh-CN" b="1" u="sng" dirty="0">
                <a:solidFill>
                  <a:srgbClr val="6600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20000</a:t>
            </a:r>
            <a:r>
              <a:rPr lang="zh-CN" altLang="en-US" b="1" u="sng" dirty="0">
                <a:solidFill>
                  <a:srgbClr val="6600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平方米</a:t>
            </a:r>
            <a:r>
              <a:rPr lang="zh-CN" altLang="en-US" b="1" u="sng" dirty="0">
                <a:solidFill>
                  <a:srgbClr val="6600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b="1" u="sng">
              <a:solidFill>
                <a:srgbClr val="66003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兵马俑总数量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b="1" u="sng" dirty="0">
                <a:solidFill>
                  <a:srgbClr val="6600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近八千个</a:t>
            </a:r>
            <a:r>
              <a:rPr lang="zh-CN" altLang="en-US" b="1" u="sng" dirty="0">
                <a:solidFill>
                  <a:srgbClr val="6600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一号坑总面积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: </a:t>
            </a:r>
            <a:r>
              <a:rPr lang="en-US" altLang="zh-CN" b="1" u="sng" dirty="0">
                <a:solidFill>
                  <a:srgbClr val="6600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14260</a:t>
            </a:r>
            <a:r>
              <a:rPr lang="zh-CN" altLang="en-US" b="1" u="sng" dirty="0">
                <a:solidFill>
                  <a:srgbClr val="6600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平方米</a:t>
            </a:r>
            <a:r>
              <a:rPr lang="zh-CN" altLang="en-US" b="1" u="sng" dirty="0">
                <a:solidFill>
                  <a:srgbClr val="6600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b="1" u="sng">
              <a:solidFill>
                <a:srgbClr val="66003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一号坑长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: </a:t>
            </a:r>
            <a:r>
              <a:rPr lang="en-US" altLang="zh-CN" b="1" u="sng" dirty="0">
                <a:solidFill>
                  <a:srgbClr val="6600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230</a:t>
            </a:r>
            <a:r>
              <a:rPr lang="zh-CN" altLang="en-US" b="1" u="sng" dirty="0">
                <a:solidFill>
                  <a:srgbClr val="6600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米</a:t>
            </a:r>
            <a:r>
              <a:rPr lang="zh-CN" altLang="en-US" b="1" u="sng" dirty="0">
                <a:solidFill>
                  <a:srgbClr val="6600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b="1" u="sng" dirty="0">
              <a:solidFill>
                <a:srgbClr val="66003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一号坑宽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: </a:t>
            </a:r>
            <a:r>
              <a:rPr lang="en-US" altLang="zh-CN" b="1" u="sng" dirty="0">
                <a:solidFill>
                  <a:srgbClr val="6600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62</a:t>
            </a:r>
            <a:r>
              <a:rPr lang="zh-CN" altLang="en-US" b="1" u="sng" dirty="0">
                <a:solidFill>
                  <a:srgbClr val="6600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米</a:t>
            </a:r>
            <a:r>
              <a:rPr lang="zh-CN" altLang="en-US" b="1" u="sng" dirty="0">
                <a:solidFill>
                  <a:srgbClr val="6600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b="1" u="sng" dirty="0">
              <a:solidFill>
                <a:srgbClr val="66003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一号坑兵马俑数量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b="1" u="sng" dirty="0">
                <a:solidFill>
                  <a:srgbClr val="6600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六千多个</a:t>
            </a:r>
            <a:r>
              <a:rPr lang="zh-CN" altLang="en-US" b="1" u="sng" dirty="0">
                <a:solidFill>
                  <a:srgbClr val="6600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/>
              <a:t>                   </a:t>
            </a:r>
            <a:endParaRPr lang="zh-CN" altLang="en-US"/>
          </a:p>
        </p:txBody>
      </p:sp>
      <p:pic>
        <p:nvPicPr>
          <p:cNvPr id="122885" name="图片 122884" descr="photo082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9563" y="2492375"/>
            <a:ext cx="2484437" cy="3960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86" name="文本框 122885"/>
          <p:cNvSpPr txBox="1"/>
          <p:nvPr/>
        </p:nvSpPr>
        <p:spPr>
          <a:xfrm>
            <a:off x="5364163" y="2997200"/>
            <a:ext cx="1098550" cy="345757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6000" b="1" dirty="0">
                <a:solidFill>
                  <a:srgbClr val="6600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信息卡</a:t>
            </a:r>
            <a:endParaRPr lang="zh-CN" altLang="en-US" sz="6000" b="1" dirty="0">
              <a:solidFill>
                <a:srgbClr val="660033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文本框 97281"/>
          <p:cNvSpPr txBox="1"/>
          <p:nvPr/>
        </p:nvSpPr>
        <p:spPr>
          <a:xfrm>
            <a:off x="0" y="404813"/>
            <a:ext cx="874871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endParaRPr lang="en-US" altLang="zh-CN" sz="24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7283" name="动作按钮: 上一张 97282">
            <a:hlinkClick r:id="" action="ppaction://hlinkshowjump?jump=firstslide"/>
          </p:cNvPr>
          <p:cNvSpPr/>
          <p:nvPr/>
        </p:nvSpPr>
        <p:spPr>
          <a:xfrm>
            <a:off x="8820150" y="6597650"/>
            <a:ext cx="323850" cy="260350"/>
          </a:xfrm>
          <a:prstGeom prst="actionButtonReturn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7284" name="文本框 97283"/>
          <p:cNvSpPr txBox="1"/>
          <p:nvPr/>
        </p:nvSpPr>
        <p:spPr>
          <a:xfrm>
            <a:off x="179388" y="6040438"/>
            <a:ext cx="1408112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列数字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7285" name="直接连接符 97284"/>
          <p:cNvSpPr/>
          <p:nvPr/>
        </p:nvSpPr>
        <p:spPr>
          <a:xfrm>
            <a:off x="4211638" y="6858000"/>
            <a:ext cx="1296987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97286" name="直接连接符 97285"/>
          <p:cNvSpPr/>
          <p:nvPr/>
        </p:nvSpPr>
        <p:spPr>
          <a:xfrm>
            <a:off x="6443663" y="2276475"/>
            <a:ext cx="1296987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97287" name="直接连接符 97286"/>
          <p:cNvSpPr/>
          <p:nvPr/>
        </p:nvSpPr>
        <p:spPr>
          <a:xfrm>
            <a:off x="5724525" y="1628775"/>
            <a:ext cx="1296988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97288" name="直接连接符 97287"/>
          <p:cNvSpPr/>
          <p:nvPr/>
        </p:nvSpPr>
        <p:spPr>
          <a:xfrm>
            <a:off x="1476375" y="1125538"/>
            <a:ext cx="1296988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97289" name="直接连接符 97288"/>
          <p:cNvSpPr/>
          <p:nvPr/>
        </p:nvSpPr>
        <p:spPr>
          <a:xfrm>
            <a:off x="4284663" y="2781300"/>
            <a:ext cx="1296987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97290" name="直接连接符 97289"/>
          <p:cNvSpPr/>
          <p:nvPr/>
        </p:nvSpPr>
        <p:spPr>
          <a:xfrm>
            <a:off x="900113" y="2852738"/>
            <a:ext cx="1296987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97291" name="矩形 97290"/>
          <p:cNvSpPr/>
          <p:nvPr/>
        </p:nvSpPr>
        <p:spPr>
          <a:xfrm>
            <a:off x="0" y="0"/>
            <a:ext cx="8893175" cy="6134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兵马俑规模宏大。已发掘的三个俑坑，总面积达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20000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平方米，差不多有五十个篮球场那么大，坑内有兵马俑近八千个。在三个俑坑中，一号坑最大，东西长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230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米，南北宽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62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米，总面积有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14260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平方米。坑里的兵马俑也最多，有六千多个。一号坑上面，现在已盖起了一座巨大的拱形大厅。走进大厅，站在高处鸟瞰，坑里的兵马俑一行行、一列列，十分整齐，排成了一个巨大的长方形军阵，真像秦始皇当年统率的一支南征北战、所向披靡的大军。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7292" name="文本框 97291"/>
          <p:cNvSpPr txBox="1"/>
          <p:nvPr/>
        </p:nvSpPr>
        <p:spPr>
          <a:xfrm>
            <a:off x="2339975" y="6165850"/>
            <a:ext cx="25209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作比较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7293" name="文本框 97292"/>
          <p:cNvSpPr txBox="1"/>
          <p:nvPr/>
        </p:nvSpPr>
        <p:spPr>
          <a:xfrm>
            <a:off x="4427538" y="6165850"/>
            <a:ext cx="15843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举例子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7294" name="直接连接符 97293"/>
          <p:cNvSpPr/>
          <p:nvPr/>
        </p:nvSpPr>
        <p:spPr>
          <a:xfrm>
            <a:off x="3924300" y="3357563"/>
            <a:ext cx="1296988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97295" name="直接连接符 97294"/>
          <p:cNvSpPr/>
          <p:nvPr/>
        </p:nvSpPr>
        <p:spPr>
          <a:xfrm>
            <a:off x="4500563" y="1125538"/>
            <a:ext cx="403225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97296" name="直接连接符 97295"/>
          <p:cNvSpPr/>
          <p:nvPr/>
        </p:nvSpPr>
        <p:spPr>
          <a:xfrm>
            <a:off x="0" y="1700213"/>
            <a:ext cx="1979613" cy="7302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97297" name="直接连接符 97296"/>
          <p:cNvSpPr/>
          <p:nvPr/>
        </p:nvSpPr>
        <p:spPr>
          <a:xfrm>
            <a:off x="2339975" y="1773238"/>
            <a:ext cx="0" cy="503237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97298" name="直接连接符 97297"/>
          <p:cNvSpPr/>
          <p:nvPr/>
        </p:nvSpPr>
        <p:spPr>
          <a:xfrm>
            <a:off x="7235825" y="5589588"/>
            <a:ext cx="0" cy="576262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7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7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7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7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97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97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97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97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97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97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97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97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2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lvl="0"/>
            <a:endParaRPr lang="zh-CN" altLang="zh-CN" dirty="0"/>
          </a:p>
        </p:txBody>
      </p:sp>
      <p:sp>
        <p:nvSpPr>
          <p:cNvPr id="186371" name="Rectangle 3"/>
          <p:cNvSpPr>
            <a:spLocks noGrp="1" noRot="1"/>
          </p:cNvSpPr>
          <p:nvPr>
            <p:ph type="body"/>
          </p:nvPr>
        </p:nvSpPr>
        <p:spPr/>
        <p:txBody>
          <a:bodyPr vert="horz" wrap="square" lIns="91440" tIns="45720" rIns="91440" bIns="45720" anchor="t"/>
          <a:lstStyle/>
          <a:p>
            <a:pPr lvl="0"/>
            <a:endParaRPr lang="zh-CN" altLang="zh-CN" dirty="0"/>
          </a:p>
        </p:txBody>
      </p:sp>
      <p:pic>
        <p:nvPicPr>
          <p:cNvPr id="186372" name="Picture 5" descr="a0a19f8b45bfdf5d9f2fb449_光影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10663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lvl="0"/>
            <a:endParaRPr lang="zh-CN" altLang="zh-CN" dirty="0"/>
          </a:p>
        </p:txBody>
      </p:sp>
      <p:sp>
        <p:nvSpPr>
          <p:cNvPr id="187395" name="Rectangle 3"/>
          <p:cNvSpPr>
            <a:spLocks noGrp="1" noRot="1"/>
          </p:cNvSpPr>
          <p:nvPr>
            <p:ph type="body"/>
          </p:nvPr>
        </p:nvSpPr>
        <p:spPr/>
        <p:txBody>
          <a:bodyPr vert="horz" wrap="square" lIns="91440" tIns="45720" rIns="91440" bIns="45720" anchor="t"/>
          <a:lstStyle/>
          <a:p>
            <a:pPr lvl="0"/>
            <a:endParaRPr lang="zh-CN" altLang="zh-CN" dirty="0"/>
          </a:p>
        </p:txBody>
      </p:sp>
      <p:pic>
        <p:nvPicPr>
          <p:cNvPr id="187396" name="Picture 8" descr="7c15f7ead32d01ccd439c9c7_光影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924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标题 116737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dirty="0"/>
          </a:p>
        </p:txBody>
      </p:sp>
      <p:pic>
        <p:nvPicPr>
          <p:cNvPr id="116739" name="文本占位符 116738" descr="规模宏大7"/>
          <p:cNvPicPr>
            <a:picLocks noGrp="1"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0" y="-2403475"/>
            <a:ext cx="9396413" cy="9261475"/>
          </a:xfrm>
        </p:spPr>
      </p:pic>
      <p:sp>
        <p:nvSpPr>
          <p:cNvPr id="116740" name="文本框 116739"/>
          <p:cNvSpPr txBox="1"/>
          <p:nvPr/>
        </p:nvSpPr>
        <p:spPr>
          <a:xfrm>
            <a:off x="1476375" y="188913"/>
            <a:ext cx="6551613" cy="1189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6000" b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72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秦</a:t>
            </a:r>
            <a:r>
              <a:rPr lang="zh-CN" altLang="en-US" sz="7200" b="1" u="sng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兵马俑</a:t>
            </a:r>
            <a:endParaRPr lang="zh-CN" altLang="en-US" sz="7200" b="1" u="sng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6741" name="文本框 116740"/>
          <p:cNvSpPr txBox="1"/>
          <p:nvPr/>
        </p:nvSpPr>
        <p:spPr>
          <a:xfrm>
            <a:off x="2555875" y="2205038"/>
            <a:ext cx="19431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4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秦代</a:t>
            </a:r>
            <a:endParaRPr lang="zh-CN" altLang="en-US" sz="4400" b="1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16742" name="文本框 116741"/>
          <p:cNvSpPr txBox="1"/>
          <p:nvPr/>
        </p:nvSpPr>
        <p:spPr>
          <a:xfrm>
            <a:off x="4211638" y="2349500"/>
            <a:ext cx="475297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endParaRPr sz="4400" b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16743" name="文本框 116742"/>
          <p:cNvSpPr txBox="1"/>
          <p:nvPr/>
        </p:nvSpPr>
        <p:spPr>
          <a:xfrm>
            <a:off x="1042988" y="4797425"/>
            <a:ext cx="83534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endParaRPr sz="3600" b="1" dirty="0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16744" name="文本框 116743"/>
          <p:cNvSpPr txBox="1"/>
          <p:nvPr/>
        </p:nvSpPr>
        <p:spPr>
          <a:xfrm>
            <a:off x="3105150" y="1341438"/>
            <a:ext cx="458788" cy="8636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lvl="0">
              <a:spcBef>
                <a:spcPct val="50000"/>
              </a:spcBef>
            </a:pP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6745" name="下箭头 116744"/>
          <p:cNvSpPr/>
          <p:nvPr/>
        </p:nvSpPr>
        <p:spPr>
          <a:xfrm>
            <a:off x="3059113" y="1484313"/>
            <a:ext cx="431800" cy="792162"/>
          </a:xfrm>
          <a:prstGeom prst="downArrow">
            <a:avLst>
              <a:gd name="adj1" fmla="val 50000"/>
              <a:gd name="adj2" fmla="val 4586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6746" name="文本框 116745"/>
          <p:cNvSpPr txBox="1"/>
          <p:nvPr/>
        </p:nvSpPr>
        <p:spPr>
          <a:xfrm>
            <a:off x="5697538" y="1268413"/>
            <a:ext cx="458787" cy="9366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lvl="0">
              <a:spcBef>
                <a:spcPct val="50000"/>
              </a:spcBef>
            </a:pP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6747" name="下箭头 116746"/>
          <p:cNvSpPr/>
          <p:nvPr/>
        </p:nvSpPr>
        <p:spPr>
          <a:xfrm>
            <a:off x="5508625" y="1341438"/>
            <a:ext cx="431800" cy="792162"/>
          </a:xfrm>
          <a:prstGeom prst="downArrow">
            <a:avLst>
              <a:gd name="adj1" fmla="val 50000"/>
              <a:gd name="adj2" fmla="val 4586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6748" name="文本框 116747"/>
          <p:cNvSpPr txBox="1"/>
          <p:nvPr/>
        </p:nvSpPr>
        <p:spPr>
          <a:xfrm>
            <a:off x="4689475" y="3284538"/>
            <a:ext cx="458788" cy="13684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lvl="0">
              <a:spcBef>
                <a:spcPct val="50000"/>
              </a:spcBef>
            </a:pP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6749" name="文本框 116748"/>
          <p:cNvSpPr txBox="1"/>
          <p:nvPr/>
        </p:nvSpPr>
        <p:spPr>
          <a:xfrm>
            <a:off x="3708400" y="2349500"/>
            <a:ext cx="619283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指制成兵马形状的殉葬品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16750" name="文本框 116749"/>
          <p:cNvSpPr txBox="1"/>
          <p:nvPr/>
        </p:nvSpPr>
        <p:spPr>
          <a:xfrm>
            <a:off x="395288" y="4797425"/>
            <a:ext cx="9217025" cy="1465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给秦始皇殉葬的制成兵马形状的殉葬品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167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167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67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167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67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167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67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67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6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6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6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67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6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6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0" presetClass="entr" presetSubtype="0" decel="10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67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67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6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6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6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6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67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67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16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41" grpId="0"/>
      <p:bldP spid="116743" grpId="0"/>
      <p:bldP spid="116749" grpId="0"/>
      <p:bldP spid="11675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文本框 125953"/>
          <p:cNvSpPr txBox="1"/>
          <p:nvPr/>
        </p:nvSpPr>
        <p:spPr>
          <a:xfrm>
            <a:off x="250825" y="981075"/>
            <a:ext cx="8137525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哪些语句说明兵马俑的确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规模宏大</a:t>
            </a:r>
            <a:r>
              <a:rPr lang="zh-CN" altLang="en-US" sz="4400" b="1">
                <a:latin typeface="Arial" panose="020B0604020202020204" pitchFamily="34" charset="0"/>
                <a:ea typeface="宋体" panose="02010600030101010101" pitchFamily="2" charset="-122"/>
              </a:rPr>
              <a:t>”呢？</a:t>
            </a:r>
            <a:endParaRPr lang="zh-CN" altLang="en-US" sz="4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5955" name="文本框 125954"/>
          <p:cNvSpPr txBox="1"/>
          <p:nvPr/>
        </p:nvSpPr>
        <p:spPr>
          <a:xfrm>
            <a:off x="2700338" y="2924175"/>
            <a:ext cx="2520950" cy="210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400" b="1">
                <a:latin typeface="Arial" panose="020B0604020202020204" pitchFamily="34" charset="0"/>
                <a:ea typeface="宋体" panose="02010600030101010101" pitchFamily="2" charset="-122"/>
              </a:rPr>
              <a:t>面积之大</a:t>
            </a:r>
            <a:endParaRPr lang="zh-CN" altLang="en-US" sz="4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数量之多</a:t>
            </a:r>
            <a:endParaRPr lang="zh-CN" altLang="en-US" sz="4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4400" b="1">
                <a:latin typeface="Arial" panose="020B0604020202020204" pitchFamily="34" charset="0"/>
                <a:ea typeface="宋体" panose="02010600030101010101" pitchFamily="2" charset="-122"/>
              </a:rPr>
              <a:t>气势恢弘</a:t>
            </a:r>
            <a:endParaRPr lang="zh-CN" altLang="en-US" sz="4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25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4" grpId="0" bldLvl="0"/>
      <p:bldP spid="125955" grpId="0" bldLvl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文本框 157697"/>
          <p:cNvSpPr txBox="1"/>
          <p:nvPr/>
        </p:nvSpPr>
        <p:spPr>
          <a:xfrm>
            <a:off x="1258888" y="1341438"/>
            <a:ext cx="6842125" cy="265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第二段从两方面来表现兵马俑规模宏大：（</a:t>
            </a:r>
            <a:r>
              <a:rPr lang="en-US" altLang="zh-CN" sz="28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）从三个俑坑的总面积和兵马俑的数量表现秦兵马俑的规模宏大。</a:t>
            </a:r>
            <a:br>
              <a:rPr lang="zh-CN" altLang="en-US" sz="28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8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）从一号坑的长、宽、面积和兵马俑数量表现秦兵马俑的规模宏大。</a:t>
            </a:r>
            <a:br>
              <a:rPr lang="zh-CN" altLang="en-US" sz="28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endParaRPr lang="zh-CN" altLang="en-US" sz="2800" b="1" dirty="0">
              <a:solidFill>
                <a:srgbClr val="FF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7699" name="文本框 157698"/>
          <p:cNvSpPr txBox="1"/>
          <p:nvPr/>
        </p:nvSpPr>
        <p:spPr>
          <a:xfrm>
            <a:off x="468313" y="620713"/>
            <a:ext cx="19446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小结：</a:t>
            </a:r>
            <a:endParaRPr lang="zh-CN" altLang="en-US" sz="4000" b="1" dirty="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57700" name="文本框 157699"/>
          <p:cNvSpPr txBox="1"/>
          <p:nvPr/>
        </p:nvSpPr>
        <p:spPr>
          <a:xfrm>
            <a:off x="468313" y="3860800"/>
            <a:ext cx="8424862" cy="191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2400" b="1" dirty="0">
                <a:solidFill>
                  <a:srgbClr val="99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鸟瞰：俯视，向下看。                                            </a:t>
            </a:r>
            <a:endParaRPr lang="zh-CN" altLang="en-US" sz="2400" b="1" dirty="0">
              <a:solidFill>
                <a:srgbClr val="9933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/>
            <a:r>
              <a:rPr lang="zh-CN" altLang="en-US" sz="2400" b="1" dirty="0">
                <a:solidFill>
                  <a:srgbClr val="99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南征北战：形容转战各地，经历了许多战斗。</a:t>
            </a:r>
            <a:endParaRPr lang="zh-CN" altLang="en-US" sz="2400" b="1" dirty="0">
              <a:solidFill>
                <a:srgbClr val="9933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/>
            <a:r>
              <a:rPr lang="zh-CN" altLang="en-US" sz="2400" b="1" dirty="0">
                <a:solidFill>
                  <a:srgbClr val="99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所向披靡：“所向”，风吹到的地方；“披靡”，草木随  </a:t>
            </a:r>
            <a:endParaRPr lang="zh-CN" altLang="en-US" sz="2400" b="1" dirty="0">
              <a:solidFill>
                <a:srgbClr val="9933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/>
            <a:r>
              <a:rPr lang="zh-CN" altLang="en-US" sz="2400" b="1" dirty="0">
                <a:solidFill>
                  <a:srgbClr val="99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                 风倒伏。在文中指秦军力量强大，征战所 </a:t>
            </a:r>
            <a:endParaRPr lang="zh-CN" altLang="en-US" sz="2400" b="1" dirty="0">
              <a:solidFill>
                <a:srgbClr val="9933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/>
            <a:r>
              <a:rPr lang="zh-CN" altLang="en-US" sz="2400" b="1" dirty="0">
                <a:solidFill>
                  <a:srgbClr val="99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                 到之处，十分顺利，战绩辉煌。</a:t>
            </a:r>
            <a:endParaRPr lang="zh-CN" altLang="en-US" sz="2400" b="1" dirty="0">
              <a:solidFill>
                <a:srgbClr val="9933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7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7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698" grpId="0"/>
      <p:bldP spid="15770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6" name="图片 1239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907" name="文本框 123906"/>
          <p:cNvSpPr txBox="1"/>
          <p:nvPr/>
        </p:nvSpPr>
        <p:spPr>
          <a:xfrm>
            <a:off x="3132138" y="582613"/>
            <a:ext cx="2519362" cy="13112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8000" b="1" dirty="0">
                <a:latin typeface="Arial" panose="020B0604020202020204" pitchFamily="34" charset="0"/>
                <a:ea typeface="宋体" panose="02010600030101010101" pitchFamily="2" charset="-122"/>
              </a:rPr>
              <a:t>鸟瞰</a:t>
            </a:r>
            <a:endParaRPr lang="zh-CN" altLang="en-US" sz="8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23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1000"/>
                                        <p:tgtEl>
                                          <p:spTgt spid="123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文本占位符 136193"/>
          <p:cNvSpPr>
            <a:spLocks noGrp="1"/>
          </p:cNvSpPr>
          <p:nvPr>
            <p:ph type="body" idx="1"/>
          </p:nvPr>
        </p:nvSpPr>
        <p:spPr>
          <a:xfrm>
            <a:off x="0" y="0"/>
            <a:ext cx="9324975" cy="4194175"/>
          </a:xfrm>
        </p:spPr>
        <p:txBody>
          <a:bodyPr/>
          <a:lstStyle/>
          <a:p>
            <a:pPr>
              <a:buNone/>
            </a:pPr>
            <a:r>
              <a:rPr lang="zh-CN" altLang="en-US" sz="4400" b="1" dirty="0">
                <a:solidFill>
                  <a:srgbClr val="FF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我来积累</a:t>
            </a:r>
            <a:r>
              <a:rPr lang="zh-CN" altLang="en-US" sz="4400" b="1" dirty="0">
                <a:solidFill>
                  <a:srgbClr val="FF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     表示向四周看（</a:t>
            </a:r>
            <a:r>
              <a:rPr lang="zh-CN" altLang="en-US" sz="40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环视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表示向下看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zh-CN" altLang="en-US" sz="40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俯视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）（</a:t>
            </a:r>
            <a:r>
              <a:rPr lang="zh-CN" altLang="en-US" sz="40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鸟瞰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表示向远处看（</a:t>
            </a:r>
            <a:r>
              <a:rPr lang="zh-CN" altLang="en-US" sz="40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远望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）（</a:t>
            </a:r>
            <a:r>
              <a:rPr lang="zh-CN" altLang="en-US" sz="40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远眺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） 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表示向上看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zh-CN" altLang="en-US" sz="40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仰望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表示恭敬地看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zh-CN" altLang="en-US" sz="40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瞻仰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表示注意力集中看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zh-CN" altLang="en-US" sz="40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注视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）（</a:t>
            </a:r>
            <a:r>
              <a:rPr lang="zh-CN" altLang="en-US" sz="40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端详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表示偷偷地看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zh-CN" altLang="en-US" sz="40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窥视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） 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表示生气地看（</a:t>
            </a:r>
            <a:r>
              <a:rPr lang="zh-CN" altLang="en-US" sz="40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怒视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）（</a:t>
            </a:r>
            <a:r>
              <a:rPr lang="zh-CN" altLang="en-US" sz="40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瞪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） 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表示回过头看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zh-CN" altLang="en-US" sz="40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回眸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） 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表示注意地看（</a:t>
            </a:r>
            <a:r>
              <a:rPr lang="zh-CN" altLang="en-US" sz="40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注视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图片 126977" descr="88dd57df0dada80b495403c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6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6979" name="文本框 126978"/>
          <p:cNvSpPr txBox="1"/>
          <p:nvPr/>
        </p:nvSpPr>
        <p:spPr>
          <a:xfrm>
            <a:off x="179388" y="300038"/>
            <a:ext cx="2022475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4800" b="1" dirty="0">
                <a:solidFill>
                  <a:srgbClr val="FFFF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一号坑</a:t>
            </a:r>
            <a:endParaRPr lang="zh-CN" altLang="en-US" sz="4800" b="1">
              <a:solidFill>
                <a:srgbClr val="FFFF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标题 12800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dirty="0"/>
          </a:p>
        </p:txBody>
      </p:sp>
      <p:sp>
        <p:nvSpPr>
          <p:cNvPr id="128003" name="文本占位符 12800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dirty="0"/>
          </a:p>
        </p:txBody>
      </p:sp>
      <p:pic>
        <p:nvPicPr>
          <p:cNvPr id="128004" name="图片 128003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8005" name="文本框 128004"/>
          <p:cNvSpPr txBox="1"/>
          <p:nvPr/>
        </p:nvSpPr>
        <p:spPr>
          <a:xfrm>
            <a:off x="539750" y="333375"/>
            <a:ext cx="403225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4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一号坑</a:t>
            </a:r>
            <a:endParaRPr lang="zh-CN" altLang="en-US" sz="44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28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矩形 129025"/>
          <p:cNvSpPr/>
          <p:nvPr/>
        </p:nvSpPr>
        <p:spPr>
          <a:xfrm>
            <a:off x="-273050" y="0"/>
            <a:ext cx="9417050" cy="6878638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29027" name="图片 1290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7900" y="0"/>
            <a:ext cx="4356100" cy="7100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9028" name="图片 1290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637" y="0"/>
            <a:ext cx="6191250" cy="7121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9029" name="图片 1290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96987" y="0"/>
            <a:ext cx="10440987" cy="7073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9030" name="图片 1290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296987" y="-171450"/>
            <a:ext cx="10693400" cy="7291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9031" name="文本框 129030"/>
          <p:cNvSpPr txBox="1"/>
          <p:nvPr/>
        </p:nvSpPr>
        <p:spPr>
          <a:xfrm>
            <a:off x="179388" y="5373688"/>
            <a:ext cx="2022475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4800" b="1" dirty="0">
                <a:solidFill>
                  <a:srgbClr val="FFFF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一号坑</a:t>
            </a:r>
            <a:endParaRPr lang="zh-CN" altLang="en-US" sz="4800" b="1">
              <a:solidFill>
                <a:srgbClr val="FFFF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9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9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9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129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9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0050" name="组合 130049"/>
          <p:cNvGrpSpPr/>
          <p:nvPr/>
        </p:nvGrpSpPr>
        <p:grpSpPr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30051" name="矩形 130050"/>
            <p:cNvSpPr/>
            <p:nvPr/>
          </p:nvSpPr>
          <p:spPr>
            <a:xfrm>
              <a:off x="0" y="0"/>
              <a:ext cx="5760" cy="4320"/>
            </a:xfrm>
            <a:prstGeom prst="rect">
              <a:avLst/>
            </a:prstGeom>
            <a:solidFill>
              <a:srgbClr val="CC33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30052" name="图片 130051" descr="lo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92" y="192"/>
              <a:ext cx="1200" cy="12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0053" name="图片 130052" descr="lo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92" y="1536"/>
              <a:ext cx="1248" cy="124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0054" name="图片 130053" descr="lo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92" y="2928"/>
              <a:ext cx="1248" cy="1248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30055" name="图片 130054" descr="01ken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0056" name="文本框 130055"/>
          <p:cNvSpPr txBox="1"/>
          <p:nvPr/>
        </p:nvSpPr>
        <p:spPr>
          <a:xfrm>
            <a:off x="611188" y="5445125"/>
            <a:ext cx="3382962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6000" b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一号坑</a:t>
            </a:r>
            <a:endParaRPr lang="zh-CN" altLang="en-US" sz="6000" b="1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2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lvl="0"/>
            <a:endParaRPr lang="zh-CN" altLang="zh-CN" dirty="0"/>
          </a:p>
        </p:txBody>
      </p:sp>
      <p:sp>
        <p:nvSpPr>
          <p:cNvPr id="183299" name="Rectangle 3"/>
          <p:cNvSpPr>
            <a:spLocks noGrp="1" noRot="1"/>
          </p:cNvSpPr>
          <p:nvPr>
            <p:ph type="body"/>
          </p:nvPr>
        </p:nvSpPr>
        <p:spPr/>
        <p:txBody>
          <a:bodyPr vert="horz" wrap="square" lIns="91440" tIns="45720" rIns="91440" bIns="45720" anchor="t"/>
          <a:lstStyle/>
          <a:p>
            <a:pPr lvl="0"/>
            <a:endParaRPr lang="zh-CN" altLang="zh-CN" dirty="0"/>
          </a:p>
        </p:txBody>
      </p:sp>
      <p:pic>
        <p:nvPicPr>
          <p:cNvPr id="183300" name="Picture 4" descr="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074" name="图片 131073" descr="2hk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685338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1075" name="文本框 131074"/>
          <p:cNvSpPr txBox="1"/>
          <p:nvPr/>
        </p:nvSpPr>
        <p:spPr>
          <a:xfrm>
            <a:off x="250825" y="260350"/>
            <a:ext cx="2808288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6600" b="1" dirty="0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二号</a:t>
            </a:r>
            <a:r>
              <a:rPr lang="zh-CN" altLang="en-US" sz="6600" b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坑</a:t>
            </a:r>
            <a:endParaRPr lang="zh-CN" altLang="en-US" sz="6600" b="1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文本占位符 117761"/>
          <p:cNvSpPr>
            <a:spLocks noGrp="1"/>
          </p:cNvSpPr>
          <p:nvPr>
            <p:ph type="body" idx="1"/>
          </p:nvPr>
        </p:nvSpPr>
        <p:spPr>
          <a:xfrm>
            <a:off x="4284663" y="0"/>
            <a:ext cx="4859337" cy="6858000"/>
          </a:xfrm>
        </p:spPr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en-US" altLang="zh-CN" sz="4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54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秦始皇</a:t>
            </a:r>
            <a:r>
              <a:rPr lang="zh-CN" altLang="en-US" sz="48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endParaRPr lang="zh-CN" altLang="en-US" sz="4800" b="1" dirty="0">
              <a:solidFill>
                <a:srgbClr val="FF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48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名嬴政（公元前</a:t>
            </a:r>
            <a:r>
              <a:rPr lang="en-US" altLang="zh-CN" sz="48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259-</a:t>
            </a:r>
            <a:r>
              <a:rPr lang="zh-CN" altLang="en-US" sz="48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公元前</a:t>
            </a:r>
            <a:r>
              <a:rPr lang="en-US" altLang="zh-CN" sz="48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210</a:t>
            </a:r>
            <a:r>
              <a:rPr lang="zh-CN" altLang="en-US" sz="48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年），灭韩、赵、魏、楚、燕、齐六国，统一全国，成为中国历史上第一个皇帝。</a:t>
            </a:r>
            <a:r>
              <a:rPr lang="zh-CN" altLang="en-US" dirty="0"/>
              <a:t>  </a:t>
            </a:r>
            <a:endParaRPr lang="zh-CN" altLang="en-US" dirty="0"/>
          </a:p>
        </p:txBody>
      </p:sp>
      <p:pic>
        <p:nvPicPr>
          <p:cNvPr id="117763" name="图片 117762" descr="c8177f3e6709c93d6a9698909e3df8dcd100547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206875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098" name="图片 132097" descr="3hk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7667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2099" name="文本框 132098"/>
          <p:cNvSpPr txBox="1"/>
          <p:nvPr/>
        </p:nvSpPr>
        <p:spPr>
          <a:xfrm>
            <a:off x="179388" y="0"/>
            <a:ext cx="3240087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6000" b="1" dirty="0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三号</a:t>
            </a:r>
            <a:r>
              <a:rPr lang="zh-CN" altLang="en-US" sz="6000" b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坑</a:t>
            </a:r>
            <a:endParaRPr lang="zh-CN" altLang="en-US" sz="6000" b="1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文本框 49155"/>
          <p:cNvSpPr txBox="1"/>
          <p:nvPr/>
        </p:nvSpPr>
        <p:spPr>
          <a:xfrm>
            <a:off x="287338" y="1628775"/>
            <a:ext cx="8532812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已发掘的三个俑坑，总面积近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20000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平方米，差不多有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50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个篮球场那么大，坑内有兵马俑近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8000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个。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57" name="直接连接符 49156"/>
          <p:cNvSpPr/>
          <p:nvPr/>
        </p:nvSpPr>
        <p:spPr>
          <a:xfrm>
            <a:off x="4572000" y="3500438"/>
            <a:ext cx="2016125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文本框 52225"/>
          <p:cNvSpPr txBox="1"/>
          <p:nvPr/>
        </p:nvSpPr>
        <p:spPr>
          <a:xfrm>
            <a:off x="611188" y="1557338"/>
            <a:ext cx="8064500" cy="253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在三个俑坑中，一号坑最大，东西长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230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米，南北宽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62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米，总面积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14260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平方米。坑里的兵马俑也最多，有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6000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多个。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27" name="直接连接符 52226"/>
          <p:cNvSpPr/>
          <p:nvPr/>
        </p:nvSpPr>
        <p:spPr>
          <a:xfrm>
            <a:off x="755650" y="3429000"/>
            <a:ext cx="1368425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2228" name="文本框 52227"/>
          <p:cNvSpPr txBox="1"/>
          <p:nvPr/>
        </p:nvSpPr>
        <p:spPr>
          <a:xfrm>
            <a:off x="755650" y="4581525"/>
            <a:ext cx="55340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36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差不多有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280</a:t>
            </a:r>
            <a:r>
              <a:rPr lang="zh-CN" altLang="en-US" sz="36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个教室那么大</a:t>
            </a:r>
            <a:endParaRPr lang="zh-CN" altLang="en-US" sz="36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8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标题 165889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 dirty="0"/>
              <a:t>全文的过渡段：</a:t>
            </a:r>
            <a:endParaRPr lang="zh-CN" altLang="en-US" dirty="0"/>
          </a:p>
        </p:txBody>
      </p:sp>
      <p:sp>
        <p:nvSpPr>
          <p:cNvPr id="165891" name="文本占位符 16589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第三自然段：</a:t>
            </a:r>
            <a:endParaRPr lang="zh-CN" altLang="en-US" dirty="0"/>
          </a:p>
          <a:p>
            <a:pPr>
              <a:buNone/>
            </a:pPr>
            <a:r>
              <a:rPr lang="zh-CN" altLang="en-US" dirty="0"/>
              <a:t>           兵马俑不仅规模宏大，而且类型众多，个性鲜明。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文本框 167937"/>
          <p:cNvSpPr txBox="1"/>
          <p:nvPr/>
        </p:nvSpPr>
        <p:spPr>
          <a:xfrm>
            <a:off x="-254000" y="1196975"/>
            <a:ext cx="9398000" cy="3749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4000" dirty="0">
                <a:latin typeface="Arial" panose="020B0604020202020204" pitchFamily="34" charset="0"/>
                <a:ea typeface="黑体" panose="02010609060101010101" pitchFamily="2" charset="-122"/>
              </a:rPr>
              <a:t>  </a:t>
            </a:r>
            <a:r>
              <a:rPr lang="zh-CN" altLang="en-US" sz="4800" dirty="0">
                <a:latin typeface="Arial" panose="020B0604020202020204" pitchFamily="34" charset="0"/>
                <a:ea typeface="黑体" panose="02010609060101010101" pitchFamily="2" charset="-122"/>
              </a:rPr>
              <a:t>这句话是（　　）句，起（　　　　           ） 的作用，</a:t>
            </a:r>
            <a:endParaRPr lang="zh-CN" altLang="en-US" sz="4800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800" dirty="0">
                <a:latin typeface="Arial" panose="020B0604020202020204" pitchFamily="34" charset="0"/>
                <a:ea typeface="黑体" panose="02010609060101010101" pitchFamily="2" charset="-122"/>
              </a:rPr>
              <a:t>（                              ）是承上，</a:t>
            </a:r>
            <a:endParaRPr lang="zh-CN" altLang="en-US" sz="4800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400" dirty="0">
                <a:latin typeface="Arial" panose="020B0604020202020204" pitchFamily="34" charset="0"/>
                <a:ea typeface="黑体" panose="02010609060101010101" pitchFamily="2" charset="-122"/>
              </a:rPr>
              <a:t>（</a:t>
            </a:r>
            <a:r>
              <a:rPr lang="zh-CN" altLang="en-US" sz="4800" dirty="0">
                <a:latin typeface="Arial" panose="020B0604020202020204" pitchFamily="34" charset="0"/>
                <a:ea typeface="黑体" panose="02010609060101010101" pitchFamily="2" charset="-122"/>
              </a:rPr>
              <a:t>　　　　　                  ）是启下。</a:t>
            </a:r>
            <a:endParaRPr lang="zh-CN" altLang="en-US" sz="480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67939" name="文本框 167938"/>
          <p:cNvSpPr txBox="1"/>
          <p:nvPr/>
        </p:nvSpPr>
        <p:spPr>
          <a:xfrm>
            <a:off x="-140970" y="1917383"/>
            <a:ext cx="2736850" cy="8229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承上启下    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7940" name="文本框 167939"/>
          <p:cNvSpPr txBox="1"/>
          <p:nvPr/>
        </p:nvSpPr>
        <p:spPr>
          <a:xfrm>
            <a:off x="3059113" y="1165225"/>
            <a:ext cx="1584325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过渡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7941" name="矩形 167940"/>
          <p:cNvSpPr/>
          <p:nvPr/>
        </p:nvSpPr>
        <p:spPr>
          <a:xfrm>
            <a:off x="323850" y="3027363"/>
            <a:ext cx="53721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兵马俑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不仅</a:t>
            </a: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规模宏大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7942" name="矩形 167941"/>
          <p:cNvSpPr/>
          <p:nvPr/>
        </p:nvSpPr>
        <p:spPr>
          <a:xfrm>
            <a:off x="250825" y="4149725"/>
            <a:ext cx="6348413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而且</a:t>
            </a: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类型众多，个性鲜明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7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793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67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7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7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79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79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67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941" grpId="0"/>
      <p:bldP spid="16794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文本框 168961"/>
          <p:cNvSpPr txBox="1"/>
          <p:nvPr/>
        </p:nvSpPr>
        <p:spPr>
          <a:xfrm>
            <a:off x="323850" y="1557338"/>
            <a:ext cx="8820150" cy="2255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8800" dirty="0">
                <a:latin typeface="Arial" panose="020B0604020202020204" pitchFamily="34" charset="0"/>
                <a:ea typeface="黑体" panose="02010609060101010101" pitchFamily="2" charset="-122"/>
              </a:rPr>
              <a:t>　</a:t>
            </a:r>
            <a:r>
              <a:rPr lang="zh-CN" altLang="en-US" sz="5400" dirty="0">
                <a:latin typeface="Arial" panose="020B0604020202020204" pitchFamily="34" charset="0"/>
                <a:ea typeface="黑体" panose="02010609060101010101" pitchFamily="2" charset="-122"/>
              </a:rPr>
              <a:t>兵马俑</a:t>
            </a:r>
            <a:r>
              <a:rPr lang="zh-CN" altLang="en-US" sz="54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不仅</a:t>
            </a:r>
            <a:r>
              <a:rPr lang="zh-CN" altLang="en-US" sz="5400" dirty="0">
                <a:latin typeface="Arial" panose="020B0604020202020204" pitchFamily="34" charset="0"/>
                <a:ea typeface="黑体" panose="02010609060101010101" pitchFamily="2" charset="-122"/>
              </a:rPr>
              <a:t>规模宏大，</a:t>
            </a:r>
            <a:r>
              <a:rPr lang="zh-CN" altLang="en-US" sz="54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而且</a:t>
            </a:r>
            <a:r>
              <a:rPr lang="zh-CN" altLang="en-US" sz="5400" dirty="0">
                <a:latin typeface="Arial" panose="020B0604020202020204" pitchFamily="34" charset="0"/>
                <a:ea typeface="黑体" panose="02010609060101010101" pitchFamily="2" charset="-122"/>
              </a:rPr>
              <a:t>类型众多，个性鲜明。</a:t>
            </a:r>
            <a:endParaRPr lang="zh-CN" altLang="en-US" sz="54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68963" name="文本框 168962"/>
          <p:cNvSpPr txBox="1"/>
          <p:nvPr/>
        </p:nvSpPr>
        <p:spPr>
          <a:xfrm>
            <a:off x="900113" y="4581525"/>
            <a:ext cx="7065962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过渡句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往往能概括文章的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主要内容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8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3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标题 151553"/>
          <p:cNvSpPr>
            <a:spLocks noGrp="1"/>
          </p:cNvSpPr>
          <p:nvPr>
            <p:ph type="title"/>
          </p:nvPr>
        </p:nvSpPr>
        <p:spPr>
          <a:xfrm>
            <a:off x="0" y="1484313"/>
            <a:ext cx="9144000" cy="6858000"/>
          </a:xfrm>
        </p:spPr>
        <p:txBody>
          <a:bodyPr anchor="ctr"/>
          <a:lstStyle/>
          <a:p>
            <a:pPr algn="l"/>
            <a:r>
              <a:rPr lang="zh-CN" altLang="en-US" sz="48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9060101010101" pitchFamily="2" charset="-122"/>
              </a:rPr>
              <a:t>设问导读</a:t>
            </a:r>
            <a:r>
              <a:rPr lang="zh-CN" altLang="en-US" sz="48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9060101010101" pitchFamily="2" charset="-122"/>
              </a:rPr>
              <a:t>（二）</a:t>
            </a:r>
            <a:r>
              <a:rPr lang="zh-CN" altLang="en-US" sz="40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9060101010101" pitchFamily="2" charset="-122"/>
              </a:rPr>
              <a:t>      </a:t>
            </a:r>
            <a:br>
              <a:rPr lang="zh-CN" altLang="en-US" sz="40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9060101010101" pitchFamily="2" charset="-122"/>
              </a:rPr>
            </a:br>
            <a:r>
              <a:rPr lang="zh-CN" altLang="en-US" sz="40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9060101010101" pitchFamily="2" charset="-122"/>
              </a:rPr>
              <a:t>       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2" charset="-122"/>
              </a:rPr>
              <a:t>学习课文第</a:t>
            </a:r>
            <a:r>
              <a:rPr lang="en-US" altLang="zh-CN" sz="4000" b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2" charset="-122"/>
              </a:rPr>
              <a:t>4----7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2" charset="-122"/>
              </a:rPr>
              <a:t>自然段，先读读，抓住关键词来体会每种兵马俑个性鲜明的特点，在小组里说一说。</a:t>
            </a:r>
            <a:br>
              <a:rPr lang="zh-CN" altLang="en-US" sz="4000" b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2" charset="-122"/>
              </a:rPr>
            </a:br>
            <a:br>
              <a:rPr lang="zh-CN" altLang="en-US" sz="4000" b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2" charset="-122"/>
              </a:rPr>
            </a:br>
            <a:br>
              <a:rPr lang="zh-CN" altLang="en-US" sz="4000" b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2" charset="-122"/>
              </a:rPr>
            </a:br>
            <a:r>
              <a:rPr lang="zh-CN" altLang="en-US" sz="4000" b="1" u="sng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2" charset="-122"/>
              </a:rPr>
              <a:t>       </a:t>
            </a:r>
            <a:br>
              <a:rPr lang="zh-CN" altLang="en-US" sz="4000" b="1" u="sng">
                <a:solidFill>
                  <a:schemeClr val="tx1"/>
                </a:solidFill>
              </a:rPr>
            </a:br>
            <a:br>
              <a:rPr lang="zh-CN" altLang="en-US" sz="4000" b="1">
                <a:solidFill>
                  <a:srgbClr val="FF0000"/>
                </a:solidFill>
              </a:rPr>
            </a:br>
            <a:br>
              <a:rPr lang="zh-CN" altLang="en-US" sz="4000" b="1">
                <a:solidFill>
                  <a:srgbClr val="FF0000"/>
                </a:solidFill>
              </a:rPr>
            </a:br>
            <a:endParaRPr lang="zh-CN" altLang="en-US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文本框 103425">
            <a:hlinkClick r:id="rId1" action="ppaction://hlinksldjump"/>
          </p:cNvPr>
          <p:cNvSpPr txBox="1"/>
          <p:nvPr/>
        </p:nvSpPr>
        <p:spPr>
          <a:xfrm>
            <a:off x="2438400" y="2286000"/>
            <a:ext cx="1905000" cy="65087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 algn="ctr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将军俑</a:t>
            </a:r>
            <a:endParaRPr lang="zh-CN" altLang="en-US" sz="36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3427" name="文本框 103426">
            <a:hlinkClick r:id="" action="ppaction://noaction"/>
          </p:cNvPr>
          <p:cNvSpPr txBox="1"/>
          <p:nvPr/>
        </p:nvSpPr>
        <p:spPr>
          <a:xfrm>
            <a:off x="2362200" y="3733800"/>
            <a:ext cx="1981200" cy="65087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 algn="ctr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车兵俑</a:t>
            </a:r>
            <a:endParaRPr lang="zh-CN" altLang="en-US" sz="36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3428" name="文本框 103427">
            <a:hlinkClick r:id="rId2" action="ppaction://hlinksldjump"/>
          </p:cNvPr>
          <p:cNvSpPr txBox="1"/>
          <p:nvPr/>
        </p:nvSpPr>
        <p:spPr>
          <a:xfrm>
            <a:off x="4495800" y="3733800"/>
            <a:ext cx="2057400" cy="65087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 algn="ctr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弓弩手</a:t>
            </a:r>
            <a:endParaRPr lang="zh-CN" altLang="en-US" sz="36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3429" name="文本框 103428">
            <a:hlinkClick r:id="" action="ppaction://noaction"/>
          </p:cNvPr>
          <p:cNvSpPr txBox="1"/>
          <p:nvPr/>
        </p:nvSpPr>
        <p:spPr>
          <a:xfrm>
            <a:off x="4419600" y="2286000"/>
            <a:ext cx="2209800" cy="65087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 algn="ctr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武士俑</a:t>
            </a:r>
            <a:endParaRPr lang="zh-CN" altLang="en-US" sz="36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3430" name="文本框 103429">
            <a:hlinkClick r:id="rId3" action="ppaction://hlinksldjump"/>
          </p:cNvPr>
          <p:cNvSpPr txBox="1"/>
          <p:nvPr/>
        </p:nvSpPr>
        <p:spPr>
          <a:xfrm>
            <a:off x="6705600" y="3733800"/>
            <a:ext cx="2057400" cy="65087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 algn="ctr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马   俑</a:t>
            </a:r>
            <a:endParaRPr lang="zh-CN" altLang="en-US" sz="36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3431" name="文本框 103430">
            <a:hlinkClick r:id="rId4" action="ppaction://hlinksldjump"/>
          </p:cNvPr>
          <p:cNvSpPr txBox="1"/>
          <p:nvPr/>
        </p:nvSpPr>
        <p:spPr>
          <a:xfrm>
            <a:off x="6858000" y="2286000"/>
            <a:ext cx="1828800" cy="65087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 algn="ctr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骑兵俑</a:t>
            </a:r>
            <a:endParaRPr lang="zh-CN" altLang="en-US" sz="36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3432" name="文本框 103431"/>
          <p:cNvSpPr txBox="1"/>
          <p:nvPr/>
        </p:nvSpPr>
        <p:spPr>
          <a:xfrm>
            <a:off x="1331913" y="549275"/>
            <a:ext cx="6696075" cy="20145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品读第四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七自然段，了解这些小节向我们介绍了哪些兵马俑。 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3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3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6" grpId="0" animBg="1"/>
      <p:bldP spid="103427" grpId="0" animBg="1"/>
      <p:bldP spid="103428" grpId="0" animBg="1"/>
      <p:bldP spid="103429" grpId="0" animBg="1"/>
      <p:bldP spid="103430" grpId="0" animBg="1"/>
      <p:bldP spid="103431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图片 104449" descr="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60350"/>
            <a:ext cx="3452813" cy="4648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451" name="文本框 104450"/>
          <p:cNvSpPr txBox="1"/>
          <p:nvPr/>
        </p:nvSpPr>
        <p:spPr>
          <a:xfrm>
            <a:off x="323850" y="5084763"/>
            <a:ext cx="33528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6000" dirty="0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将军俑</a:t>
            </a:r>
            <a:endParaRPr lang="zh-CN" altLang="en-US" sz="6000">
              <a:solidFill>
                <a:srgbClr val="FF33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04452" name="文本框 104451"/>
          <p:cNvSpPr txBox="1"/>
          <p:nvPr/>
        </p:nvSpPr>
        <p:spPr>
          <a:xfrm>
            <a:off x="3563938" y="404813"/>
            <a:ext cx="5292725" cy="31394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4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4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将军俑身材魁梧，头戴鹖冠，身披铠甲，昂首挺胸，那神态自若的样子，一看就知道是久经沙场、重任在肩。</a:t>
            </a:r>
            <a:endParaRPr lang="zh-CN" altLang="en-US" sz="40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4453" name="动作按钮: 上一张 104452">
            <a:hlinkClick r:id="" action="ppaction://hlinkshowjump?jump=firstslide"/>
          </p:cNvPr>
          <p:cNvSpPr/>
          <p:nvPr/>
        </p:nvSpPr>
        <p:spPr>
          <a:xfrm>
            <a:off x="8820150" y="6597650"/>
            <a:ext cx="323850" cy="260350"/>
          </a:xfrm>
          <a:prstGeom prst="actionButtonReturn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454" name="椭圆 104453"/>
          <p:cNvSpPr/>
          <p:nvPr/>
        </p:nvSpPr>
        <p:spPr>
          <a:xfrm>
            <a:off x="3453130" y="2778443"/>
            <a:ext cx="5040313" cy="8636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4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4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2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文本框 158721"/>
          <p:cNvSpPr txBox="1"/>
          <p:nvPr/>
        </p:nvSpPr>
        <p:spPr>
          <a:xfrm>
            <a:off x="827088" y="4005263"/>
            <a:ext cx="7920037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2800" b="1" dirty="0">
                <a:solidFill>
                  <a:srgbClr val="99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身材魁梧：指人的身材长得高大、强壮。          久经沙场：“沙场”，战场。形容经历了许多战         </a:t>
            </a:r>
            <a:endParaRPr lang="zh-CN" altLang="en-US" sz="2800" b="1" dirty="0">
              <a:solidFill>
                <a:srgbClr val="9933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/>
            <a:r>
              <a:rPr lang="zh-CN" altLang="en-US" sz="2800" b="1" dirty="0">
                <a:solidFill>
                  <a:srgbClr val="99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                 斗，作战经验丰富。</a:t>
            </a:r>
            <a:endParaRPr lang="zh-CN" altLang="en-US" sz="2800" b="1" dirty="0">
              <a:solidFill>
                <a:srgbClr val="9933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/>
            <a:r>
              <a:rPr lang="zh-CN" altLang="en-US" sz="2800" b="1" dirty="0">
                <a:solidFill>
                  <a:srgbClr val="99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神态自若：神态安详、镇定，充满必胜的信心。</a:t>
            </a:r>
            <a:endParaRPr lang="zh-CN" altLang="en-US" sz="2800" b="1" dirty="0">
              <a:solidFill>
                <a:srgbClr val="9933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58723" name="文本框 158722"/>
          <p:cNvSpPr txBox="1"/>
          <p:nvPr/>
        </p:nvSpPr>
        <p:spPr>
          <a:xfrm>
            <a:off x="1187450" y="1628775"/>
            <a:ext cx="7273925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2800" b="1" dirty="0">
                <a:solidFill>
                  <a:srgbClr val="0066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zh-CN" altLang="en-US" sz="3200" b="1" dirty="0">
                <a:solidFill>
                  <a:srgbClr val="0066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将军俑身材魁梧，头戴鹖冠，身披铠甲，手握宝剑，昂首挺胸．那神态自若的样子，一看就知道是久经沙场，肩负重任。 </a:t>
            </a:r>
            <a:endParaRPr lang="zh-CN" altLang="en-US" sz="3200" b="1" dirty="0">
              <a:solidFill>
                <a:srgbClr val="0066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8724" name="文本框 158723"/>
          <p:cNvSpPr txBox="1"/>
          <p:nvPr/>
        </p:nvSpPr>
        <p:spPr>
          <a:xfrm>
            <a:off x="539750" y="765175"/>
            <a:ext cx="25193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朗读感悟：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58725" name="文本框 158724"/>
          <p:cNvSpPr txBox="1"/>
          <p:nvPr/>
        </p:nvSpPr>
        <p:spPr>
          <a:xfrm>
            <a:off x="2987675" y="836613"/>
            <a:ext cx="56896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将军俑的形态和衣着有什么特点？</a:t>
            </a:r>
            <a:endParaRPr lang="zh-CN" altLang="en-US" sz="2800" b="1" dirty="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58726" name="直接连接符 158725"/>
          <p:cNvSpPr/>
          <p:nvPr/>
        </p:nvSpPr>
        <p:spPr>
          <a:xfrm>
            <a:off x="3563938" y="2133600"/>
            <a:ext cx="1439862" cy="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8727" name="直接连接符 158726"/>
          <p:cNvSpPr/>
          <p:nvPr/>
        </p:nvSpPr>
        <p:spPr>
          <a:xfrm>
            <a:off x="5508625" y="2133600"/>
            <a:ext cx="1584325" cy="0"/>
          </a:xfrm>
          <a:prstGeom prst="line">
            <a:avLst/>
          </a:prstGeom>
          <a:ln w="38100" cap="flat" cmpd="sng">
            <a:solidFill>
              <a:srgbClr val="CC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8728" name="直接连接符 158727"/>
          <p:cNvSpPr/>
          <p:nvPr/>
        </p:nvSpPr>
        <p:spPr>
          <a:xfrm>
            <a:off x="5292725" y="2636838"/>
            <a:ext cx="1439863" cy="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8729" name="直接连接符 158728"/>
          <p:cNvSpPr/>
          <p:nvPr/>
        </p:nvSpPr>
        <p:spPr>
          <a:xfrm>
            <a:off x="7453313" y="2636838"/>
            <a:ext cx="936625" cy="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8730" name="直接连接符 158729"/>
          <p:cNvSpPr/>
          <p:nvPr/>
        </p:nvSpPr>
        <p:spPr>
          <a:xfrm>
            <a:off x="7885113" y="2133600"/>
            <a:ext cx="431800" cy="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8731" name="直接连接符 158730"/>
          <p:cNvSpPr/>
          <p:nvPr/>
        </p:nvSpPr>
        <p:spPr>
          <a:xfrm>
            <a:off x="1331913" y="3644900"/>
            <a:ext cx="1439862" cy="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8732" name="直接连接符 158731"/>
          <p:cNvSpPr/>
          <p:nvPr/>
        </p:nvSpPr>
        <p:spPr>
          <a:xfrm>
            <a:off x="1403350" y="2636838"/>
            <a:ext cx="1081088" cy="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8733" name="直接连接符 158732"/>
          <p:cNvSpPr/>
          <p:nvPr/>
        </p:nvSpPr>
        <p:spPr>
          <a:xfrm>
            <a:off x="2916238" y="2636838"/>
            <a:ext cx="1800225" cy="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8734" name="直接连接符 158733"/>
          <p:cNvSpPr/>
          <p:nvPr/>
        </p:nvSpPr>
        <p:spPr>
          <a:xfrm>
            <a:off x="1331913" y="3141663"/>
            <a:ext cx="647700" cy="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8735" name="直接连接符 158734"/>
          <p:cNvSpPr/>
          <p:nvPr/>
        </p:nvSpPr>
        <p:spPr>
          <a:xfrm>
            <a:off x="6300788" y="3141663"/>
            <a:ext cx="1439862" cy="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8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58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8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8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8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87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87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8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8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87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87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8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8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87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87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87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87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87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87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87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87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8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8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6" dur="80"/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7" dur="80"/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80"/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2" grpId="0"/>
      <p:bldP spid="158723" grpId="0"/>
      <p:bldP spid="158724" grpId="0"/>
      <p:bldP spid="1587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矩形 82945"/>
          <p:cNvSpPr/>
          <p:nvPr/>
        </p:nvSpPr>
        <p:spPr>
          <a:xfrm>
            <a:off x="-273050" y="0"/>
            <a:ext cx="9417050" cy="6878638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82947" name="图片 829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7900" y="0"/>
            <a:ext cx="4356100" cy="7100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948" name="图片 8294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637" y="0"/>
            <a:ext cx="6191250" cy="7121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949" name="图片 829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96987" y="0"/>
            <a:ext cx="10440987" cy="7073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950" name="图片 8294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296987" y="-171450"/>
            <a:ext cx="10693400" cy="72913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2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2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82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2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标题 105473"/>
          <p:cNvSpPr>
            <a:spLocks noGrp="1"/>
          </p:cNvSpPr>
          <p:nvPr>
            <p:ph type="title"/>
          </p:nvPr>
        </p:nvSpPr>
        <p:spPr>
          <a:xfrm>
            <a:off x="971550" y="260350"/>
            <a:ext cx="7620000" cy="1143000"/>
          </a:xfrm>
        </p:spPr>
        <p:txBody>
          <a:bodyPr anchor="ctr"/>
          <a:lstStyle/>
          <a:p>
            <a:pPr algn="l"/>
            <a:r>
              <a:rPr lang="zh-CN" altLang="en-US" sz="3600" b="1" dirty="0">
                <a:solidFill>
                  <a:srgbClr val="FF0000"/>
                </a:solidFill>
              </a:rPr>
              <a:t>总结学法，分组自学，完成以下表格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05475" name="文本占位符 105474"/>
          <p:cNvSpPr>
            <a:spLocks noGrp="1"/>
          </p:cNvSpPr>
          <p:nvPr>
            <p:ph type="body" idx="1"/>
          </p:nvPr>
        </p:nvSpPr>
        <p:spPr>
          <a:xfrm>
            <a:off x="827088" y="1385888"/>
            <a:ext cx="7920037" cy="5067300"/>
          </a:xfrm>
        </p:spPr>
        <p:txBody>
          <a:bodyPr/>
          <a:lstStyle/>
          <a:p>
            <a:r>
              <a:rPr lang="en-US" altLang="zh-CN" sz="4000" b="1" dirty="0"/>
              <a:t>1</a:t>
            </a:r>
            <a:r>
              <a:rPr lang="zh-CN" altLang="en-US" sz="4000" b="1" dirty="0"/>
              <a:t>、读文本，抓关键词，体会不同种类的兵马俑的特点，把握其鲜明个性；</a:t>
            </a:r>
            <a:endParaRPr lang="zh-CN" altLang="en-US" sz="4000" b="1" dirty="0"/>
          </a:p>
          <a:p>
            <a:endParaRPr lang="zh-CN" altLang="en-US" sz="4000" b="1" dirty="0"/>
          </a:p>
          <a:p>
            <a:r>
              <a:rPr lang="en-US" altLang="zh-CN" sz="4000" b="1" dirty="0"/>
              <a:t>2</a:t>
            </a:r>
            <a:r>
              <a:rPr lang="zh-CN" altLang="en-US" sz="4000" b="1" dirty="0"/>
              <a:t>、走进文本，聆听兵马俑轻细的呼吸声，感受其丰富的内心世界。</a:t>
            </a:r>
            <a:endParaRPr lang="zh-CN" altLang="en-US" sz="40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标题 3584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dirty="0"/>
          </a:p>
        </p:txBody>
      </p:sp>
      <p:sp>
        <p:nvSpPr>
          <p:cNvPr id="35843" name="文本占位符 3584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35844" name="矩形 3584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C3CCF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5845" name="图片 35844">
            <a:hlinkClick r:id="" action="ppaction://noaction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0"/>
            <a:ext cx="2749550" cy="5689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6" name="文本框 35845"/>
          <p:cNvSpPr txBox="1"/>
          <p:nvPr/>
        </p:nvSpPr>
        <p:spPr>
          <a:xfrm>
            <a:off x="900113" y="5445125"/>
            <a:ext cx="3024187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72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武士俑</a:t>
            </a:r>
            <a:r>
              <a:rPr lang="zh-CN" altLang="en-US" sz="72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7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5847" name="文本框 35846"/>
          <p:cNvSpPr txBox="1"/>
          <p:nvPr/>
        </p:nvSpPr>
        <p:spPr>
          <a:xfrm>
            <a:off x="4211638" y="333375"/>
            <a:ext cx="4392612" cy="4358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4000" b="1" dirty="0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         </a:t>
            </a: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武士俑平均身高约</a:t>
            </a: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1.8</a:t>
            </a: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米，体格健壮，体形匀称。它们身穿战袍，披挂铠甲，脚蹬前端向上翘起的战靴，手持兵器，整装待发。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5848" name="流程图: 摘录 35847"/>
          <p:cNvSpPr/>
          <p:nvPr/>
        </p:nvSpPr>
        <p:spPr>
          <a:xfrm>
            <a:off x="5580063" y="1484313"/>
            <a:ext cx="287337" cy="215900"/>
          </a:xfrm>
          <a:prstGeom prst="flowChartExtract">
            <a:avLst/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/>
            <a:endParaRPr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9" name="椭圆 35848"/>
          <p:cNvSpPr/>
          <p:nvPr/>
        </p:nvSpPr>
        <p:spPr>
          <a:xfrm>
            <a:off x="5292725" y="2276475"/>
            <a:ext cx="577850" cy="576263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50" name="椭圆 35849"/>
          <p:cNvSpPr/>
          <p:nvPr/>
        </p:nvSpPr>
        <p:spPr>
          <a:xfrm>
            <a:off x="7164388" y="2276475"/>
            <a:ext cx="1439862" cy="504825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51" name="椭圆 35850"/>
          <p:cNvSpPr/>
          <p:nvPr/>
        </p:nvSpPr>
        <p:spPr>
          <a:xfrm>
            <a:off x="6300788" y="2852738"/>
            <a:ext cx="577850" cy="576262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52" name="椭圆 35851"/>
          <p:cNvSpPr/>
          <p:nvPr/>
        </p:nvSpPr>
        <p:spPr>
          <a:xfrm>
            <a:off x="4284663" y="4076700"/>
            <a:ext cx="577850" cy="576263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6" grpId="0"/>
      <p:bldP spid="35847" grpId="0"/>
      <p:bldP spid="35848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2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lvl="0"/>
            <a:endParaRPr lang="zh-CN" altLang="zh-CN" dirty="0"/>
          </a:p>
        </p:txBody>
      </p:sp>
      <p:sp>
        <p:nvSpPr>
          <p:cNvPr id="188419" name="Rectangle 3"/>
          <p:cNvSpPr>
            <a:spLocks noGrp="1" noRot="1"/>
          </p:cNvSpPr>
          <p:nvPr>
            <p:ph type="body"/>
          </p:nvPr>
        </p:nvSpPr>
        <p:spPr/>
        <p:txBody>
          <a:bodyPr vert="horz" wrap="square" lIns="91440" tIns="45720" rIns="91440" bIns="45720" anchor="t"/>
          <a:lstStyle/>
          <a:p>
            <a:pPr lvl="0"/>
            <a:endParaRPr lang="zh-CN" altLang="zh-CN" dirty="0"/>
          </a:p>
        </p:txBody>
      </p:sp>
      <p:pic>
        <p:nvPicPr>
          <p:cNvPr id="188420" name="Picture 4" descr="8362431ea60a0ad21bd576b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71739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442" name="Picture 4" descr="2007112310437684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36416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9443" name="Rectangle 9"/>
          <p:cNvSpPr>
            <a:spLocks noGrp="1" noRot="1"/>
          </p:cNvSpPr>
          <p:nvPr>
            <p:ph type="body"/>
          </p:nvPr>
        </p:nvSpPr>
        <p:spPr>
          <a:xfrm>
            <a:off x="5651500" y="549275"/>
            <a:ext cx="2952750" cy="5516563"/>
          </a:xfrm>
        </p:spPr>
        <p:txBody>
          <a:bodyPr vert="horz" wrap="square" lIns="91440" tIns="45720" rIns="91440" bIns="45720" anchor="t"/>
          <a:lstStyle/>
          <a:p>
            <a:pPr lvl="0"/>
            <a:r>
              <a:rPr lang="en-US" altLang="zh-CN" sz="3600" b="1" dirty="0">
                <a:solidFill>
                  <a:srgbClr val="0000FF"/>
                </a:solidFill>
              </a:rPr>
              <a:t>       </a:t>
            </a:r>
            <a:r>
              <a:rPr lang="zh-CN" altLang="en-US" sz="3600" b="1" dirty="0">
                <a:solidFill>
                  <a:srgbClr val="FF0000"/>
                </a:solidFill>
              </a:rPr>
              <a:t>骑兵俑</a:t>
            </a:r>
            <a:r>
              <a:rPr lang="zh-CN" altLang="en-US" sz="3600" b="1" dirty="0">
                <a:solidFill>
                  <a:srgbClr val="0000CC"/>
                </a:solidFill>
              </a:rPr>
              <a:t>上身着短甲，下身着紧口裤，足蹬长靴，右手执缰，左手持弓箭，好像随时准备上马冲杀。</a:t>
            </a:r>
            <a:endParaRPr lang="zh-CN" altLang="en-US" sz="3600" b="1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矩形 3686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BDAFE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6867" name="图片 368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260350"/>
            <a:ext cx="4465637" cy="3336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9" name="文本框 36868"/>
          <p:cNvSpPr txBox="1"/>
          <p:nvPr/>
        </p:nvSpPr>
        <p:spPr>
          <a:xfrm>
            <a:off x="4716463" y="549275"/>
            <a:ext cx="4464050" cy="3749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4000" b="1" dirty="0">
                <a:solidFill>
                  <a:srgbClr val="CC6600"/>
                </a:solidFill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骑兵俑上身着短甲，下身着紧口裤，足蹬马靴，右手执缰绳，左手持弓箭，随时准备上马冲杀。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4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870" name="文本框 36869"/>
          <p:cNvSpPr txBox="1"/>
          <p:nvPr/>
        </p:nvSpPr>
        <p:spPr>
          <a:xfrm>
            <a:off x="900113" y="3933825"/>
            <a:ext cx="3024187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72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骑兵俑</a:t>
            </a:r>
            <a:endParaRPr lang="zh-CN" altLang="en-US" sz="7200" b="1" dirty="0">
              <a:solidFill>
                <a:srgbClr val="FF33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36871" name="椭圆 36870"/>
          <p:cNvSpPr/>
          <p:nvPr/>
        </p:nvSpPr>
        <p:spPr>
          <a:xfrm>
            <a:off x="8316913" y="620713"/>
            <a:ext cx="577850" cy="576262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72" name="椭圆 36871"/>
          <p:cNvSpPr/>
          <p:nvPr/>
        </p:nvSpPr>
        <p:spPr>
          <a:xfrm>
            <a:off x="7308850" y="1268413"/>
            <a:ext cx="577850" cy="576262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73" name="椭圆 36872"/>
          <p:cNvSpPr/>
          <p:nvPr/>
        </p:nvSpPr>
        <p:spPr>
          <a:xfrm>
            <a:off x="6300788" y="1844675"/>
            <a:ext cx="577850" cy="576263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74" name="椭圆 36873"/>
          <p:cNvSpPr/>
          <p:nvPr/>
        </p:nvSpPr>
        <p:spPr>
          <a:xfrm>
            <a:off x="5292725" y="2492375"/>
            <a:ext cx="577850" cy="576263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75" name="椭圆 36874"/>
          <p:cNvSpPr/>
          <p:nvPr/>
        </p:nvSpPr>
        <p:spPr>
          <a:xfrm>
            <a:off x="8388350" y="2492375"/>
            <a:ext cx="577850" cy="576263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9" grpId="0"/>
      <p:bldP spid="36870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图片 108545" descr="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76250"/>
            <a:ext cx="4191000" cy="4572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8547" name="文本框 108546"/>
          <p:cNvSpPr txBox="1"/>
          <p:nvPr/>
        </p:nvSpPr>
        <p:spPr>
          <a:xfrm>
            <a:off x="323850" y="5445125"/>
            <a:ext cx="37338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60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骑兵俑</a:t>
            </a:r>
            <a:endParaRPr lang="zh-CN" altLang="en-US" sz="6000" b="1">
              <a:solidFill>
                <a:srgbClr val="FF33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08548" name="文本框 108547"/>
          <p:cNvSpPr txBox="1"/>
          <p:nvPr/>
        </p:nvSpPr>
        <p:spPr>
          <a:xfrm>
            <a:off x="4140200" y="836613"/>
            <a:ext cx="5003800" cy="314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骑兵俑上身着短甲，下身着紧口裤，足蹬长统马靴，右手执缰绳，左手持弓箭，随时准备上马冲杀。</a:t>
            </a:r>
            <a:endParaRPr lang="zh-CN" altLang="en-US" sz="4000" b="1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8549" name="动作按钮: 上一张 108548">
            <a:hlinkClick r:id="" action="ppaction://hlinkshowjump?jump=firstslide"/>
          </p:cNvPr>
          <p:cNvSpPr/>
          <p:nvPr/>
        </p:nvSpPr>
        <p:spPr>
          <a:xfrm>
            <a:off x="8820150" y="6597650"/>
            <a:ext cx="323850" cy="260350"/>
          </a:xfrm>
          <a:prstGeom prst="actionButtonReturn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8550" name="文本框 108549"/>
          <p:cNvSpPr txBox="1"/>
          <p:nvPr/>
        </p:nvSpPr>
        <p:spPr>
          <a:xfrm>
            <a:off x="4824413" y="4652963"/>
            <a:ext cx="43195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勇猛善战  坚毅顽强</a:t>
            </a:r>
            <a:endParaRPr lang="zh-CN" altLang="en-US" sz="3600" b="1" dirty="0">
              <a:solidFill>
                <a:srgbClr val="FF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50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lvl="0"/>
            <a:endParaRPr lang="zh-CN" altLang="zh-CN" dirty="0"/>
          </a:p>
        </p:txBody>
      </p:sp>
      <p:sp>
        <p:nvSpPr>
          <p:cNvPr id="190467" name="Rectangle 3"/>
          <p:cNvSpPr>
            <a:spLocks noGrp="1" noRot="1"/>
          </p:cNvSpPr>
          <p:nvPr>
            <p:ph type="body"/>
          </p:nvPr>
        </p:nvSpPr>
        <p:spPr/>
        <p:txBody>
          <a:bodyPr vert="horz" wrap="square" lIns="91440" tIns="45720" rIns="91440" bIns="45720" anchor="t"/>
          <a:lstStyle/>
          <a:p>
            <a:pPr lvl="0"/>
            <a:endParaRPr lang="zh-CN" altLang="zh-CN" dirty="0"/>
          </a:p>
        </p:txBody>
      </p:sp>
      <p:pic>
        <p:nvPicPr>
          <p:cNvPr id="190468" name="Picture 4" descr="249b65b531fa11e836d3cab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7118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lvl="0"/>
            <a:endParaRPr lang="zh-CN" altLang="zh-CN" dirty="0"/>
          </a:p>
        </p:txBody>
      </p:sp>
      <p:sp>
        <p:nvSpPr>
          <p:cNvPr id="191491" name="Rectangle 3"/>
          <p:cNvSpPr>
            <a:spLocks noGrp="1" noRot="1"/>
          </p:cNvSpPr>
          <p:nvPr>
            <p:ph type="body"/>
          </p:nvPr>
        </p:nvSpPr>
        <p:spPr/>
        <p:txBody>
          <a:bodyPr vert="horz" wrap="square" lIns="91440" tIns="45720" rIns="91440" bIns="45720" anchor="t"/>
          <a:lstStyle/>
          <a:p>
            <a:pPr lvl="0"/>
            <a:endParaRPr lang="zh-CN" altLang="zh-CN" dirty="0"/>
          </a:p>
        </p:txBody>
      </p:sp>
      <p:pic>
        <p:nvPicPr>
          <p:cNvPr id="191492" name="Picture 4" descr="4579ccd3837be9fda8ec9a7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73167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文本框 112641"/>
          <p:cNvSpPr txBox="1"/>
          <p:nvPr/>
        </p:nvSpPr>
        <p:spPr>
          <a:xfrm>
            <a:off x="4427538" y="457200"/>
            <a:ext cx="4487862" cy="435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马俑与真马一般大小，一匹匹形体健壮，肌肉丰满。那跃跃欲试的样子，好像一声令下，就会撒开四蹄，腾空而起，踏上征程。</a:t>
            </a:r>
            <a:endParaRPr lang="zh-CN" altLang="en-US" sz="4000" b="1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2643" name="文本框 112642"/>
          <p:cNvSpPr txBox="1"/>
          <p:nvPr/>
        </p:nvSpPr>
        <p:spPr>
          <a:xfrm>
            <a:off x="1447800" y="4953000"/>
            <a:ext cx="38100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8000" b="1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马俑</a:t>
            </a:r>
            <a:endParaRPr lang="zh-CN" altLang="en-US" sz="8000" b="1">
              <a:solidFill>
                <a:srgbClr val="FF33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pic>
        <p:nvPicPr>
          <p:cNvPr id="112644" name="图片 112643" descr="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60350"/>
            <a:ext cx="4102100" cy="4648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45" name="动作按钮: 上一张 112644">
            <a:hlinkClick r:id="" action="ppaction://hlinkshowjump?jump=firstslide"/>
          </p:cNvPr>
          <p:cNvSpPr/>
          <p:nvPr/>
        </p:nvSpPr>
        <p:spPr>
          <a:xfrm>
            <a:off x="8820150" y="6597650"/>
            <a:ext cx="323850" cy="260350"/>
          </a:xfrm>
          <a:prstGeom prst="actionButtonReturn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646" name="文本框 112645"/>
          <p:cNvSpPr txBox="1"/>
          <p:nvPr/>
        </p:nvSpPr>
        <p:spPr>
          <a:xfrm>
            <a:off x="4356100" y="5300663"/>
            <a:ext cx="44640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跃跃欲试   斗志昂扬</a:t>
            </a:r>
            <a:endParaRPr lang="zh-CN" altLang="en-US" sz="3600" b="1" dirty="0">
              <a:solidFill>
                <a:srgbClr val="FF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标题 154625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dirty="0"/>
          </a:p>
        </p:txBody>
      </p:sp>
      <p:sp>
        <p:nvSpPr>
          <p:cNvPr id="154627" name="文本占位符 15462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dirty="0"/>
          </a:p>
        </p:txBody>
      </p:sp>
      <p:pic>
        <p:nvPicPr>
          <p:cNvPr id="154628" name="图片 154627" descr="sy_20061228103858686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875"/>
            <a:ext cx="9144000" cy="74056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54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矩形 11268"/>
          <p:cNvSpPr/>
          <p:nvPr/>
        </p:nvSpPr>
        <p:spPr>
          <a:xfrm>
            <a:off x="1547813" y="1628775"/>
            <a:ext cx="6048375" cy="295275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古代文明的七大奇迹</a:t>
            </a:r>
            <a:endParaRPr lang="zh-CN" altLang="en-US" sz="3600"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标题 155649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dirty="0"/>
          </a:p>
        </p:txBody>
      </p:sp>
      <p:sp>
        <p:nvSpPr>
          <p:cNvPr id="155651" name="文本占位符 15565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dirty="0"/>
          </a:p>
        </p:txBody>
      </p:sp>
      <p:pic>
        <p:nvPicPr>
          <p:cNvPr id="155652" name="图片 155651" descr="20031116173249815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556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5565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565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55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5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55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5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22" name="内容占位符 133121"/>
          <p:cNvGraphicFramePr>
            <a:graphicFrameLocks noGrp="1"/>
          </p:cNvGraphicFramePr>
          <p:nvPr>
            <p:ph idx="1"/>
          </p:nvPr>
        </p:nvGraphicFramePr>
        <p:xfrm>
          <a:off x="1042988" y="908050"/>
          <a:ext cx="7620000" cy="4994910"/>
        </p:xfrm>
        <a:graphic>
          <a:graphicData uri="http://schemas.openxmlformats.org/drawingml/2006/table">
            <a:tbl>
              <a:tblPr/>
              <a:tblGrid>
                <a:gridCol w="3792538"/>
                <a:gridCol w="3827462"/>
              </a:tblGrid>
              <a:tr h="1341438">
                <a:tc gridSpan="2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6000" b="1" dirty="0"/>
                        <a:t>             </a:t>
                      </a:r>
                      <a:r>
                        <a:rPr lang="zh-CN" altLang="en-US" sz="6000" b="1" dirty="0"/>
                        <a:t>兵马俑</a:t>
                      </a:r>
                      <a:endParaRPr lang="zh-CN" altLang="en-US" sz="6000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</a:tr>
              <a:tr h="5175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类型众多</a:t>
                      </a: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dirty="0"/>
                        <a:t>个性鲜明</a:t>
                      </a: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</a:rPr>
                        <a:t>将军俑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 dirty="0"/>
                        <a:t>   </a:t>
                      </a: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4512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dirty="0"/>
                        <a:t>   </a:t>
                      </a: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b="1">
                          <a:solidFill>
                            <a:srgbClr val="FF3300"/>
                          </a:solidFill>
                        </a:rPr>
                        <a:t>……</a:t>
                      </a:r>
                      <a:endParaRPr lang="zh-CN" altLang="en-US" b="1">
                        <a:solidFill>
                          <a:srgbClr val="FF33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/>
                        <a:t>……</a:t>
                      </a: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rgbClr val="FF33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3150" name="文本框 133149"/>
          <p:cNvSpPr txBox="1"/>
          <p:nvPr/>
        </p:nvSpPr>
        <p:spPr>
          <a:xfrm>
            <a:off x="2339975" y="3284538"/>
            <a:ext cx="13684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武士俑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51" name="文本框 133150"/>
          <p:cNvSpPr txBox="1"/>
          <p:nvPr/>
        </p:nvSpPr>
        <p:spPr>
          <a:xfrm>
            <a:off x="2339975" y="3789363"/>
            <a:ext cx="20161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骑兵俑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52" name="文本框 133151"/>
          <p:cNvSpPr txBox="1"/>
          <p:nvPr/>
        </p:nvSpPr>
        <p:spPr>
          <a:xfrm>
            <a:off x="2339975" y="4292600"/>
            <a:ext cx="266541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马俑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53" name="文本框 133152"/>
          <p:cNvSpPr txBox="1"/>
          <p:nvPr/>
        </p:nvSpPr>
        <p:spPr>
          <a:xfrm>
            <a:off x="4859338" y="2781300"/>
            <a:ext cx="35274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肩负重任，沉毅多谋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54" name="文本框 133153"/>
          <p:cNvSpPr txBox="1"/>
          <p:nvPr/>
        </p:nvSpPr>
        <p:spPr>
          <a:xfrm>
            <a:off x="5003800" y="3284538"/>
            <a:ext cx="30241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20000"/>
              </a:spcBef>
              <a:buClr>
                <a:srgbClr val="000000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威武凝重，刚烈豪爽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55" name="文本框 133154"/>
          <p:cNvSpPr txBox="1"/>
          <p:nvPr/>
        </p:nvSpPr>
        <p:spPr>
          <a:xfrm>
            <a:off x="3563938" y="260350"/>
            <a:ext cx="31686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endParaRPr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56" name="矩形 133155"/>
          <p:cNvSpPr/>
          <p:nvPr/>
        </p:nvSpPr>
        <p:spPr>
          <a:xfrm>
            <a:off x="5003800" y="3789363"/>
            <a:ext cx="294163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勇猛善战，坚毅顽强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57" name="文本框 133156"/>
          <p:cNvSpPr txBox="1"/>
          <p:nvPr/>
        </p:nvSpPr>
        <p:spPr>
          <a:xfrm>
            <a:off x="4716463" y="4365625"/>
            <a:ext cx="36004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>
              <a:spcBef>
                <a:spcPct val="20000"/>
              </a:spcBef>
              <a:buClr>
                <a:srgbClr val="000000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跃跃欲试，斗志昂扬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3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3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3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3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3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3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1" grpId="0"/>
      <p:bldP spid="133152" grpId="0"/>
      <p:bldP spid="133153" grpId="0"/>
      <p:bldP spid="133154" grpId="0"/>
      <p:bldP spid="133156" grpId="0"/>
      <p:bldP spid="133157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标题 13824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dirty="0"/>
          </a:p>
        </p:txBody>
      </p:sp>
      <p:pic>
        <p:nvPicPr>
          <p:cNvPr id="138243" name="图片 138242" descr="sy_20061228103838481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4925"/>
            <a:ext cx="9144000" cy="7642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8244" name="文本框 138243"/>
          <p:cNvSpPr txBox="1"/>
          <p:nvPr/>
        </p:nvSpPr>
        <p:spPr>
          <a:xfrm>
            <a:off x="3995738" y="404813"/>
            <a:ext cx="4402137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>
              <a:spcBef>
                <a:spcPct val="50000"/>
              </a:spcBef>
            </a:pPr>
            <a:r>
              <a:rPr lang="zh-CN" altLang="en-US" sz="66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9060101010101" pitchFamily="2" charset="-122"/>
              </a:rPr>
              <a:t>拓展延伸</a:t>
            </a:r>
            <a:r>
              <a:rPr lang="zh-CN" altLang="en-US" sz="6600" b="1" dirty="0">
                <a:solidFill>
                  <a:srgbClr val="FF3300"/>
                </a:solidFill>
                <a:ea typeface="黑体" panose="02010609060101010101" pitchFamily="2" charset="-122"/>
              </a:rPr>
              <a:t>：</a:t>
            </a:r>
            <a:endParaRPr lang="zh-CN" altLang="en-US" sz="6600" b="1" dirty="0">
              <a:solidFill>
                <a:srgbClr val="FF3300"/>
              </a:solidFill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266" name="图片 139265" descr="070953lh2109lz1rlz9bz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53525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矩形 140289"/>
          <p:cNvSpPr/>
          <p:nvPr/>
        </p:nvSpPr>
        <p:spPr>
          <a:xfrm>
            <a:off x="5148263" y="3068638"/>
            <a:ext cx="4175125" cy="3886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>
              <a:defRPr sz="2400" kern="1200"/>
            </a:lvl2pPr>
            <a:lvl3pPr marL="1143000" lvl="2" indent="-228600">
              <a:defRPr sz="2000" kern="1200"/>
            </a:lvl3pPr>
            <a:lvl4pPr marL="1600200" lvl="3" indent="-228600">
              <a:defRPr sz="1800" kern="1200"/>
            </a:lvl4pPr>
            <a:lvl5pPr marL="2057400" lvl="4" indent="-228600">
              <a:defRPr sz="1800" kern="1200"/>
            </a:lvl5pPr>
          </a:lstStyle>
          <a:p>
            <a:pPr lvl="0">
              <a:lnSpc>
                <a:spcPct val="130000"/>
              </a:lnSpc>
              <a:buNone/>
            </a:pPr>
            <a:r>
              <a:rPr lang="en-US" altLang="zh-CN" sz="2400" b="1">
                <a:solidFill>
                  <a:schemeClr val="tx2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4800" b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铜车马是四马鞍车</a:t>
            </a:r>
            <a:r>
              <a:rPr lang="en-US" altLang="zh-CN" sz="4800" b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4800" b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即坐乘的车</a:t>
            </a:r>
            <a:r>
              <a:rPr lang="en-US" altLang="zh-CN" sz="4800" b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sz="4800" b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zh-CN" altLang="en-US" sz="4800" b="1">
                <a:solidFill>
                  <a:schemeClr val="tx2"/>
                </a:solidFill>
              </a:rPr>
              <a:t> </a:t>
            </a:r>
            <a:endParaRPr lang="zh-CN" altLang="en-US" sz="4800" b="1">
              <a:solidFill>
                <a:schemeClr val="tx2"/>
              </a:solidFill>
            </a:endParaRPr>
          </a:p>
        </p:txBody>
      </p:sp>
      <p:pic>
        <p:nvPicPr>
          <p:cNvPr id="140291" name="图片 140290" descr="tcm-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3337" y="1916113"/>
            <a:ext cx="4821237" cy="5041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0292" name="图片 140291" descr="tcm-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9338" y="-23812"/>
            <a:ext cx="4392612" cy="292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0293" name="矩形 140292"/>
          <p:cNvSpPr/>
          <p:nvPr/>
        </p:nvSpPr>
        <p:spPr>
          <a:xfrm>
            <a:off x="250825" y="260350"/>
            <a:ext cx="4176713" cy="1439863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0"/>
                <a:gd name="adj2" fmla="val 0"/>
              </a:avLst>
            </a:prstTxWarp>
            <a:normAutofit/>
          </a:bodyPr>
          <a:lstStyle/>
          <a:p>
            <a:pPr algn="ctr"/>
            <a:r>
              <a:rPr lang="zh-CN" altLang="en-US" sz="3200" b="1">
                <a:gradFill rotWithShape="1">
                  <a:gsLst>
                    <a:gs pos="0">
                      <a:srgbClr val="000082">
                        <a:alpha val="100000"/>
                      </a:srgbClr>
                    </a:gs>
                    <a:gs pos="30000">
                      <a:srgbClr val="66008F">
                        <a:alpha val="100000"/>
                      </a:srgbClr>
                    </a:gs>
                    <a:gs pos="64999">
                      <a:srgbClr val="BA0066">
                        <a:alpha val="100000"/>
                      </a:srgbClr>
                    </a:gs>
                    <a:gs pos="89999">
                      <a:srgbClr val="FF0000">
                        <a:alpha val="100000"/>
                      </a:srgbClr>
                    </a:gs>
                    <a:gs pos="100000">
                      <a:srgbClr val="FF8200">
                        <a:alpha val="100000"/>
                      </a:srgbClr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二号铜车马</a:t>
            </a:r>
            <a:endParaRPr lang="zh-CN" altLang="en-US" sz="3200" b="1">
              <a:gradFill rotWithShape="1">
                <a:gsLst>
                  <a:gs pos="0">
                    <a:srgbClr val="000082">
                      <a:alpha val="100000"/>
                    </a:srgbClr>
                  </a:gs>
                  <a:gs pos="30000">
                    <a:srgbClr val="66008F">
                      <a:alpha val="100000"/>
                    </a:srgbClr>
                  </a:gs>
                  <a:gs pos="64999">
                    <a:srgbClr val="BA0066">
                      <a:alpha val="100000"/>
                    </a:srgbClr>
                  </a:gs>
                  <a:gs pos="89999">
                    <a:srgbClr val="FF0000">
                      <a:alpha val="100000"/>
                    </a:srgbClr>
                  </a:gs>
                  <a:gs pos="100000">
                    <a:srgbClr val="FF8200">
                      <a:alpha val="100000"/>
                    </a:srgbClr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0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0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0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0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0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0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0" grpId="0" build="p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14" name="图片 141313" descr="200804230844246957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1315" name="文本框 141314"/>
          <p:cNvSpPr txBox="1"/>
          <p:nvPr/>
        </p:nvSpPr>
        <p:spPr>
          <a:xfrm>
            <a:off x="179388" y="0"/>
            <a:ext cx="915987" cy="3611563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pPr lvl="0"/>
            <a:r>
              <a:rPr lang="en-US" altLang="zh-CN" sz="4800" b="1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   </a:t>
            </a: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铜   车   马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338" name="图片 142337" descr="20074251036551281_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3350" y="0"/>
            <a:ext cx="77406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2339" name="文本框 142338"/>
          <p:cNvSpPr txBox="1"/>
          <p:nvPr/>
        </p:nvSpPr>
        <p:spPr>
          <a:xfrm>
            <a:off x="223838" y="1268413"/>
            <a:ext cx="915987" cy="3128962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pPr lvl="0"/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铠 甲 士 兵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标题 14336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dirty="0"/>
          </a:p>
        </p:txBody>
      </p:sp>
      <p:sp>
        <p:nvSpPr>
          <p:cNvPr id="143363" name="文本占位符 14336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dirty="0"/>
          </a:p>
        </p:txBody>
      </p:sp>
      <p:pic>
        <p:nvPicPr>
          <p:cNvPr id="143364" name="图片 143363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777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65" name="文本框 143364"/>
          <p:cNvSpPr txBox="1"/>
          <p:nvPr/>
        </p:nvSpPr>
        <p:spPr>
          <a:xfrm>
            <a:off x="1042988" y="476250"/>
            <a:ext cx="2159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跪射佣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43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3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43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43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43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3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3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3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3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3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4386" name="组合 144385"/>
          <p:cNvGrpSpPr/>
          <p:nvPr/>
        </p:nvGrpSpPr>
        <p:grpSpPr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44387" name="矩形 144386"/>
            <p:cNvSpPr/>
            <p:nvPr/>
          </p:nvSpPr>
          <p:spPr>
            <a:xfrm>
              <a:off x="0" y="0"/>
              <a:ext cx="5760" cy="4320"/>
            </a:xfrm>
            <a:prstGeom prst="rect">
              <a:avLst/>
            </a:prstGeom>
            <a:solidFill>
              <a:srgbClr val="CC33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44388" name="图片 144387" descr="lo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92" y="192"/>
              <a:ext cx="1200" cy="12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4389" name="图片 144388" descr="lo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92" y="1536"/>
              <a:ext cx="1248" cy="124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4390" name="图片 144389" descr="lo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92" y="2928"/>
              <a:ext cx="1248" cy="124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44391" name="矩形 144390"/>
          <p:cNvSpPr>
            <a:spLocks noChangeAspect="1"/>
          </p:cNvSpPr>
          <p:nvPr/>
        </p:nvSpPr>
        <p:spPr>
          <a:xfrm>
            <a:off x="4416425" y="3216275"/>
            <a:ext cx="296863" cy="2968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4392" name="文本框 144391"/>
          <p:cNvSpPr txBox="1"/>
          <p:nvPr/>
        </p:nvSpPr>
        <p:spPr>
          <a:xfrm>
            <a:off x="0" y="0"/>
            <a:ext cx="2771775" cy="1108075"/>
          </a:xfrm>
          <a:prstGeom prst="rect">
            <a:avLst/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 algn="ctr">
              <a:spcBef>
                <a:spcPct val="50000"/>
              </a:spcBef>
              <a:buClr>
                <a:srgbClr val="000000"/>
              </a:buClr>
            </a:pPr>
            <a:r>
              <a:rPr lang="zh-CN" altLang="en-US" sz="6600" dirty="0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弓弩手</a:t>
            </a:r>
            <a:endParaRPr lang="zh-CN" altLang="en-US" sz="6600" dirty="0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44393" name="图片 144392" descr="gsy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6238" y="549275"/>
            <a:ext cx="3278187" cy="6308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4394" name="图片 144393" descr="gsy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73238"/>
            <a:ext cx="2703513" cy="50847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4395" name="图片 144394" descr="lsy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2225" y="549275"/>
            <a:ext cx="2803525" cy="6308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4396" name="图片 144395" descr="C0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53400" y="6019800"/>
            <a:ext cx="777875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5410" name="组合 145409"/>
          <p:cNvGrpSpPr/>
          <p:nvPr/>
        </p:nvGrpSpPr>
        <p:grpSpPr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45411" name="矩形 145410"/>
            <p:cNvSpPr/>
            <p:nvPr/>
          </p:nvSpPr>
          <p:spPr>
            <a:xfrm>
              <a:off x="0" y="0"/>
              <a:ext cx="5760" cy="4320"/>
            </a:xfrm>
            <a:prstGeom prst="rect">
              <a:avLst/>
            </a:prstGeom>
            <a:solidFill>
              <a:srgbClr val="CC33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45412" name="图片 145411" descr="lo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92" y="192"/>
              <a:ext cx="1200" cy="12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5413" name="图片 145412" descr="lo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92" y="1536"/>
              <a:ext cx="1248" cy="124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5414" name="图片 145413" descr="lo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92" y="2928"/>
              <a:ext cx="1248" cy="124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45415" name="矩形 145414"/>
          <p:cNvSpPr>
            <a:spLocks noChangeAspect="1"/>
          </p:cNvSpPr>
          <p:nvPr/>
        </p:nvSpPr>
        <p:spPr>
          <a:xfrm>
            <a:off x="4416425" y="3216275"/>
            <a:ext cx="296863" cy="2968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45416" name="图片 145415" descr="ys1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25538"/>
            <a:ext cx="2678113" cy="5732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5417" name="图片 145416" descr="ys2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5963" y="1052513"/>
            <a:ext cx="3348037" cy="5805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5418" name="文本框 145417"/>
          <p:cNvSpPr txBox="1"/>
          <p:nvPr/>
        </p:nvSpPr>
        <p:spPr>
          <a:xfrm>
            <a:off x="0" y="188913"/>
            <a:ext cx="1981200" cy="771525"/>
          </a:xfrm>
          <a:prstGeom prst="rect">
            <a:avLst/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 algn="ctr">
              <a:spcBef>
                <a:spcPct val="50000"/>
              </a:spcBef>
              <a:buClr>
                <a:srgbClr val="000000"/>
              </a:buClr>
            </a:pPr>
            <a:r>
              <a:rPr lang="zh-CN" altLang="en-US" sz="4400" dirty="0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车兵俑</a:t>
            </a:r>
            <a:endParaRPr lang="zh-CN" altLang="en-US" sz="4400" dirty="0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45419" name="图片 145418" descr="ys3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59113" y="1125538"/>
            <a:ext cx="2665412" cy="5732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5420" name="图片 145419" descr="C0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53400" y="6019800"/>
            <a:ext cx="777875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4" name="图片 6153" descr="500fd9f9d72a60595a0805ea2834349b033bba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2" name="文本框 6151"/>
          <p:cNvSpPr txBox="1"/>
          <p:nvPr/>
        </p:nvSpPr>
        <p:spPr>
          <a:xfrm>
            <a:off x="2411413" y="5013325"/>
            <a:ext cx="5545137" cy="9144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阿尔忒弥斯神庙</a:t>
            </a:r>
            <a:endParaRPr lang="zh-CN" altLang="en-US" sz="5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2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标题 146433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dirty="0"/>
          </a:p>
        </p:txBody>
      </p:sp>
      <p:sp>
        <p:nvSpPr>
          <p:cNvPr id="146435" name="文本占位符 14643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146436" name="矩形 14643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46437" name="图片 1464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1775" y="41275"/>
            <a:ext cx="3816350" cy="5445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6438" name="图片 1464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849563" cy="5445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6439" name="文本框 146438"/>
          <p:cNvSpPr txBox="1"/>
          <p:nvPr/>
        </p:nvSpPr>
        <p:spPr>
          <a:xfrm>
            <a:off x="323850" y="5589588"/>
            <a:ext cx="2519363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弓弩俑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6440" name="文本框 146439"/>
          <p:cNvSpPr txBox="1"/>
          <p:nvPr/>
        </p:nvSpPr>
        <p:spPr>
          <a:xfrm>
            <a:off x="3492500" y="5599113"/>
            <a:ext cx="2592388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跪射俑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6441" name="文本框 146440"/>
          <p:cNvSpPr txBox="1"/>
          <p:nvPr/>
        </p:nvSpPr>
        <p:spPr>
          <a:xfrm>
            <a:off x="6556375" y="5516563"/>
            <a:ext cx="2484438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军吏俑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46442" name="图片 14644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0788" y="20638"/>
            <a:ext cx="2843212" cy="5445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标题 150529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 anchor="ctr"/>
          <a:lstStyle/>
          <a:p>
            <a:pPr algn="l"/>
            <a:r>
              <a:rPr lang="zh-CN" altLang="en-US" sz="60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9060101010101" pitchFamily="2" charset="-122"/>
              </a:rPr>
              <a:t>设问导读</a:t>
            </a:r>
            <a:r>
              <a:rPr lang="zh-CN" altLang="en-US" sz="60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9060101010101" pitchFamily="2" charset="-122"/>
              </a:rPr>
              <a:t>（三）</a:t>
            </a:r>
            <a:br>
              <a:rPr lang="zh-CN" altLang="en-US" sz="60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9060101010101" pitchFamily="2" charset="-122"/>
              </a:rPr>
            </a:br>
            <a:br>
              <a:rPr lang="zh-CN" altLang="en-US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9060101010101" pitchFamily="2" charset="-122"/>
              </a:rPr>
            </a:br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9060101010101" pitchFamily="2" charset="-122"/>
              </a:rPr>
              <a:t>        </a:t>
            </a: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2" charset="-122"/>
              </a:rPr>
              <a:t>作者在介绍兵马俑的时候，不仅对眼前的情形做了描述，同时还展开了联想，营造出浓重的历史氛围。我能用“</a:t>
            </a:r>
            <a:r>
              <a:rPr lang="zh-CN" altLang="en-US" sz="4800" b="1" u="sng" dirty="0">
                <a:solidFill>
                  <a:schemeClr val="tx1"/>
                </a:solidFill>
                <a:ea typeface="黑体" panose="02010609060101010101" pitchFamily="2" charset="-122"/>
              </a:rPr>
              <a:t>       </a:t>
            </a:r>
            <a:r>
              <a:rPr lang="zh-CN" altLang="en-US" sz="4800" b="1" dirty="0">
                <a:solidFill>
                  <a:schemeClr val="tx1"/>
                </a:solidFill>
                <a:ea typeface="黑体" panose="02010609060101010101" pitchFamily="2" charset="-122"/>
              </a:rPr>
              <a:t>”画出</a:t>
            </a: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2" charset="-122"/>
              </a:rPr>
              <a:t>第</a:t>
            </a:r>
            <a:r>
              <a:rPr lang="en-US" altLang="zh-CN" sz="4800" b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2" charset="-122"/>
              </a:rPr>
              <a:t>8</a:t>
            </a: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2" charset="-122"/>
              </a:rPr>
              <a:t>自然段联想的句子。</a:t>
            </a:r>
            <a:endParaRPr lang="zh-CN" altLang="en-US" sz="4800" b="1" dirty="0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标题 39937"/>
          <p:cNvSpPr>
            <a:spLocks noGrp="1"/>
          </p:cNvSpPr>
          <p:nvPr>
            <p:ph type="title"/>
          </p:nvPr>
        </p:nvSpPr>
        <p:spPr>
          <a:xfrm>
            <a:off x="395288" y="1052513"/>
            <a:ext cx="8064500" cy="4537075"/>
          </a:xfrm>
        </p:spPr>
        <p:txBody>
          <a:bodyPr anchor="ctr"/>
          <a:lstStyle/>
          <a:p>
            <a:pPr algn="l"/>
            <a:r>
              <a:rPr lang="en-US" altLang="zh-CN" sz="3600" dirty="0"/>
              <a:t>        </a:t>
            </a:r>
            <a:r>
              <a:rPr lang="zh-CN" altLang="en-US" sz="3600" b="1" dirty="0">
                <a:solidFill>
                  <a:schemeClr val="tx1"/>
                </a:solidFill>
              </a:rPr>
              <a:t>每个兵马俑都是极为精美的艺术珍品。仔细端详，</a:t>
            </a:r>
            <a:r>
              <a:rPr lang="zh-CN" altLang="en-US" sz="4000" b="1" dirty="0">
                <a:solidFill>
                  <a:schemeClr val="tx1"/>
                </a:solidFill>
              </a:rPr>
              <a:t>神态各异</a:t>
            </a:r>
            <a:r>
              <a:rPr lang="zh-CN" altLang="en-US" sz="3600" b="1" dirty="0">
                <a:solidFill>
                  <a:schemeClr val="tx1"/>
                </a:solidFill>
              </a:rPr>
              <a:t>：有的颔首低眉，若有所思，好像在考虑如何相互配合，战胜敌人；有的目光炯炯，神态庄重，好像在暗下决心，誓为秦国统一天下作殊死拼搏；有的紧握双拳，好像在听候号角，待命出征；有的凝视远方，好像在思念家乡的亲人</a:t>
            </a:r>
            <a:r>
              <a:rPr lang="en-US" altLang="zh-CN" sz="3600" b="1" dirty="0">
                <a:solidFill>
                  <a:schemeClr val="tx1"/>
                </a:solidFill>
              </a:rPr>
              <a:t>……</a:t>
            </a:r>
            <a:r>
              <a:rPr lang="zh-CN" altLang="en-US" sz="3600" b="1" dirty="0">
                <a:solidFill>
                  <a:schemeClr val="tx1"/>
                </a:solidFill>
              </a:rPr>
              <a:t>走近它们的身旁，似乎能感受到轻微的呼吸声</a:t>
            </a:r>
            <a:r>
              <a:rPr lang="zh-CN" altLang="en-US" sz="3600" dirty="0"/>
              <a:t>。</a:t>
            </a:r>
            <a:endParaRPr lang="zh-CN" altLang="en-US" sz="3600" dirty="0"/>
          </a:p>
        </p:txBody>
      </p:sp>
      <p:sp>
        <p:nvSpPr>
          <p:cNvPr id="39939" name="椭圆 39938"/>
          <p:cNvSpPr/>
          <p:nvPr/>
        </p:nvSpPr>
        <p:spPr>
          <a:xfrm>
            <a:off x="4067175" y="1341438"/>
            <a:ext cx="2160588" cy="71755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/>
            <a:endParaRPr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41" name="矩形 39940"/>
          <p:cNvSpPr/>
          <p:nvPr/>
        </p:nvSpPr>
        <p:spPr>
          <a:xfrm>
            <a:off x="2771775" y="1412875"/>
            <a:ext cx="1008063" cy="576263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标题 48129"/>
          <p:cNvSpPr>
            <a:spLocks noGrp="1"/>
          </p:cNvSpPr>
          <p:nvPr>
            <p:ph type="title"/>
          </p:nvPr>
        </p:nvSpPr>
        <p:spPr>
          <a:xfrm>
            <a:off x="395288" y="1052513"/>
            <a:ext cx="8064500" cy="4537075"/>
          </a:xfrm>
        </p:spPr>
        <p:txBody>
          <a:bodyPr anchor="ctr"/>
          <a:lstStyle/>
          <a:p>
            <a:pPr algn="l"/>
            <a:r>
              <a:rPr lang="en-US" altLang="zh-CN" sz="3600" dirty="0"/>
              <a:t>        </a:t>
            </a:r>
            <a:r>
              <a:rPr lang="zh-CN" altLang="en-US" sz="3600" b="1" dirty="0">
                <a:solidFill>
                  <a:schemeClr val="tx1"/>
                </a:solidFill>
              </a:rPr>
              <a:t>每个兵马俑都是极为精美的艺术珍品。仔细端详，</a:t>
            </a:r>
            <a:r>
              <a:rPr lang="zh-CN" altLang="en-US" sz="4000" b="1" dirty="0">
                <a:solidFill>
                  <a:schemeClr val="tx1"/>
                </a:solidFill>
              </a:rPr>
              <a:t>神态各异</a:t>
            </a:r>
            <a:r>
              <a:rPr lang="zh-CN" altLang="en-US" sz="3600" b="1" dirty="0">
                <a:solidFill>
                  <a:schemeClr val="tx1"/>
                </a:solidFill>
              </a:rPr>
              <a:t>：</a:t>
            </a:r>
            <a:r>
              <a:rPr lang="zh-CN" altLang="en-US" sz="3600" b="1" dirty="0">
                <a:solidFill>
                  <a:srgbClr val="FF0000"/>
                </a:solidFill>
              </a:rPr>
              <a:t>有的</a:t>
            </a:r>
            <a:r>
              <a:rPr lang="zh-CN" altLang="en-US" sz="3600" b="1" dirty="0">
                <a:solidFill>
                  <a:schemeClr val="tx1"/>
                </a:solidFill>
              </a:rPr>
              <a:t>颔首低眉，若有所思，好像在考虑如何相互配合，战胜敌人；</a:t>
            </a:r>
            <a:r>
              <a:rPr lang="zh-CN" altLang="en-US" sz="3600" b="1" dirty="0">
                <a:solidFill>
                  <a:srgbClr val="FF0000"/>
                </a:solidFill>
              </a:rPr>
              <a:t>有的</a:t>
            </a:r>
            <a:r>
              <a:rPr lang="zh-CN" altLang="en-US" sz="3600" b="1" dirty="0">
                <a:solidFill>
                  <a:schemeClr val="tx1"/>
                </a:solidFill>
              </a:rPr>
              <a:t>目光炯炯，神态庄重，好像在暗下决心，誓为秦国统一天下作殊死拼搏；</a:t>
            </a:r>
            <a:r>
              <a:rPr lang="zh-CN" altLang="en-US" sz="3600" b="1" dirty="0">
                <a:solidFill>
                  <a:srgbClr val="FF0000"/>
                </a:solidFill>
              </a:rPr>
              <a:t>有的</a:t>
            </a:r>
            <a:r>
              <a:rPr lang="zh-CN" altLang="en-US" sz="3600" b="1" dirty="0">
                <a:solidFill>
                  <a:schemeClr val="tx1"/>
                </a:solidFill>
              </a:rPr>
              <a:t>紧握双拳，好像在听候号角，待命出征；</a:t>
            </a:r>
            <a:r>
              <a:rPr lang="zh-CN" altLang="en-US" sz="3600" b="1" dirty="0">
                <a:solidFill>
                  <a:srgbClr val="FF0000"/>
                </a:solidFill>
              </a:rPr>
              <a:t>有的</a:t>
            </a:r>
            <a:r>
              <a:rPr lang="zh-CN" altLang="en-US" sz="3600" b="1" dirty="0">
                <a:solidFill>
                  <a:schemeClr val="tx1"/>
                </a:solidFill>
              </a:rPr>
              <a:t>凝视远方，好像在思念家乡的亲人</a:t>
            </a:r>
            <a:r>
              <a:rPr lang="en-US" altLang="zh-CN" sz="3600" b="1" dirty="0">
                <a:solidFill>
                  <a:schemeClr val="tx1"/>
                </a:solidFill>
              </a:rPr>
              <a:t>……</a:t>
            </a:r>
            <a:r>
              <a:rPr lang="zh-CN" altLang="en-US" sz="3600" b="1" dirty="0">
                <a:solidFill>
                  <a:schemeClr val="tx1"/>
                </a:solidFill>
              </a:rPr>
              <a:t>走近它们的身旁，似乎能感受到轻微的呼吸声</a:t>
            </a:r>
            <a:r>
              <a:rPr lang="zh-CN" altLang="en-US" sz="3600" dirty="0"/>
              <a:t>。</a:t>
            </a:r>
            <a:endParaRPr lang="zh-CN" altLang="en-US" sz="3600" dirty="0"/>
          </a:p>
        </p:txBody>
      </p:sp>
      <p:sp>
        <p:nvSpPr>
          <p:cNvPr id="48131" name="椭圆 48130"/>
          <p:cNvSpPr/>
          <p:nvPr/>
        </p:nvSpPr>
        <p:spPr>
          <a:xfrm>
            <a:off x="3924300" y="1341438"/>
            <a:ext cx="2305050" cy="71755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/>
            <a:endParaRPr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标题 47105"/>
          <p:cNvSpPr>
            <a:spLocks noGrp="1"/>
          </p:cNvSpPr>
          <p:nvPr>
            <p:ph type="title"/>
          </p:nvPr>
        </p:nvSpPr>
        <p:spPr>
          <a:xfrm>
            <a:off x="395288" y="1052513"/>
            <a:ext cx="8064500" cy="4537075"/>
          </a:xfrm>
        </p:spPr>
        <p:txBody>
          <a:bodyPr anchor="ctr"/>
          <a:lstStyle/>
          <a:p>
            <a:pPr algn="l"/>
            <a:r>
              <a:rPr lang="en-US" altLang="zh-CN" sz="3600" dirty="0"/>
              <a:t>        </a:t>
            </a:r>
            <a:r>
              <a:rPr lang="zh-CN" altLang="en-US" sz="3600" b="1" dirty="0">
                <a:solidFill>
                  <a:schemeClr val="tx1"/>
                </a:solidFill>
              </a:rPr>
              <a:t>每个兵马俑都是极为精美的艺术珍品。仔细端详，</a:t>
            </a:r>
            <a:r>
              <a:rPr lang="zh-CN" altLang="en-US" sz="4000" b="1" dirty="0">
                <a:solidFill>
                  <a:schemeClr val="tx1"/>
                </a:solidFill>
              </a:rPr>
              <a:t>神态各异</a:t>
            </a:r>
            <a:r>
              <a:rPr lang="zh-CN" altLang="en-US" sz="3600" b="1" dirty="0">
                <a:solidFill>
                  <a:schemeClr val="tx1"/>
                </a:solidFill>
              </a:rPr>
              <a:t>：</a:t>
            </a:r>
            <a:r>
              <a:rPr lang="zh-CN" altLang="en-US" sz="3600" b="1" dirty="0">
                <a:solidFill>
                  <a:srgbClr val="FF0000"/>
                </a:solidFill>
              </a:rPr>
              <a:t>有的</a:t>
            </a:r>
            <a:r>
              <a:rPr lang="zh-CN" altLang="en-US" sz="3600" b="1" dirty="0">
                <a:solidFill>
                  <a:schemeClr val="tx1"/>
                </a:solidFill>
              </a:rPr>
              <a:t>颔首低眉，若有所思，</a:t>
            </a:r>
            <a:r>
              <a:rPr lang="zh-CN" altLang="en-US" sz="3600" b="1" dirty="0">
                <a:solidFill>
                  <a:srgbClr val="FF0000"/>
                </a:solidFill>
              </a:rPr>
              <a:t>好像</a:t>
            </a:r>
            <a:r>
              <a:rPr lang="zh-CN" altLang="en-US" sz="3600" b="1" dirty="0">
                <a:solidFill>
                  <a:schemeClr val="tx1"/>
                </a:solidFill>
              </a:rPr>
              <a:t>在考虑如何相互配合，战胜敌人；</a:t>
            </a:r>
            <a:r>
              <a:rPr lang="zh-CN" altLang="en-US" sz="3600" b="1" dirty="0">
                <a:solidFill>
                  <a:srgbClr val="FF0000"/>
                </a:solidFill>
              </a:rPr>
              <a:t>有的</a:t>
            </a:r>
            <a:r>
              <a:rPr lang="zh-CN" altLang="en-US" sz="3600" b="1" dirty="0">
                <a:solidFill>
                  <a:schemeClr val="tx1"/>
                </a:solidFill>
              </a:rPr>
              <a:t>目光炯炯，神态庄重，</a:t>
            </a:r>
            <a:r>
              <a:rPr lang="zh-CN" altLang="en-US" sz="3600" b="1" dirty="0">
                <a:solidFill>
                  <a:srgbClr val="FF0000"/>
                </a:solidFill>
              </a:rPr>
              <a:t>好像</a:t>
            </a:r>
            <a:r>
              <a:rPr lang="zh-CN" altLang="en-US" sz="3600" b="1" dirty="0">
                <a:solidFill>
                  <a:schemeClr val="tx1"/>
                </a:solidFill>
              </a:rPr>
              <a:t>在暗下决心，誓为秦国统一天下作殊死拼搏；</a:t>
            </a:r>
            <a:r>
              <a:rPr lang="zh-CN" altLang="en-US" sz="3600" b="1" dirty="0">
                <a:solidFill>
                  <a:srgbClr val="FF0000"/>
                </a:solidFill>
              </a:rPr>
              <a:t>有的</a:t>
            </a:r>
            <a:r>
              <a:rPr lang="zh-CN" altLang="en-US" sz="3600" b="1" dirty="0">
                <a:solidFill>
                  <a:schemeClr val="tx1"/>
                </a:solidFill>
              </a:rPr>
              <a:t>紧握双拳，</a:t>
            </a:r>
            <a:r>
              <a:rPr lang="zh-CN" altLang="en-US" sz="3600" b="1" dirty="0">
                <a:solidFill>
                  <a:srgbClr val="FF0000"/>
                </a:solidFill>
              </a:rPr>
              <a:t>好像</a:t>
            </a:r>
            <a:r>
              <a:rPr lang="zh-CN" altLang="en-US" sz="3600" b="1" dirty="0">
                <a:solidFill>
                  <a:schemeClr val="tx1"/>
                </a:solidFill>
              </a:rPr>
              <a:t>在听候号角，待命出征；</a:t>
            </a:r>
            <a:r>
              <a:rPr lang="zh-CN" altLang="en-US" sz="3600" b="1" dirty="0">
                <a:solidFill>
                  <a:srgbClr val="FF0000"/>
                </a:solidFill>
              </a:rPr>
              <a:t>有的</a:t>
            </a:r>
            <a:r>
              <a:rPr lang="zh-CN" altLang="en-US" sz="3600" b="1" dirty="0">
                <a:solidFill>
                  <a:schemeClr val="tx1"/>
                </a:solidFill>
              </a:rPr>
              <a:t>凝视远方，</a:t>
            </a:r>
            <a:r>
              <a:rPr lang="zh-CN" altLang="en-US" sz="3600" b="1" dirty="0">
                <a:solidFill>
                  <a:srgbClr val="FF0000"/>
                </a:solidFill>
              </a:rPr>
              <a:t>好像</a:t>
            </a:r>
            <a:r>
              <a:rPr lang="zh-CN" altLang="en-US" sz="3600" b="1" dirty="0">
                <a:solidFill>
                  <a:schemeClr val="tx1"/>
                </a:solidFill>
              </a:rPr>
              <a:t>在思念家乡的亲人</a:t>
            </a:r>
            <a:r>
              <a:rPr lang="en-US" altLang="zh-CN" sz="3600" b="1" dirty="0">
                <a:solidFill>
                  <a:schemeClr val="tx1"/>
                </a:solidFill>
              </a:rPr>
              <a:t>……</a:t>
            </a:r>
            <a:r>
              <a:rPr lang="zh-CN" altLang="en-US" sz="3600" b="1" dirty="0">
                <a:solidFill>
                  <a:schemeClr val="tx1"/>
                </a:solidFill>
              </a:rPr>
              <a:t>走近它们的身旁，似乎能感受到轻微的呼吸声</a:t>
            </a:r>
            <a:r>
              <a:rPr lang="zh-CN" altLang="en-US" sz="3600" dirty="0"/>
              <a:t>。</a:t>
            </a:r>
            <a:endParaRPr lang="zh-CN" altLang="en-US" sz="3600" dirty="0"/>
          </a:p>
        </p:txBody>
      </p:sp>
      <p:sp>
        <p:nvSpPr>
          <p:cNvPr id="47107" name="椭圆 47106"/>
          <p:cNvSpPr/>
          <p:nvPr/>
        </p:nvSpPr>
        <p:spPr>
          <a:xfrm>
            <a:off x="3995738" y="1341438"/>
            <a:ext cx="2305050" cy="71755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/>
            <a:endParaRPr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标题 17408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 dirty="0"/>
              <a:t>神态</a:t>
            </a:r>
            <a:r>
              <a:rPr lang="en-US" altLang="zh-CN"/>
              <a:t>1</a:t>
            </a:r>
            <a:endParaRPr lang="en-US" altLang="zh-CN"/>
          </a:p>
        </p:txBody>
      </p:sp>
      <p:sp>
        <p:nvSpPr>
          <p:cNvPr id="174083" name="文本占位符 17408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3838" cy="4525963"/>
          </a:xfrm>
        </p:spPr>
        <p:txBody>
          <a:bodyPr/>
          <a:lstStyle/>
          <a:p>
            <a:endParaRPr sz="2800" kern="1200" dirty="0"/>
          </a:p>
        </p:txBody>
      </p:sp>
      <p:pic>
        <p:nvPicPr>
          <p:cNvPr id="174084" name="联机映像占位符 174083" descr="低头"/>
          <p:cNvPicPr>
            <a:picLocks noGrp="1" noChangeAspect="1"/>
          </p:cNvPicPr>
          <p:nvPr>
            <p:ph type="clipArt" sz="half" idx="2"/>
          </p:nvPr>
        </p:nvPicPr>
        <p:blipFill>
          <a:blip r:embed="rId1"/>
          <a:stretch>
            <a:fillRect/>
          </a:stretch>
        </p:blipFill>
        <p:spPr>
          <a:xfrm>
            <a:off x="6781800" y="0"/>
            <a:ext cx="2382838" cy="3429000"/>
          </a:xfrm>
        </p:spPr>
      </p:pic>
      <p:pic>
        <p:nvPicPr>
          <p:cNvPr id="174085" name="图片 174084" descr="愁眉苦脸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0"/>
            <a:ext cx="2300288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086" name="图片 174085" descr="出征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8400" y="0"/>
            <a:ext cx="2162175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087" name="图片 174086" descr="打仗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425700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088" name="图片 174087" descr="光头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429000"/>
            <a:ext cx="2428875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089" name="图片 174088" descr="老头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24400" y="3429000"/>
            <a:ext cx="2357438" cy="342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090" name="动作按钮: 前进或下一项 174089">
            <a:hlinkClick r:id="" action="ppaction://hlinkshowjump?jump=nextslide"/>
          </p:cNvPr>
          <p:cNvSpPr/>
          <p:nvPr/>
        </p:nvSpPr>
        <p:spPr>
          <a:xfrm>
            <a:off x="8534400" y="6477000"/>
            <a:ext cx="304800" cy="381000"/>
          </a:xfrm>
          <a:prstGeom prst="actionButtonForwardNext">
            <a:avLst/>
          </a:prstGeom>
          <a:solidFill>
            <a:srgbClr val="333333">
              <a:alpha val="5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091" name="动作按钮: 结束 174090">
            <a:hlinkClick r:id="" action="ppaction://hlinkshowjump?jump=lastslide"/>
          </p:cNvPr>
          <p:cNvSpPr/>
          <p:nvPr/>
        </p:nvSpPr>
        <p:spPr>
          <a:xfrm>
            <a:off x="8915400" y="6477000"/>
            <a:ext cx="228600" cy="381000"/>
          </a:xfrm>
          <a:prstGeom prst="actionButtonEnd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092" name="动作按钮: 第一张 174091">
            <a:hlinkClick r:id="" action="ppaction://hlinkshowjump?jump=firstslide"/>
          </p:cNvPr>
          <p:cNvSpPr/>
          <p:nvPr/>
        </p:nvSpPr>
        <p:spPr>
          <a:xfrm>
            <a:off x="8077200" y="6477000"/>
            <a:ext cx="304800" cy="381000"/>
          </a:xfrm>
          <a:prstGeom prst="actionButtonHome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74093" name="图片 174092" descr="思考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38400" y="3429000"/>
            <a:ext cx="2298700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094" name="图片 174093" descr="铜铃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83413" y="3429000"/>
            <a:ext cx="2160587" cy="342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095" name="动作按钮: 前进或下一项 174094">
            <a:hlinkClick r:id="" action="ppaction://hlinkshowjump?jump=nextslide"/>
          </p:cNvPr>
          <p:cNvSpPr/>
          <p:nvPr/>
        </p:nvSpPr>
        <p:spPr>
          <a:xfrm>
            <a:off x="8610600" y="6553200"/>
            <a:ext cx="304800" cy="304800"/>
          </a:xfrm>
          <a:prstGeom prst="actionButtonForwardNext">
            <a:avLst/>
          </a:prstGeom>
          <a:solidFill>
            <a:srgbClr val="333333">
              <a:alpha val="5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096" name="矩形 174095"/>
          <p:cNvSpPr/>
          <p:nvPr/>
        </p:nvSpPr>
        <p:spPr>
          <a:xfrm>
            <a:off x="1763713" y="2205038"/>
            <a:ext cx="5903912" cy="16557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神态各异</a:t>
            </a:r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74097" name="SND046.WAV">
            <a:hlinkClick r:id="" action="ppaction://media"/>
          </p:cNvPr>
          <p:cNvPicPr>
            <a:picLocks noRot="1"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link="rId10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604250" y="65532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40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74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74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300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4097"/>
                </p:tgtEl>
              </p:cMediaNode>
            </p:audio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106" name="图片 175105" descr="图片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5107" name="图片 175106" descr="三国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6250"/>
            <a:ext cx="9144000" cy="5905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5108" name="文本框 175107"/>
          <p:cNvSpPr txBox="1"/>
          <p:nvPr/>
        </p:nvSpPr>
        <p:spPr>
          <a:xfrm>
            <a:off x="2916238" y="1052513"/>
            <a:ext cx="5976937" cy="3751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　　   </a:t>
            </a:r>
            <a:r>
              <a:rPr lang="zh-CN" altLang="en-US" sz="4800" dirty="0">
                <a:latin typeface="Arial" panose="020B0604020202020204" pitchFamily="34" charset="0"/>
                <a:ea typeface="楷体_GB2312" pitchFamily="49" charset="-122"/>
              </a:rPr>
              <a:t>有的颔首低眉，若有所思，好像在考虑如何相互配合，战胜敌人。</a:t>
            </a:r>
            <a:r>
              <a:rPr lang="zh-CN" altLang="en-US" sz="4800" dirty="0">
                <a:latin typeface="Arial" panose="020B0604020202020204" pitchFamily="34" charset="0"/>
                <a:ea typeface="宋体" panose="02010600030101010101" pitchFamily="2" charset="-122"/>
              </a:rPr>
              <a:t>　　</a:t>
            </a:r>
            <a:br>
              <a:rPr lang="zh-CN" altLang="en-US" sz="4800" dirty="0"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4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75109" name="图片 175108" descr="深思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76250"/>
            <a:ext cx="2700338" cy="5905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5110" name="矩形 175109">
            <a:hlinkClick r:id="" action="ppaction://noaction"/>
          </p:cNvPr>
          <p:cNvSpPr/>
          <p:nvPr/>
        </p:nvSpPr>
        <p:spPr>
          <a:xfrm>
            <a:off x="3132138" y="5013325"/>
            <a:ext cx="5256212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神态各异</a:t>
            </a:r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>
    <p:sndAc>
      <p:stSnd>
        <p:snd r:embed="rId4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5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5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75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0" presetClass="entr" presetSubtype="0" fill="hold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5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5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5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130" name="图片 176129" descr="图片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6131" name="图片 176130" descr="三国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6250"/>
            <a:ext cx="9144000" cy="5905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6132" name="文本框 176131"/>
          <p:cNvSpPr txBox="1"/>
          <p:nvPr/>
        </p:nvSpPr>
        <p:spPr>
          <a:xfrm>
            <a:off x="2916238" y="1196975"/>
            <a:ext cx="5976937" cy="3019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　　  </a:t>
            </a:r>
            <a:r>
              <a:rPr lang="zh-CN" altLang="en-US" sz="4800" dirty="0">
                <a:latin typeface="Arial" panose="020B0604020202020204" pitchFamily="34" charset="0"/>
                <a:ea typeface="楷体_GB2312" pitchFamily="49" charset="-122"/>
              </a:rPr>
              <a:t>有的目光炯炯，神态庄重，好像在暗下决心，誓为秦国统一天下作殊死拼搏。</a:t>
            </a:r>
            <a:endParaRPr lang="zh-CN" altLang="en-US" sz="48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76133" name="矩形 176132">
            <a:hlinkClick r:id="" action="ppaction://noaction"/>
          </p:cNvPr>
          <p:cNvSpPr/>
          <p:nvPr/>
        </p:nvSpPr>
        <p:spPr>
          <a:xfrm>
            <a:off x="3132138" y="5013325"/>
            <a:ext cx="5256212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神态各异</a:t>
            </a:r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76134" name="图片 176133" descr="发火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76250"/>
            <a:ext cx="2700338" cy="5905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6135" name="文本框 176134"/>
          <p:cNvSpPr txBox="1"/>
          <p:nvPr/>
        </p:nvSpPr>
        <p:spPr>
          <a:xfrm>
            <a:off x="-434975" y="1377950"/>
            <a:ext cx="61849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Clr>
                <a:srgbClr val="000000"/>
              </a:buClr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2" charset="-122"/>
              </a:rPr>
              <a:t>                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76136" name="文本框 176135"/>
          <p:cNvSpPr txBox="1"/>
          <p:nvPr/>
        </p:nvSpPr>
        <p:spPr>
          <a:xfrm>
            <a:off x="-354012" y="4132263"/>
            <a:ext cx="1841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Clr>
                <a:srgbClr val="000000"/>
              </a:buClr>
            </a:pPr>
            <a:endParaRPr sz="32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5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6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132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154" name="图片 177153" descr="图片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7155" name="图片 177154" descr="三国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6250"/>
            <a:ext cx="9144000" cy="5905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7156" name="文本框 177155"/>
          <p:cNvSpPr txBox="1"/>
          <p:nvPr/>
        </p:nvSpPr>
        <p:spPr>
          <a:xfrm>
            <a:off x="2987675" y="1412875"/>
            <a:ext cx="5832475" cy="22875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　　   </a:t>
            </a:r>
            <a:r>
              <a:rPr lang="zh-CN" altLang="en-US" sz="4800" dirty="0">
                <a:latin typeface="Arial" panose="020B0604020202020204" pitchFamily="34" charset="0"/>
                <a:ea typeface="楷体_GB2312" pitchFamily="49" charset="-122"/>
              </a:rPr>
              <a:t>有的紧握双拳，好像在听候号角，待命出征。</a:t>
            </a:r>
            <a:endParaRPr lang="zh-CN" altLang="en-US" sz="48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77157" name="矩形 177156">
            <a:hlinkClick r:id="" action="ppaction://noaction"/>
          </p:cNvPr>
          <p:cNvSpPr/>
          <p:nvPr/>
        </p:nvSpPr>
        <p:spPr>
          <a:xfrm>
            <a:off x="3132138" y="5013325"/>
            <a:ext cx="5256212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神态各异</a:t>
            </a:r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77158" name="图片 177157" descr="U867P1T1D6538066F21DT20050430113248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76250"/>
            <a:ext cx="2771775" cy="5905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ndAc>
      <p:stSnd>
        <p:snd r:embed="rId4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7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7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77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7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7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177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156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178" name="图片 178177" descr="图片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8179" name="图片 178178" descr="三国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6250"/>
            <a:ext cx="9144000" cy="5905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8180" name="文本框 178179"/>
          <p:cNvSpPr txBox="1"/>
          <p:nvPr/>
        </p:nvSpPr>
        <p:spPr>
          <a:xfrm>
            <a:off x="2843213" y="1412875"/>
            <a:ext cx="5976937" cy="22875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　　   </a:t>
            </a:r>
            <a:r>
              <a:rPr lang="zh-CN" altLang="en-US" sz="4800" dirty="0">
                <a:latin typeface="Arial" panose="020B0604020202020204" pitchFamily="34" charset="0"/>
                <a:ea typeface="楷体_GB2312" pitchFamily="49" charset="-122"/>
              </a:rPr>
              <a:t>有的凝视远方，好像在思念家乡的亲人。</a:t>
            </a:r>
            <a:endParaRPr lang="zh-CN" altLang="en-US" sz="48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178181" name="图片 178180" descr="远方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76250"/>
            <a:ext cx="2700338" cy="5905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8182" name="矩形 178181">
            <a:hlinkClick r:id="" action="ppaction://noaction"/>
          </p:cNvPr>
          <p:cNvSpPr/>
          <p:nvPr/>
        </p:nvSpPr>
        <p:spPr>
          <a:xfrm>
            <a:off x="3132138" y="5013325"/>
            <a:ext cx="5256212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神态各异</a:t>
            </a:r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>
    <p:sndAc>
      <p:stSnd>
        <p:snd r:embed="rId4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8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8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78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0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8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8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8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18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图片 10242" descr="9345d688d43f87945be0acded21b0ef41bd53a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41275"/>
            <a:ext cx="9197975" cy="6899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4" name="文本框 10243"/>
          <p:cNvSpPr txBox="1"/>
          <p:nvPr/>
        </p:nvSpPr>
        <p:spPr>
          <a:xfrm>
            <a:off x="2051050" y="5516563"/>
            <a:ext cx="6049963" cy="9144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奥林匹亚宙斯巨像</a:t>
            </a:r>
            <a:endParaRPr lang="zh-CN" altLang="en-US" sz="5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标题 179201"/>
          <p:cNvSpPr>
            <a:spLocks noGrp="1"/>
          </p:cNvSpPr>
          <p:nvPr>
            <p:ph type="title"/>
          </p:nvPr>
        </p:nvSpPr>
        <p:spPr>
          <a:xfrm>
            <a:off x="395288" y="1052513"/>
            <a:ext cx="8064500" cy="4537075"/>
          </a:xfrm>
        </p:spPr>
        <p:txBody>
          <a:bodyPr anchor="ctr"/>
          <a:lstStyle/>
          <a:p>
            <a:pPr algn="l"/>
            <a:r>
              <a:rPr lang="en-US" altLang="zh-CN" sz="3600" dirty="0"/>
              <a:t>        </a:t>
            </a:r>
            <a:r>
              <a:rPr lang="zh-CN" altLang="en-US" sz="3600" dirty="0"/>
              <a:t>每个兵马俑都是极为精美的艺术珍品。仔细端详，</a:t>
            </a:r>
            <a:r>
              <a:rPr lang="zh-CN" altLang="en-US" sz="4000" b="1" dirty="0">
                <a:solidFill>
                  <a:schemeClr val="accent2"/>
                </a:solidFill>
              </a:rPr>
              <a:t>神态各异</a:t>
            </a:r>
            <a:r>
              <a:rPr lang="zh-CN" altLang="en-US" sz="3600" dirty="0"/>
              <a:t>：</a:t>
            </a:r>
            <a:r>
              <a:rPr lang="zh-CN" altLang="en-US" sz="3600" b="1" dirty="0">
                <a:solidFill>
                  <a:srgbClr val="FF0000"/>
                </a:solidFill>
              </a:rPr>
              <a:t>有的</a:t>
            </a:r>
            <a:r>
              <a:rPr lang="zh-CN" altLang="en-US" sz="3600" dirty="0"/>
              <a:t>颔首低眉，若有所思，</a:t>
            </a:r>
            <a:r>
              <a:rPr lang="zh-CN" altLang="en-US" sz="3600" b="1" dirty="0">
                <a:solidFill>
                  <a:srgbClr val="FF0000"/>
                </a:solidFill>
              </a:rPr>
              <a:t>好像</a:t>
            </a:r>
            <a:r>
              <a:rPr lang="zh-CN" altLang="en-US" sz="3600" dirty="0"/>
              <a:t>在考虑如何相互配合，战胜敌人；</a:t>
            </a:r>
            <a:r>
              <a:rPr lang="zh-CN" altLang="en-US" sz="3600" b="1" dirty="0">
                <a:solidFill>
                  <a:srgbClr val="FF0000"/>
                </a:solidFill>
              </a:rPr>
              <a:t>有的</a:t>
            </a:r>
            <a:r>
              <a:rPr lang="zh-CN" altLang="en-US" sz="3600" dirty="0"/>
              <a:t>目光炯炯，神态庄重，</a:t>
            </a:r>
            <a:r>
              <a:rPr lang="zh-CN" altLang="en-US" sz="3600" b="1" dirty="0">
                <a:solidFill>
                  <a:srgbClr val="FF0000"/>
                </a:solidFill>
              </a:rPr>
              <a:t>好像</a:t>
            </a:r>
            <a:r>
              <a:rPr lang="zh-CN" altLang="en-US" sz="3600" dirty="0"/>
              <a:t>在暗下决心，誓为秦国统一天下作殊死拼搏；</a:t>
            </a:r>
            <a:r>
              <a:rPr lang="zh-CN" altLang="en-US" sz="3600" b="1" dirty="0">
                <a:solidFill>
                  <a:srgbClr val="FF0000"/>
                </a:solidFill>
              </a:rPr>
              <a:t>有的</a:t>
            </a:r>
            <a:r>
              <a:rPr lang="zh-CN" altLang="en-US" sz="3600" dirty="0"/>
              <a:t>紧握双拳，</a:t>
            </a:r>
            <a:r>
              <a:rPr lang="zh-CN" altLang="en-US" sz="3600" b="1" dirty="0">
                <a:solidFill>
                  <a:srgbClr val="FF0000"/>
                </a:solidFill>
              </a:rPr>
              <a:t>好像</a:t>
            </a:r>
            <a:r>
              <a:rPr lang="zh-CN" altLang="en-US" sz="3600" dirty="0"/>
              <a:t>在听候号角，待命出征；</a:t>
            </a:r>
            <a:r>
              <a:rPr lang="zh-CN" altLang="en-US" sz="3600" b="1" dirty="0">
                <a:solidFill>
                  <a:srgbClr val="FF0000"/>
                </a:solidFill>
              </a:rPr>
              <a:t>有的</a:t>
            </a:r>
            <a:r>
              <a:rPr lang="zh-CN" altLang="en-US" sz="3600" dirty="0"/>
              <a:t>凝视远方，</a:t>
            </a:r>
            <a:r>
              <a:rPr lang="zh-CN" altLang="en-US" sz="3600" b="1" dirty="0">
                <a:solidFill>
                  <a:srgbClr val="FF0000"/>
                </a:solidFill>
              </a:rPr>
              <a:t>好像</a:t>
            </a:r>
            <a:r>
              <a:rPr lang="zh-CN" altLang="en-US" sz="3600" dirty="0"/>
              <a:t>在思念家乡的亲人</a:t>
            </a:r>
            <a:r>
              <a:rPr lang="en-US" altLang="zh-CN" sz="3600" dirty="0"/>
              <a:t>……</a:t>
            </a:r>
            <a:r>
              <a:rPr lang="zh-CN" altLang="en-US" sz="3600" dirty="0"/>
              <a:t>走近它们的身旁，似乎能感受到轻微的呼吸声。</a:t>
            </a:r>
            <a:endParaRPr lang="zh-CN" altLang="en-US" sz="3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746" name="图片 159745" descr="yt3_small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25" y="260350"/>
            <a:ext cx="1800225" cy="1873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9747" name="图片 159746" descr="yt11_small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825" y="2420938"/>
            <a:ext cx="1800225" cy="1873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9748" name="图片 159747" descr="ety23_small">
            <a:hlinkClick r:id="rId5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0825" y="4581525"/>
            <a:ext cx="1800225" cy="1873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9749" name="图片 159748" descr="将军俑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91263" y="0"/>
            <a:ext cx="2852737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9750" name="文本框 159749"/>
          <p:cNvSpPr txBox="1"/>
          <p:nvPr/>
        </p:nvSpPr>
        <p:spPr>
          <a:xfrm>
            <a:off x="2268538" y="765175"/>
            <a:ext cx="180022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颔首低眉若有所思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59751" name="文本框 159750"/>
          <p:cNvSpPr txBox="1"/>
          <p:nvPr/>
        </p:nvSpPr>
        <p:spPr>
          <a:xfrm>
            <a:off x="2195513" y="2852738"/>
            <a:ext cx="187325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目光炯炯神态庄重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59752" name="文本框 159751"/>
          <p:cNvSpPr txBox="1"/>
          <p:nvPr/>
        </p:nvSpPr>
        <p:spPr>
          <a:xfrm>
            <a:off x="2124075" y="4868863"/>
            <a:ext cx="180022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凝视远方  思念亲人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59753" name="文本框 159752"/>
          <p:cNvSpPr txBox="1"/>
          <p:nvPr/>
        </p:nvSpPr>
        <p:spPr>
          <a:xfrm>
            <a:off x="5651500" y="0"/>
            <a:ext cx="165735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紧握双拳待命出发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59754" name="上箭头 159753"/>
          <p:cNvSpPr/>
          <p:nvPr/>
        </p:nvSpPr>
        <p:spPr>
          <a:xfrm rot="-13642161">
            <a:off x="4271963" y="1135063"/>
            <a:ext cx="600075" cy="1728787"/>
          </a:xfrm>
          <a:prstGeom prst="upArrow">
            <a:avLst>
              <a:gd name="adj1" fmla="val 50000"/>
              <a:gd name="adj2" fmla="val 7202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9755" name="上箭头 159754"/>
          <p:cNvSpPr/>
          <p:nvPr/>
        </p:nvSpPr>
        <p:spPr>
          <a:xfrm rot="-14060809">
            <a:off x="4056063" y="3152775"/>
            <a:ext cx="600075" cy="720725"/>
          </a:xfrm>
          <a:prstGeom prst="upArrow">
            <a:avLst>
              <a:gd name="adj1" fmla="val 50000"/>
              <a:gd name="adj2" fmla="val 3002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9756" name="上箭头 159755"/>
          <p:cNvSpPr/>
          <p:nvPr/>
        </p:nvSpPr>
        <p:spPr>
          <a:xfrm rot="11800139">
            <a:off x="5619750" y="903288"/>
            <a:ext cx="600075" cy="1944687"/>
          </a:xfrm>
          <a:prstGeom prst="upArrow">
            <a:avLst>
              <a:gd name="adj1" fmla="val 50000"/>
              <a:gd name="adj2" fmla="val 8101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9757" name="上箭头 159756"/>
          <p:cNvSpPr/>
          <p:nvPr/>
        </p:nvSpPr>
        <p:spPr>
          <a:xfrm rot="-19145435">
            <a:off x="4048125" y="4492625"/>
            <a:ext cx="600075" cy="1008063"/>
          </a:xfrm>
          <a:prstGeom prst="upArrow">
            <a:avLst>
              <a:gd name="adj1" fmla="val 50000"/>
              <a:gd name="adj2" fmla="val 4199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9758" name="文本框 159757"/>
          <p:cNvSpPr txBox="1"/>
          <p:nvPr/>
        </p:nvSpPr>
        <p:spPr>
          <a:xfrm>
            <a:off x="4787900" y="2781300"/>
            <a:ext cx="1098550" cy="324008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6000" b="1" dirty="0">
                <a:solidFill>
                  <a:srgbClr val="CC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神态各异</a:t>
            </a:r>
            <a:endParaRPr lang="zh-CN" altLang="en-US" sz="6000" b="1" dirty="0">
              <a:solidFill>
                <a:srgbClr val="CC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59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59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159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59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159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59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7" dur="1000"/>
                                        <p:tgtEl>
                                          <p:spTgt spid="159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59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59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59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59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59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7" dur="500"/>
                                        <p:tgtEl>
                                          <p:spTgt spid="1597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8" dur="500"/>
                                        <p:tgtEl>
                                          <p:spTgt spid="1597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500"/>
                                        <p:tgtEl>
                                          <p:spTgt spid="1597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50" grpId="0"/>
      <p:bldP spid="159751" grpId="0"/>
      <p:bldP spid="159752" grpId="0"/>
      <p:bldP spid="159753" grpId="0"/>
      <p:bldP spid="159758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矩形 18022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80227" name="图片 1802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2195513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0228" name="图片 1802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513" y="0"/>
            <a:ext cx="2232025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0229" name="图片 1802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7538" y="0"/>
            <a:ext cx="2374900" cy="3500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0230" name="图片 1802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0538" y="0"/>
            <a:ext cx="2303462" cy="35004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0231" name="文本框 180230"/>
          <p:cNvSpPr txBox="1"/>
          <p:nvPr/>
        </p:nvSpPr>
        <p:spPr>
          <a:xfrm>
            <a:off x="-82550" y="3438525"/>
            <a:ext cx="2268538" cy="3503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200" b="1" dirty="0">
                <a:solidFill>
                  <a:srgbClr val="FF00FF"/>
                </a:solidFill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3200" b="1" dirty="0">
                <a:solidFill>
                  <a:srgbClr val="FF00FF"/>
                </a:solidFill>
                <a:latin typeface="Times New Roman" panose="02020603050405020304" pitchFamily="18" charset="0"/>
                <a:ea typeface="楷体_GB2312" pitchFamily="49" charset="-122"/>
              </a:rPr>
              <a:t>有的微微颔首，若有所思，好像在考虑如何相互配合，战胜敌手；</a:t>
            </a:r>
            <a:endParaRPr lang="zh-CN" altLang="en-US" sz="3200" b="1" dirty="0">
              <a:solidFill>
                <a:srgbClr val="FF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80232" name="文本框 180231"/>
          <p:cNvSpPr txBox="1"/>
          <p:nvPr/>
        </p:nvSpPr>
        <p:spPr>
          <a:xfrm>
            <a:off x="2268538" y="3354388"/>
            <a:ext cx="2374900" cy="3503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2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     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有的眼如铜铃，神态庄重，好像在暗下决心，誓为秦国统一天下作殊死拼搏</a:t>
            </a:r>
            <a:endParaRPr lang="zh-CN" altLang="en-US" sz="3200" b="1" dirty="0">
              <a:solidFill>
                <a:srgbClr val="FF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80233" name="文本框 180232"/>
          <p:cNvSpPr txBox="1"/>
          <p:nvPr/>
        </p:nvSpPr>
        <p:spPr>
          <a:xfrm>
            <a:off x="4643438" y="3562350"/>
            <a:ext cx="2303462" cy="3387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200" b="1" dirty="0">
                <a:solidFill>
                  <a:srgbClr val="66FF33"/>
                </a:solidFill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3600" b="1" dirty="0">
                <a:solidFill>
                  <a:srgbClr val="66FF33"/>
                </a:solidFill>
                <a:latin typeface="Times New Roman" panose="02020603050405020304" pitchFamily="18" charset="0"/>
                <a:ea typeface="楷体_GB2312" pitchFamily="49" charset="-122"/>
              </a:rPr>
              <a:t>有的紧握双拳，勇武干练，好像随时准备出征；</a:t>
            </a:r>
            <a:endParaRPr lang="zh-CN" altLang="en-US" sz="3600" b="1" dirty="0">
              <a:solidFill>
                <a:srgbClr val="66FF33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80234" name="文本框 180233"/>
          <p:cNvSpPr txBox="1"/>
          <p:nvPr/>
        </p:nvSpPr>
        <p:spPr>
          <a:xfrm>
            <a:off x="6959600" y="3500438"/>
            <a:ext cx="2266950" cy="3387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200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有的凝视远方，好像在思念家乡的亲人</a:t>
            </a:r>
            <a:r>
              <a:rPr lang="en-US" altLang="zh-CN" sz="3600" b="1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……</a:t>
            </a:r>
            <a:endParaRPr lang="en-US" altLang="zh-CN" sz="3600" b="1">
              <a:solidFill>
                <a:srgbClr val="FFFF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80235" name="矩形 180234"/>
          <p:cNvSpPr/>
          <p:nvPr/>
        </p:nvSpPr>
        <p:spPr>
          <a:xfrm>
            <a:off x="1619250" y="1125538"/>
            <a:ext cx="5089525" cy="1565275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9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个性鲜明</a:t>
            </a:r>
            <a:endParaRPr lang="zh-CN" altLang="en-US" sz="9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0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0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标题 4096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dirty="0"/>
          </a:p>
        </p:txBody>
      </p:sp>
      <p:sp>
        <p:nvSpPr>
          <p:cNvPr id="40963" name="文本占位符 4096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0964" name="矩形 40963"/>
          <p:cNvSpPr/>
          <p:nvPr/>
        </p:nvSpPr>
        <p:spPr>
          <a:xfrm>
            <a:off x="0" y="0"/>
            <a:ext cx="9467850" cy="6919913"/>
          </a:xfrm>
          <a:prstGeom prst="rect">
            <a:avLst/>
          </a:prstGeom>
          <a:solidFill>
            <a:srgbClr val="6633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40965" name="图片 4096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509713" cy="22050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6" name="图片 4096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0" y="0"/>
            <a:ext cx="1511300" cy="2149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7" name="图片 4096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3575" y="0"/>
            <a:ext cx="1512888" cy="2168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8" name="图片 4096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7900" y="0"/>
            <a:ext cx="1493838" cy="2168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9" name="图片 4096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72225" y="0"/>
            <a:ext cx="1436688" cy="22050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70" name="图片 4096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2379663"/>
            <a:ext cx="1485900" cy="2232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71" name="图片 4097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19250" y="2349500"/>
            <a:ext cx="1573213" cy="2232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72" name="图片 4097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0" y="2349500"/>
            <a:ext cx="1535113" cy="2270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73" name="图片 4097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59338" y="2349500"/>
            <a:ext cx="1512887" cy="2232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74" name="图片 4097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443663" y="2349500"/>
            <a:ext cx="1430337" cy="2232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75" name="图片 4097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0" y="4652963"/>
            <a:ext cx="1560513" cy="22050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76" name="图片 4097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547813" y="4724400"/>
            <a:ext cx="1598612" cy="2133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77" name="图片 4097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203575" y="4724400"/>
            <a:ext cx="1584325" cy="2133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78" name="图片 4097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859338" y="4724400"/>
            <a:ext cx="1525587" cy="2133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79" name="图片 40978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443663" y="4724400"/>
            <a:ext cx="1579562" cy="2133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80" name="图片 40979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853363" y="20638"/>
            <a:ext cx="1604962" cy="22050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81" name="图片 40980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885113" y="2349500"/>
            <a:ext cx="1511300" cy="2232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82" name="图片 40981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027988" y="4652963"/>
            <a:ext cx="1377950" cy="22050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标题 2048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 dirty="0"/>
              <a:t>神态</a:t>
            </a:r>
            <a:r>
              <a:rPr lang="en-US" altLang="zh-CN"/>
              <a:t>1</a:t>
            </a:r>
            <a:endParaRPr lang="en-US" altLang="zh-CN"/>
          </a:p>
        </p:txBody>
      </p:sp>
      <p:sp>
        <p:nvSpPr>
          <p:cNvPr id="20483" name="文本占位符 2048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3838" cy="4525963"/>
          </a:xfrm>
        </p:spPr>
        <p:txBody>
          <a:bodyPr/>
          <a:lstStyle/>
          <a:p>
            <a:endParaRPr sz="2800" kern="1200" dirty="0"/>
          </a:p>
        </p:txBody>
      </p:sp>
      <p:pic>
        <p:nvPicPr>
          <p:cNvPr id="20484" name="联机映像占位符 20483" descr="低头"/>
          <p:cNvPicPr>
            <a:picLocks noGrp="1" noChangeAspect="1"/>
          </p:cNvPicPr>
          <p:nvPr>
            <p:ph type="clipArt" sz="half" idx="2"/>
          </p:nvPr>
        </p:nvPicPr>
        <p:blipFill>
          <a:blip r:embed="rId1"/>
          <a:stretch>
            <a:fillRect/>
          </a:stretch>
        </p:blipFill>
        <p:spPr>
          <a:xfrm>
            <a:off x="6781800" y="0"/>
            <a:ext cx="2382838" cy="3429000"/>
          </a:xfrm>
        </p:spPr>
      </p:pic>
      <p:pic>
        <p:nvPicPr>
          <p:cNvPr id="20485" name="图片 20484" descr="愁眉苦脸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0"/>
            <a:ext cx="2300288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6" name="图片 20485" descr="出征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8400" y="0"/>
            <a:ext cx="2162175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7" name="图片 20486" descr="打仗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484438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8" name="图片 20487" descr="光头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429000"/>
            <a:ext cx="2484438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9" name="图片 20488" descr="老头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24400" y="3429000"/>
            <a:ext cx="2357438" cy="342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90" name="动作按钮: 前进或下一项 20489">
            <a:hlinkClick r:id="" action="ppaction://hlinkshowjump?jump=nextslide"/>
          </p:cNvPr>
          <p:cNvSpPr/>
          <p:nvPr/>
        </p:nvSpPr>
        <p:spPr>
          <a:xfrm>
            <a:off x="8534400" y="6477000"/>
            <a:ext cx="304800" cy="381000"/>
          </a:xfrm>
          <a:prstGeom prst="actionButtonForwardNext">
            <a:avLst/>
          </a:prstGeom>
          <a:solidFill>
            <a:srgbClr val="333333">
              <a:alpha val="5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1" name="动作按钮: 结束 20490">
            <a:hlinkClick r:id="" action="ppaction://hlinkshowjump?jump=lastslide"/>
          </p:cNvPr>
          <p:cNvSpPr/>
          <p:nvPr/>
        </p:nvSpPr>
        <p:spPr>
          <a:xfrm>
            <a:off x="8915400" y="6477000"/>
            <a:ext cx="228600" cy="381000"/>
          </a:xfrm>
          <a:prstGeom prst="actionButtonEnd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2" name="动作按钮: 第一张 20491">
            <a:hlinkClick r:id="" action="ppaction://hlinkshowjump?jump=firstslide"/>
          </p:cNvPr>
          <p:cNvSpPr/>
          <p:nvPr/>
        </p:nvSpPr>
        <p:spPr>
          <a:xfrm>
            <a:off x="8077200" y="6477000"/>
            <a:ext cx="304800" cy="381000"/>
          </a:xfrm>
          <a:prstGeom prst="actionButtonHome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0493" name="图片 20492" descr="思考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38400" y="3429000"/>
            <a:ext cx="2298700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94" name="图片 20493" descr="铜铃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83413" y="3429000"/>
            <a:ext cx="2160587" cy="3429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图片 89089" descr="39464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1913" y="260350"/>
            <a:ext cx="7488237" cy="5905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9091" name="矩形 89090"/>
          <p:cNvSpPr/>
          <p:nvPr/>
        </p:nvSpPr>
        <p:spPr>
          <a:xfrm>
            <a:off x="1547813" y="6069013"/>
            <a:ext cx="7200900" cy="762000"/>
          </a:xfrm>
          <a:prstGeom prst="rect">
            <a:avLst/>
          </a:prstGeom>
          <a:noFill/>
          <a:ln w="12700">
            <a:noFill/>
          </a:ln>
        </p:spPr>
        <p:txBody>
          <a:bodyPr anchor="ctr">
            <a:spAutoFit/>
          </a:bodyPr>
          <a:lstStyle/>
          <a:p>
            <a:pPr lvl="0">
              <a:buClr>
                <a:srgbClr val="000000"/>
              </a:buClr>
            </a:pPr>
            <a:r>
              <a:rPr lang="en-US" altLang="zh-CN" sz="24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en-US" sz="2400" dirty="0">
                <a:solidFill>
                  <a:srgbClr val="FFFF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神清气朗，英气逼人，眉宇之间神似演员陈道明</a:t>
            </a:r>
            <a:r>
              <a:rPr lang="zh-CN" altLang="en-US" sz="4400" b="1" dirty="0">
                <a:solidFill>
                  <a:srgbClr val="FFFF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4400" b="1" dirty="0">
              <a:solidFill>
                <a:srgbClr val="FFFF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图片 90113" descr="39464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188913"/>
            <a:ext cx="7956550" cy="5903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0115" name="矩形 90114"/>
          <p:cNvSpPr/>
          <p:nvPr/>
        </p:nvSpPr>
        <p:spPr>
          <a:xfrm>
            <a:off x="1908175" y="6092825"/>
            <a:ext cx="6827838" cy="579438"/>
          </a:xfrm>
          <a:prstGeom prst="rect">
            <a:avLst/>
          </a:prstGeom>
          <a:noFill/>
          <a:ln w="12700">
            <a:noFill/>
          </a:ln>
        </p:spPr>
        <p:txBody>
          <a:bodyPr anchor="ctr">
            <a:spAutoFit/>
          </a:bodyPr>
          <a:lstStyle/>
          <a:p>
            <a:pPr lvl="0">
              <a:buClr>
                <a:srgbClr val="000000"/>
              </a:buClr>
            </a:pPr>
            <a:r>
              <a:rPr lang="en-US" altLang="zh-CN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小眉小眼，活像演员刘亚津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标题 113665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algn="l"/>
            <a:r>
              <a:rPr lang="zh-CN" altLang="en-US" sz="4800" dirty="0"/>
              <a:t>发挥想象，精彩仿写</a:t>
            </a:r>
            <a:endParaRPr lang="zh-CN" altLang="en-US" sz="4800" dirty="0"/>
          </a:p>
        </p:txBody>
      </p:sp>
      <p:sp>
        <p:nvSpPr>
          <p:cNvPr id="113667" name="文本占位符 11366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5400" dirty="0"/>
              <a:t>      </a:t>
            </a:r>
            <a:r>
              <a:rPr lang="zh-CN" altLang="en-US" sz="5400" dirty="0"/>
              <a:t>兵马俑的“</a:t>
            </a:r>
            <a:r>
              <a:rPr lang="zh-CN" altLang="en-US" sz="5400" b="1" dirty="0">
                <a:solidFill>
                  <a:srgbClr val="FF3300"/>
                </a:solidFill>
              </a:rPr>
              <a:t>神态各异”</a:t>
            </a:r>
            <a:r>
              <a:rPr lang="zh-CN" altLang="en-US" sz="5400" dirty="0"/>
              <a:t>还体现在哪里？请学习课文写法，快乐仿写。</a:t>
            </a:r>
            <a:endParaRPr lang="zh-CN" altLang="en-US" sz="5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0" name="图片 114689" descr="7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1">
            <a:lum bright="-23999"/>
          </a:blip>
          <a:stretch>
            <a:fillRect/>
          </a:stretch>
        </p:blipFill>
        <p:spPr>
          <a:xfrm>
            <a:off x="0" y="0"/>
            <a:ext cx="9448800" cy="7331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4691" name="文本框 114690"/>
          <p:cNvSpPr txBox="1"/>
          <p:nvPr/>
        </p:nvSpPr>
        <p:spPr>
          <a:xfrm>
            <a:off x="503238" y="1125538"/>
            <a:ext cx="9182100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          </a:t>
            </a:r>
            <a:r>
              <a:rPr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它们神态各异：有的</a:t>
            </a:r>
            <a:r>
              <a:rPr lang="zh-CN" altLang="en-US" sz="3600" b="1" u="sng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                           </a:t>
            </a:r>
            <a:r>
              <a:rPr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，好像在</a:t>
            </a:r>
            <a:r>
              <a:rPr lang="zh-CN" altLang="en-US" sz="3600" b="1" u="sng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                            </a:t>
            </a:r>
            <a:r>
              <a:rPr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；有的</a:t>
            </a:r>
            <a:r>
              <a:rPr lang="zh-CN" altLang="en-US" sz="3600" b="1" u="sng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                    </a:t>
            </a:r>
            <a:r>
              <a:rPr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，好像在 </a:t>
            </a:r>
            <a:r>
              <a:rPr lang="zh-CN" altLang="en-US" sz="3600" b="1" u="sng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                           </a:t>
            </a:r>
            <a:r>
              <a:rPr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；有的  </a:t>
            </a:r>
            <a:r>
              <a:rPr lang="zh-CN" altLang="en-US" sz="3600" b="1" u="sng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                    </a:t>
            </a:r>
            <a:r>
              <a:rPr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，好像在</a:t>
            </a:r>
            <a:r>
              <a:rPr lang="zh-CN" altLang="en-US" sz="36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3600" u="sng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</a:t>
            </a:r>
            <a:r>
              <a:rPr lang="zh-CN" altLang="en-US" sz="36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。</a:t>
            </a:r>
            <a:endParaRPr lang="zh-CN" altLang="en-US" sz="360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4692" name="动作按钮: 上一张 114691">
            <a:hlinkClick r:id="" action="ppaction://hlinkshowjump?jump=firstslide"/>
          </p:cNvPr>
          <p:cNvSpPr/>
          <p:nvPr/>
        </p:nvSpPr>
        <p:spPr>
          <a:xfrm>
            <a:off x="8982075" y="6727825"/>
            <a:ext cx="323850" cy="260350"/>
          </a:xfrm>
          <a:prstGeom prst="actionButtonReturn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5" name="文本占位符 15667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None/>
            </a:pPr>
            <a:r>
              <a:rPr lang="en-US" altLang="en-US" sz="2400"/>
              <a:t>1</a:t>
            </a:r>
            <a:r>
              <a:rPr lang="zh-CN" altLang="en-US" sz="2400" dirty="0"/>
              <a:t>、</a:t>
            </a:r>
            <a:r>
              <a:rPr lang="en-US" altLang="en-US" sz="2400" dirty="0"/>
              <a:t>有的龇牙咧嘴，瞪着眼睛，好像准备为牺牲的兄弟报仇；</a:t>
            </a:r>
            <a:endParaRPr lang="en-US" altLang="zh-CN" sz="2400" dirty="0"/>
          </a:p>
          <a:p>
            <a:pPr>
              <a:lnSpc>
                <a:spcPct val="80000"/>
              </a:lnSpc>
              <a:buNone/>
            </a:pPr>
            <a:r>
              <a:rPr lang="en-US" altLang="en-US" sz="2400"/>
              <a:t>2</a:t>
            </a:r>
            <a:r>
              <a:rPr lang="zh-CN" altLang="en-US" sz="2400" dirty="0"/>
              <a:t>、</a:t>
            </a:r>
            <a:r>
              <a:rPr lang="en-US" altLang="en-US" sz="2400" dirty="0"/>
              <a:t>有的忧心忡忡，紧锁双眉，好像在考虑如何反败为胜；</a:t>
            </a:r>
            <a:endParaRPr lang="en-US" altLang="zh-CN" sz="2400" dirty="0"/>
          </a:p>
          <a:p>
            <a:pPr>
              <a:lnSpc>
                <a:spcPct val="80000"/>
              </a:lnSpc>
              <a:buNone/>
            </a:pPr>
            <a:r>
              <a:rPr lang="en-US" altLang="en-US" sz="2400"/>
              <a:t>3</a:t>
            </a:r>
            <a:r>
              <a:rPr lang="zh-CN" altLang="en-US" sz="2400" dirty="0"/>
              <a:t>、</a:t>
            </a:r>
            <a:r>
              <a:rPr lang="en-US" altLang="en-US" sz="2400" dirty="0"/>
              <a:t>有的大发雷霆怒发冲冠，好像要冲上去把敌人一举歼灭；有的喜笑颜开，好像想出一条绝妙的计谋；</a:t>
            </a:r>
            <a:endParaRPr lang="en-US" altLang="zh-CN" sz="2400" dirty="0"/>
          </a:p>
          <a:p>
            <a:pPr>
              <a:lnSpc>
                <a:spcPct val="80000"/>
              </a:lnSpc>
              <a:buNone/>
            </a:pPr>
            <a:r>
              <a:rPr lang="en-US" altLang="en-US" sz="2400"/>
              <a:t>4</a:t>
            </a:r>
            <a:r>
              <a:rPr lang="zh-CN" altLang="en-US" sz="2400" dirty="0"/>
              <a:t>、</a:t>
            </a:r>
            <a:r>
              <a:rPr lang="en-US" altLang="en-US" sz="2400" dirty="0"/>
              <a:t>有的眼含有愁，好像在思念家乡的妻儿；</a:t>
            </a:r>
            <a:endParaRPr lang="en-US" altLang="zh-CN" sz="2400" dirty="0"/>
          </a:p>
          <a:p>
            <a:pPr>
              <a:lnSpc>
                <a:spcPct val="80000"/>
              </a:lnSpc>
              <a:buNone/>
            </a:pPr>
            <a:r>
              <a:rPr lang="en-US" altLang="en-US" sz="2400"/>
              <a:t>5</a:t>
            </a:r>
            <a:r>
              <a:rPr lang="zh-CN" altLang="en-US" sz="2400" dirty="0"/>
              <a:t>、</a:t>
            </a:r>
            <a:r>
              <a:rPr lang="en-US" altLang="en-US" sz="2400" dirty="0"/>
              <a:t>有的欣喜若狂，手舞足蹈，好像庆祝打了胜仗；</a:t>
            </a:r>
            <a:endParaRPr lang="en-US" altLang="zh-CN" sz="2400" dirty="0"/>
          </a:p>
          <a:p>
            <a:pPr>
              <a:lnSpc>
                <a:spcPct val="80000"/>
              </a:lnSpc>
              <a:buNone/>
            </a:pPr>
            <a:r>
              <a:rPr lang="en-US" altLang="en-US" sz="2400"/>
              <a:t>6</a:t>
            </a:r>
            <a:r>
              <a:rPr lang="zh-CN" altLang="en-US" sz="2400" dirty="0"/>
              <a:t>、</a:t>
            </a:r>
            <a:r>
              <a:rPr lang="en-US" altLang="en-US" sz="2400" dirty="0"/>
              <a:t>有的神态自若，信心十足，好像不费吹灰之力就可以把敌人打败；</a:t>
            </a:r>
            <a:endParaRPr lang="en-US" altLang="zh-CN" sz="2400" dirty="0"/>
          </a:p>
          <a:p>
            <a:pPr>
              <a:lnSpc>
                <a:spcPct val="80000"/>
              </a:lnSpc>
              <a:buNone/>
            </a:pPr>
            <a:r>
              <a:rPr lang="en-US" altLang="en-US" sz="2400"/>
              <a:t>7</a:t>
            </a:r>
            <a:r>
              <a:rPr lang="zh-CN" altLang="en-US" sz="2400" dirty="0"/>
              <a:t>、</a:t>
            </a:r>
            <a:r>
              <a:rPr lang="en-US" altLang="en-US" sz="2400" dirty="0"/>
              <a:t>有的看起来可怜巴巴，满脸沮丧好像刚刚吃了一个败仗，有的得意洋洋，好像胜利在望</a:t>
            </a:r>
            <a:r>
              <a:rPr lang="en-US" altLang="en-US" sz="2400"/>
              <a:t>······</a:t>
            </a:r>
            <a:br>
              <a:rPr lang="en-US" altLang="en-US" sz="2400"/>
            </a:br>
            <a:br>
              <a:rPr lang="en-US" altLang="en-US" sz="2400"/>
            </a:b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6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6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6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6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6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6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6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6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6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6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6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6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6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6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6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6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6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6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6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6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6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6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6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6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6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6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6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6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75" grpId="0" build="p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6962</Words>
  <Application>WPS 演示</Application>
  <PresentationFormat>全屏显示(4:3)</PresentationFormat>
  <Paragraphs>602</Paragraphs>
  <Slides>109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109</vt:i4>
      </vt:variant>
    </vt:vector>
  </HeadingPairs>
  <TitlesOfParts>
    <vt:vector size="123" baseType="lpstr">
      <vt:lpstr>Arial</vt:lpstr>
      <vt:lpstr>宋体</vt:lpstr>
      <vt:lpstr>Wingdings</vt:lpstr>
      <vt:lpstr>Times New Roman</vt:lpstr>
      <vt:lpstr>隶书</vt:lpstr>
      <vt:lpstr>楷体_GB2312</vt:lpstr>
      <vt:lpstr>黑体</vt:lpstr>
      <vt:lpstr>微软雅黑</vt:lpstr>
      <vt:lpstr>新宋体</vt:lpstr>
      <vt:lpstr>Calibri</vt:lpstr>
      <vt:lpstr>楷体</vt:lpstr>
      <vt:lpstr>华文新魏</vt:lpstr>
      <vt:lpstr>Arial Black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字词检测：     yù         hóng    zhēng        mí      享誉世界 规模宏大  南征北战 所向披靡     kuí            tǐng          zhíjiāng                tí  身材魁梧 昂首挺胸  手执缰绳  撒开四蹄    jiǒng                    bó                   xiào 目光炯炯   殊死拼搏    惟妙惟肖   tónɡ        kàn      tǒng shuài          jǐn  临潼    鸟瞰     统  帅    不仅  hé guān   Kǎi    xuē    hàn    shì         nǐ    shèng   鹖冠   铠甲 战靴 颔首 誓为 模拟 千乘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段落层次：</vt:lpstr>
      <vt:lpstr>PowerPoint 演示文稿</vt:lpstr>
      <vt:lpstr>设问导读（一） 默读课文第2自然段，我发现作者主要是用                说明方法，介绍兵马俑规模宏大。 请你完成下面的信息卡。 </vt:lpstr>
      <vt:lpstr>设问导读（一）      默读课文第2自然段，我发现作者主要是用列数字 说明方法，介绍兵马俑规模宏大。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全文的过渡段：</vt:lpstr>
      <vt:lpstr>PowerPoint 演示文稿</vt:lpstr>
      <vt:lpstr>PowerPoint 演示文稿</vt:lpstr>
      <vt:lpstr>设问导读（二）              学习课文第4----7自然段，先读读，抓住关键词来体会每种兵马俑个性鲜明的特点，在小组里说一说。             </vt:lpstr>
      <vt:lpstr>PowerPoint 演示文稿</vt:lpstr>
      <vt:lpstr>PowerPoint 演示文稿</vt:lpstr>
      <vt:lpstr>PowerPoint 演示文稿</vt:lpstr>
      <vt:lpstr>总结学法，分组自学，完成以下表格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设问导读（三）          作者在介绍兵马俑的时候，不仅对眼前的情形做了描述，同时还展开了联想，营造出浓重的历史氛围。我能用“       ”画出第8自然段联想的句子。</vt:lpstr>
      <vt:lpstr>        每个兵马俑都是极为精美的艺术珍品。仔细端详，神态各异：有的颔首低眉，若有所思，好像在考虑如何相互配合，战胜敌人；有的目光炯炯，神态庄重，好像在暗下决心，誓为秦国统一天下作殊死拼搏；有的紧握双拳，好像在听候号角，待命出征；有的凝视远方，好像在思念家乡的亲人……走近它们的身旁，似乎能感受到轻微的呼吸声。</vt:lpstr>
      <vt:lpstr>        每个兵马俑都是极为精美的艺术珍品。仔细端详，神态各异：有的颔首低眉，若有所思，好像在考虑如何相互配合，战胜敌人；有的目光炯炯，神态庄重，好像在暗下决心，誓为秦国统一天下作殊死拼搏；有的紧握双拳，好像在听候号角，待命出征；有的凝视远方，好像在思念家乡的亲人……走近它们的身旁，似乎能感受到轻微的呼吸声。</vt:lpstr>
      <vt:lpstr>        每个兵马俑都是极为精美的艺术珍品。仔细端详，神态各异：有的颔首低眉，若有所思，好像在考虑如何相互配合，战胜敌人；有的目光炯炯，神态庄重，好像在暗下决心，誓为秦国统一天下作殊死拼搏；有的紧握双拳，好像在听候号角，待命出征；有的凝视远方，好像在思念家乡的亲人……走近它们的身旁，似乎能感受到轻微的呼吸声。</vt:lpstr>
      <vt:lpstr>神态1</vt:lpstr>
      <vt:lpstr>PowerPoint 演示文稿</vt:lpstr>
      <vt:lpstr>PowerPoint 演示文稿</vt:lpstr>
      <vt:lpstr>PowerPoint 演示文稿</vt:lpstr>
      <vt:lpstr>PowerPoint 演示文稿</vt:lpstr>
      <vt:lpstr>        每个兵马俑都是极为精美的艺术珍品。仔细端详，神态各异：有的颔首低眉，若有所思，好像在考虑如何相互配合，战胜敌人；有的目光炯炯，神态庄重，好像在暗下决心，誓为秦国统一天下作殊死拼搏；有的紧握双拳，好像在听候号角，待命出征；有的凝视远方，好像在思念家乡的亲人……走近它们的身旁，似乎能感受到轻微的呼吸声。</vt:lpstr>
      <vt:lpstr>PowerPoint 演示文稿</vt:lpstr>
      <vt:lpstr>PowerPoint 演示文稿</vt:lpstr>
      <vt:lpstr>PowerPoint 演示文稿</vt:lpstr>
      <vt:lpstr>神态1</vt:lpstr>
      <vt:lpstr>PowerPoint 演示文稿</vt:lpstr>
      <vt:lpstr>PowerPoint 演示文稿</vt:lpstr>
      <vt:lpstr>发挥想象，精彩仿写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</vt:lpstr>
      <vt:lpstr>PowerPoint 演示文稿</vt:lpstr>
      <vt:lpstr>PowerPoint 演示文稿</vt:lpstr>
      <vt:lpstr>PowerPoint 演示文稿</vt:lpstr>
    </vt:vector>
  </TitlesOfParts>
  <Company>信念技术论坛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cw151</cp:lastModifiedBy>
  <cp:revision>115</cp:revision>
  <dcterms:created xsi:type="dcterms:W3CDTF">2012-11-10T08:11:00Z</dcterms:created>
  <dcterms:modified xsi:type="dcterms:W3CDTF">2017-03-12T06:26:29Z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