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441" r:id="rId4"/>
    <p:sldId id="346" r:id="rId5"/>
    <p:sldId id="443" r:id="rId6"/>
    <p:sldId id="395" r:id="rId7"/>
    <p:sldId id="260" r:id="rId8"/>
    <p:sldId id="320" r:id="rId9"/>
    <p:sldId id="444" r:id="rId10"/>
    <p:sldId id="321" r:id="rId11"/>
    <p:sldId id="392" r:id="rId12"/>
    <p:sldId id="445" r:id="rId13"/>
    <p:sldId id="319" r:id="rId14"/>
    <p:sldId id="494" r:id="rId15"/>
    <p:sldId id="491" r:id="rId16"/>
    <p:sldId id="489" r:id="rId17"/>
    <p:sldId id="490" r:id="rId18"/>
    <p:sldId id="492" r:id="rId19"/>
    <p:sldId id="495" r:id="rId20"/>
    <p:sldId id="538" r:id="rId21"/>
    <p:sldId id="537" r:id="rId22"/>
    <p:sldId id="539" r:id="rId23"/>
    <p:sldId id="317" r:id="rId24"/>
    <p:sldId id="359" r:id="rId25"/>
    <p:sldId id="347" r:id="rId26"/>
    <p:sldId id="488" r:id="rId27"/>
    <p:sldId id="394" r:id="rId28"/>
    <p:sldId id="355" r:id="rId29"/>
    <p:sldId id="336" r:id="rId30"/>
    <p:sldId id="348" r:id="rId31"/>
    <p:sldId id="279" r:id="rId32"/>
    <p:sldId id="281" r:id="rId33"/>
    <p:sldId id="289" r:id="rId34"/>
    <p:sldId id="280" r:id="rId35"/>
    <p:sldId id="282" r:id="rId36"/>
    <p:sldId id="283" r:id="rId37"/>
    <p:sldId id="349" r:id="rId38"/>
    <p:sldId id="262" r:id="rId39"/>
    <p:sldId id="328" r:id="rId40"/>
    <p:sldId id="263" r:id="rId41"/>
    <p:sldId id="329" r:id="rId42"/>
    <p:sldId id="286" r:id="rId43"/>
    <p:sldId id="331" r:id="rId44"/>
    <p:sldId id="332" r:id="rId45"/>
    <p:sldId id="285" r:id="rId46"/>
    <p:sldId id="333" r:id="rId47"/>
    <p:sldId id="351" r:id="rId48"/>
    <p:sldId id="352" r:id="rId49"/>
    <p:sldId id="353" r:id="rId50"/>
    <p:sldId id="541" r:id="rId51"/>
    <p:sldId id="354" r:id="rId52"/>
    <p:sldId id="292" r:id="rId53"/>
    <p:sldId id="540" r:id="rId54"/>
    <p:sldId id="343" r:id="rId55"/>
    <p:sldId id="436" r:id="rId56"/>
    <p:sldId id="437" r:id="rId57"/>
    <p:sldId id="438" r:id="rId58"/>
    <p:sldId id="439" r:id="rId59"/>
    <p:sldId id="361" r:id="rId6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FF66CC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486" y="-108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.png"/><Relationship Id="rId1" Type="http://schemas.openxmlformats.org/officeDocument/2006/relationships/slide" Target="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3.xml"/><Relationship Id="rId1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3397250" y="2292350"/>
            <a:ext cx="3551238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dirty="0">
                <a:latin typeface="Arial" panose="020B0604020202020204" pitchFamily="34" charset="0"/>
                <a:ea typeface="楷体_GB2312" pitchFamily="49" charset="-122"/>
              </a:rPr>
              <a:t>古诗两首</a:t>
            </a:r>
            <a:endParaRPr lang="zh-CN" altLang="en-US" sz="6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4" name="AutoShape 5"/>
          <p:cNvSpPr/>
          <p:nvPr/>
        </p:nvSpPr>
        <p:spPr>
          <a:xfrm>
            <a:off x="152400" y="1422400"/>
            <a:ext cx="3092450" cy="1325563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WordArt 6"/>
          <p:cNvSpPr>
            <a:spLocks noTextEdit="1"/>
          </p:cNvSpPr>
          <p:nvPr/>
        </p:nvSpPr>
        <p:spPr>
          <a:xfrm>
            <a:off x="1423988" y="1762125"/>
            <a:ext cx="442913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r>
              <a:rPr lang="en-US" altLang="zh-CN" sz="3600" strike="noStrike" noProof="1">
                <a:solidFill>
                  <a:srgbClr val="FF00FF"/>
                </a:solidFill>
                <a:effectLst>
                  <a:outerShdw dist="107763" dir="2699999" algn="ctr" rotWithShape="0">
                    <a:srgbClr val="868686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</a:t>
            </a:r>
            <a:endParaRPr lang="en-US" altLang="zh-CN" sz="3600" strike="noStrike" noProof="1">
              <a:solidFill>
                <a:srgbClr val="FF00FF"/>
              </a:solidFill>
              <a:effectLst>
                <a:outerShdw dist="107763" dir="2699999" algn="ctr" rotWithShape="0">
                  <a:srgbClr val="868686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2183" t="5750" r="44176" b="17709"/>
          <a:stretch>
            <a:fillRect/>
          </a:stretch>
        </p:blipFill>
        <p:spPr>
          <a:xfrm>
            <a:off x="152400" y="2947988"/>
            <a:ext cx="1797050" cy="383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8194"/>
          <p:cNvSpPr txBox="1"/>
          <p:nvPr/>
        </p:nvSpPr>
        <p:spPr>
          <a:xfrm>
            <a:off x="3362325" y="5318125"/>
            <a:ext cx="22240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浮萍</a:t>
            </a:r>
            <a:endParaRPr lang="zh-CN" altLang="en-US" sz="80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W0201508063141240498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234950"/>
            <a:ext cx="8453120" cy="48552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2765425" y="146685"/>
            <a:ext cx="3159760" cy="2203450"/>
            <a:chOff x="4355" y="332"/>
            <a:chExt cx="4976" cy="347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rcRect t="4354" r="7645"/>
            <a:stretch>
              <a:fillRect/>
            </a:stretch>
          </p:blipFill>
          <p:spPr>
            <a:xfrm>
              <a:off x="4355" y="332"/>
              <a:ext cx="4977" cy="34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631" y="914"/>
              <a:ext cx="18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/>
                <a:t>首</a:t>
              </a:r>
              <a:endParaRPr lang="zh-CN" altLang="en-US" sz="7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74385" y="1433830"/>
            <a:ext cx="3159760" cy="2203450"/>
            <a:chOff x="9100" y="2258"/>
            <a:chExt cx="4976" cy="34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rcRect t="4354" r="7645"/>
            <a:stretch>
              <a:fillRect/>
            </a:stretch>
          </p:blipFill>
          <p:spPr>
            <a:xfrm>
              <a:off x="9100" y="2258"/>
              <a:ext cx="4977" cy="347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0359" y="2786"/>
              <a:ext cx="18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/>
                <a:t>浮</a:t>
              </a:r>
              <a:endParaRPr lang="zh-CN" altLang="en-US" sz="7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44980" y="4502150"/>
            <a:ext cx="3159760" cy="2203450"/>
            <a:chOff x="2748" y="7090"/>
            <a:chExt cx="4976" cy="34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t="4354" r="7645"/>
            <a:stretch>
              <a:fillRect/>
            </a:stretch>
          </p:blipFill>
          <p:spPr>
            <a:xfrm>
              <a:off x="2748" y="7090"/>
              <a:ext cx="4977" cy="347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004" y="7800"/>
              <a:ext cx="18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/>
                <a:t>迹</a:t>
              </a:r>
              <a:endParaRPr lang="zh-CN" altLang="en-US" sz="7200"/>
            </a:p>
          </p:txBody>
        </p:sp>
      </p:grpSp>
      <p:grpSp>
        <p:nvGrpSpPr>
          <p:cNvPr id="16" name="组合 15"/>
          <p:cNvGrpSpPr/>
          <p:nvPr/>
        </p:nvGrpSpPr>
        <p:grpSpPr>
          <a:xfrm rot="0">
            <a:off x="42545" y="2212975"/>
            <a:ext cx="3159760" cy="2203450"/>
            <a:chOff x="67" y="3485"/>
            <a:chExt cx="4976" cy="347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4354" r="7645"/>
            <a:stretch>
              <a:fillRect/>
            </a:stretch>
          </p:blipFill>
          <p:spPr>
            <a:xfrm>
              <a:off x="67" y="3485"/>
              <a:ext cx="4977" cy="34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303" y="4146"/>
              <a:ext cx="18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/>
                <a:t>踪</a:t>
              </a:r>
              <a:endParaRPr lang="zh-CN" altLang="en-US" sz="7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1260" y="3937635"/>
            <a:ext cx="3159760" cy="2203450"/>
            <a:chOff x="7876" y="6201"/>
            <a:chExt cx="4976" cy="34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 t="4354" r="7645"/>
            <a:stretch>
              <a:fillRect/>
            </a:stretch>
          </p:blipFill>
          <p:spPr>
            <a:xfrm>
              <a:off x="7876" y="6201"/>
              <a:ext cx="4977" cy="347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9100" y="6781"/>
              <a:ext cx="18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/>
                <a:t>萍</a:t>
              </a:r>
              <a:endParaRPr lang="zh-CN" altLang="en-US" sz="7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" y="20955"/>
            <a:ext cx="9171305" cy="6848475"/>
          </a:xfrm>
          <a:prstGeom prst="rect">
            <a:avLst/>
          </a:prstGeom>
        </p:spPr>
      </p:pic>
      <p:sp>
        <p:nvSpPr>
          <p:cNvPr id="13314" name="矩形 16386"/>
          <p:cNvSpPr/>
          <p:nvPr/>
        </p:nvSpPr>
        <p:spPr>
          <a:xfrm>
            <a:off x="495300" y="260350"/>
            <a:ext cx="5000625" cy="506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4800">
                <a:latin typeface="Arial" panose="020B0604020202020204" pitchFamily="34" charset="0"/>
                <a:ea typeface="楷体_GB2312" pitchFamily="49" charset="-122"/>
              </a:rPr>
              <a:t>    池上</a:t>
            </a:r>
            <a:endParaRPr lang="zh-CN" altLang="en-US" sz="480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              （唐）   白居易</a:t>
            </a:r>
            <a:endParaRPr lang="zh-CN" altLang="en-US" sz="320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小娃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撑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小艇，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偷采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白莲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回。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不解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藏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踪迹，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浮萍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一道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开。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3" name="文本框 10242"/>
          <p:cNvSpPr txBox="1"/>
          <p:nvPr/>
        </p:nvSpPr>
        <p:spPr>
          <a:xfrm>
            <a:off x="1155065" y="438150"/>
            <a:ext cx="4876165" cy="8229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800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小娃撑小艇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20825"/>
            <a:ext cx="8063865" cy="400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"/>
          <p:cNvSpPr txBox="1"/>
          <p:nvPr/>
        </p:nvSpPr>
        <p:spPr>
          <a:xfrm>
            <a:off x="1360170" y="5748020"/>
            <a:ext cx="6970713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一个小孩撑着小船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5601" descr="cedb9725f78021404d088d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26625" descr="96536acb97db32a852664f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8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22529" descr="01300000092237121721773227978"/>
          <p:cNvPicPr>
            <a:picLocks noChangeAspect="1"/>
          </p:cNvPicPr>
          <p:nvPr/>
        </p:nvPicPr>
        <p:blipFill>
          <a:blip r:embed="rId1"/>
          <a:srcRect l="3110" b="3125"/>
          <a:stretch>
            <a:fillRect/>
          </a:stretch>
        </p:blipFill>
        <p:spPr>
          <a:xfrm>
            <a:off x="0" y="0"/>
            <a:ext cx="9144000" cy="690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7649" descr="abb94f9f-f8db-4a0b-b828-808ab403f8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3" name="文本框 10242"/>
          <p:cNvSpPr txBox="1"/>
          <p:nvPr/>
        </p:nvSpPr>
        <p:spPr>
          <a:xfrm>
            <a:off x="1835785" y="438150"/>
            <a:ext cx="5398770" cy="8229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800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偷采白莲回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20825"/>
            <a:ext cx="8063865" cy="400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"/>
          <p:cNvSpPr txBox="1"/>
          <p:nvPr/>
        </p:nvSpPr>
        <p:spPr>
          <a:xfrm>
            <a:off x="1168400" y="5790565"/>
            <a:ext cx="37134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偷偷地采了白莲回来。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6985" y="572960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6600"/>
                </a:solidFill>
              </a:rPr>
              <a:t>天真可爱</a:t>
            </a:r>
            <a:endParaRPr lang="zh-CN" altLang="en-US" sz="320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6" descr="http://img2.zjolcdn.com/pic/0/16/81/73/16817357_99972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589088"/>
            <a:ext cx="2862262" cy="189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Picture 4" descr="http://pic73.nipic.com/file/20150728/19192438_160524557001_2.jpg"/>
          <p:cNvPicPr>
            <a:picLocks noChangeAspect="1"/>
          </p:cNvPicPr>
          <p:nvPr/>
        </p:nvPicPr>
        <p:blipFill>
          <a:blip r:embed="rId2"/>
          <a:srcRect b="6064"/>
          <a:stretch>
            <a:fillRect/>
          </a:stretch>
        </p:blipFill>
        <p:spPr>
          <a:xfrm>
            <a:off x="3892550" y="1895475"/>
            <a:ext cx="4608513" cy="3246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6" descr="http://imgsrc.baidu.com/forum/w%3D580/sign=aca29ea5f01fbe091c5ec31c5b610c30/0cd7912397dda1447a5dcd61b0b7d0a20df486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3519488"/>
            <a:ext cx="2862262" cy="190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067175" y="1327150"/>
            <a:ext cx="15128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采莲蓬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27"/>
          <p:cNvGrpSpPr/>
          <p:nvPr/>
        </p:nvGrpSpPr>
        <p:grpSpPr>
          <a:xfrm>
            <a:off x="111760" y="115888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2169795" y="2431733"/>
            <a:ext cx="1887538" cy="1957070"/>
            <a:chOff x="317986" y="1748180"/>
            <a:chExt cx="1887537" cy="1957071"/>
          </a:xfrm>
        </p:grpSpPr>
        <p:pic>
          <p:nvPicPr>
            <p:cNvPr id="513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4" name="TextBox 4"/>
            <p:cNvSpPr txBox="1"/>
            <p:nvPr/>
          </p:nvSpPr>
          <p:spPr>
            <a:xfrm>
              <a:off x="342982" y="1785010"/>
              <a:ext cx="1838325" cy="19202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首</a:t>
              </a:r>
              <a:endParaRPr lang="zh-CN" altLang="en-US" sz="1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294890" y="1478598"/>
            <a:ext cx="163830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75045" y="2432050"/>
            <a:ext cx="161480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首  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72810" y="2637790"/>
            <a:ext cx="1819910" cy="1066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首   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388938" y="4657725"/>
            <a:ext cx="1081087" cy="5664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116" name="Picture 20" descr="C:\Users\Administrator.PC-20160920KSGF\Desktop\人一语大课堂正文\首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4756150"/>
            <a:ext cx="4795838" cy="328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5138" y="1040448"/>
            <a:ext cx="8064500" cy="2308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白 莲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白莲子颗大粒圆，皮薄肉厚，兼有清香甜润，微甘而鲜的风味，既可做糕点配料，也可拌银耳、薏米，加冰糖，清炖成色白味甘的莲子汤。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Picture 1" descr="E:\文件中转站\课题图\续114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3716338"/>
            <a:ext cx="6016625" cy="210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4"/>
          <p:cNvSpPr/>
          <p:nvPr/>
        </p:nvSpPr>
        <p:spPr>
          <a:xfrm>
            <a:off x="1452245" y="509588"/>
            <a:ext cx="623887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小娃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撑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小艇，偷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采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白莲回。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1659255"/>
            <a:ext cx="8063865" cy="400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317" name="文本框 13316"/>
          <p:cNvSpPr txBox="1"/>
          <p:nvPr/>
        </p:nvSpPr>
        <p:spPr>
          <a:xfrm>
            <a:off x="430213" y="465138"/>
            <a:ext cx="7178675" cy="8239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不解藏踪迹，浮萍一道开。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1136650" y="5457825"/>
            <a:ext cx="56261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他不知道怎么掩藏踪迹，水面的浮萍上留下了一条船儿划过的痕迹。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425575"/>
            <a:ext cx="7846695" cy="400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 l="15272" t="7224" r="2323" b="5807"/>
          <a:stretch>
            <a:fillRect/>
          </a:stretch>
        </p:blipFill>
        <p:spPr>
          <a:xfrm>
            <a:off x="430530" y="1399540"/>
            <a:ext cx="7847330" cy="403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5364"/>
          <p:cNvSpPr/>
          <p:nvPr/>
        </p:nvSpPr>
        <p:spPr>
          <a:xfrm>
            <a:off x="1444625" y="912813"/>
            <a:ext cx="4572000" cy="1627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不解藏踪迹，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浮萍一道开。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0" name="文本框 1"/>
          <p:cNvSpPr txBox="1"/>
          <p:nvPr/>
        </p:nvSpPr>
        <p:spPr>
          <a:xfrm>
            <a:off x="1377950" y="3187700"/>
            <a:ext cx="6323013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0">
                <a:latin typeface="Arial" panose="020B0604020202020204" pitchFamily="34" charset="0"/>
                <a:ea typeface="宋体" panose="02010600030101010101" pitchFamily="2" charset="-122"/>
              </a:rPr>
              <a:t>不解：不知道。</a:t>
            </a: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0">
                <a:latin typeface="Arial" panose="020B0604020202020204" pitchFamily="34" charset="0"/>
                <a:ea typeface="宋体" panose="02010600030101010101" pitchFamily="2" charset="-122"/>
              </a:rPr>
              <a:t>藏：隐藏。</a:t>
            </a: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0">
                <a:latin typeface="Arial" panose="020B0604020202020204" pitchFamily="34" charset="0"/>
                <a:ea typeface="宋体" panose="02010600030101010101" pitchFamily="2" charset="-122"/>
              </a:rPr>
              <a:t>踪迹：指被小艇划开的浮萍。</a:t>
            </a: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0">
                <a:latin typeface="Arial" panose="020B0604020202020204" pitchFamily="34" charset="0"/>
                <a:ea typeface="宋体" panose="02010600030101010101" pitchFamily="2" charset="-122"/>
              </a:rPr>
              <a:t>浮萍：水生植物，椭圆形叶子浮在水面，叶</a:t>
            </a: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0">
                <a:latin typeface="Arial" panose="020B0604020202020204" pitchFamily="34" charset="0"/>
                <a:ea typeface="宋体" panose="02010600030101010101" pitchFamily="2" charset="-122"/>
              </a:rPr>
              <a:t>           下面有须根，夏季开白花。</a:t>
            </a:r>
            <a:endParaRPr lang="zh-CN" altLang="en-US" sz="24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0" y="1356995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6600"/>
                </a:solidFill>
              </a:rPr>
              <a:t>天真、可爱</a:t>
            </a:r>
            <a:endParaRPr lang="zh-CN" altLang="en-US" sz="280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3352800" y="692150"/>
            <a:ext cx="2347913" cy="1006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   择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827088" y="2420938"/>
            <a:ext cx="8086725" cy="24098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>
              <a:lnSpc>
                <a:spcPct val="190000"/>
              </a:lnSpc>
            </a:pPr>
            <a:r>
              <a:rPr lang="zh-CN" altLang="en-US" sz="4000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这首诗描写的是（     ）的事情。</a:t>
            </a:r>
            <a:endParaRPr lang="zh-CN" altLang="en-US" sz="4000" dirty="0">
              <a:solidFill>
                <a:srgbClr val="06561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eaLnBrk="0" hangingPunct="0">
              <a:lnSpc>
                <a:spcPct val="190000"/>
              </a:lnSpc>
            </a:pPr>
            <a:r>
              <a:rPr lang="zh-CN" altLang="en-US" sz="4000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  春天  夏天  秋天  冬天</a:t>
            </a:r>
            <a:endParaRPr lang="zh-CN" altLang="en-US" sz="4000" dirty="0">
              <a:solidFill>
                <a:srgbClr val="06561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4953000" y="2895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夏天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1" grpId="1"/>
      <p:bldP spid="174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" y="20955"/>
            <a:ext cx="9171305" cy="6848475"/>
          </a:xfrm>
          <a:prstGeom prst="rect">
            <a:avLst/>
          </a:prstGeom>
        </p:spPr>
      </p:pic>
      <p:sp>
        <p:nvSpPr>
          <p:cNvPr id="13314" name="矩形 16386"/>
          <p:cNvSpPr/>
          <p:nvPr/>
        </p:nvSpPr>
        <p:spPr>
          <a:xfrm>
            <a:off x="495300" y="260350"/>
            <a:ext cx="5000625" cy="506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4800">
                <a:latin typeface="Arial" panose="020B0604020202020204" pitchFamily="34" charset="0"/>
                <a:ea typeface="楷体_GB2312" pitchFamily="49" charset="-122"/>
              </a:rPr>
              <a:t>    池上</a:t>
            </a:r>
            <a:endParaRPr lang="zh-CN" altLang="en-US" sz="480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              （唐）   白居易</a:t>
            </a:r>
            <a:endParaRPr lang="zh-CN" altLang="en-US" sz="320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小娃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撑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小艇，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偷采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白莲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回。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不解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藏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踪迹，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浮萍</a:t>
            </a:r>
            <a:r>
              <a:rPr lang="en-US" altLang="zh-CN" sz="4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一道</a:t>
            </a:r>
            <a:r>
              <a:rPr lang="en-US" altLang="zh-CN" sz="48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4800" b="0">
                <a:latin typeface="Arial" panose="020B0604020202020204" pitchFamily="34" charset="0"/>
                <a:ea typeface="宋体" panose="02010600030101010101" pitchFamily="2" charset="-122"/>
              </a:rPr>
              <a:t>开。</a:t>
            </a: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1287463" y="827088"/>
            <a:ext cx="6769100" cy="5089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赏析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池塘中一个个大莲蓬，新鲜清香，多么诱人啊！一个小孩儿偷偷地撑着小船去摘了几个又赶紧划了回来。他还不懂得隐藏自己偷摘莲蓬的踪迹，自以为谁都不知道。可是小船驶过，水面原来平铺着的密密的绿色浮萍分出了一道明显的水线，这下子泄露了他的秘密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这首诗好比一组镜头，摄下一个小孩儿偷采白莲的情景。从诗的小主人公撑船进入画面，到他离去只留下被划开的一片浮萍，有景有色，有行动描写，有心理刻画，细致逼真，富有情趣。而这个小主人公的天真、活泼、淘气的可爱形象，也就栩栩如生，跃然纸上了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8" name="表格 19457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19469" name="文本框 19468"/>
          <p:cNvSpPr txBox="1"/>
          <p:nvPr/>
        </p:nvSpPr>
        <p:spPr>
          <a:xfrm>
            <a:off x="1524000" y="425450"/>
            <a:ext cx="175895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c</a:t>
            </a:r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ǎ</a:t>
            </a:r>
            <a:r>
              <a:rPr lang="en-US" altLang="x-none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i</a:t>
            </a:r>
            <a:endParaRPr lang="en-US" altLang="x-none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1609090" y="2541588"/>
            <a:ext cx="2367280" cy="2712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采</a:t>
            </a:r>
            <a:endParaRPr lang="zh-CN" altLang="en-US" sz="172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22" name="文本框 19470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72" name="矩形 19471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神采</a:t>
            </a:r>
            <a:endParaRPr lang="zh-CN" altLang="en-US" sz="72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采花</a:t>
            </a:r>
            <a:endParaRPr lang="zh-CN" altLang="en-US" sz="72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采办</a:t>
            </a:r>
            <a:endParaRPr lang="zh-CN" altLang="en-US" sz="72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9" grpId="0"/>
      <p:bldP spid="19470" grpId="0"/>
      <p:bldP spid="194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4489450" y="2382838"/>
            <a:ext cx="4313238" cy="3443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0" dirty="0">
                <a:latin typeface="Arial" panose="020B0604020202020204" pitchFamily="34" charset="0"/>
                <a:ea typeface="楷体_GB2312" pitchFamily="49" charset="-122"/>
              </a:rPr>
              <a:t>泉眼无声惜细流，</a:t>
            </a:r>
            <a:endParaRPr lang="zh-CN" altLang="en-US" sz="40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0" dirty="0">
                <a:latin typeface="Arial" panose="020B0604020202020204" pitchFamily="34" charset="0"/>
                <a:ea typeface="楷体_GB2312" pitchFamily="49" charset="-122"/>
              </a:rPr>
              <a:t>树阴照水爱晴柔。</a:t>
            </a:r>
            <a:endParaRPr lang="zh-CN" altLang="en-US" sz="40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0" dirty="0">
                <a:latin typeface="Arial" panose="020B0604020202020204" pitchFamily="34" charset="0"/>
                <a:ea typeface="楷体_GB2312" pitchFamily="49" charset="-122"/>
              </a:rPr>
              <a:t>小荷才露尖尖角，</a:t>
            </a:r>
            <a:endParaRPr lang="zh-CN" altLang="en-US" sz="40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0" dirty="0">
                <a:latin typeface="Arial" panose="020B0604020202020204" pitchFamily="34" charset="0"/>
                <a:ea typeface="楷体_GB2312" pitchFamily="49" charset="-122"/>
              </a:rPr>
              <a:t>早有蜻蜓立上头。</a:t>
            </a:r>
            <a:endParaRPr lang="zh-CN" altLang="en-US" sz="40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4892675" y="595313"/>
            <a:ext cx="350520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小池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（宋） 杨万里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852488"/>
            <a:ext cx="3863975" cy="515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403225" y="2301875"/>
            <a:ext cx="8040688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读题目，想想小池里有些什么？</a:t>
            </a:r>
            <a:endParaRPr lang="zh-CN" altLang="en-US" sz="4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9458" name="Picture 12" descr="ca86e620b9e623ff-e7ae36db714776c0-54e3a02f08bb2bc34337547c9fb56e1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483" r="52206"/>
          <a:stretch>
            <a:fillRect/>
          </a:stretch>
        </p:blipFill>
        <p:spPr>
          <a:xfrm>
            <a:off x="11113" y="4592638"/>
            <a:ext cx="1878012" cy="2239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46520"/>
          <a:stretch>
            <a:fillRect/>
          </a:stretch>
        </p:blipFill>
        <p:spPr>
          <a:xfrm>
            <a:off x="-12700" y="-10160"/>
            <a:ext cx="9156700" cy="6856095"/>
          </a:xfrm>
          <a:prstGeom prst="rect">
            <a:avLst/>
          </a:prstGeom>
        </p:spPr>
      </p:pic>
      <p:sp>
        <p:nvSpPr>
          <p:cNvPr id="5125" name="文本框 5124"/>
          <p:cNvSpPr txBox="1"/>
          <p:nvPr/>
        </p:nvSpPr>
        <p:spPr>
          <a:xfrm>
            <a:off x="-5080" y="-10160"/>
            <a:ext cx="2735580" cy="70104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看图听故事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22529" descr="01300000092237121721773227978"/>
          <p:cNvPicPr>
            <a:picLocks noChangeAspect="1"/>
          </p:cNvPicPr>
          <p:nvPr/>
        </p:nvPicPr>
        <p:blipFill>
          <a:blip r:embed="rId1"/>
          <a:srcRect l="3110" b="3125"/>
          <a:stretch>
            <a:fillRect/>
          </a:stretch>
        </p:blipFill>
        <p:spPr>
          <a:xfrm>
            <a:off x="0" y="0"/>
            <a:ext cx="9144000" cy="690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3553" descr="1952f525f0deaf6835a80f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4577" descr="n161599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24578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91" t="26694" r="19528" b="35344"/>
          <a:stretch>
            <a:fillRect/>
          </a:stretch>
        </p:blipFill>
        <p:spPr>
          <a:xfrm>
            <a:off x="7543800" y="228600"/>
            <a:ext cx="1323975" cy="846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5601" descr="cedb9725f78021404d088d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26625" descr="96536acb97db32a852664f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8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7649" descr="abb94f9f-f8db-4a0b-b828-808ab403f8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7650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91" t="26694" r="19528" b="35344"/>
          <a:stretch>
            <a:fillRect/>
          </a:stretch>
        </p:blipFill>
        <p:spPr>
          <a:xfrm>
            <a:off x="7543800" y="228600"/>
            <a:ext cx="1323975" cy="846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27305"/>
            <a:ext cx="9178925" cy="6837045"/>
          </a:xfrm>
          <a:prstGeom prst="rect">
            <a:avLst/>
          </a:prstGeom>
        </p:spPr>
      </p:pic>
      <p:sp>
        <p:nvSpPr>
          <p:cNvPr id="28675" name="文本框 28674"/>
          <p:cNvSpPr txBox="1"/>
          <p:nvPr/>
        </p:nvSpPr>
        <p:spPr>
          <a:xfrm>
            <a:off x="6038850" y="3170555"/>
            <a:ext cx="3124200" cy="1189038"/>
          </a:xfrm>
          <a:prstGeom prst="rect">
            <a:avLst/>
          </a:prstGeom>
          <a:noFill/>
          <a:ln w="9525">
            <a:noFill/>
          </a:ln>
          <a:effectLst>
            <a:outerShdw dist="28398" dir="3806096" algn="ctr" rotWithShape="0">
              <a:schemeClr val="bg1"/>
            </a:outerShdw>
          </a:effectLst>
        </p:spPr>
        <p:txBody>
          <a:bodyPr anchor="t">
            <a:spAutoFit/>
          </a:bodyPr>
          <a:p>
            <a:pPr lvl="0" indent="0" eaLnBrk="0" hangingPunct="0"/>
            <a:r>
              <a:rPr lang="zh-CN" altLang="en-US" sz="72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蜻蜓</a:t>
            </a:r>
            <a:endParaRPr lang="zh-CN" altLang="en-US" sz="72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478213" y="4152583"/>
            <a:ext cx="2019300" cy="1189037"/>
          </a:xfrm>
          <a:prstGeom prst="rect">
            <a:avLst/>
          </a:prstGeom>
          <a:noFill/>
          <a:ln w="9525">
            <a:noFill/>
          </a:ln>
          <a:effectLst>
            <a:outerShdw dist="28398" dir="3806096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72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荷叶</a:t>
            </a:r>
            <a:endParaRPr lang="zh-CN" altLang="en-US" sz="72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459230" y="770255"/>
            <a:ext cx="2019300" cy="1189038"/>
          </a:xfrm>
          <a:prstGeom prst="rect">
            <a:avLst/>
          </a:prstGeom>
          <a:noFill/>
          <a:ln w="9525">
            <a:noFill/>
          </a:ln>
          <a:effectLst>
            <a:outerShdw dist="28398" dir="3806096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72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树荫</a:t>
            </a:r>
            <a:endParaRPr lang="zh-CN" altLang="en-US" sz="72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191953" y="-27305"/>
            <a:ext cx="3241675" cy="701675"/>
          </a:xfrm>
          <a:prstGeom prst="rect">
            <a:avLst/>
          </a:prstGeom>
          <a:noFill/>
          <a:ln w="9525">
            <a:noFill/>
          </a:ln>
          <a:effectLst>
            <a:outerShdw dist="28398" dir="3806096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4000" dirty="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图上有什么？</a:t>
            </a:r>
            <a:endParaRPr lang="zh-CN" altLang="en-US" sz="4000" dirty="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4593590" y="1147445"/>
            <a:ext cx="2438400" cy="1006475"/>
          </a:xfrm>
          <a:prstGeom prst="rect">
            <a:avLst/>
          </a:prstGeom>
          <a:noFill/>
          <a:ln w="9525">
            <a:noFill/>
          </a:ln>
          <a:effectLst>
            <a:outerShdw dist="28398" dir="3806096" algn="ctr" rotWithShape="0">
              <a:schemeClr val="bg1"/>
            </a:outerShdw>
          </a:effectLst>
        </p:spPr>
        <p:txBody>
          <a:bodyPr anchor="t">
            <a:spAutoFit/>
          </a:bodyPr>
          <a:p>
            <a:pPr lvl="0" indent="0" eaLnBrk="0" hangingPunct="0"/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泉水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869555" y="4565015"/>
            <a:ext cx="114935" cy="93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63775" y="2153920"/>
            <a:ext cx="114935" cy="93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30395" y="2153920"/>
            <a:ext cx="114935" cy="93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13605" y="5341620"/>
            <a:ext cx="114935" cy="93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 bldLvl="0" animBg="1"/>
      <p:bldP spid="28677" grpId="0" bldLvl="0" animBg="1"/>
      <p:bldP spid="28678" grpId="0" bldLvl="0" animBg="1"/>
      <p:bldP spid="2867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29697"/>
          <p:cNvSpPr txBox="1"/>
          <p:nvPr/>
        </p:nvSpPr>
        <p:spPr>
          <a:xfrm>
            <a:off x="3621088" y="386398"/>
            <a:ext cx="157956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池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0" name="文本框 29698"/>
          <p:cNvSpPr txBox="1"/>
          <p:nvPr/>
        </p:nvSpPr>
        <p:spPr>
          <a:xfrm>
            <a:off x="4054475" y="1036955"/>
            <a:ext cx="442658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（南宋）杨万里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1" name="文本框 29699"/>
          <p:cNvSpPr txBox="1"/>
          <p:nvPr/>
        </p:nvSpPr>
        <p:spPr>
          <a:xfrm>
            <a:off x="2422525" y="1905000"/>
            <a:ext cx="5080000" cy="39322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泉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眼无声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细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流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荫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照水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爱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晴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柔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荷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才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尖尖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角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早有蜻蜓立上头。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2" name="文本框 29700"/>
          <p:cNvSpPr txBox="1"/>
          <p:nvPr/>
        </p:nvSpPr>
        <p:spPr>
          <a:xfrm>
            <a:off x="4226878" y="-6985"/>
            <a:ext cx="7096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chí</a:t>
            </a:r>
            <a:endParaRPr lang="en-US" altLang="x-none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3" name="文本框 29701"/>
          <p:cNvSpPr txBox="1"/>
          <p:nvPr/>
        </p:nvSpPr>
        <p:spPr>
          <a:xfrm>
            <a:off x="2362200" y="1423988"/>
            <a:ext cx="10604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quán</a:t>
            </a:r>
            <a:endParaRPr lang="en-US" altLang="x-none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4" name="文本框 29702"/>
          <p:cNvSpPr txBox="1"/>
          <p:nvPr/>
        </p:nvSpPr>
        <p:spPr>
          <a:xfrm>
            <a:off x="6117590" y="1537653"/>
            <a:ext cx="79819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li</a:t>
            </a:r>
            <a:r>
              <a:rPr lang="zh-CN" altLang="en-US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ú</a:t>
            </a:r>
            <a:endParaRPr lang="zh-CN" altLang="en-US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5" name="文本框 29703"/>
          <p:cNvSpPr txBox="1"/>
          <p:nvPr/>
        </p:nvSpPr>
        <p:spPr>
          <a:xfrm>
            <a:off x="3215005" y="3611880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h</a:t>
            </a:r>
            <a:r>
              <a:rPr lang="zh-CN" altLang="en-US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ē</a:t>
            </a:r>
            <a:endParaRPr lang="zh-CN" altLang="en-US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6" name="文本框 29704"/>
          <p:cNvSpPr txBox="1"/>
          <p:nvPr/>
        </p:nvSpPr>
        <p:spPr>
          <a:xfrm>
            <a:off x="5013325" y="2545715"/>
            <a:ext cx="54229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à</a:t>
            </a:r>
            <a:r>
              <a:rPr lang="en-US" altLang="zh-CN" sz="28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i</a:t>
            </a:r>
            <a:endParaRPr lang="en-US" altLang="zh-CN" sz="28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7" name="文本框 29705"/>
          <p:cNvSpPr txBox="1"/>
          <p:nvPr/>
        </p:nvSpPr>
        <p:spPr>
          <a:xfrm>
            <a:off x="6186488" y="2590800"/>
            <a:ext cx="6604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28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róu</a:t>
            </a:r>
            <a:endParaRPr lang="en-US" altLang="x-none" sz="28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7658" name="文本框 29706"/>
          <p:cNvSpPr txBox="1"/>
          <p:nvPr/>
        </p:nvSpPr>
        <p:spPr>
          <a:xfrm>
            <a:off x="4343400" y="3611563"/>
            <a:ext cx="4762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lù</a:t>
            </a:r>
            <a:endParaRPr lang="en-US" altLang="x-none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" name="文本框 29706"/>
          <p:cNvSpPr txBox="1"/>
          <p:nvPr/>
        </p:nvSpPr>
        <p:spPr>
          <a:xfrm>
            <a:off x="6117590" y="3515043"/>
            <a:ext cx="10033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ji</a:t>
            </a:r>
            <a:r>
              <a:rPr lang="zh-CN" altLang="en-US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ǎ</a:t>
            </a:r>
            <a:r>
              <a:rPr lang="en-US" altLang="x-none" sz="3200" err="1">
                <a:solidFill>
                  <a:schemeClr val="accent2"/>
                </a:solidFill>
                <a:latin typeface="锐字云字库中等线体1.0" charset="-122"/>
                <a:ea typeface="锐字云字库中等线体1.0" charset="-122"/>
              </a:rPr>
              <a:t>o</a:t>
            </a:r>
            <a:endParaRPr lang="en-US" altLang="x-none" sz="3200" err="1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0721" descr="bd058308e818b7386b60fb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30723"/>
          <p:cNvSpPr/>
          <p:nvPr/>
        </p:nvSpPr>
        <p:spPr>
          <a:xfrm>
            <a:off x="554038" y="1092200"/>
            <a:ext cx="4876800" cy="365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杨万里</a:t>
            </a:r>
            <a:endParaRPr lang="zh-CN" altLang="en-US" sz="36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南宋诗人。他一生写过</a:t>
            </a: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2万多</a:t>
            </a: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首诗，保留到现在的有</a:t>
            </a: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4200</a:t>
            </a: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多首。他对自然景物有浓厚的兴趣，写了许多这方面的诗。</a:t>
            </a:r>
            <a:endParaRPr lang="zh-CN" altLang="en-US" sz="36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31745"/>
          <p:cNvSpPr txBox="1"/>
          <p:nvPr/>
        </p:nvSpPr>
        <p:spPr>
          <a:xfrm>
            <a:off x="1241425" y="1614488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爱惜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8" name="矩形 31746"/>
          <p:cNvSpPr/>
          <p:nvPr/>
        </p:nvSpPr>
        <p:spPr>
          <a:xfrm>
            <a:off x="3238500" y="161448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泉眼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699" name="文本框 31747"/>
          <p:cNvSpPr txBox="1"/>
          <p:nvPr/>
        </p:nvSpPr>
        <p:spPr>
          <a:xfrm>
            <a:off x="990600" y="3505200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荷叶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0" name="文本框 31748"/>
          <p:cNvSpPr txBox="1"/>
          <p:nvPr/>
        </p:nvSpPr>
        <p:spPr>
          <a:xfrm>
            <a:off x="4724400" y="3505200"/>
            <a:ext cx="14097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阴天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1" name="文本框 31749"/>
          <p:cNvSpPr txBox="1"/>
          <p:nvPr/>
        </p:nvSpPr>
        <p:spPr>
          <a:xfrm>
            <a:off x="5295900" y="161448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温柔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2" name="文本框 31750"/>
          <p:cNvSpPr txBox="1"/>
          <p:nvPr/>
        </p:nvSpPr>
        <p:spPr>
          <a:xfrm>
            <a:off x="6477000" y="351948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小池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3" name="文本框 31751"/>
          <p:cNvSpPr txBox="1"/>
          <p:nvPr/>
        </p:nvSpPr>
        <p:spPr>
          <a:xfrm>
            <a:off x="2819400" y="351948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露出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4" name="文本框 31752"/>
          <p:cNvSpPr txBox="1"/>
          <p:nvPr/>
        </p:nvSpPr>
        <p:spPr>
          <a:xfrm>
            <a:off x="3035300" y="1219200"/>
            <a:ext cx="10604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quán</a:t>
            </a:r>
            <a:endParaRPr lang="en-US" altLang="x-none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05" name="文本框 31753"/>
          <p:cNvSpPr txBox="1"/>
          <p:nvPr/>
        </p:nvSpPr>
        <p:spPr>
          <a:xfrm>
            <a:off x="1374775" y="1219200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à</a:t>
            </a:r>
            <a:r>
              <a:rPr lang="en-US" altLang="x-none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i</a:t>
            </a:r>
            <a:endParaRPr lang="en-US" altLang="x-none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06" name="文本框 31754"/>
          <p:cNvSpPr txBox="1"/>
          <p:nvPr/>
        </p:nvSpPr>
        <p:spPr>
          <a:xfrm>
            <a:off x="4724400" y="3048000"/>
            <a:ext cx="692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yīn</a:t>
            </a:r>
            <a:endParaRPr lang="en-US" altLang="x-none" sz="3200" err="1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07" name="文本框 31755"/>
          <p:cNvSpPr txBox="1"/>
          <p:nvPr/>
        </p:nvSpPr>
        <p:spPr>
          <a:xfrm>
            <a:off x="1068705" y="3048000"/>
            <a:ext cx="593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h</a:t>
            </a:r>
            <a:r>
              <a:rPr lang="zh-CN" altLang="en-US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é</a:t>
            </a:r>
            <a:endParaRPr lang="zh-CN" altLang="en-US" sz="3200" err="1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08" name="文本框 31756"/>
          <p:cNvSpPr txBox="1"/>
          <p:nvPr/>
        </p:nvSpPr>
        <p:spPr>
          <a:xfrm>
            <a:off x="5943600" y="1143000"/>
            <a:ext cx="7302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róu</a:t>
            </a:r>
            <a:endParaRPr lang="en-US" altLang="x-none" sz="3200" err="1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09" name="文本框 31757"/>
          <p:cNvSpPr txBox="1"/>
          <p:nvPr/>
        </p:nvSpPr>
        <p:spPr>
          <a:xfrm>
            <a:off x="2835275" y="3048000"/>
            <a:ext cx="4762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lù</a:t>
            </a:r>
            <a:endParaRPr lang="en-US" altLang="x-none" sz="3200" err="1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10" name="文本框 31758"/>
          <p:cNvSpPr txBox="1"/>
          <p:nvPr/>
        </p:nvSpPr>
        <p:spPr>
          <a:xfrm>
            <a:off x="7065963" y="3154363"/>
            <a:ext cx="7096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 err="1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chí</a:t>
            </a:r>
            <a:endParaRPr lang="en-US" altLang="x-none" sz="3200" err="1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11" name="文本框 31745"/>
          <p:cNvSpPr txBox="1"/>
          <p:nvPr/>
        </p:nvSpPr>
        <p:spPr>
          <a:xfrm>
            <a:off x="914400" y="5427663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流动</a:t>
            </a:r>
            <a:endParaRPr lang="en-US" altLang="zh-CN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2" name="文本框 31745"/>
          <p:cNvSpPr txBox="1"/>
          <p:nvPr/>
        </p:nvSpPr>
        <p:spPr>
          <a:xfrm>
            <a:off x="3126740" y="5427028"/>
            <a:ext cx="201930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尖尖角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3" name="文本框 31753"/>
          <p:cNvSpPr txBox="1"/>
          <p:nvPr/>
        </p:nvSpPr>
        <p:spPr>
          <a:xfrm>
            <a:off x="1068388" y="4849813"/>
            <a:ext cx="5603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li</a:t>
            </a:r>
            <a:r>
              <a:rPr lang="zh-CN" altLang="en-US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ú</a:t>
            </a:r>
            <a:endParaRPr lang="zh-CN" altLang="en-US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29714" name="文本框 31753"/>
          <p:cNvSpPr txBox="1"/>
          <p:nvPr/>
        </p:nvSpPr>
        <p:spPr>
          <a:xfrm>
            <a:off x="4229100" y="4849813"/>
            <a:ext cx="8143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x-none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ji</a:t>
            </a:r>
            <a:r>
              <a:rPr lang="zh-CN" altLang="en-US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ǎ</a:t>
            </a:r>
            <a:r>
              <a:rPr lang="en-US" altLang="x-none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o</a:t>
            </a:r>
            <a:endParaRPr lang="en-US" altLang="x-none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grpSp>
        <p:nvGrpSpPr>
          <p:cNvPr id="29715" name="组合 32773"/>
          <p:cNvGrpSpPr/>
          <p:nvPr/>
        </p:nvGrpSpPr>
        <p:grpSpPr>
          <a:xfrm>
            <a:off x="198438" y="101600"/>
            <a:ext cx="1655762" cy="1266825"/>
            <a:chOff x="0" y="0"/>
            <a:chExt cx="1043" cy="798"/>
          </a:xfrm>
        </p:grpSpPr>
        <p:pic>
          <p:nvPicPr>
            <p:cNvPr id="29716" name="图片 32774" descr="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52" cy="7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7" name="矩形 32775"/>
            <p:cNvSpPr/>
            <p:nvPr/>
          </p:nvSpPr>
          <p:spPr>
            <a:xfrm>
              <a:off x="136" y="91"/>
              <a:ext cx="90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indent="0"/>
              <a:r>
                <a:rPr lang="zh-CN" altLang="en-US" sz="2600">
                  <a:latin typeface="楷体_GB2312" pitchFamily="49" charset="-122"/>
                  <a:ea typeface="楷体_GB2312" pitchFamily="49" charset="-122"/>
                </a:rPr>
                <a:t>我会读 </a:t>
              </a:r>
              <a:endParaRPr lang="zh-CN" altLang="en-US" sz="26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60" name="组合 1"/>
          <p:cNvGrpSpPr/>
          <p:nvPr/>
        </p:nvGrpSpPr>
        <p:grpSpPr>
          <a:xfrm>
            <a:off x="2727325" y="815340"/>
            <a:ext cx="3240088" cy="2103438"/>
            <a:chOff x="423876" y="1491630"/>
            <a:chExt cx="3240360" cy="2103914"/>
          </a:xfrm>
        </p:grpSpPr>
        <p:sp>
          <p:nvSpPr>
            <p:cNvPr id="19464" name="矩形 4"/>
            <p:cNvSpPr/>
            <p:nvPr/>
          </p:nvSpPr>
          <p:spPr>
            <a:xfrm>
              <a:off x="467545" y="1779662"/>
              <a:ext cx="2808312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池  上</a:t>
              </a:r>
              <a:endPara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［唐］白 居 易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423876" y="1491630"/>
              <a:ext cx="3240360" cy="171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2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chí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shànɡ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tánɡ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bái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jū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yì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9461" name="组合 6"/>
          <p:cNvGrpSpPr/>
          <p:nvPr/>
        </p:nvGrpSpPr>
        <p:grpSpPr>
          <a:xfrm>
            <a:off x="1342708" y="2532698"/>
            <a:ext cx="6238875" cy="2162175"/>
            <a:chOff x="1762124" y="643529"/>
            <a:chExt cx="6239148" cy="2163473"/>
          </a:xfrm>
        </p:grpSpPr>
        <p:sp>
          <p:nvSpPr>
            <p:cNvPr id="19462" name="矩形 4"/>
            <p:cNvSpPr/>
            <p:nvPr/>
          </p:nvSpPr>
          <p:spPr>
            <a:xfrm>
              <a:off x="1762124" y="990332"/>
              <a:ext cx="6239148" cy="18166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 娃  撑  小 艇，偷采 白 莲 回。</a:t>
              </a:r>
              <a:endPara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eaLnBrk="1" hangingPunct="1"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不 解 藏 踪 迹，浮 萍一 道 开。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70061" y="643529"/>
              <a:ext cx="6231211" cy="1810836"/>
            </a:xfrm>
            <a:prstGeom prst="rect">
              <a:avLst/>
            </a:prstGeom>
          </p:spPr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chēnɡ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tǐnɡ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tōu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cǎi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bái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huí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bù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jiě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cánɡ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zōnɡ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jì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fú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pínɡ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yí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dào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kāi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32771"/>
          <p:cNvSpPr txBox="1"/>
          <p:nvPr/>
        </p:nvSpPr>
        <p:spPr>
          <a:xfrm>
            <a:off x="684530" y="2709545"/>
            <a:ext cx="810133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200000"/>
              </a:lnSpc>
            </a:pP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泉   流   爱   荷   柔   露   角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22" name="组合 32773"/>
          <p:cNvGrpSpPr/>
          <p:nvPr/>
        </p:nvGrpSpPr>
        <p:grpSpPr>
          <a:xfrm>
            <a:off x="684213" y="549275"/>
            <a:ext cx="1655762" cy="1266825"/>
            <a:chOff x="0" y="0"/>
            <a:chExt cx="1043" cy="798"/>
          </a:xfrm>
        </p:grpSpPr>
        <p:pic>
          <p:nvPicPr>
            <p:cNvPr id="30723" name="图片 32774" descr="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52" cy="7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4" name="矩形 32775"/>
            <p:cNvSpPr/>
            <p:nvPr/>
          </p:nvSpPr>
          <p:spPr>
            <a:xfrm>
              <a:off x="136" y="91"/>
              <a:ext cx="90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indent="0"/>
              <a:r>
                <a:rPr lang="zh-CN" altLang="en-US" sz="2600">
                  <a:latin typeface="楷体_GB2312" pitchFamily="49" charset="-122"/>
                  <a:ea typeface="楷体_GB2312" pitchFamily="49" charset="-122"/>
                </a:rPr>
                <a:t>我会读 </a:t>
              </a:r>
              <a:endParaRPr lang="zh-CN" altLang="en-US" sz="26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2777" name="文本框 32776"/>
          <p:cNvSpPr txBox="1"/>
          <p:nvPr/>
        </p:nvSpPr>
        <p:spPr>
          <a:xfrm>
            <a:off x="365125" y="2506980"/>
            <a:ext cx="803275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qu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n   li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i    h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r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ó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u   l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ji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bldLvl="0"/>
      <p:bldP spid="32777" grpId="1" bldLvl="0"/>
      <p:bldP spid="32777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1752600" y="2241550"/>
            <a:ext cx="6075680" cy="2865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/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泉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眼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无声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细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流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 algn="l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5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阴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照水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爱</a:t>
            </a:r>
            <a:r>
              <a:rPr lang="zh-CN" altLang="en-US" sz="5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晴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柔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174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2183" t="5750" r="44176" b="17709"/>
          <a:stretch>
            <a:fillRect/>
          </a:stretch>
        </p:blipFill>
        <p:spPr>
          <a:xfrm>
            <a:off x="152400" y="2947988"/>
            <a:ext cx="1797050" cy="383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框 35842"/>
          <p:cNvSpPr txBox="1"/>
          <p:nvPr/>
        </p:nvSpPr>
        <p:spPr>
          <a:xfrm>
            <a:off x="2424113" y="1384300"/>
            <a:ext cx="4895850" cy="3810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泉眼无声惜细流，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树阴照水爱晴柔。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endParaRPr lang="zh-CN" altLang="en-US" sz="4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4" name="组合 35843"/>
          <p:cNvGrpSpPr/>
          <p:nvPr/>
        </p:nvGrpSpPr>
        <p:grpSpPr>
          <a:xfrm>
            <a:off x="2595563" y="2438400"/>
            <a:ext cx="914400" cy="228600"/>
            <a:chOff x="0" y="0"/>
            <a:chExt cx="576" cy="144"/>
          </a:xfrm>
        </p:grpSpPr>
        <p:sp>
          <p:nvSpPr>
            <p:cNvPr id="32771" name="椭圆 35844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2" name="椭圆 35845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847" name="组合 35846"/>
          <p:cNvGrpSpPr/>
          <p:nvPr/>
        </p:nvGrpSpPr>
        <p:grpSpPr>
          <a:xfrm>
            <a:off x="5110163" y="3853815"/>
            <a:ext cx="990600" cy="228600"/>
            <a:chOff x="0" y="0"/>
            <a:chExt cx="624" cy="144"/>
          </a:xfrm>
        </p:grpSpPr>
        <p:sp>
          <p:nvSpPr>
            <p:cNvPr id="32774" name="椭圆 35847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椭圆 35848"/>
            <p:cNvSpPr/>
            <p:nvPr/>
          </p:nvSpPr>
          <p:spPr>
            <a:xfrm>
              <a:off x="48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51" name="文本框 35850">
            <a:hlinkClick r:id="rId1" action="ppaction://hlinksldjump"/>
          </p:cNvPr>
          <p:cNvSpPr txBox="1"/>
          <p:nvPr/>
        </p:nvSpPr>
        <p:spPr>
          <a:xfrm>
            <a:off x="1833563" y="2667000"/>
            <a:ext cx="25146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泉水的出口</a:t>
            </a:r>
            <a:endParaRPr lang="zh-CN" altLang="en-US" sz="3200" b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3662363" y="4189730"/>
            <a:ext cx="36576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晴天里柔和的风光</a:t>
            </a:r>
            <a:endParaRPr lang="zh-CN" altLang="en-US" sz="3200" b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4157663" y="2667000"/>
            <a:ext cx="10668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爱惜</a:t>
            </a:r>
            <a:endParaRPr lang="zh-CN" altLang="en-US" sz="3200" b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354638" y="2667000"/>
            <a:ext cx="28194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细小的流水</a:t>
            </a:r>
            <a:endParaRPr lang="zh-CN" altLang="en-US" sz="3200" b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55" name="椭圆 35854"/>
          <p:cNvSpPr/>
          <p:nvPr/>
        </p:nvSpPr>
        <p:spPr>
          <a:xfrm>
            <a:off x="4652963" y="2438400"/>
            <a:ext cx="228600" cy="2286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56" name="组合 35855"/>
          <p:cNvGrpSpPr/>
          <p:nvPr/>
        </p:nvGrpSpPr>
        <p:grpSpPr>
          <a:xfrm>
            <a:off x="5186363" y="2438400"/>
            <a:ext cx="914400" cy="228600"/>
            <a:chOff x="0" y="0"/>
            <a:chExt cx="576" cy="144"/>
          </a:xfrm>
        </p:grpSpPr>
        <p:sp>
          <p:nvSpPr>
            <p:cNvPr id="32782" name="椭圆 35856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3" name="椭圆 35857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8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2183" t="5751" r="44176" b="17709"/>
          <a:stretch>
            <a:fillRect/>
          </a:stretch>
        </p:blipFill>
        <p:spPr>
          <a:xfrm>
            <a:off x="152400" y="2947988"/>
            <a:ext cx="1797050" cy="383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51" grpId="0"/>
      <p:bldP spid="35852" grpId="0"/>
      <p:bldP spid="35853" grpId="0"/>
      <p:bldP spid="358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36865" descr="200881214180270_2"/>
          <p:cNvPicPr>
            <a:picLocks noChangeAspect="1"/>
          </p:cNvPicPr>
          <p:nvPr/>
        </p:nvPicPr>
        <p:blipFill>
          <a:blip r:embed="rId1"/>
          <a:srcRect t="6349"/>
          <a:stretch>
            <a:fillRect/>
          </a:stretch>
        </p:blipFill>
        <p:spPr>
          <a:xfrm>
            <a:off x="609600" y="1143000"/>
            <a:ext cx="76200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>
            <a:hlinkClick r:id="rId2" action="ppaction://hlinksldjump"/>
          </p:cNvPr>
          <p:cNvSpPr txBox="1"/>
          <p:nvPr/>
        </p:nvSpPr>
        <p:spPr>
          <a:xfrm>
            <a:off x="1816100" y="5791200"/>
            <a:ext cx="586422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泉眼：泉水的出口</a:t>
            </a:r>
            <a:endParaRPr lang="zh-CN" altLang="en-US" sz="5400" b="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8" name="上箭头 36867"/>
          <p:cNvSpPr/>
          <p:nvPr/>
        </p:nvSpPr>
        <p:spPr>
          <a:xfrm rot="-5400000" flipV="1">
            <a:off x="1371600" y="1639888"/>
            <a:ext cx="990600" cy="2514600"/>
          </a:xfrm>
          <a:prstGeom prst="upArrow">
            <a:avLst>
              <a:gd name="adj1" fmla="val 50000"/>
              <a:gd name="adj2" fmla="val 63391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2057400" y="1676400"/>
            <a:ext cx="6477000" cy="204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荷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才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尖尖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角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早有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蜻蜓</a:t>
            </a:r>
            <a:r>
              <a:rPr lang="en-US" altLang="zh-CN" sz="5400" b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立上头。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5" name="组合 38914"/>
          <p:cNvGrpSpPr/>
          <p:nvPr/>
        </p:nvGrpSpPr>
        <p:grpSpPr>
          <a:xfrm>
            <a:off x="2519363" y="2516188"/>
            <a:ext cx="914400" cy="228600"/>
            <a:chOff x="0" y="0"/>
            <a:chExt cx="576" cy="144"/>
          </a:xfrm>
        </p:grpSpPr>
        <p:sp>
          <p:nvSpPr>
            <p:cNvPr id="35843" name="椭圆 38915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椭圆 38916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18" name="组合 38917"/>
          <p:cNvGrpSpPr/>
          <p:nvPr/>
        </p:nvGrpSpPr>
        <p:grpSpPr>
          <a:xfrm>
            <a:off x="4500563" y="2514600"/>
            <a:ext cx="990600" cy="228600"/>
            <a:chOff x="0" y="0"/>
            <a:chExt cx="624" cy="144"/>
          </a:xfrm>
        </p:grpSpPr>
        <p:sp>
          <p:nvSpPr>
            <p:cNvPr id="35846" name="椭圆 38918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椭圆 38919"/>
            <p:cNvSpPr/>
            <p:nvPr/>
          </p:nvSpPr>
          <p:spPr>
            <a:xfrm>
              <a:off x="48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22" name="文本框 38921"/>
          <p:cNvSpPr txBox="1"/>
          <p:nvPr/>
        </p:nvSpPr>
        <p:spPr>
          <a:xfrm>
            <a:off x="2366963" y="1371600"/>
            <a:ext cx="4895850" cy="3871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85000"/>
              </a:lnSpc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小荷才露尖尖角，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85000"/>
              </a:lnSpc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早有蜻蜓立上头。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  <a:spcBef>
                <a:spcPct val="50000"/>
              </a:spcBef>
            </a:pPr>
            <a:endParaRPr lang="zh-CN" altLang="en-US" sz="4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758825" y="2819400"/>
            <a:ext cx="38004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刚刚出水的嫩荷叶</a:t>
            </a:r>
            <a:endParaRPr lang="zh-CN" altLang="en-US" sz="3200" b="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4265613" y="2819400"/>
            <a:ext cx="533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还没有展开的嫩荷叶的尖儿</a:t>
            </a:r>
            <a:endParaRPr lang="zh-CN" altLang="en-US" sz="3200" b="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585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2183" t="5750" r="44176" b="17709"/>
          <a:stretch>
            <a:fillRect/>
          </a:stretch>
        </p:blipFill>
        <p:spPr>
          <a:xfrm>
            <a:off x="263525" y="3398838"/>
            <a:ext cx="1555750" cy="332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39937" descr="1192890951300147084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40961" descr="2007711171420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41985" descr="2007711171150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29697"/>
          <p:cNvSpPr txBox="1"/>
          <p:nvPr/>
        </p:nvSpPr>
        <p:spPr>
          <a:xfrm>
            <a:off x="3621088" y="386398"/>
            <a:ext cx="157956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池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0" name="文本框 29698"/>
          <p:cNvSpPr txBox="1"/>
          <p:nvPr/>
        </p:nvSpPr>
        <p:spPr>
          <a:xfrm>
            <a:off x="4054475" y="1036955"/>
            <a:ext cx="442658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（南宋）杨万里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1" name="文本框 29699"/>
          <p:cNvSpPr txBox="1"/>
          <p:nvPr/>
        </p:nvSpPr>
        <p:spPr>
          <a:xfrm>
            <a:off x="2422525" y="1905000"/>
            <a:ext cx="5080000" cy="39322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泉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眼无声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细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流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荫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照水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爱</a:t>
            </a: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晴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柔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荷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才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尖尖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角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早有蜻蜓立上头。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/>
          <p:cNvPicPr>
            <a:picLocks noChangeAspect="1"/>
          </p:cNvPicPr>
          <p:nvPr/>
        </p:nvPicPr>
        <p:blipFill>
          <a:blip r:embed="rId1"/>
          <a:srcRect b="9555"/>
          <a:stretch>
            <a:fillRect/>
          </a:stretch>
        </p:blipFill>
        <p:spPr>
          <a:xfrm>
            <a:off x="468630" y="840105"/>
            <a:ext cx="3477895" cy="517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rcRect l="14359" t="7164" r="6682" b="7164"/>
          <a:stretch>
            <a:fillRect/>
          </a:stretch>
        </p:blipFill>
        <p:spPr>
          <a:xfrm>
            <a:off x="3946525" y="839788"/>
            <a:ext cx="4160838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319088" y="1228725"/>
            <a:ext cx="8002587" cy="4968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p>
            <a:pPr lvl="0" indent="0" eaLnBrk="0" hangingPunct="0">
              <a:lnSpc>
                <a:spcPct val="160000"/>
              </a:lnSpc>
            </a:pPr>
            <a:r>
              <a:rPr lang="zh-CN" altLang="en-US" sz="3600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0" dirty="0">
                <a:solidFill>
                  <a:srgbClr val="06561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0" dirty="0">
                <a:latin typeface="楷体_GB2312" pitchFamily="49" charset="-122"/>
                <a:ea typeface="楷体_GB2312" pitchFamily="49" charset="-122"/>
              </a:rPr>
              <a:t>无声的泉眼爱惜泉水，让它细细的流淌。树荫倒映在水面，像是爱恋这晴天柔和的风光。荷叶才在水面上露出尖尖的小角。早有蜻蜓飞来落在它上面。</a:t>
            </a:r>
            <a:endParaRPr lang="zh-CN" altLang="en-US" sz="40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3289300" y="461963"/>
            <a:ext cx="1485900" cy="7000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  意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 animBg="1"/>
      <p:bldP spid="43011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44033" descr="D08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77"/>
          <a:stretch>
            <a:fillRect/>
          </a:stretch>
        </p:blipFill>
        <p:spPr>
          <a:xfrm>
            <a:off x="0" y="158750"/>
            <a:ext cx="8839200" cy="6699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035" name="组合 44034"/>
          <p:cNvGrpSpPr/>
          <p:nvPr/>
        </p:nvGrpSpPr>
        <p:grpSpPr>
          <a:xfrm>
            <a:off x="2971800" y="1219200"/>
            <a:ext cx="1447800" cy="1219200"/>
            <a:chOff x="0" y="0"/>
            <a:chExt cx="912" cy="768"/>
          </a:xfrm>
        </p:grpSpPr>
        <p:pic>
          <p:nvPicPr>
            <p:cNvPr id="40963" name="图片 44035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4" name="矩形 44036"/>
            <p:cNvSpPr/>
            <p:nvPr/>
          </p:nvSpPr>
          <p:spPr>
            <a:xfrm>
              <a:off x="144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浮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38" name="组合 44037"/>
          <p:cNvGrpSpPr/>
          <p:nvPr/>
        </p:nvGrpSpPr>
        <p:grpSpPr>
          <a:xfrm>
            <a:off x="6553200" y="1828800"/>
            <a:ext cx="1447800" cy="1217613"/>
            <a:chOff x="0" y="0"/>
            <a:chExt cx="912" cy="768"/>
          </a:xfrm>
        </p:grpSpPr>
        <p:pic>
          <p:nvPicPr>
            <p:cNvPr id="40966" name="图片 44038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7" name="矩形 44039"/>
            <p:cNvSpPr/>
            <p:nvPr/>
          </p:nvSpPr>
          <p:spPr>
            <a:xfrm>
              <a:off x="170" y="8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爱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41" name="组合 44040"/>
          <p:cNvGrpSpPr/>
          <p:nvPr/>
        </p:nvGrpSpPr>
        <p:grpSpPr>
          <a:xfrm>
            <a:off x="7162800" y="2895600"/>
            <a:ext cx="1447800" cy="1219200"/>
            <a:chOff x="0" y="0"/>
            <a:chExt cx="912" cy="768"/>
          </a:xfrm>
        </p:grpSpPr>
        <p:pic>
          <p:nvPicPr>
            <p:cNvPr id="40969" name="图片 44041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0" name="矩形 44042"/>
            <p:cNvSpPr/>
            <p:nvPr/>
          </p:nvSpPr>
          <p:spPr>
            <a:xfrm>
              <a:off x="192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露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44" name="组合 44043"/>
          <p:cNvGrpSpPr/>
          <p:nvPr/>
        </p:nvGrpSpPr>
        <p:grpSpPr>
          <a:xfrm>
            <a:off x="1295400" y="2895600"/>
            <a:ext cx="1447800" cy="1219200"/>
            <a:chOff x="0" y="0"/>
            <a:chExt cx="912" cy="768"/>
          </a:xfrm>
        </p:grpSpPr>
        <p:pic>
          <p:nvPicPr>
            <p:cNvPr id="40972" name="图片 44044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3" name="矩形 44045"/>
            <p:cNvSpPr/>
            <p:nvPr/>
          </p:nvSpPr>
          <p:spPr>
            <a:xfrm>
              <a:off x="192" y="92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角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47" name="组合 44046"/>
          <p:cNvGrpSpPr/>
          <p:nvPr/>
        </p:nvGrpSpPr>
        <p:grpSpPr>
          <a:xfrm>
            <a:off x="4572000" y="1981200"/>
            <a:ext cx="1447800" cy="1219200"/>
            <a:chOff x="0" y="0"/>
            <a:chExt cx="912" cy="768"/>
          </a:xfrm>
        </p:grpSpPr>
        <p:pic>
          <p:nvPicPr>
            <p:cNvPr id="40975" name="图片 44047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6" name="矩形 44048"/>
            <p:cNvSpPr/>
            <p:nvPr/>
          </p:nvSpPr>
          <p:spPr>
            <a:xfrm>
              <a:off x="144" y="96"/>
              <a:ext cx="636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b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阴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50" name="组合 44049"/>
          <p:cNvGrpSpPr/>
          <p:nvPr/>
        </p:nvGrpSpPr>
        <p:grpSpPr>
          <a:xfrm>
            <a:off x="4267200" y="304800"/>
            <a:ext cx="1447800" cy="1219200"/>
            <a:chOff x="0" y="0"/>
            <a:chExt cx="912" cy="768"/>
          </a:xfrm>
        </p:grpSpPr>
        <p:pic>
          <p:nvPicPr>
            <p:cNvPr id="40978" name="图片 44050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9" name="矩形 44051"/>
            <p:cNvSpPr/>
            <p:nvPr/>
          </p:nvSpPr>
          <p:spPr>
            <a:xfrm>
              <a:off x="170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迹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53" name="组合 44052"/>
          <p:cNvGrpSpPr/>
          <p:nvPr/>
        </p:nvGrpSpPr>
        <p:grpSpPr>
          <a:xfrm>
            <a:off x="304800" y="2514600"/>
            <a:ext cx="1447800" cy="1219200"/>
            <a:chOff x="0" y="0"/>
            <a:chExt cx="912" cy="768"/>
          </a:xfrm>
        </p:grpSpPr>
        <p:pic>
          <p:nvPicPr>
            <p:cNvPr id="40981" name="图片 44053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82" name="矩形 44054"/>
            <p:cNvSpPr/>
            <p:nvPr/>
          </p:nvSpPr>
          <p:spPr>
            <a:xfrm>
              <a:off x="144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首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56" name="组合 44055"/>
          <p:cNvGrpSpPr/>
          <p:nvPr/>
        </p:nvGrpSpPr>
        <p:grpSpPr>
          <a:xfrm>
            <a:off x="5029200" y="3886200"/>
            <a:ext cx="1447800" cy="1217613"/>
            <a:chOff x="0" y="0"/>
            <a:chExt cx="912" cy="768"/>
          </a:xfrm>
        </p:grpSpPr>
        <p:pic>
          <p:nvPicPr>
            <p:cNvPr id="40984" name="图片 4405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85" name="矩形 44057"/>
            <p:cNvSpPr/>
            <p:nvPr/>
          </p:nvSpPr>
          <p:spPr>
            <a:xfrm>
              <a:off x="144" y="48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荷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59" name="组合 44058"/>
          <p:cNvGrpSpPr/>
          <p:nvPr/>
        </p:nvGrpSpPr>
        <p:grpSpPr>
          <a:xfrm>
            <a:off x="5943600" y="2895600"/>
            <a:ext cx="1447800" cy="1219200"/>
            <a:chOff x="0" y="0"/>
            <a:chExt cx="912" cy="768"/>
          </a:xfrm>
        </p:grpSpPr>
        <p:pic>
          <p:nvPicPr>
            <p:cNvPr id="40987" name="图片 44059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88" name="文本框 44060"/>
            <p:cNvSpPr txBox="1"/>
            <p:nvPr/>
          </p:nvSpPr>
          <p:spPr>
            <a:xfrm>
              <a:off x="192" y="96"/>
              <a:ext cx="596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柔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62" name="组合 44061"/>
          <p:cNvGrpSpPr/>
          <p:nvPr/>
        </p:nvGrpSpPr>
        <p:grpSpPr>
          <a:xfrm>
            <a:off x="2133600" y="2057400"/>
            <a:ext cx="1447800" cy="1219200"/>
            <a:chOff x="0" y="0"/>
            <a:chExt cx="912" cy="768"/>
          </a:xfrm>
        </p:grpSpPr>
        <p:pic>
          <p:nvPicPr>
            <p:cNvPr id="40990" name="图片 44062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1" name="矩形 44063"/>
            <p:cNvSpPr/>
            <p:nvPr/>
          </p:nvSpPr>
          <p:spPr>
            <a:xfrm>
              <a:off x="192" y="8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萍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65" name="组合 44064"/>
          <p:cNvGrpSpPr/>
          <p:nvPr/>
        </p:nvGrpSpPr>
        <p:grpSpPr>
          <a:xfrm>
            <a:off x="5715000" y="990600"/>
            <a:ext cx="1447800" cy="1219200"/>
            <a:chOff x="0" y="0"/>
            <a:chExt cx="912" cy="768"/>
          </a:xfrm>
        </p:grpSpPr>
        <p:pic>
          <p:nvPicPr>
            <p:cNvPr id="40993" name="图片 44065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4" name="矩形 44066"/>
            <p:cNvSpPr/>
            <p:nvPr/>
          </p:nvSpPr>
          <p:spPr>
            <a:xfrm>
              <a:off x="192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泉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68" name="组合 44067"/>
          <p:cNvGrpSpPr/>
          <p:nvPr/>
        </p:nvGrpSpPr>
        <p:grpSpPr>
          <a:xfrm>
            <a:off x="3810000" y="3048000"/>
            <a:ext cx="1447800" cy="1219200"/>
            <a:chOff x="0" y="0"/>
            <a:chExt cx="912" cy="768"/>
          </a:xfrm>
        </p:grpSpPr>
        <p:pic>
          <p:nvPicPr>
            <p:cNvPr id="40996" name="图片 44068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7" name="矩形 44069"/>
            <p:cNvSpPr/>
            <p:nvPr/>
          </p:nvSpPr>
          <p:spPr>
            <a:xfrm>
              <a:off x="144" y="8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流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71" name="组合 44070"/>
          <p:cNvGrpSpPr/>
          <p:nvPr/>
        </p:nvGrpSpPr>
        <p:grpSpPr>
          <a:xfrm>
            <a:off x="2819400" y="3505200"/>
            <a:ext cx="1447800" cy="1219200"/>
            <a:chOff x="0" y="0"/>
            <a:chExt cx="912" cy="768"/>
          </a:xfrm>
        </p:grpSpPr>
        <p:pic>
          <p:nvPicPr>
            <p:cNvPr id="40999" name="图片 44071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0" name="矩形 44072"/>
            <p:cNvSpPr/>
            <p:nvPr/>
          </p:nvSpPr>
          <p:spPr>
            <a:xfrm>
              <a:off x="198" y="52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迹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4074" name="组合 44073"/>
          <p:cNvGrpSpPr/>
          <p:nvPr/>
        </p:nvGrpSpPr>
        <p:grpSpPr>
          <a:xfrm>
            <a:off x="990600" y="1219200"/>
            <a:ext cx="1447800" cy="1219200"/>
            <a:chOff x="0" y="0"/>
            <a:chExt cx="912" cy="768"/>
          </a:xfrm>
        </p:grpSpPr>
        <p:pic>
          <p:nvPicPr>
            <p:cNvPr id="41002" name="图片 44074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3" name="矩形 44075"/>
            <p:cNvSpPr/>
            <p:nvPr/>
          </p:nvSpPr>
          <p:spPr>
            <a:xfrm>
              <a:off x="192" y="48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踪</a:t>
              </a:r>
              <a:endParaRPr lang="zh-CN" altLang="en-US" sz="60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7 0.0222 L -0.67083 0.52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0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09249E-7 L -0.32083 0.965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4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2375 0.433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2917 0.6888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5417 0.666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4 1.11111E-6 L -0.20416 0.566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5125 0.688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36994E-6 L 0.14583 0.566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4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44444E-6 L -0.15417 0.422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39583 0.433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416 0.4666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4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6185E-6 L 0.2625 0.7879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4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58382E-6 L -0.45417 0.8545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4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09827E-6 L 0.22083 0.632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3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6550" y="2315845"/>
            <a:ext cx="559689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泉水    清泉          荷花    荷叶 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流水    水流          踪迹    足迹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表格 46081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46093" name="文本框 46092"/>
          <p:cNvSpPr txBox="1"/>
          <p:nvPr/>
        </p:nvSpPr>
        <p:spPr>
          <a:xfrm>
            <a:off x="1577975" y="533400"/>
            <a:ext cx="1673225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w</a:t>
            </a:r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ú</a:t>
            </a:r>
            <a:endParaRPr lang="zh-CN" altLang="en-US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524000" y="2392363"/>
            <a:ext cx="2366963" cy="2713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无</a:t>
            </a:r>
            <a:endParaRPr lang="zh-CN" altLang="en-US" sz="17200" b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8" name="文本框 46094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6" name="矩形 46095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有无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无机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无关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表格 46081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46093" name="文本框 46092"/>
          <p:cNvSpPr txBox="1"/>
          <p:nvPr/>
        </p:nvSpPr>
        <p:spPr>
          <a:xfrm>
            <a:off x="1524000" y="427038"/>
            <a:ext cx="2032000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sh</a:t>
            </a:r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ù</a:t>
            </a:r>
            <a:endParaRPr lang="zh-CN" altLang="en-US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524000" y="2392363"/>
            <a:ext cx="2367280" cy="2712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树</a:t>
            </a:r>
            <a:endParaRPr lang="zh-CN" altLang="en-US" sz="17200" b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22" name="文本框 46094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6" name="矩形 46095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树木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树立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果树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表格 46081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46093" name="文本框 46092"/>
          <p:cNvSpPr txBox="1"/>
          <p:nvPr/>
        </p:nvSpPr>
        <p:spPr>
          <a:xfrm>
            <a:off x="2025650" y="484188"/>
            <a:ext cx="1114425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à</a:t>
            </a:r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i</a:t>
            </a:r>
            <a:endParaRPr lang="en-US" altLang="zh-CN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524000" y="2392363"/>
            <a:ext cx="2367280" cy="2712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爱</a:t>
            </a:r>
            <a:endParaRPr lang="zh-CN" altLang="en-US" sz="17200" b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046" name="文本框 46094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6" name="矩形 46095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关爱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爱心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热爱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表格 46081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46093" name="文本框 46092"/>
          <p:cNvSpPr txBox="1"/>
          <p:nvPr/>
        </p:nvSpPr>
        <p:spPr>
          <a:xfrm>
            <a:off x="1455738" y="427038"/>
            <a:ext cx="2008187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ji</a:t>
            </a:r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ā</a:t>
            </a:r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n</a:t>
            </a:r>
            <a:endParaRPr lang="en-US" altLang="zh-CN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521460" y="2478088"/>
            <a:ext cx="2367280" cy="2712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尖</a:t>
            </a:r>
            <a:endParaRPr lang="zh-CN" altLang="en-US" sz="17200" b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70" name="文本框 46094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6" name="矩形 46095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尖尖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笔尖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尖刀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表格 46081"/>
          <p:cNvGraphicFramePr/>
          <p:nvPr/>
        </p:nvGraphicFramePr>
        <p:xfrm>
          <a:off x="914400" y="2038350"/>
          <a:ext cx="3581400" cy="3592513"/>
        </p:xfrm>
        <a:graphic>
          <a:graphicData uri="http://schemas.openxmlformats.org/drawingml/2006/table">
            <a:tbl>
              <a:tblPr/>
              <a:tblGrid>
                <a:gridCol w="1752600"/>
                <a:gridCol w="1828800"/>
              </a:tblGrid>
              <a:tr h="184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  <a:tr h="17446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</a:tr>
            </a:tbl>
          </a:graphicData>
        </a:graphic>
      </p:graphicFrame>
      <p:sp>
        <p:nvSpPr>
          <p:cNvPr id="46093" name="文本框 46092"/>
          <p:cNvSpPr txBox="1"/>
          <p:nvPr/>
        </p:nvSpPr>
        <p:spPr>
          <a:xfrm>
            <a:off x="1524000" y="427038"/>
            <a:ext cx="2074863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ji</a:t>
            </a:r>
            <a:r>
              <a:rPr lang="zh-CN" altLang="en-US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ǎ</a:t>
            </a:r>
            <a:r>
              <a:rPr lang="en-US" altLang="zh-CN" sz="9600">
                <a:solidFill>
                  <a:srgbClr val="CC0066"/>
                </a:solidFill>
                <a:latin typeface="锐字云字库中等线体1.0" charset="-122"/>
                <a:ea typeface="锐字云字库中等线体1.0" charset="-122"/>
              </a:rPr>
              <a:t>o</a:t>
            </a:r>
            <a:endParaRPr lang="en-US" altLang="zh-CN" sz="9600">
              <a:solidFill>
                <a:srgbClr val="CC0066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1521460" y="2552383"/>
            <a:ext cx="2367280" cy="2712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7200" b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角</a:t>
            </a:r>
            <a:endParaRPr lang="zh-CN" altLang="en-US" sz="17200" b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46094"/>
          <p:cNvSpPr txBox="1"/>
          <p:nvPr/>
        </p:nvSpPr>
        <p:spPr>
          <a:xfrm>
            <a:off x="4953000" y="2974975"/>
            <a:ext cx="184150" cy="3200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1720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6" name="矩形 46095"/>
          <p:cNvSpPr/>
          <p:nvPr/>
        </p:nvSpPr>
        <p:spPr>
          <a:xfrm>
            <a:off x="5029200" y="1981200"/>
            <a:ext cx="38862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号角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角度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三角形</a:t>
            </a:r>
            <a:endParaRPr lang="zh-CN" altLang="en-US" sz="720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49153"/>
          <p:cNvSpPr txBox="1"/>
          <p:nvPr/>
        </p:nvSpPr>
        <p:spPr>
          <a:xfrm>
            <a:off x="2562225" y="2054860"/>
            <a:ext cx="4752975" cy="1463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谢谢！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6145"/>
          <p:cNvSpPr txBox="1"/>
          <p:nvPr/>
        </p:nvSpPr>
        <p:spPr>
          <a:xfrm>
            <a:off x="3429000" y="490538"/>
            <a:ext cx="1560513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5400" dirty="0">
                <a:latin typeface="Arial" panose="020B0604020202020204" pitchFamily="34" charset="0"/>
                <a:ea typeface="楷体_GB2312" pitchFamily="49" charset="-122"/>
              </a:rPr>
              <a:t>池上</a:t>
            </a:r>
            <a:endParaRPr lang="zh-CN" altLang="zh-CN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6" name="矩形 6146"/>
          <p:cNvSpPr/>
          <p:nvPr/>
        </p:nvSpPr>
        <p:spPr>
          <a:xfrm>
            <a:off x="5135563" y="1533525"/>
            <a:ext cx="29384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（唐）白居易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7" name="文本框 1"/>
          <p:cNvSpPr txBox="1"/>
          <p:nvPr/>
        </p:nvSpPr>
        <p:spPr>
          <a:xfrm>
            <a:off x="2930525" y="2433638"/>
            <a:ext cx="3582988" cy="2773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400" b="0">
                <a:latin typeface="Arial" panose="020B0604020202020204" pitchFamily="34" charset="0"/>
                <a:ea typeface="宋体" panose="02010600030101010101" pitchFamily="2" charset="-122"/>
              </a:rPr>
              <a:t>小娃撑小艇，</a:t>
            </a:r>
            <a:endParaRPr lang="zh-CN" altLang="en-US" sz="4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0">
                <a:latin typeface="Arial" panose="020B0604020202020204" pitchFamily="34" charset="0"/>
                <a:ea typeface="宋体" panose="02010600030101010101" pitchFamily="2" charset="-122"/>
              </a:rPr>
              <a:t>偷采白莲回。</a:t>
            </a:r>
            <a:endParaRPr lang="zh-CN" altLang="en-US" sz="4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 b="0">
                <a:latin typeface="Arial" panose="020B0604020202020204" pitchFamily="34" charset="0"/>
                <a:ea typeface="宋体" panose="02010600030101010101" pitchFamily="2" charset="-122"/>
              </a:rPr>
              <a:t>不解藏踪迹，浮萍一道开。</a:t>
            </a:r>
            <a:endParaRPr lang="zh-CN" altLang="en-US" sz="44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7170"/>
          <p:cNvSpPr txBox="1"/>
          <p:nvPr/>
        </p:nvSpPr>
        <p:spPr>
          <a:xfrm>
            <a:off x="6713538" y="4233863"/>
            <a:ext cx="14065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浮萍</a:t>
            </a:r>
            <a:endParaRPr lang="zh-CN" altLang="zh-CN" sz="480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0" name="矩形 7171"/>
          <p:cNvSpPr/>
          <p:nvPr/>
        </p:nvSpPr>
        <p:spPr>
          <a:xfrm>
            <a:off x="1582738" y="2693988"/>
            <a:ext cx="17462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80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zh-CN" sz="4800">
                <a:latin typeface="Arial" panose="020B0604020202020204" pitchFamily="34" charset="0"/>
                <a:ea typeface="楷体_GB2312" pitchFamily="49" charset="-122"/>
              </a:rPr>
              <a:t>两</a:t>
            </a:r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首</a:t>
            </a:r>
            <a:endParaRPr lang="zh-CN" altLang="zh-CN" sz="480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1" name="矩形 7172"/>
          <p:cNvSpPr/>
          <p:nvPr/>
        </p:nvSpPr>
        <p:spPr>
          <a:xfrm>
            <a:off x="4508500" y="2692400"/>
            <a:ext cx="30956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80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撑 </a:t>
            </a:r>
            <a:r>
              <a:rPr lang="zh-CN" altLang="zh-CN" sz="4800">
                <a:latin typeface="Arial" panose="020B0604020202020204" pitchFamily="34" charset="0"/>
                <a:ea typeface="楷体_GB2312" pitchFamily="49" charset="-122"/>
              </a:rPr>
              <a:t>小  </a:t>
            </a:r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艇</a:t>
            </a:r>
            <a:endParaRPr lang="zh-CN" altLang="zh-CN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2" name="矩形 7173"/>
          <p:cNvSpPr/>
          <p:nvPr/>
        </p:nvSpPr>
        <p:spPr>
          <a:xfrm>
            <a:off x="2524125" y="4151313"/>
            <a:ext cx="14065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4800">
                <a:latin typeface="Arial" panose="020B0604020202020204" pitchFamily="34" charset="0"/>
                <a:ea typeface="楷体_GB2312" pitchFamily="49" charset="-122"/>
              </a:rPr>
              <a:t>白</a:t>
            </a:r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莲</a:t>
            </a:r>
            <a:endParaRPr lang="zh-CN" altLang="zh-CN" sz="4800">
              <a:solidFill>
                <a:srgbClr val="FF66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3" name="矩形 7174"/>
          <p:cNvSpPr/>
          <p:nvPr/>
        </p:nvSpPr>
        <p:spPr>
          <a:xfrm>
            <a:off x="4683125" y="4233863"/>
            <a:ext cx="1576388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踪 迹</a:t>
            </a:r>
            <a:endParaRPr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4" name="文本框 7175"/>
          <p:cNvSpPr txBox="1"/>
          <p:nvPr/>
        </p:nvSpPr>
        <p:spPr>
          <a:xfrm>
            <a:off x="4602163" y="2217738"/>
            <a:ext cx="26177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chēng   tǐng</a:t>
            </a:r>
            <a:endParaRPr lang="en-US" altLang="zh-CN" sz="3200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7175" name="文本框 7177"/>
          <p:cNvSpPr txBox="1"/>
          <p:nvPr/>
        </p:nvSpPr>
        <p:spPr>
          <a:xfrm>
            <a:off x="2114550" y="2219325"/>
            <a:ext cx="1022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sh</a:t>
            </a:r>
            <a:r>
              <a:rPr lang="zh-CN" altLang="en-US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ǒ</a:t>
            </a:r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u</a:t>
            </a:r>
            <a:endParaRPr lang="en-US" altLang="zh-CN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7176" name="矩形 7178"/>
          <p:cNvSpPr/>
          <p:nvPr/>
        </p:nvSpPr>
        <p:spPr>
          <a:xfrm>
            <a:off x="939800" y="4151313"/>
            <a:ext cx="14065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4800">
                <a:solidFill>
                  <a:srgbClr val="FF66CC"/>
                </a:solidFill>
                <a:latin typeface="Arial" panose="020B0604020202020204" pitchFamily="34" charset="0"/>
                <a:ea typeface="楷体_GB2312" pitchFamily="49" charset="-122"/>
              </a:rPr>
              <a:t>偷采</a:t>
            </a:r>
            <a:endParaRPr lang="zh-CN" altLang="en-US" sz="48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7" name="文本框 7179"/>
          <p:cNvSpPr txBox="1"/>
          <p:nvPr/>
        </p:nvSpPr>
        <p:spPr>
          <a:xfrm>
            <a:off x="2965450" y="3573463"/>
            <a:ext cx="96520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 lián</a:t>
            </a:r>
            <a:endParaRPr lang="en-US" altLang="zh-CN" sz="3200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7178" name="文本框 7180"/>
          <p:cNvSpPr txBox="1"/>
          <p:nvPr/>
        </p:nvSpPr>
        <p:spPr>
          <a:xfrm>
            <a:off x="939800" y="3571875"/>
            <a:ext cx="1406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tōu cǎi</a:t>
            </a:r>
            <a:endParaRPr lang="en-US" altLang="zh-CN" sz="3200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7179" name="文本框 7181"/>
          <p:cNvSpPr txBox="1"/>
          <p:nvPr/>
        </p:nvSpPr>
        <p:spPr>
          <a:xfrm>
            <a:off x="4683125" y="3516313"/>
            <a:ext cx="1530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zōng jì</a:t>
            </a:r>
            <a:endParaRPr lang="en-US" altLang="zh-CN" sz="3200">
              <a:solidFill>
                <a:srgbClr val="FF0000"/>
              </a:solidFill>
              <a:latin typeface="锐字云字库中等线体1.0" charset="-122"/>
              <a:ea typeface="锐字云字库中等线体1.0" charset="-122"/>
            </a:endParaRPr>
          </a:p>
        </p:txBody>
      </p:sp>
      <p:sp>
        <p:nvSpPr>
          <p:cNvPr id="7180" name="文本框 7185"/>
          <p:cNvSpPr txBox="1"/>
          <p:nvPr/>
        </p:nvSpPr>
        <p:spPr>
          <a:xfrm>
            <a:off x="6713538" y="3516313"/>
            <a:ext cx="156845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200">
                <a:solidFill>
                  <a:srgbClr val="FF0000"/>
                </a:solidFill>
                <a:latin typeface="锐字云字库中等线体1.0" charset="-122"/>
                <a:ea typeface="锐字云字库中等线体1.0" charset="-122"/>
              </a:rPr>
              <a:t>fú píng</a:t>
            </a:r>
            <a:endParaRPr lang="en-US" altLang="zh-CN" sz="3200">
              <a:solidFill>
                <a:schemeClr val="accent2"/>
              </a:solidFill>
              <a:latin typeface="锐字云字库中等线体1.0" charset="-122"/>
              <a:ea typeface="锐字云字库中等线体1.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Box 6"/>
          <p:cNvSpPr txBox="1"/>
          <p:nvPr/>
        </p:nvSpPr>
        <p:spPr>
          <a:xfrm>
            <a:off x="281623" y="46038"/>
            <a:ext cx="130175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踪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8" name="TextBox 6"/>
          <p:cNvSpPr txBox="1"/>
          <p:nvPr/>
        </p:nvSpPr>
        <p:spPr>
          <a:xfrm>
            <a:off x="1583690" y="46038"/>
            <a:ext cx="1300163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迹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" y="1266190"/>
            <a:ext cx="4257040" cy="2856865"/>
          </a:xfrm>
          <a:prstGeom prst="rect">
            <a:avLst/>
          </a:prstGeom>
        </p:spPr>
      </p:pic>
      <p:pic>
        <p:nvPicPr>
          <p:cNvPr id="3" name="图片 2" descr="u=2433324440,2134076806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230" y="1266190"/>
            <a:ext cx="4505325" cy="2771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" y="4122420"/>
            <a:ext cx="4257040" cy="26333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9335"/>
          <a:stretch>
            <a:fillRect/>
          </a:stretch>
        </p:blipFill>
        <p:spPr>
          <a:xfrm>
            <a:off x="4507230" y="4122420"/>
            <a:ext cx="4137025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8194"/>
          <p:cNvSpPr txBox="1"/>
          <p:nvPr/>
        </p:nvSpPr>
        <p:spPr>
          <a:xfrm>
            <a:off x="2921000" y="5146675"/>
            <a:ext cx="22240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浮萍</a:t>
            </a:r>
            <a:endParaRPr lang="zh-CN" altLang="en-US" sz="80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015" y="327660"/>
            <a:ext cx="5715000" cy="431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1650</Words>
  <Application>WPS 演示</Application>
  <PresentationFormat>在屏幕上显示</PresentationFormat>
  <Paragraphs>377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Arial</vt:lpstr>
      <vt:lpstr>宋体</vt:lpstr>
      <vt:lpstr>Wingdings</vt:lpstr>
      <vt:lpstr>楷体_GB2312</vt:lpstr>
      <vt:lpstr>黑体</vt:lpstr>
      <vt:lpstr>楷体</vt:lpstr>
      <vt:lpstr>锐字云字库中等线体1.0</vt:lpstr>
      <vt:lpstr>新宋体</vt:lpstr>
      <vt:lpstr>微软雅黑</vt:lpstr>
      <vt:lpstr>Calibri Light</vt:lpstr>
      <vt:lpstr>Calibri</vt:lpstr>
      <vt:lpstr>Arial Unicode MS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123</cp:revision>
  <dcterms:created xsi:type="dcterms:W3CDTF">2015-08-28T03:10:00Z</dcterms:created>
  <dcterms:modified xsi:type="dcterms:W3CDTF">2017-04-13T05:19:27Z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2052-10.1.0.6260</vt:lpwstr>
  </property>
</Properties>
</file>