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5" r:id="rId1"/>
  </p:sldMasterIdLst>
  <p:notesMasterIdLst>
    <p:notesMasterId r:id="rId33"/>
  </p:notesMasterIdLst>
  <p:handoutMasterIdLst>
    <p:handoutMasterId r:id="rId34"/>
  </p:handoutMasterIdLst>
  <p:sldIdLst>
    <p:sldId id="779" r:id="rId2"/>
    <p:sldId id="256" r:id="rId3"/>
    <p:sldId id="755" r:id="rId4"/>
    <p:sldId id="758" r:id="rId5"/>
    <p:sldId id="764" r:id="rId6"/>
    <p:sldId id="765" r:id="rId7"/>
    <p:sldId id="780" r:id="rId8"/>
    <p:sldId id="766" r:id="rId9"/>
    <p:sldId id="781" r:id="rId10"/>
    <p:sldId id="782" r:id="rId11"/>
    <p:sldId id="783" r:id="rId12"/>
    <p:sldId id="767" r:id="rId13"/>
    <p:sldId id="769" r:id="rId14"/>
    <p:sldId id="786" r:id="rId15"/>
    <p:sldId id="787" r:id="rId16"/>
    <p:sldId id="788" r:id="rId17"/>
    <p:sldId id="768" r:id="rId18"/>
    <p:sldId id="770" r:id="rId19"/>
    <p:sldId id="771" r:id="rId20"/>
    <p:sldId id="784" r:id="rId21"/>
    <p:sldId id="772" r:id="rId22"/>
    <p:sldId id="789" r:id="rId23"/>
    <p:sldId id="790" r:id="rId24"/>
    <p:sldId id="791" r:id="rId25"/>
    <p:sldId id="792" r:id="rId26"/>
    <p:sldId id="773" r:id="rId27"/>
    <p:sldId id="774" r:id="rId28"/>
    <p:sldId id="775" r:id="rId29"/>
    <p:sldId id="776" r:id="rId30"/>
    <p:sldId id="777" r:id="rId31"/>
    <p:sldId id="740" r:id="rId32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558ED5"/>
    <a:srgbClr val="00B0F0"/>
    <a:srgbClr val="FF6600"/>
    <a:srgbClr val="70AD2D"/>
    <a:srgbClr val="80C634"/>
    <a:srgbClr val="8BCD43"/>
    <a:srgbClr val="595959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86085" autoAdjust="0"/>
  </p:normalViewPr>
  <p:slideViewPr>
    <p:cSldViewPr>
      <p:cViewPr varScale="1">
        <p:scale>
          <a:sx n="60" d="100"/>
          <a:sy n="60" d="100"/>
        </p:scale>
        <p:origin x="-1224" y="-90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中学生无病呻吟的作文片段。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直接抒发作者对人、事、物的感情。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板书直接抒情的定义：直接抒发对人、事、物的感情。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dirty="0" smtClean="0"/>
              <a:t>在写人、叙事、写景、状物过程中渗透作者的感情。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dirty="0" smtClean="0"/>
              <a:t>在写人</a:t>
            </a:r>
            <a:r>
              <a:rPr lang="zh-CN" altLang="en-US" sz="1200" b="1" dirty="0" smtClean="0"/>
              <a:t>、</a:t>
            </a:r>
            <a:r>
              <a:rPr lang="zh-CN" altLang="zh-CN" sz="1200" b="1" dirty="0" smtClean="0"/>
              <a:t>叙事</a:t>
            </a:r>
            <a:r>
              <a:rPr lang="zh-CN" altLang="en-US" sz="1200" b="1" dirty="0" smtClean="0"/>
              <a:t>、</a:t>
            </a:r>
            <a:r>
              <a:rPr lang="zh-CN" altLang="zh-CN" sz="1200" b="1" dirty="0" smtClean="0"/>
              <a:t>写景</a:t>
            </a:r>
            <a:r>
              <a:rPr lang="zh-CN" altLang="en-US" sz="1200" b="1" dirty="0" smtClean="0"/>
              <a:t>、</a:t>
            </a:r>
            <a:r>
              <a:rPr lang="zh-CN" altLang="zh-CN" sz="1200" b="1" dirty="0" smtClean="0"/>
              <a:t>状物过程中渗透作者的感情。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dirty="0" smtClean="0"/>
              <a:t>在写人、叙事、写景、状物过程中渗透作者的感情。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796" y="0"/>
            <a:ext cx="1219676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2" descr="http://pic17.nipic.com/20111025/7797199_14573233012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75" y="0"/>
            <a:ext cx="6145200" cy="4008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-796" y="6669360"/>
            <a:ext cx="12195971" cy="188640"/>
          </a:xfrm>
          <a:prstGeom prst="rect">
            <a:avLst/>
          </a:prstGeom>
          <a:solidFill>
            <a:srgbClr val="14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X:\07 Produktion\06_Bilder_und_Hintergründe\Separation Slides\Photoshop\B0579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08400" cy="4008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5" y="0"/>
          <a:ext cx="12196769" cy="400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677"/>
                <a:gridCol w="1219677"/>
                <a:gridCol w="1219677"/>
                <a:gridCol w="1219677"/>
                <a:gridCol w="1146617"/>
                <a:gridCol w="1292736"/>
                <a:gridCol w="1219677"/>
                <a:gridCol w="1219677"/>
                <a:gridCol w="1219677"/>
                <a:gridCol w="1219677"/>
              </a:tblGrid>
              <a:tr h="1002021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002021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5882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02021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02021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>
                        <a:alpha val="6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67" marR="121967" marT="61006" marB="61006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 userDrawn="1"/>
        </p:nvSpPr>
        <p:spPr>
          <a:xfrm>
            <a:off x="2281163" y="504323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3D8E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名句赏析</a:t>
            </a:r>
            <a:endParaRPr lang="zh-CN" altLang="en-US" sz="1600" dirty="0">
              <a:solidFill>
                <a:srgbClr val="3D8E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9"/>
          <p:cNvSpPr txBox="1"/>
          <p:nvPr userDrawn="1"/>
        </p:nvSpPr>
        <p:spPr>
          <a:xfrm>
            <a:off x="979248" y="140778"/>
            <a:ext cx="100811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1" kern="1200" dirty="0" smtClean="0">
                <a:solidFill>
                  <a:srgbClr val="FF66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前引</a:t>
            </a:r>
            <a:endParaRPr lang="en-US" altLang="zh-CN" sz="1600" b="1" kern="1200" dirty="0" smtClean="0">
              <a:solidFill>
                <a:srgbClr val="FF66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997304" y="504108"/>
            <a:ext cx="972000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0490075" y="4462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nic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30035" y="188640"/>
            <a:ext cx="1512168" cy="4011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后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5"/>
          <p:cNvSpPr txBox="1"/>
          <p:nvPr userDrawn="1"/>
        </p:nvSpPr>
        <p:spPr>
          <a:xfrm>
            <a:off x="5665539" y="6525344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—  </a:t>
            </a:r>
            <a:fld id="{2EEF1883-7A0E-4F66-9932-E581691AD397}" type="slidenum">
              <a:rPr lang="zh-CN" altLang="en-US" sz="1600" dirty="0" smtClean="0">
                <a:solidFill>
                  <a:schemeClr val="bg1"/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 userDrawn="1"/>
        </p:nvSpPr>
        <p:spPr>
          <a:xfrm>
            <a:off x="624979" y="100221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prstClr val="white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prstClr val="white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37" name="TextBox 15"/>
          <p:cNvSpPr txBox="1"/>
          <p:nvPr userDrawn="1"/>
        </p:nvSpPr>
        <p:spPr>
          <a:xfrm>
            <a:off x="5593531" y="6525344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—  </a:t>
            </a:r>
            <a:fld id="{2EEF1883-7A0E-4F66-9932-E581691AD397}" type="slidenum">
              <a:rPr lang="zh-CN" altLang="en-US" sz="1600" dirty="0" smtClean="0">
                <a:solidFill>
                  <a:schemeClr val="bg1"/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768994" y="2132856"/>
            <a:ext cx="10945218" cy="3928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216000" rtlCol="0" anchor="ctr"/>
          <a:lstStyle/>
          <a:p>
            <a:pPr algn="just">
              <a:lnSpc>
                <a:spcPct val="20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85019" y="1916832"/>
            <a:ext cx="10513168" cy="504056"/>
          </a:xfrm>
          <a:prstGeom prst="rect">
            <a:avLst/>
          </a:prstGeom>
          <a:solidFill>
            <a:srgbClr val="FF66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lvl="0">
              <a:lnSpc>
                <a:spcPct val="134000"/>
              </a:lnSpc>
              <a:spcBef>
                <a:spcPts val="600"/>
              </a:spcBef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768994" y="2132856"/>
            <a:ext cx="10945218" cy="3928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216000" rtlCol="0" anchor="ctr"/>
          <a:lstStyle/>
          <a:p>
            <a:pPr algn="just">
              <a:lnSpc>
                <a:spcPct val="20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985019" y="1916832"/>
            <a:ext cx="10513168" cy="504056"/>
          </a:xfrm>
          <a:prstGeom prst="rect">
            <a:avLst/>
          </a:prstGeom>
          <a:solidFill>
            <a:srgbClr val="FF66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lvl="0">
              <a:lnSpc>
                <a:spcPct val="134000"/>
              </a:lnSpc>
              <a:spcBef>
                <a:spcPts val="600"/>
              </a:spcBef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68994" y="2132856"/>
            <a:ext cx="10945218" cy="3928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216000" rtlCol="0" anchor="ctr"/>
          <a:lstStyle/>
          <a:p>
            <a:pPr algn="just">
              <a:lnSpc>
                <a:spcPct val="20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85019" y="1916832"/>
            <a:ext cx="10513168" cy="504056"/>
          </a:xfrm>
          <a:prstGeom prst="rect">
            <a:avLst/>
          </a:prstGeom>
          <a:solidFill>
            <a:srgbClr val="FF66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lvl="0">
              <a:lnSpc>
                <a:spcPct val="134000"/>
              </a:lnSpc>
              <a:spcBef>
                <a:spcPts val="600"/>
              </a:spcBef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68994" y="2060848"/>
            <a:ext cx="10945218" cy="40004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216000" rtlCol="0" anchor="ctr"/>
          <a:lstStyle/>
          <a:p>
            <a:pPr algn="just">
              <a:lnSpc>
                <a:spcPct val="20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85019" y="1916832"/>
            <a:ext cx="648072" cy="4248472"/>
          </a:xfrm>
          <a:prstGeom prst="rect">
            <a:avLst/>
          </a:prstGeom>
          <a:solidFill>
            <a:srgbClr val="FF66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lvl="0">
              <a:lnSpc>
                <a:spcPct val="134000"/>
              </a:lnSpc>
              <a:spcBef>
                <a:spcPts val="600"/>
              </a:spcBef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34D9F-B3FC-480D-9673-77598225E402}" type="datetimeFigureOut">
              <a:rPr lang="zh-CN" altLang="en-US" smtClean="0"/>
              <a:pPr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1236C-D75E-4FCE-A041-E1DE6BFC8FA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836712"/>
            <a:ext cx="12195066" cy="0"/>
          </a:xfrm>
          <a:prstGeom prst="line">
            <a:avLst/>
          </a:prstGeom>
          <a:ln>
            <a:solidFill>
              <a:srgbClr val="148B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275626"/>
            <a:ext cx="10440000" cy="252000"/>
          </a:xfrm>
          <a:prstGeom prst="rect">
            <a:avLst/>
          </a:prstGeom>
          <a:solidFill>
            <a:srgbClr val="14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5693156" y="6453336"/>
            <a:ext cx="764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148BDC"/>
                </a:solidFill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41005" y="0"/>
            <a:ext cx="1284598" cy="964759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defTabSz="-6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841005" y="964759"/>
            <a:ext cx="1284598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V="1">
            <a:off x="841005" y="0"/>
            <a:ext cx="0" cy="96475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V="1">
            <a:off x="2125603" y="0"/>
            <a:ext cx="0" cy="964759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0" y="6644099"/>
            <a:ext cx="5693156" cy="0"/>
          </a:xfrm>
          <a:prstGeom prst="line">
            <a:avLst/>
          </a:prstGeom>
          <a:ln>
            <a:solidFill>
              <a:srgbClr val="148BDC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457627" y="6644099"/>
            <a:ext cx="5737439" cy="0"/>
          </a:xfrm>
          <a:prstGeom prst="line">
            <a:avLst/>
          </a:prstGeom>
          <a:ln>
            <a:solidFill>
              <a:srgbClr val="148BDC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7"/>
          <p:cNvSpPr txBox="1">
            <a:spLocks noChangeArrowheads="1"/>
          </p:cNvSpPr>
          <p:nvPr userDrawn="1"/>
        </p:nvSpPr>
        <p:spPr bwMode="auto">
          <a:xfrm>
            <a:off x="10440000" y="165023"/>
            <a:ext cx="1046681" cy="473206"/>
          </a:xfrm>
          <a:prstGeom prst="rect">
            <a:avLst/>
          </a:prstGeom>
          <a:noFill/>
          <a:ln>
            <a:noFill/>
          </a:ln>
        </p:spPr>
        <p:txBody>
          <a:bodyPr wrap="squar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400" b="0" dirty="0" smtClean="0">
                <a:solidFill>
                  <a:srgbClr val="148BDC"/>
                </a:solidFill>
                <a:latin typeface="Impact" panose="020B0806030902050204" pitchFamily="34" charset="0"/>
              </a:rPr>
              <a:t>LOGO</a:t>
            </a:r>
            <a:endParaRPr lang="zh-CN" altLang="en-US" sz="2400" b="0" dirty="0" smtClean="0">
              <a:solidFill>
                <a:srgbClr val="148BDC"/>
              </a:solidFill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1475175" y="275626"/>
            <a:ext cx="720000" cy="252000"/>
          </a:xfrm>
          <a:prstGeom prst="rect">
            <a:avLst/>
          </a:prstGeom>
          <a:solidFill>
            <a:srgbClr val="14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0562083" y="18864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" descr="纳思无背景Logo"/>
          <p:cNvPicPr>
            <a:picLocks noChangeAspect="1" noChangeArrowheads="1"/>
          </p:cNvPicPr>
          <p:nvPr userDrawn="1"/>
        </p:nvPicPr>
        <p:blipFill>
          <a:blip r:embed="rId28" cstate="print"/>
          <a:srcRect t="31903" r="13205" b="42432"/>
          <a:stretch>
            <a:fillRect/>
          </a:stretch>
        </p:blipFill>
        <p:spPr bwMode="auto">
          <a:xfrm>
            <a:off x="10202043" y="116632"/>
            <a:ext cx="1296144" cy="47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50" r:id="rId15"/>
    <p:sldLayoutId id="2147483651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60" r:id="rId23"/>
    <p:sldLayoutId id="2147483661" r:id="rId24"/>
    <p:sldLayoutId id="2147483662" r:id="rId25"/>
    <p:sldLayoutId id="2147483664" r:id="rId2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gif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gif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9922082" y="6091983"/>
            <a:ext cx="1936145" cy="495514"/>
            <a:chOff x="602538" y="6254444"/>
            <a:chExt cx="1936145" cy="495514"/>
          </a:xfrm>
        </p:grpSpPr>
        <p:sp>
          <p:nvSpPr>
            <p:cNvPr id="28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anose="04040905080B02020502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主讲：蔡芝玲</a:t>
              </a:r>
              <a:endParaRPr lang="en-GB" altLang="zh-CN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4809759" y="4365104"/>
            <a:ext cx="257565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FF66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纳思大学</a:t>
            </a:r>
            <a:endParaRPr lang="zh-CN" altLang="en-US" sz="2000" b="1" dirty="0">
              <a:solidFill>
                <a:srgbClr val="FF66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64998" y="4565159"/>
            <a:ext cx="1467777" cy="0"/>
          </a:xfrm>
          <a:prstGeom prst="line">
            <a:avLst/>
          </a:prstGeom>
          <a:ln>
            <a:solidFill>
              <a:srgbClr val="FF6600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362399" y="4565159"/>
            <a:ext cx="1467777" cy="0"/>
          </a:xfrm>
          <a:prstGeom prst="line">
            <a:avLst/>
          </a:prstGeom>
          <a:ln>
            <a:solidFill>
              <a:srgbClr val="FF6600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图片 1" descr="纳思无背景Logo"/>
          <p:cNvPicPr>
            <a:picLocks noChangeAspect="1" noChangeArrowheads="1"/>
          </p:cNvPicPr>
          <p:nvPr/>
        </p:nvPicPr>
        <p:blipFill>
          <a:blip r:embed="rId3" cstate="print"/>
          <a:srcRect t="31903" r="13205" b="42432"/>
          <a:stretch>
            <a:fillRect/>
          </a:stretch>
        </p:blipFill>
        <p:spPr bwMode="auto">
          <a:xfrm>
            <a:off x="8905899" y="0"/>
            <a:ext cx="2388221" cy="86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3"/>
          <p:cNvSpPr txBox="1"/>
          <p:nvPr/>
        </p:nvSpPr>
        <p:spPr>
          <a:xfrm>
            <a:off x="2353171" y="4725143"/>
            <a:ext cx="806489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教师职业技能大赛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62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75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75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75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8454E-6 -1.19862 L 3.38454E-6 4.44444E-6 L 0.00039 -0.12153 L 3.38454E-6 4.44444E-6 " pathEditMode="relative" rAng="0" ptsTypes="AAAA">
                                      <p:cBhvr>
                                        <p:cTn id="2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75"/>
                            </p:stCondLst>
                            <p:childTnLst>
                              <p:par>
                                <p:cTn id="2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0466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初中男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147" y="4149080"/>
            <a:ext cx="2095500" cy="209550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2281163" y="980728"/>
            <a:ext cx="7776864" cy="2664296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4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3291" y="1196752"/>
            <a:ext cx="583264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  此刻，我伏在书案上，窗外秋风萧瑟，吹起了我对爷爷的记忆：他面庞清瘦，但两只眼睛炯炯有神。他常常教育我们：“站如松，坐如钟，行如风。”他知行合一，走起路来腰板挺直，如风一般。</a:t>
            </a:r>
            <a:endParaRPr lang="en-US" altLang="zh-CN" sz="2000" dirty="0" smtClean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  <a:p>
            <a:pPr indent="43200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……</a:t>
            </a:r>
            <a:endParaRPr lang="zh-CN" altLang="en-US" sz="2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0466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何其芳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155" y="3789040"/>
            <a:ext cx="2111896" cy="2111896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3289275" y="980728"/>
            <a:ext cx="8136904" cy="3528392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225379" y="1556792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他（周总理）一句一句地审阅，看完一句就用笔在那一句后面画上一个小圆圈。他不是浏览一遍就算了，而是一边看一边思索，有时停笔想一想，有时问我一两句。夜很静，经过相当长的时间总理才审阅完，把稿子交给我。</a:t>
            </a:r>
            <a:endParaRPr lang="zh-CN" altLang="en-US" sz="24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7267" y="3284984"/>
            <a:ext cx="198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7030A0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sz="2400" dirty="0">
              <a:solidFill>
                <a:srgbClr val="7030A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729435" y="1772816"/>
            <a:ext cx="864096" cy="3600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09555" y="3717032"/>
            <a:ext cx="4441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58ED5"/>
                </a:solidFill>
                <a:latin typeface="叶根友毛笔行书2.0版" pitchFamily="2" charset="-122"/>
                <a:ea typeface="叶根友毛笔行书2.0版" pitchFamily="2" charset="-122"/>
              </a:rPr>
              <a:t>借事抒情（寓情于事）</a:t>
            </a:r>
            <a:endParaRPr lang="zh-CN" altLang="en-US" sz="2400" dirty="0">
              <a:solidFill>
                <a:srgbClr val="558ED5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09555" y="1628800"/>
            <a:ext cx="3780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58ED5"/>
                </a:solidFill>
                <a:latin typeface="叶根友毛笔行书2.0版" pitchFamily="2" charset="-122"/>
                <a:ea typeface="叶根友毛笔行书2.0版" pitchFamily="2" charset="-122"/>
              </a:rPr>
              <a:t>借景抒情（寓情于景）</a:t>
            </a:r>
            <a:endParaRPr lang="zh-CN" altLang="en-US" sz="2400" dirty="0">
              <a:solidFill>
                <a:srgbClr val="558ED5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81563" y="25649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58ED5"/>
                </a:solidFill>
                <a:latin typeface="叶根友毛笔行书2.0版" pitchFamily="2" charset="-122"/>
                <a:ea typeface="叶根友毛笔行书2.0版" pitchFamily="2" charset="-122"/>
              </a:rPr>
              <a:t>托物言志（融情于物）</a:t>
            </a:r>
            <a:endParaRPr lang="zh-CN" altLang="en-US" sz="2400" dirty="0">
              <a:solidFill>
                <a:srgbClr val="558ED5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09555" y="4797152"/>
            <a:ext cx="3780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58ED5"/>
                </a:solidFill>
                <a:latin typeface="叶根友毛笔行书2.0版" pitchFamily="2" charset="-122"/>
                <a:ea typeface="叶根友毛笔行书2.0版" pitchFamily="2" charset="-122"/>
              </a:rPr>
              <a:t>议论抒情（融情于理）</a:t>
            </a:r>
            <a:endParaRPr lang="zh-CN" altLang="en-US" sz="2400" dirty="0">
              <a:solidFill>
                <a:srgbClr val="558ED5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8" name="图片 7" descr="初中女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9115" y="1484784"/>
            <a:ext cx="1656184" cy="1475143"/>
          </a:xfrm>
          <a:prstGeom prst="rect">
            <a:avLst/>
          </a:prstGeom>
        </p:spPr>
      </p:pic>
      <p:pic>
        <p:nvPicPr>
          <p:cNvPr id="9" name="图片 8" descr="初中男生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7067" y="2924944"/>
            <a:ext cx="1591444" cy="1591444"/>
          </a:xfrm>
          <a:prstGeom prst="rect">
            <a:avLst/>
          </a:prstGeom>
        </p:spPr>
      </p:pic>
      <p:pic>
        <p:nvPicPr>
          <p:cNvPr id="10" name="图片 9" descr="132302srypsypzwwmswsla.jpg"/>
          <p:cNvPicPr>
            <a:picLocks noChangeAspect="1"/>
          </p:cNvPicPr>
          <p:nvPr/>
        </p:nvPicPr>
        <p:blipFill>
          <a:blip r:embed="rId5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2" name="图片 11" descr="何其芳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1163" y="4509120"/>
            <a:ext cx="1535832" cy="15358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552971" y="1340768"/>
            <a:ext cx="1276247" cy="814139"/>
            <a:chOff x="929657" y="1268760"/>
            <a:chExt cx="1276247" cy="814139"/>
          </a:xfrm>
        </p:grpSpPr>
        <p:sp>
          <p:nvSpPr>
            <p:cNvPr id="3" name="矩形标注 2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练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52971" y="1340768"/>
            <a:ext cx="3269964" cy="814139"/>
            <a:chOff x="929657" y="1268760"/>
            <a:chExt cx="3269964" cy="814139"/>
          </a:xfrm>
        </p:grpSpPr>
        <p:sp>
          <p:nvSpPr>
            <p:cNvPr id="8" name="矩形标注 7"/>
            <p:cNvSpPr/>
            <p:nvPr/>
          </p:nvSpPr>
          <p:spPr>
            <a:xfrm>
              <a:off x="311950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练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49090"/>
                <a:gd name="adj2" fmla="val -27087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一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793331" y="270892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 在一个孩子的眼睛里，她的老师是多么慈爱，多么公平，多么伟大的人啊！              </a:t>
            </a:r>
            <a:r>
              <a:rPr lang="en-US" altLang="zh-CN" sz="2000" dirty="0" smtClean="0">
                <a:latin typeface="叶根友毛笔行书2.0版" pitchFamily="2" charset="-122"/>
                <a:ea typeface="叶根友毛笔行书2.0版" pitchFamily="2" charset="-122"/>
              </a:rPr>
              <a:t>——《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我的老师</a:t>
            </a:r>
            <a:r>
              <a:rPr lang="en-US" altLang="zh-CN" sz="2000" dirty="0" smtClean="0">
                <a:latin typeface="叶根友毛笔行书2.0版" pitchFamily="2" charset="-122"/>
                <a:ea typeface="叶根友毛笔行书2.0版" pitchFamily="2" charset="-122"/>
              </a:rPr>
              <a:t>》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45459" y="1412776"/>
            <a:ext cx="6096000" cy="9677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 一切都像刚睡醒的样子，欣欣然张开了眼。山朗润起来了，水涨起来了，太阳的脸红起来了。</a:t>
            </a:r>
            <a:r>
              <a:rPr lang="en-US" altLang="zh-CN" sz="2000" dirty="0" smtClean="0">
                <a:latin typeface="叶根友毛笔行书2.0版" pitchFamily="2" charset="-122"/>
                <a:ea typeface="叶根友毛笔行书2.0版" pitchFamily="2" charset="-122"/>
              </a:rPr>
              <a:t>——《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春</a:t>
            </a:r>
            <a:r>
              <a:rPr lang="en-US" altLang="zh-CN" sz="2000" dirty="0" smtClean="0">
                <a:latin typeface="叶根友毛笔行书2.0版" pitchFamily="2" charset="-122"/>
                <a:ea typeface="叶根友毛笔行书2.0版" pitchFamily="2" charset="-122"/>
              </a:rPr>
              <a:t>》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5099" y="4149080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薄薄的雪，是不行的；总须积雪盖了地面一两天，鸟雀们久已无处觅食的时候才好。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扫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开一块雪，露出地面，用一支短棒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支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起一面大的竹筛来，下面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撒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些秕谷，棒上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系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一条长绳，人远远地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牵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着，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看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鸟雀下来啄食，走到竹筛底下的时候，将绳子一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拉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，便</a:t>
            </a:r>
            <a:r>
              <a:rPr lang="zh-CN" altLang="en-US" sz="20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罩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住了。                             ——《从百草园到三味书屋》</a:t>
            </a:r>
          </a:p>
        </p:txBody>
      </p:sp>
      <p:sp>
        <p:nvSpPr>
          <p:cNvPr id="15" name="矩形 14"/>
          <p:cNvSpPr/>
          <p:nvPr/>
        </p:nvSpPr>
        <p:spPr>
          <a:xfrm>
            <a:off x="3433291" y="47667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直接抒情与间接抒情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6" name="图片 15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046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3051" y="1628800"/>
            <a:ext cx="10081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 在一个孩子的眼睛里，她的老师是多么慈爱，多么公平，多么伟大的人啊！            </a:t>
            </a:r>
            <a:endParaRPr lang="en-US" altLang="zh-CN" sz="2400" dirty="0" smtClean="0">
              <a:latin typeface="叶根友毛笔行书2.0版" pitchFamily="2" charset="-122"/>
              <a:ea typeface="叶根友毛笔行书2.0版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                                                                                            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 </a:t>
            </a:r>
            <a:endParaRPr lang="en-US" altLang="zh-CN" sz="2400" dirty="0" smtClean="0">
              <a:latin typeface="叶根友毛笔行书2.0版" pitchFamily="2" charset="-122"/>
              <a:ea typeface="叶根友毛笔行书2.0版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                                                                  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 </a:t>
            </a: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——《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我的老师</a:t>
            </a: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》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29" name="AutoShape 5" descr="data:image/jpeg;base64,/9j/4AAQSkZJRgABAQAAAQABAAD/2wBDAAgGBgcGBQgHBwcJCQgKDBQNDAsLDBkSEw8UHRofHh0aHBwgJC4nICIsIxwcKDcpLDAxNDQ0Hyc5PTgyPC4zNDL/2wBDAQkJCQwLDBgNDRgyIRwhMjIyMjIyMjIyMjIyMjIyMjIyMjIyMjIyMjIyMjIyMjIyMjIyMjIyMjIyMjIyMjIyMjL/wAARCADcAUkDASIAAhEBAxEB/8QAHAAAAQUBAQEAAAAAAAAAAAAABAECAwUGAAcI/8QATRAAAQMDAgQDBAUHBwgLAAAAAQACEQMEIRIxBQZBURMiYTJxgbEHI5GhwRQkQlJicqIzQ2Sy0eHwFSUmNFR0o/EXJzU2RGNzgoOSwv/EABcBAQEBAQAAAAAAAAAAAAAAAAABAgP/xAAeEQEBAQEBAQACAwAAAAAAAAAAATERAkEhMoGRwf/aAAwDAQACEQMRAD8A8l4OC6veDvbP+S9H+ilw03be7GH7yvPeXml/Ea7OrraqP4Ct99FLvzi5b3pD+skW49VDQApAUyYACUHZGUg2StEklI1KDEhAsLi1dMri4R2QDX1U0aJLRL+gWe4lWFjZPuLqs1oAkx37IzmTiNPh9g6vVMFuQvHOY+Z7njdeCdFBp8rJ396c6B+M8ZfxG5qOJETjA2VRqEwU2e6aN+q3Ih5AzlcCR03CScbpWbwQqiRuvQWfonzFT29s+oYAXUGanYC03CLVr6jZaM+iihrTgVes0ENJWgsOWqpYZovLpEOmAB1wtdwawplgIaB8FqrWwa0TpACdGPsOWyGg6cHfOVpLbhWhkEQQO6u6duxgHlCeaUdBJ7FKgBlnE5XGygYmVYaZKfo9FlVBdUXsbqiQN1X3NSn4UtEe8rV1KAe2CN1R8Q4RkuYJHVqsGH4xQpl/iAEzkhZ2tZ6QXFplxlbK+s3l7qb2QOiormycKhDgSScxOFuDOVqTHA4yOiDILMjc/JaG4tW5cxpDR+sqa4okOJPXslFhwbi/gPFvWI0E4MbLZsPiNa8EER3XmBaWkHMrR8E4pUokW73Eg7SVzsWNW9kgEEYTDSAE7rtWukOk9EuACCooOpkxCHLJkkYRj4Ps47oZ5xieyAeo0AHMIZ4l5jdEPdnSfgg3El0jbughquaZBMIKoBuEZWaTBO5Qz2GDIx6qgJzNXT1VRcAnjNpP+0D5tV8G9FTXLSON2n+9D5tWfWL51W37NPHuIN7V3j+IqLQi+KM08zcRZG1xUH8RUfhuS7W4I5ZpzzIyn+tSqD7WFbH6K3f5yrNHWi7+sFlOV26ubrET7RLZ97SFqPovOnjtVs/oVBHxarGPT16MhOATQM5T8RKIcN0qaAcpwmYQKAkfhu6XooLl4ZTLjsEHmP0o8SeKttaNMNgudndeZkyZK1vP1/Tv+OAs/m26SehWUIzutecZpm6XQ6J6bLtQn1SucMbn3rSE09ZT2ZOyY0a+yMo0TIwgJtqeWz3Ws4LDHtECSs9QojWMj3rY8Bos8TVUa0aYiVGm54Kz6tr3GB/jZaqjBYABJPZZeye5zgMQY6LS8OkPAjzSIlTiLFluSBiTPVNdbw3MD1lWdMNLWgNEjuFBcNG5bJ79EXis0wfRO0yUrnebAEJzQTsiGkQkNORkTKm8PAmE5rPtQVd5wqnc0yC3zdIVDc8tOc+NMv6SF6DRoANBIn3qc02EQWhWeuHHi15wCoyq5oAJB2VFxDhYY3LZjcN6le533CaVdjnNaJAwAMrzPmC1qW1w6acADyx3Wu9wx53d2bLc+1LvkhGg03Cpn3jCuLq2qPD6pEtaYcY7qqLXAnVsFBc8N4z5g2qS4bZ6K81AsBa6ZysRSiXOJAHRX/DbwvpBr5MYGVixqLV06cHPdC1CdolTF4dgzuoamTgiFFDVi0HzHKjEOBMJ1TJMkEdEK4lgiUC1HeWREjooawlvm9+6WcTEhQ1Xh34BVDKbRqCpL8Ecbtf95HzarqkSXAd+ip+IiONW3+8t/wDyp6ytedC8dbp5v4qB0uan9ZDQrDmVmjnji7e11U+aEhT1tamCeVJPOnCREzXaIWl+jseHzXWp+tYfL+xZrlchnOXBif8AaqY/iWo5KHhc/wBxTiPr6zfuK1M/tn09cYcJ0ZXADsl2GyjJQfROkymRuO64YO6BXuLQSdll+ZeLstbGoXOInDWzklXfELjw6TvNDQJJXjvNHHWXt2WUxLKcgGdz1KaKDitXxrrUT71XkDvKkc6Tq3PcqMnUcLbJp3OErW98lOZTMgYz6qVlOT1lVC0myRAwrO3pEwI6JlrYudB8on1V3a2rQ0atQxnoiltLXI6ei13CqBY5rmDBAlUVOrRt2hxIMYHVH2/GoeD/ADbTn1Qb+zLW0w4jrAgq3ta58YO7Z+CyPDeJseGiARvn9FaC2rDXGqSTgqUa22ug4Qd+5KiubgEQfaEkhVtnWBa5hqQDAJjbP96dcu1VHGd8yOqh09lQOd3wjaQETCqGvLdMyCVY2tZ1YgBpHbCvAYxk7x2U7KQlOp0ndRCnDIU6QogNASF4HVcRjCHqKSLTKnEqNNxD5wQNuqx3M1xbX1V+ggODYB1bmP8AH2IrmOs60eXgmHDy+pWEurt/iHU0luxPqtyc/KdVfFbdgZpouJGSZEAwdx8FmLljw5wHxK0lWprDy94EjDNyMqmu309LgIJKtRSucWO7FWfD65pvadWSQDKAe2TMTPdJRcQAJAAMT6rNWNjqkAYBJ6KOoHHaN8oXh1wKoDSW6ohGmmQ7JhYaCVW5joEGd8g+9WFUwSCCSeoyhKumIDp6oIHPGvGBHVDVCIwFK/3bKCo6RG0KjqD5qZBCqeK44tbHp+UNP3BWVOA8QYhVvF8cRtz/AOcz5KXGvOn84NDfpA4uBt+UvKAj0VpzuNP0i8WHetP3BVmPVZ9ftW5h3L7tHNXB3drun/XC2HL48L6UbxuMXtUfc5YrhbvD49w2p+rcUz/EFtrA+H9LV70/zg/79S3Mn8/4x6esh0DZK057pkggJQFGTicpHPAaSdlxOkT0Qt5WaKLi4w0CT7kGK565gNpaC1tz562HO7BeVVCXEkhXvM3EKl7xSqX+RjXENb2Czr3zgbLXmJSOkkAKRlLUJSMbjHVTsmY2K0yko0G9Go5lJrQPqw4GJB6KGiAHYwivEayOhKirGjpt6eo/2JPFdcu00xE9QhXa6kAmGTsrCzo+YAEehRVtYcBq37G6nDy9e/ZX1HkypTaHFwcRkIOy4kLGkwjJiD7wi/8ApAZaDRUoanehT8o6vQr8MLdNM+o3U9je1y4ODnRBLmxMQprfj9pxui5rqZY+JAOCqyq80qpawyRiJ6K9G2s7ptQv8x0kb91Yy5wOoGOioOA0nVnSdhAlbKnbNLR5RjooK3wtJDjIOw9FccPpgOBMnGJ6IQ0ibulTcHaXOOZ6K4t6OinBxnZKsEjZcuXEwJKwrlBWGMJ/jNmJyoqtQR6qxKy3NNA1LLxR/NGfgvMb1+lzngxBwAV7Le0m3FtUpOEhzSCvHeIWbxdvomdQdBhdIyp3Etpat3EkgendVVeXuJA/uV9XexlF7I09JiSQNgqK5d5dIOT96ASo/QNOCTv6JtFni1dHstOSewTX03BwJEIinFChJ9qpknqB0UVMyoabjUb5A0q0t+JCs0y3cwSDKz7n6gRAABkkdU+2uPAuDoPlO4WbFlaaqdQkEbQIQLwRJIiE6jdB+DnsU/SIBMrKhntLpgz3lCvBDTOUdVjMESMIGoQ3KoHDtNQTPqVW8dltxQd+2whGuM1N+qr+OOl9PMw5nyKlWasOe8fSJxE93NP2saqqfVWXPbv9Pbs920j9tJqqJCz610mI7d/h8QtHbaarT94W4Y/T9LN4e/EB95KwJdFWk4dHgrba4+lC4d3vKZz6kf2rXn4x6exNUijbKflGHO9khUXMF7StbKX9TtPQK8dhjivOOeeJtp0HMDpqOwG9GjuorzfiVz+UXdWpOXOJQYbOSldLnT3UjGbCV0jDg8AgAfFFMAe2OvomMoiMqQhtHb4Khzq2iAdx8E60117purPZCO87pPX7FbcGYG1CXfBRVvTtCWS4HHZE0adQODY8p6jojaMOhogz06K2t7Nr2NLW5KdVSV23BpinTBJjeFFS4JXvKrHVWNpgNDfKImOp9VsafDalHIpTIUlO3rlxHhGe6dTirsOWqtGvTrUbiY9qR0lW13ZsfdgDHQnuVZUGmhSl+I6IV1YG4k5SDRcDoNptHyWlZsIVDwd+pgCvmYhAoY11ZjiPYVi0y0FAj2oGQpPEc2YaZUsWC126gp1pHmPwKeazAN/gs8U2pTByBshngypnXAnHVQPcHO3haiUPVyvMub6BseLPrtOkVQHtP7Wy9NqHJIysVz1w513b29Vol1JxntEf3LUSvN6xdVc4jzA7vIhV1SkGvg79SVd1qQY1wDgdAwQMT1VJcGGudUdDiJHvlEDgC4u2UQYYNz2G5S18VnF2JPToOiktCKZIEanZJG4Ciux+cVBtkR1RQVR2kkDadlzz7J22XVMPd67hDVqnmAUFzw6oatQ059k7q6c0loxIWe4PqNyRIGJWlGWiRkDos1pXVw7cAAdUC/sR8VaXLQafr3VdWMGOiAR4h2yqONdD2cz8VbuOSqfjOWdf0PmUqzR/O7tXOb3/AK1Cgf8AhNVTq9EfzWS/mKi87utLc/8ADCr4WK6BX4DD6rYOqf8AWE6oDE1qDp/+ix1XAb2laerU/wBMWVO4oO+5i151n1j3QGCpAcKKRMwnjZHMNe3BpUH6cvjA9V4vzdWrHidZtWQ4Ehy9f4hWZTl0jyiTPReLc0XYuuJ1neuSk0UYTg/Kh1QIldqPuW2RjaobM5CY55d1EIeZCc0EjH2IJw6CGufIGQJwrfhtZskFwVDPTrsjLRwY6Dv71Va+3utGCdzgrY8Bf40E/YvOrR4LxmPetpwK6NMgEjSNlmq9AoNY4DZS1GMawmAgbK6a5gMoqrWbplZRV3lUAHf3SqllcmrIcEnMV2KduTrAnAhZm14i2lV1OqZPqtRXq3BokGcmFpGRPdee8u8ZZULRqErc0a4cwOHVVFnRYHmT3UrqEiAUJSuQyTBJ7KelfUqlU0y4Bw79VmqYbZ8zMALnMOndGSD1XFog4TpxVlxzmEyTGUTXoAPwQEMR9qoadtsKg5rDDwrJI82IPVXxz1WV5ye48NaGSXNeDCRK804ldCm0tbgb46LP3lZz3gNIj7wjb94e4k7nv6Kkc8ufErSLXh7GvOozkwPcmXcC5fj70li9rHU9wAMpl5L7t+jU4nAA7oA64lxwQDHRDVIJJBz1CKqPOog5wIlBVSJkdkUXbXTqNVr+y0FK5FSj5K3wKyDap0qxsqz2ugjyHeSs1V+Xa2+Y+koWvh0CCpWllSlIOIxBUFSBOdlFB1gczhU/FwPDPub8yr25fTc92lsNVHxcDwTHYf1kWH8yGeLWRHWyoH+BBSETx8ze8OP9Co/IoPU3/BXOukD1DLR71oKr55iovnehRP3NWef7HxVzVf8A50tnf0WmfuC151m4+gg4EJS4gHsoqbgWtJxICD4pdup2rhS9ojB7K1zZbmzjtK1dUtqH1t08bT5W+pXlVy4kuLyXVDklaHjd1RoV6ul/i1n/AKZyQsw8y4yf7lYVFBlLIC7VCY560ydrh2E4PwcCSoJynasCEDy4ggypaFT6wfNDlwwNoTqbocMqi/tq0dfvV9w6+dTqDSZHqsnQqYVnb13SACpVj1LhfEQ6mBIk9FaVrwCmTI2XnvC75zQ2CtCbseEySs8VQc0cRe92kTpBlZT8re6qCXLQcaDa73HuqEWhmWgz2K1Eq74VxepbVabtUme69NbzLes4ALi1tjVqRiV51wPle54l9cH6GtzML1rgdGn/AJNp0XAHQNOyUZzlzmrjNxxTwrxrnU3HI0xpWrvqtenXbc0xIiCEWyyt6btbaTQ7vCJLGlukjB7qdC2PEzVpA/dKsW3xjCp22zabvJgIluBuoDXVy50kppqShg5LrhFPJkH8VnuYqD6thUFMEvjortzjKxfO/MtXgQthRaHOqEyCegVR5nx2k2jVbTbOsNzPeVQQS4zggxko7iXFH8Rruru0hziSdPVVrXkvHotIsqDgWgSZn7QkuKr6dcPa4h8TIwhqdTTUYBtHdOva7X1g5oxAQQVHZM5lC1ndFM98nBCErOk+myCVpY2nkHWHb9E01SHeYqOSGgz1TcuccqKs7XiBpjwyJCPbX8Rg6hUDDBEKxtnaTLSD6d1Fgqod8qq4r/q7j+yP6wVlUdIJyFW8UH5q79z8QpWoi407U7hrv6IwfeUFKJ4k7XS4Ye1uB9jihpXOuhjz9WfeFZVHfntqf6K35KscZon4fNHPd+c2hB/8P+BVjNx9CUHE0KRI3YPkFk+eOJPsrRrGPDXVJHrC01vX/MKDh1pMP3Becc/XZrXNGnqIjC1dc2IunvNQveSXE9ULUdpJHUbqa5cfEOrecIRx+MrSV0ymlIV249VUdK4HK4pEDicrmmCm9UsoD6T8BG0qwBBke5V1A6mA9kQ0w5FX9lfeG7f7Va1uJTT8pCyjaugg9k83WD5sFOC1qXoqSScLqVdgfJIj3rPvuyTCaKzp3VTr2DlXj/D2W4tnvAqO29VtLG5t6LdIc0Svniwq3LLhj2U3P0kGB1Xp3C7njt3Qa6nwo5G7nQs2K9PbVa8AhwKfqjOVg7KnzO2uTUthTbP64IVnV4hx62tiTYtrED9F2VBqQ6UskLB8G5xr3HF/yK8omg8mAHLcMfqbI2QTgzlITnCQHyrkVzl4n9K9/r5ho2zT/I0fvJle01HBrSTsvm3nLiP+U+Z7+4BJb4ha33DA+SsSqjxjJJU9KsHAgjJ6qvJUjKug4OCtItWhodk6tI6IetUGoidvkkbXDKbXMdJI8wjZQVaoJ1TPogV748uIULnDAPeUw1CXF26ZrzuUExIc2JXAbKHV6qVuR5ffCglaIyERQfD2nsdkKCdu6WlVLagOxBhFi1LwHkbgoLiZm2d+4fmFMamdQ2Qt+7VQf+478FloPfGbPh/pSI/iKFkoi6Oqwsj2aR/EhfiubqR+KRCMJmvaf+kR80E8fVO9AiQZrWh/ZI+asS4+hOG021uEWhPWgw/whee/SBZv/Km1WtmmxgBMbElb/g1RreXrB5IH5tTk/wDtCoOZ6bbjht1SGXVhjE7bLV1yjx+8w4HeQhO6IugWuLHe00kIUjt1WkdOUo3SbLu4PbEKoVJCQFKDGyBCIK4JTtkpInsgnt36XEEo4bhVrSZlF06hcFRO9wKQEmU3dOa3PvQNFPqQp6DGh4numPwlYTIHdBu+Xr+ytfD8Sk3fJXqHDOKWr2tZSLdui8KsWPqODWSTOIW55ds+JCqww8NkEys1XqwLXiU7S0jZCWrX+E3XMwis4iVBScS4FbXN3SuxTAqsMhwVrbAsphpOykc2VwAGUEwKWUwFJUeGCSiqLnHi7eD8uXdxqAqFhZTHdxwF84VKhc8l2e63/wBJXNDeJ8SHD7Z80LYnUQfaf/cvPHGTIMrUQ1079F049VzBJgpHggk9FUTB8MiFC50nrhc50tBCZBUDtW6a52UkwQUhOcIFlOY8gYUcpwQENfqHqFzXQ7JULTB3Um/vRRshzY69FHckmi6d9Lh9y5klozjZLXM0SIjDvkstQJW/7Ptj2LvmENq9yncSeH0fRx/BDrm6lJ+qf7lMz+UtPioo+rf7lI3e0/eSalx7xwM+Ny7w4YI/JqfyCdf0RUYC8gNAyo+W5dy1w5w2NqwKS7u6VK1e7EgZnot3XGPGuYbV9G/qh7Y8xLSBhwVEZ27LZcw3jr+2q1H04k+Wo4RAnoFjXiCrCublccrhhOIC0hpACROcuaATnb0QdHouHvGEpwEm3RAqcx5afRM2BXDZAax8qVuTuJQDXlpRDKoj+1UGEJ1Jn1gnqohVEAJ9OqGvBQehcpWlsHtcQHO9V6rY29FtMFjQJC8O4FxcWtZhL4AK9f4Jxelc0G6Xg43lZrTRtbAXRlNZVDhgp0qDi2Am7BcXgTJQN9xS2sKDqtxVbTY0SS4wiCriuyhQfVfq0sEnS0uPwA3XmnO3P3g2hsuH62XDwQ8uwaY9fX5Ko5r+kqpdtfZ8Immw4dW6n3LzuvWdpMnU9xkkmVqQ6gqPc6oSSSSZkppd/wA4TD36pQcbhVD2DzBS1YYBIyomHMg7KTU6tDN4wFBASSfTsljUNtvvUlSnpYmNacEnf1QMIk53SaVK8CcbFRk4iECESlACQJw3QJCkbsZymgZ2T9QAk9EVLTdpaAVJVIc34EfcUO+4YWw1nxTKNQk6Jxn5KVZTCfzCn+8fkFBKm3sG+jvwUEeq5O1SfoPE9FKD9XZkdHn5qIYa8ei4Pmnbt7PT6lx7pyzUjlLhrgc+AB80DxS2dc1GNqOe81IhrBAA7lS8svDeTeHVCRikf6xWY5m5iumirTp1G0Q7yAD2iO89Aul1xih5rv6Ve7NpbNHg0DD3j9I9vgsu6o0nb3Ja1ZzzAOB96hE7KhwKWZSQlGyqEmSntGE3qntBhB3TZIQn6JEnC4iAgjhdtKWfSE5rWlslxmdoQMT2kpNJhKN1RIHkKQVOxUUzvgJdhKAyncFu3wWo4DzHVsHQHEt7SsYHFSsqObsVFe78G5xt69OalQNMdUfcc58PoU3F1wyR6rwWjc12kAVCAegSVazi6SSSd5Tg9L4x9KbGNcywpmo/o52AvPeL8e4lxqsal5cucJxTGGj4KvD8zCa2SIjCqOB07ApHNklzsH1RlKmAzV7U4hMrt1MJggNgAbwgBdkphBEfNSEduvdSVaAotaS/JmR2KCCcqem4AzMR1UDsHO67VHXZQFxql2J6gqDDTtPWEgrE+Xoml3x9UC6upKa8kxhLqJEQmE5iEC9B6BOaZUeqMLg6IJQT+ymvdMpuqdkjnoG7lSURFVsd1G0ajAjvkwpKB+tZ71KpGkfkMdQ78EP9imb/AKq70cooPZcncoMtPuKRp+qpHs9KwYPuKYP5Fn76fUr1bg3E6VvydaBx1Gmx8tH7xheecZvat5due8aR+qDstrwqxfccn0nMc4Nc5wfHXzHCxfEbcMY1zQRLnEz710+uXxVHZcNkrwWmCu7FVl0JwbhI3LpOwCWR0VCGQVPRZqI/BQdUZSIFIIFcIbHYqFxzsIUrzqTHCMIInHB7pWwkdHdNlBJgbJIBCaClPpsqHSJSk7YgqNKoHbJ7XdMKJObvHoqDGVGwJ3UetznGSd1AHQpAft3QOzO6mG0TjZQjv2TpO42QGNe2nSP6U7CUHWrPqHzE42TXuJ2zCjyTl0IEc7oZkJC86d/tXFkDVOJwmEZwUHF2E0kpRmRlIQUHaoSh2I7phGNl04AgSPvUEmo910nqd0jRI3ypGU3OaXIObRc8EjMKPTBUkuaZBgpM9UD6IYRDsKJ8BxhOIEIi3pMcZeNkUGJOyJtaD3lz+lOCfVFOtaTgC3f0Tm2xaHuDyNOYPVSrxW/zNUftfioPip3ezXH7X4ofHZcnZOwfj8lH/MN/eRdjaXN/ci3tKFSvWcCQym2SQBlQ3lpc8PcaF5QqW9VoBLKrdJjug9a5PpuuOVKVJuHB1TSTtOorD8atqlG8qNqNjUCSP2uq9S5AsvA5Tt9dFte6rurtZbkw6n1Dz6RB+IUXOvJ7+J0W3tjbNo1G/UikT5nvAlxPZbuuMeat5Uq1+Euu3+V0SwDf3FZerRdQqupvHmBher8BN7cWDrC7sazK9MbuaRImP7lhea+G1rHjjqL6D2OLdQBGSO/3K/UUAE+5OHqpLa0ubsubbUX1S3JDBMf4g/YpRw69DnM/I7jW2Q4CmTEb7KoEiJRFB/kLeo2TzwziD6b6rLK4NOmJe7wjDQNycIRpIzKoLLmjrlRPqSSoiSkzug4ldOV0EnKWIQcF07fJduV0byECmRuCOu3RJ6pCTOZkd126B0+qc0TOVHKUvJj0CofMkKUVBHdDgqejQfXcW0ma3ASY7IO8WDgmE50EA6pXBrWSS3buuYA7YZ6oFGGn1XU6ZfUDMgkpXNdG2AnUXaG1Kh9oCBKg6sA95DThuAFA5pEDqU8vb/yUbT5i4+4Kh7aeMDdK2i7VnCWmTq3Ujjq2OyCQ2WuidDdbuwQFWg6hU0vBBVxaPFuRVnfdT8TDL+m19BjAGNJJ6lRVIwNaBsSVNqFMHESuo2zizxDjGEPWcS6OqBHODswkLpwmAaRlSNaDJKIe1sgZ36J9AONUASoQ4nbCKoiBImSijHOYwQAZTQKj6TzJMBOpW7yQ54cQeqLqU2stXls7GVFZ8xqrD1Kh0KZ/8pVHqolydoueV+J2/CeMi5umvdRNGrSIawOPmaQMEiQtLT5u4ELxtSpQunUmUKdHT4LQxwaXSNE+WZHU9Vg6eXpg/k/iiV9A8qcRs73l577WjVpNdW0+VrRIa1og5GxEjp3V9UuRWrMqOoue8atVR8SZIhoydo3KxP0cf92P/nf+C17SSQt1yRVbW2q3IrutZeIGoQ2RtHuyT8ViucOWKl9XHELUeehSczwiNMiHbZPfut2SY+KxH0l3lxbcAa2hVdTFaoGVNP6TY2UHnHA+Ns4RZXdJ7ddRzg5jdOCdDm5cMj2pVpY80Wjate5ujV8W4Gl1OmPKwTgjEmABmZzCxxyU8LaNhcc129xZtoiaRZTdRc59PxDUaWwdJnyGR1lY4HASHJTttkHRJTw1jdxJUXVKFUTb/qhIS0fo/eoxuuABQPDtZAa2T0hNLp3SDEkbhNGyDi7UZJJPquHuXH2ZUlMDSUDC1wg9EkqwotBGROUJUaBWdA6oIiI3TmPLT5SR0wmv9pcFRPqUjHhDAmFLT3QGO1Mo6uhQZdDPeUdVP5kVXn2WKBHOPxKVgmd01/tBOYcoJGESO6JESIAQzB9YpwYKoLohr3Q9uyKvnU6FFrKZgvHRB0tgeqkpgP4jRDsiVFDVqwosIknEKv1anEk7oviYAvagAwDhAnogkjMpXOgQOqa1Ju7KIlZmNsqytqbWmS4Y6Ktp/iiW9EVd0JfADzpHTonX4DLc6SADj3p1g4ssqrREECcIW/8A9RB/aKiqB/8ALVB/jZM0J7x+cv8AcPkkj1K5/Xa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AutoShape 7" descr="data:image/jpeg;base64,/9j/4AAQSkZJRgABAQAAAQABAAD/2wBDAAgGBgcGBQgHBwcJCQgKDBQNDAsLDBkSEw8UHRofHh0aHBwgJC4nICIsIxwcKDcpLDAxNDQ0Hyc5PTgyPC4zNDL/2wBDAQkJCQwLDBgNDRgyIRwhMjIyMjIyMjIyMjIyMjIyMjIyMjIyMjIyMjIyMjIyMjIyMjIyMjIyMjIyMjIyMjIyMjL/wAARCADcAUkDASIAAhEBAxEB/8QAHAAAAQUBAQEAAAAAAAAAAAAABAECAwUGAAcI/8QATRAAAQMDAgQDBAUHBwgLAAAAAQACEQMEIRIxBQZBURMiYTJxgbEHI5GhwRQkQlJicqIzQ2Sy0eHwFSUmNFR0o/EXJzU2RGNzgoOSwv/EABcBAQEBAQAAAAAAAAAAAAAAAAABAgP/xAAeEQEBAQEBAQACAwAAAAAAAAAAATERAkEhMoGRwf/aAAwDAQACEQMRAD8A8l4OC6veDvbP+S9H+ilw03be7GH7yvPeXml/Ea7OrraqP4Ct99FLvzi5b3pD+skW49VDQApAUyYACUHZGUg2StEklI1KDEhAsLi1dMri4R2QDX1U0aJLRL+gWe4lWFjZPuLqs1oAkx37IzmTiNPh9g6vVMFuQvHOY+Z7njdeCdFBp8rJ396c6B+M8ZfxG5qOJETjA2VRqEwU2e6aN+q3Ih5AzlcCR03CScbpWbwQqiRuvQWfonzFT29s+oYAXUGanYC03CLVr6jZaM+iihrTgVes0ENJWgsOWqpYZovLpEOmAB1wtdwawplgIaB8FqrWwa0TpACdGPsOWyGg6cHfOVpLbhWhkEQQO6u6duxgHlCeaUdBJ7FKgBlnE5XGygYmVYaZKfo9FlVBdUXsbqiQN1X3NSn4UtEe8rV1KAe2CN1R8Q4RkuYJHVqsGH4xQpl/iAEzkhZ2tZ6QXFplxlbK+s3l7qb2QOiormycKhDgSScxOFuDOVqTHA4yOiDILMjc/JaG4tW5cxpDR+sqa4okOJPXslFhwbi/gPFvWI0E4MbLZsPiNa8EER3XmBaWkHMrR8E4pUokW73Eg7SVzsWNW9kgEEYTDSAE7rtWukOk9EuACCooOpkxCHLJkkYRj4Ps47oZ5xieyAeo0AHMIZ4l5jdEPdnSfgg3El0jbughquaZBMIKoBuEZWaTBO5Qz2GDIx6qgJzNXT1VRcAnjNpP+0D5tV8G9FTXLSON2n+9D5tWfWL51W37NPHuIN7V3j+IqLQi+KM08zcRZG1xUH8RUfhuS7W4I5ZpzzIyn+tSqD7WFbH6K3f5yrNHWi7+sFlOV26ubrET7RLZ97SFqPovOnjtVs/oVBHxarGPT16MhOATQM5T8RKIcN0qaAcpwmYQKAkfhu6XooLl4ZTLjsEHmP0o8SeKttaNMNgudndeZkyZK1vP1/Tv+OAs/m26SehWUIzutecZpm6XQ6J6bLtQn1SucMbn3rSE09ZT2ZOyY0a+yMo0TIwgJtqeWz3Ws4LDHtECSs9QojWMj3rY8Bos8TVUa0aYiVGm54Kz6tr3GB/jZaqjBYABJPZZeye5zgMQY6LS8OkPAjzSIlTiLFluSBiTPVNdbw3MD1lWdMNLWgNEjuFBcNG5bJ79EXis0wfRO0yUrnebAEJzQTsiGkQkNORkTKm8PAmE5rPtQVd5wqnc0yC3zdIVDc8tOc+NMv6SF6DRoANBIn3qc02EQWhWeuHHi15wCoyq5oAJB2VFxDhYY3LZjcN6le533CaVdjnNaJAwAMrzPmC1qW1w6acADyx3Wu9wx53d2bLc+1LvkhGg03Cpn3jCuLq2qPD6pEtaYcY7qqLXAnVsFBc8N4z5g2qS4bZ6K81AsBa6ZysRSiXOJAHRX/DbwvpBr5MYGVixqLV06cHPdC1CdolTF4dgzuoamTgiFFDVi0HzHKjEOBMJ1TJMkEdEK4lgiUC1HeWREjooawlvm9+6WcTEhQ1Xh34BVDKbRqCpL8Ecbtf95HzarqkSXAd+ip+IiONW3+8t/wDyp6ytedC8dbp5v4qB0uan9ZDQrDmVmjnji7e11U+aEhT1tamCeVJPOnCREzXaIWl+jseHzXWp+tYfL+xZrlchnOXBif8AaqY/iWo5KHhc/wBxTiPr6zfuK1M/tn09cYcJ0ZXADsl2GyjJQfROkymRuO64YO6BXuLQSdll+ZeLstbGoXOInDWzklXfELjw6TvNDQJJXjvNHHWXt2WUxLKcgGdz1KaKDitXxrrUT71XkDvKkc6Tq3PcqMnUcLbJp3OErW98lOZTMgYz6qVlOT1lVC0myRAwrO3pEwI6JlrYudB8on1V3a2rQ0atQxnoiltLXI6ei13CqBY5rmDBAlUVOrRt2hxIMYHVH2/GoeD/ADbTn1Qb+zLW0w4jrAgq3ta58YO7Z+CyPDeJseGiARvn9FaC2rDXGqSTgqUa22ug4Qd+5KiubgEQfaEkhVtnWBa5hqQDAJjbP96dcu1VHGd8yOqh09lQOd3wjaQETCqGvLdMyCVY2tZ1YgBpHbCvAYxk7x2U7KQlOp0ndRCnDIU6QogNASF4HVcRjCHqKSLTKnEqNNxD5wQNuqx3M1xbX1V+ggODYB1bmP8AH2IrmOs60eXgmHDy+pWEurt/iHU0luxPqtyc/KdVfFbdgZpouJGSZEAwdx8FmLljw5wHxK0lWprDy94EjDNyMqmu309LgIJKtRSucWO7FWfD65pvadWSQDKAe2TMTPdJRcQAJAAMT6rNWNjqkAYBJ6KOoHHaN8oXh1wKoDSW6ohGmmQ7JhYaCVW5joEGd8g+9WFUwSCCSeoyhKumIDp6oIHPGvGBHVDVCIwFK/3bKCo6RG0KjqD5qZBCqeK44tbHp+UNP3BWVOA8QYhVvF8cRtz/AOcz5KXGvOn84NDfpA4uBt+UvKAj0VpzuNP0i8WHetP3BVmPVZ9ftW5h3L7tHNXB3drun/XC2HL48L6UbxuMXtUfc5YrhbvD49w2p+rcUz/EFtrA+H9LV70/zg/79S3Mn8/4x6esh0DZK057pkggJQFGTicpHPAaSdlxOkT0Qt5WaKLi4w0CT7kGK565gNpaC1tz562HO7BeVVCXEkhXvM3EKl7xSqX+RjXENb2Czr3zgbLXmJSOkkAKRlLUJSMbjHVTsmY2K0yko0G9Go5lJrQPqw4GJB6KGiAHYwivEayOhKirGjpt6eo/2JPFdcu00xE9QhXa6kAmGTsrCzo+YAEehRVtYcBq37G6nDy9e/ZX1HkypTaHFwcRkIOy4kLGkwjJiD7wi/8ApAZaDRUoanehT8o6vQr8MLdNM+o3U9je1y4ODnRBLmxMQprfj9pxui5rqZY+JAOCqyq80qpawyRiJ6K9G2s7ptQv8x0kb91Yy5wOoGOioOA0nVnSdhAlbKnbNLR5RjooK3wtJDjIOw9FccPpgOBMnGJ6IQ0ibulTcHaXOOZ6K4t6OinBxnZKsEjZcuXEwJKwrlBWGMJ/jNmJyoqtQR6qxKy3NNA1LLxR/NGfgvMb1+lzngxBwAV7Le0m3FtUpOEhzSCvHeIWbxdvomdQdBhdIyp3Etpat3EkgendVVeXuJA/uV9XexlF7I09JiSQNgqK5d5dIOT96ASo/QNOCTv6JtFni1dHstOSewTX03BwJEIinFChJ9qpknqB0UVMyoabjUb5A0q0t+JCs0y3cwSDKz7n6gRAABkkdU+2uPAuDoPlO4WbFlaaqdQkEbQIQLwRJIiE6jdB+DnsU/SIBMrKhntLpgz3lCvBDTOUdVjMESMIGoQ3KoHDtNQTPqVW8dltxQd+2whGuM1N+qr+OOl9PMw5nyKlWasOe8fSJxE93NP2saqqfVWXPbv9Pbs920j9tJqqJCz610mI7d/h8QtHbaarT94W4Y/T9LN4e/EB95KwJdFWk4dHgrba4+lC4d3vKZz6kf2rXn4x6exNUijbKflGHO9khUXMF7StbKX9TtPQK8dhjivOOeeJtp0HMDpqOwG9GjuorzfiVz+UXdWpOXOJQYbOSldLnT3UjGbCV0jDg8AgAfFFMAe2OvomMoiMqQhtHb4Khzq2iAdx8E60117purPZCO87pPX7FbcGYG1CXfBRVvTtCWS4HHZE0adQODY8p6jojaMOhogz06K2t7Nr2NLW5KdVSV23BpinTBJjeFFS4JXvKrHVWNpgNDfKImOp9VsafDalHIpTIUlO3rlxHhGe6dTirsOWqtGvTrUbiY9qR0lW13ZsfdgDHQnuVZUGmhSl+I6IV1YG4k5SDRcDoNptHyWlZsIVDwd+pgCvmYhAoY11ZjiPYVi0y0FAj2oGQpPEc2YaZUsWC126gp1pHmPwKeazAN/gs8U2pTByBshngypnXAnHVQPcHO3haiUPVyvMub6BseLPrtOkVQHtP7Wy9NqHJIysVz1w513b29Vol1JxntEf3LUSvN6xdVc4jzA7vIhV1SkGvg79SVd1qQY1wDgdAwQMT1VJcGGudUdDiJHvlEDgC4u2UQYYNz2G5S18VnF2JPToOiktCKZIEanZJG4Ciux+cVBtkR1RQVR2kkDadlzz7J22XVMPd67hDVqnmAUFzw6oatQ059k7q6c0loxIWe4PqNyRIGJWlGWiRkDos1pXVw7cAAdUC/sR8VaXLQafr3VdWMGOiAR4h2yqONdD2cz8VbuOSqfjOWdf0PmUqzR/O7tXOb3/AK1Cgf8AhNVTq9EfzWS/mKi87utLc/8ADCr4WK6BX4DD6rYOqf8AWE6oDE1qDp/+ix1XAb2laerU/wBMWVO4oO+5i151n1j3QGCpAcKKRMwnjZHMNe3BpUH6cvjA9V4vzdWrHidZtWQ4Ehy9f4hWZTl0jyiTPReLc0XYuuJ1neuSk0UYTg/Kh1QIldqPuW2RjaobM5CY55d1EIeZCc0EjH2IJw6CGufIGQJwrfhtZskFwVDPTrsjLRwY6Dv71Va+3utGCdzgrY8Bf40E/YvOrR4LxmPetpwK6NMgEjSNlmq9AoNY4DZS1GMawmAgbK6a5gMoqrWbplZRV3lUAHf3SqllcmrIcEnMV2KduTrAnAhZm14i2lV1OqZPqtRXq3BokGcmFpGRPdee8u8ZZULRqErc0a4cwOHVVFnRYHmT3UrqEiAUJSuQyTBJ7KelfUqlU0y4Bw79VmqYbZ8zMALnMOndGSD1XFog4TpxVlxzmEyTGUTXoAPwQEMR9qoadtsKg5rDDwrJI82IPVXxz1WV5ye48NaGSXNeDCRK804ldCm0tbgb46LP3lZz3gNIj7wjb94e4k7nv6Kkc8ufErSLXh7GvOozkwPcmXcC5fj70li9rHU9wAMpl5L7t+jU4nAA7oA64lxwQDHRDVIJJBz1CKqPOog5wIlBVSJkdkUXbXTqNVr+y0FK5FSj5K3wKyDap0qxsqz2ugjyHeSs1V+Xa2+Y+koWvh0CCpWllSlIOIxBUFSBOdlFB1gczhU/FwPDPub8yr25fTc92lsNVHxcDwTHYf1kWH8yGeLWRHWyoH+BBSETx8ze8OP9Co/IoPU3/BXOukD1DLR71oKr55iovnehRP3NWef7HxVzVf8A50tnf0WmfuC151m4+gg4EJS4gHsoqbgWtJxICD4pdup2rhS9ojB7K1zZbmzjtK1dUtqH1t08bT5W+pXlVy4kuLyXVDklaHjd1RoV6ul/i1n/AKZyQsw8y4yf7lYVFBlLIC7VCY560ydrh2E4PwcCSoJynasCEDy4ggypaFT6wfNDlwwNoTqbocMqi/tq0dfvV9w6+dTqDSZHqsnQqYVnb13SACpVj1LhfEQ6mBIk9FaVrwCmTI2XnvC75zQ2CtCbseEySs8VQc0cRe92kTpBlZT8re6qCXLQcaDa73HuqEWhmWgz2K1Eq74VxepbVabtUme69NbzLes4ALi1tjVqRiV51wPle54l9cH6GtzML1rgdGn/AJNp0XAHQNOyUZzlzmrjNxxTwrxrnU3HI0xpWrvqtenXbc0xIiCEWyyt6btbaTQ7vCJLGlukjB7qdC2PEzVpA/dKsW3xjCp22zabvJgIluBuoDXVy50kppqShg5LrhFPJkH8VnuYqD6thUFMEvjortzjKxfO/MtXgQthRaHOqEyCegVR5nx2k2jVbTbOsNzPeVQQS4zggxko7iXFH8Rruru0hziSdPVVrXkvHotIsqDgWgSZn7QkuKr6dcPa4h8TIwhqdTTUYBtHdOva7X1g5oxAQQVHZM5lC1ndFM98nBCErOk+myCVpY2nkHWHb9E01SHeYqOSGgz1TcuccqKs7XiBpjwyJCPbX8Rg6hUDDBEKxtnaTLSD6d1Fgqod8qq4r/q7j+yP6wVlUdIJyFW8UH5q79z8QpWoi407U7hrv6IwfeUFKJ4k7XS4Ye1uB9jihpXOuhjz9WfeFZVHfntqf6K35KscZon4fNHPd+c2hB/8P+BVjNx9CUHE0KRI3YPkFk+eOJPsrRrGPDXVJHrC01vX/MKDh1pMP3Becc/XZrXNGnqIjC1dc2IunvNQveSXE9ULUdpJHUbqa5cfEOrecIRx+MrSV0ymlIV249VUdK4HK4pEDicrmmCm9UsoD6T8BG0qwBBke5V1A6mA9kQ0w5FX9lfeG7f7Va1uJTT8pCyjaugg9k83WD5sFOC1qXoqSScLqVdgfJIj3rPvuyTCaKzp3VTr2DlXj/D2W4tnvAqO29VtLG5t6LdIc0Svniwq3LLhj2U3P0kGB1Xp3C7njt3Qa6nwo5G7nQs2K9PbVa8AhwKfqjOVg7KnzO2uTUthTbP64IVnV4hx62tiTYtrED9F2VBqQ6UskLB8G5xr3HF/yK8omg8mAHLcMfqbI2QTgzlITnCQHyrkVzl4n9K9/r5ho2zT/I0fvJle01HBrSTsvm3nLiP+U+Z7+4BJb4ha33DA+SsSqjxjJJU9KsHAgjJ6qvJUjKug4OCtItWhodk6tI6IetUGoidvkkbXDKbXMdJI8wjZQVaoJ1TPogV748uIULnDAPeUw1CXF26ZrzuUExIc2JXAbKHV6qVuR5ffCglaIyERQfD2nsdkKCdu6WlVLagOxBhFi1LwHkbgoLiZm2d+4fmFMamdQ2Qt+7VQf+478FloPfGbPh/pSI/iKFkoi6Oqwsj2aR/EhfiubqR+KRCMJmvaf+kR80E8fVO9AiQZrWh/ZI+asS4+hOG021uEWhPWgw/whee/SBZv/Km1WtmmxgBMbElb/g1RreXrB5IH5tTk/wDtCoOZ6bbjht1SGXVhjE7bLV1yjx+8w4HeQhO6IugWuLHe00kIUjt1WkdOUo3SbLu4PbEKoVJCQFKDGyBCIK4JTtkpInsgnt36XEEo4bhVrSZlF06hcFRO9wKQEmU3dOa3PvQNFPqQp6DGh4numPwlYTIHdBu+Xr+ytfD8Sk3fJXqHDOKWr2tZSLdui8KsWPqODWSTOIW55ds+JCqww8NkEys1XqwLXiU7S0jZCWrX+E3XMwis4iVBScS4FbXN3SuxTAqsMhwVrbAsphpOykc2VwAGUEwKWUwFJUeGCSiqLnHi7eD8uXdxqAqFhZTHdxwF84VKhc8l2e63/wBJXNDeJ8SHD7Z80LYnUQfaf/cvPHGTIMrUQ1079F049VzBJgpHggk9FUTB8MiFC50nrhc50tBCZBUDtW6a52UkwQUhOcIFlOY8gYUcpwQENfqHqFzXQ7JULTB3Um/vRRshzY69FHckmi6d9Lh9y5klozjZLXM0SIjDvkstQJW/7Ptj2LvmENq9yncSeH0fRx/BDrm6lJ+qf7lMz+UtPioo+rf7lI3e0/eSalx7xwM+Ny7w4YI/JqfyCdf0RUYC8gNAyo+W5dy1w5w2NqwKS7u6VK1e7EgZnot3XGPGuYbV9G/qh7Y8xLSBhwVEZ27LZcw3jr+2q1H04k+Wo4RAnoFjXiCrCublccrhhOIC0hpACROcuaATnb0QdHouHvGEpwEm3RAqcx5afRM2BXDZAax8qVuTuJQDXlpRDKoj+1UGEJ1Jn1gnqohVEAJ9OqGvBQehcpWlsHtcQHO9V6rY29FtMFjQJC8O4FxcWtZhL4AK9f4Jxelc0G6Xg43lZrTRtbAXRlNZVDhgp0qDi2Am7BcXgTJQN9xS2sKDqtxVbTY0SS4wiCriuyhQfVfq0sEnS0uPwA3XmnO3P3g2hsuH62XDwQ8uwaY9fX5Ko5r+kqpdtfZ8Immw4dW6n3LzuvWdpMnU9xkkmVqQ6gqPc6oSSSSZkppd/wA4TD36pQcbhVD2DzBS1YYBIyomHMg7KTU6tDN4wFBASSfTsljUNtvvUlSnpYmNacEnf1QMIk53SaVK8CcbFRk4iECESlACQJw3QJCkbsZymgZ2T9QAk9EVLTdpaAVJVIc34EfcUO+4YWw1nxTKNQk6Jxn5KVZTCfzCn+8fkFBKm3sG+jvwUEeq5O1SfoPE9FKD9XZkdHn5qIYa8ei4Pmnbt7PT6lx7pyzUjlLhrgc+AB80DxS2dc1GNqOe81IhrBAA7lS8svDeTeHVCRikf6xWY5m5iumirTp1G0Q7yAD2iO89Aul1xih5rv6Ve7NpbNHg0DD3j9I9vgsu6o0nb3Ja1ZzzAOB96hE7KhwKWZSQlGyqEmSntGE3qntBhB3TZIQn6JEnC4iAgjhdtKWfSE5rWlslxmdoQMT2kpNJhKN1RIHkKQVOxUUzvgJdhKAyncFu3wWo4DzHVsHQHEt7SsYHFSsqObsVFe78G5xt69OalQNMdUfcc58PoU3F1wyR6rwWjc12kAVCAegSVazi6SSSd5Tg9L4x9KbGNcywpmo/o52AvPeL8e4lxqsal5cucJxTGGj4KvD8zCa2SIjCqOB07ApHNklzsH1RlKmAzV7U4hMrt1MJggNgAbwgBdkphBEfNSEduvdSVaAotaS/JmR2KCCcqem4AzMR1UDsHO67VHXZQFxql2J6gqDDTtPWEgrE+Xoml3x9UC6upKa8kxhLqJEQmE5iEC9B6BOaZUeqMLg6IJQT+ymvdMpuqdkjnoG7lSURFVsd1G0ajAjvkwpKB+tZ71KpGkfkMdQ78EP9imb/AKq70cooPZcncoMtPuKRp+qpHs9KwYPuKYP5Fn76fUr1bg3E6VvydaBx1Gmx8tH7xheecZvat5due8aR+qDstrwqxfccn0nMc4Nc5wfHXzHCxfEbcMY1zQRLnEz710+uXxVHZcNkrwWmCu7FVl0JwbhI3LpOwCWR0VCGQVPRZqI/BQdUZSIFIIFcIbHYqFxzsIUrzqTHCMIInHB7pWwkdHdNlBJgbJIBCaClPpsqHSJSk7YgqNKoHbJ7XdMKJObvHoqDGVGwJ3UetznGSd1AHQpAft3QOzO6mG0TjZQjv2TpO42QGNe2nSP6U7CUHWrPqHzE42TXuJ2zCjyTl0IEc7oZkJC86d/tXFkDVOJwmEZwUHF2E0kpRmRlIQUHaoSh2I7phGNl04AgSPvUEmo910nqd0jRI3ypGU3OaXIObRc8EjMKPTBUkuaZBgpM9UD6IYRDsKJ8BxhOIEIi3pMcZeNkUGJOyJtaD3lz+lOCfVFOtaTgC3f0Tm2xaHuDyNOYPVSrxW/zNUftfioPip3ezXH7X4ofHZcnZOwfj8lH/MN/eRdjaXN/ci3tKFSvWcCQym2SQBlQ3lpc8PcaF5QqW9VoBLKrdJjug9a5PpuuOVKVJuHB1TSTtOorD8atqlG8qNqNjUCSP2uq9S5AsvA5Tt9dFte6rurtZbkw6n1Dz6RB+IUXOvJ7+J0W3tjbNo1G/UikT5nvAlxPZbuuMeat5Uq1+Euu3+V0SwDf3FZerRdQqupvHmBher8BN7cWDrC7sazK9MbuaRImP7lhea+G1rHjjqL6D2OLdQBGSO/3K/UUAE+5OHqpLa0ubsubbUX1S3JDBMf4g/YpRw69DnM/I7jW2Q4CmTEb7KoEiJRFB/kLeo2TzwziD6b6rLK4NOmJe7wjDQNycIRpIzKoLLmjrlRPqSSoiSkzug4ldOV0EnKWIQcF07fJduV0byECmRuCOu3RJ6pCTOZkd126B0+qc0TOVHKUvJj0CofMkKUVBHdDgqejQfXcW0ma3ASY7IO8WDgmE50EA6pXBrWSS3buuYA7YZ6oFGGn1XU6ZfUDMgkpXNdG2AnUXaG1Kh9oCBKg6sA95DThuAFA5pEDqU8vb/yUbT5i4+4Kh7aeMDdK2i7VnCWmTq3Ujjq2OyCQ2WuidDdbuwQFWg6hU0vBBVxaPFuRVnfdT8TDL+m19BjAGNJJ6lRVIwNaBsSVNqFMHESuo2zizxDjGEPWcS6OqBHODswkLpwmAaRlSNaDJKIe1sgZ36J9AONUASoQ4nbCKoiBImSijHOYwQAZTQKj6TzJMBOpW7yQ54cQeqLqU2stXls7GVFZ8xqrD1Kh0KZ/8pVHqolydoueV+J2/CeMi5umvdRNGrSIawOPmaQMEiQtLT5u4ELxtSpQunUmUKdHT4LQxwaXSNE+WZHU9Vg6eXpg/k/iiV9A8qcRs73l577WjVpNdW0+VrRIa1og5GxEjp3V9UuRWrMqOoue8atVR8SZIhoydo3KxP0cf92P/nf+C17SSQt1yRVbW2q3IrutZeIGoQ2RtHuyT8ViucOWKl9XHELUeehSczwiNMiHbZPfut2SY+KxH0l3lxbcAa2hVdTFaoGVNP6TY2UHnHA+Ns4RZXdJ7ddRzg5jdOCdDm5cMj2pVpY80Wjate5ujV8W4Gl1OmPKwTgjEmABmZzCxxyU8LaNhcc129xZtoiaRZTdRc59PxDUaWwdJnyGR1lY4HASHJTttkHRJTw1jdxJUXVKFUTb/qhIS0fo/eoxuuABQPDtZAa2T0hNLp3SDEkbhNGyDi7UZJJPquHuXH2ZUlMDSUDC1wg9EkqwotBGROUJUaBWdA6oIiI3TmPLT5SR0wmv9pcFRPqUjHhDAmFLT3QGO1Mo6uhQZdDPeUdVP5kVXn2WKBHOPxKVgmd01/tBOYcoJGESO6JESIAQzB9YpwYKoLohr3Q9uyKvnU6FFrKZgvHRB0tgeqkpgP4jRDsiVFDVqwosIknEKv1anEk7oviYAvagAwDhAnogkjMpXOgQOqa1Ju7KIlZmNsqytqbWmS4Y6Ktp/iiW9EVd0JfADzpHTonX4DLc6SADj3p1g4ssqrREECcIW/8A9RB/aKiqB/8ALVB/jZM0J7x+cv8AcPkkj1K5/Xa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 descr="下载.jpg"/>
          <p:cNvPicPr>
            <a:picLocks noChangeAspect="1"/>
          </p:cNvPicPr>
          <p:nvPr/>
        </p:nvPicPr>
        <p:blipFill>
          <a:blip r:embed="rId3" cstate="print"/>
          <a:srcRect b="10584"/>
          <a:stretch>
            <a:fillRect/>
          </a:stretch>
        </p:blipFill>
        <p:spPr>
          <a:xfrm>
            <a:off x="2137147" y="2780928"/>
            <a:ext cx="4104456" cy="2880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8995" y="1340768"/>
            <a:ext cx="102971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叶根友毛笔行书2.0版" pitchFamily="2" charset="-122"/>
                <a:ea typeface="叶根友毛笔行书2.0版" pitchFamily="2" charset="-122"/>
                <a:cs typeface="Tahoma" pitchFamily="34" charset="0"/>
              </a:rPr>
              <a:t>   </a:t>
            </a:r>
            <a:r>
              <a:rPr lang="zh-CN" altLang="zh-CN" sz="2400" dirty="0" smtClean="0">
                <a:solidFill>
                  <a:srgbClr val="000000"/>
                </a:solidFill>
                <a:latin typeface="叶根友毛笔行书2.0版" pitchFamily="2" charset="-122"/>
                <a:ea typeface="叶根友毛笔行书2.0版" pitchFamily="2" charset="-122"/>
                <a:cs typeface="Tahoma" pitchFamily="34" charset="0"/>
              </a:rPr>
              <a:t>有一件小事，我不知道还值不值得提它，但回想起来，在那时却占据过我的心灵。我父亲那时候在军阀部队里，好几年没有回来，我踉母亲非常牵挂地，不知道他的死活。我的母亲常常站在一张褪了色的神像面前焚起香来，把两个有象征记号的字条卷着埋在香炉里，然后磕了头，抽出一个来卜问吉凶。我虽不像母亲那样，也略略懂了些事。可是在孩子群中，我的那些小</a:t>
            </a:r>
            <a:r>
              <a:rPr lang="zh-CN" altLang="en-US" sz="2400" dirty="0" smtClean="0">
                <a:solidFill>
                  <a:srgbClr val="000000"/>
                </a:solidFill>
                <a:latin typeface="叶根友毛笔行书2.0版" pitchFamily="2" charset="-122"/>
                <a:ea typeface="叶根友毛笔行书2.0版" pitchFamily="2" charset="-122"/>
                <a:cs typeface="Tahoma" pitchFamily="34" charset="0"/>
              </a:rPr>
              <a:t>“反对派”们，常常在我的耳边猛喊：“哎哟哟，你爹回不来了哟，他吃了炮子儿喂！”那时的我，真好像死了父亲似的那么悲伤。</a:t>
            </a:r>
          </a:p>
        </p:txBody>
      </p:sp>
      <p:pic>
        <p:nvPicPr>
          <p:cNvPr id="3" name="图片 2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433291" y="4046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01043" y="1700808"/>
            <a:ext cx="54726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Tahoma" pitchFamily="34" charset="0"/>
              </a:rPr>
              <a:t>    这时候蔡老师援助了我，批评了我的“反对派”们，还写了一封信劝慰我，说我是“心清如水的学生”。一个老师排除孩子世界里的～件小小的纠纷，是多么平常；可是回想起来，那时候我却觉得是给了我莫大的支持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</a:t>
            </a:r>
          </a:p>
        </p:txBody>
      </p:sp>
      <p:pic>
        <p:nvPicPr>
          <p:cNvPr id="3" name="图片 2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433291" y="4046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610" name="Picture 2" descr="http://c.hiphotos.baidu.com/baike/w%3D268/sign=ba9d396b4334970a47731729adcbd1c0/1ad5ad6eddc451da9385fdafb4fd5266d0163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3771" y="1844824"/>
            <a:ext cx="2552700" cy="37528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3" name="矩形标注 2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标注 4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8" name="矩形标注 7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41403" y="2780928"/>
            <a:ext cx="5472608" cy="1142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便于</a:t>
            </a:r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直接抒发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强烈的感情，直露，具有</a:t>
            </a:r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极强的感染力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容易把握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文章的</a:t>
            </a:r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主旨</a:t>
            </a:r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！</a:t>
            </a:r>
            <a:endParaRPr lang="zh-CN" altLang="en-US" sz="24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1163" y="314096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好处：</a:t>
            </a:r>
            <a:endParaRPr lang="zh-CN" altLang="en-US" sz="32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3291" y="4046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5" name="图片 14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201043" y="3762600"/>
            <a:ext cx="10274052" cy="6760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88872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9155" y="1196752"/>
            <a:ext cx="757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阅读作文片段，指出该作文运用直接抒情存在的问题。</a:t>
            </a:r>
            <a:endParaRPr lang="zh-CN" altLang="en-US" sz="24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3433291" y="4046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5099" y="1772816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  夏夜，天气炎热，偶有蚊子声嗡嗡嗡地在耳边鸣叫。小明躺在床上翻来覆去睡不着。突然，一只蚊子停在了他的脸上，他被蚊子咬了一口。他立刻从床上跳了起来：“哎呦喂，我被蚊子咬了，真疼啊，疼死我了。”过了一会儿，被咬处起了一个大包，小明愈发紧张了：“妈，你快过来看，我被蚊子咬了，我的伤口好疼啊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，简直像一柄利剑插入了我的心脏。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妈，我中蚊子的毒了，我快昏迷了！”这该死的蚊子，我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要将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你碎尸万段！啊！我恨这可恶的蚊子！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1163" y="3212976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抒情（直接抒情）要真</a:t>
            </a:r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实自然、深</a:t>
            </a:r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刻！</a:t>
            </a:r>
            <a:endParaRPr lang="zh-CN" altLang="en-US" sz="32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633091" y="1484784"/>
            <a:ext cx="2622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注意点</a:t>
            </a:r>
            <a:r>
              <a:rPr lang="en-US" altLang="zh-CN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1</a:t>
            </a:r>
            <a:endParaRPr lang="zh-CN" altLang="en-US" sz="5400" b="1" cap="none" spc="0" dirty="0">
              <a:ln w="11430"/>
              <a:solidFill>
                <a:srgbClr val="558ED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922082" y="6091983"/>
            <a:ext cx="1936145" cy="495514"/>
            <a:chOff x="602538" y="6254444"/>
            <a:chExt cx="1936145" cy="495514"/>
          </a:xfrm>
        </p:grpSpPr>
        <p:sp>
          <p:nvSpPr>
            <p:cNvPr id="28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anose="04040905080B02020502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主讲：蔡芝玲</a:t>
              </a:r>
              <a:endParaRPr lang="en-GB" altLang="zh-CN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3"/>
          <p:cNvSpPr txBox="1"/>
          <p:nvPr/>
        </p:nvSpPr>
        <p:spPr>
          <a:xfrm>
            <a:off x="1849115" y="4869160"/>
            <a:ext cx="88569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抒情方式辨析与直接抒情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4809759" y="4365104"/>
            <a:ext cx="257565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FF66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纳思大学</a:t>
            </a:r>
            <a:endParaRPr lang="zh-CN" altLang="en-US" sz="2000" b="1" dirty="0">
              <a:solidFill>
                <a:srgbClr val="FF66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64998" y="4565159"/>
            <a:ext cx="1467777" cy="0"/>
          </a:xfrm>
          <a:prstGeom prst="line">
            <a:avLst/>
          </a:prstGeom>
          <a:ln>
            <a:solidFill>
              <a:srgbClr val="FF6600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362399" y="4565159"/>
            <a:ext cx="1467777" cy="0"/>
          </a:xfrm>
          <a:prstGeom prst="line">
            <a:avLst/>
          </a:prstGeom>
          <a:ln>
            <a:solidFill>
              <a:srgbClr val="FF6600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图片 1" descr="纳思无背景Logo"/>
          <p:cNvPicPr>
            <a:picLocks noChangeAspect="1" noChangeArrowheads="1"/>
          </p:cNvPicPr>
          <p:nvPr/>
        </p:nvPicPr>
        <p:blipFill>
          <a:blip r:embed="rId3" cstate="print"/>
          <a:srcRect t="31903" r="13205" b="42432"/>
          <a:stretch>
            <a:fillRect/>
          </a:stretch>
        </p:blipFill>
        <p:spPr bwMode="auto">
          <a:xfrm>
            <a:off x="8905899" y="0"/>
            <a:ext cx="2388221" cy="86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62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75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75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75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75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8454E-6 -1.19862 L 3.38454E-6 4.44444E-6 L 0.00039 -0.12153 L 3.38454E-6 4.44444E-6 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5" name="矩形标注 4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升格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标注 6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佳作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49115" y="2420888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夏夜，天气炎热，偶有蚊子声嗡嗡嗡地在耳边鸣叫。小明躺在床上翻来覆去睡不着。突然，一只蚊子停在了他的脸上，他被蚊子咬了一口。</a:t>
            </a:r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他只觉皮肤有一丝不适感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。过了一会儿，被咬处起了个包，</a:t>
            </a:r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皮肤泛红，小明觉得有些痒，便起身拿了花露水来擦，心中泛起些许焦躁：“这蚊子，今夜搅得我不得安宁，明天待我买些蚊香来灭一灭你！”这蚊子的确是有些烦人啊！</a:t>
            </a:r>
            <a:endParaRPr lang="zh-CN" altLang="en-US" sz="2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5099" y="184482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8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" name="图片 4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633091" y="2636912"/>
            <a:ext cx="9073008" cy="280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      碗口大的花朵，远远看去就像一个火球。近看呢，那层层花瓣娇嫩鲜艳，还能闻到香味。在那细丝儿的花蕊上还有花粉呢！外国友人说中国的月季花是“花中皇后”，真的，这青枝、绿叶、红花艳丽极了。</a:t>
            </a:r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这</a:t>
            </a:r>
            <a:r>
              <a:rPr lang="zh-CN" altLang="zh-CN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枝红色的月季花多美啊！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65139" y="126876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8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" name="图片 2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115" y="1916832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父爱，一生的财富</a:t>
            </a:r>
            <a:endParaRPr lang="zh-CN" altLang="en-US" sz="28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1489075" y="2258288"/>
            <a:ext cx="871296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曾经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不懂父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笔直的脊梁因何弯曲，不懂父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俊朗的面容因何憔悴，不懂父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亲浓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黑的秀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发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因何斑白，不懂父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大半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辈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子的辛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劳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究竟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为谁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……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　　直到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住校回家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5139" y="112474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8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1123" y="1772816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父爱，一生的财富</a:t>
            </a:r>
            <a:endParaRPr lang="zh-CN" altLang="en-US" sz="28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3091" y="2348880"/>
            <a:ext cx="9001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  那天狂风怒吼，草木萧条，我坐在公共汽车上准备下车后独自回家，可是，我却看见了一个人，黑压压的天下，凛冽的风中，那人不住地颤抖。风不停地掀翻他的衣角</a:t>
            </a: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———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是父亲！透过窗子，清晰地看见了父亲的白发，不是月亮清辉的点染，没有华丽的词藻的装饰，就是白发，是一根根、一片片的白发，父亲的白发，一次次被狂风压倒却又一次次不屈地挺立，那一倒一立中，我知道一定是为了谁</a:t>
            </a: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……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65139" y="112474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8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1123" y="1772816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父爱，一生的财富</a:t>
            </a:r>
            <a:endParaRPr lang="zh-CN" altLang="en-US" sz="28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1561083" y="2348880"/>
            <a:ext cx="9001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那被不断压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倒和挺起的究竟是父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的白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发还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是父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的心？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车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靠站点，我快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步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走下，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显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然，父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望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见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了我，他不再用手指堵住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进风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的大衣，而是快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步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向我跑来，他的大衣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彻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底向狂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风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屈服了，但他却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丝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毫没有在意裸露出来的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红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色毛衣在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这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莫名的黑暗中跳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着，向我奔来。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　　那一刻，我分明看到了父亲严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寒中向我靠近的那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颗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火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热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的心，那一刻，我一任泪水滂沱。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5139" y="112474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8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1123" y="1772816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父爱，一生的财富</a:t>
            </a:r>
            <a:endParaRPr lang="zh-CN" altLang="en-US" sz="28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1489075" y="2464170"/>
            <a:ext cx="87849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父亲轻轻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携起我的手想使我的手暖和起来，但我触到的分明是冰一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样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凉的大手，我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紧紧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地将父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攥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住，父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却忙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躲开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，“我的手太凉了。”我不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顾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的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躲闪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，一把抓回那双冰凉的大手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叶根友毛笔行书2.0版" pitchFamily="2" charset="-122"/>
                <a:ea typeface="叶根友毛笔行书2.0版" pitchFamily="2" charset="-122"/>
                <a:cs typeface="MS Gothic" pitchFamily="49" charset="-128"/>
              </a:rPr>
              <a:t>爸，你的手是世界上最温暖的手，你的手是世界上最富有的手，我是多么热爱你的这双手啊！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叶根友毛笔行书2.0版" pitchFamily="2" charset="-122"/>
              <a:ea typeface="叶根友毛笔行书2.0版" pitchFamily="2" charset="-122"/>
              <a:cs typeface="MS Gothic" pitchFamily="49" charset="-128"/>
            </a:endParaRP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  <a:cs typeface="宋体" pitchFamily="2" charset="-122"/>
              </a:rPr>
              <a:t>……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叶根友毛笔行书2.0版" pitchFamily="2" charset="-122"/>
              <a:ea typeface="叶根友毛笔行书2.0版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27" y="2708920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直接抒情在感情炽烈时运用，</a:t>
            </a:r>
            <a:endParaRPr lang="en-US" altLang="zh-CN" sz="3200" dirty="0" smtClean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有一个情感触发点！</a:t>
            </a:r>
            <a:endParaRPr lang="zh-CN" altLang="en-US" sz="32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3291" y="404664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633091" y="1484784"/>
            <a:ext cx="2622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注意点</a:t>
            </a:r>
            <a:r>
              <a:rPr lang="en-US" altLang="zh-CN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2</a:t>
            </a:r>
            <a:endParaRPr lang="zh-CN" altLang="en-US" sz="5400" b="1" cap="none" spc="0" dirty="0">
              <a:ln w="11430"/>
              <a:solidFill>
                <a:srgbClr val="558ED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3171" y="1700808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阅读作文片段，指出该作文运用直接抒情好在哪里。</a:t>
            </a:r>
            <a:endParaRPr lang="zh-CN" altLang="en-US" sz="24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588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  <p:pic>
        <p:nvPicPr>
          <p:cNvPr id="7" name="图片 6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993131" y="2348880"/>
            <a:ext cx="61926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母爱犹如春日和风，温柔而芬芳；母爱犹如绵绵小雨，滋润而无声；母爱犹如和煦阳光，美丽而永恒。倘若你是跋涉千里的夜行者，母亲必是那重重夜幕里一盏指引的明灯，远远的为你亮着，轻唤你迟疑的脚步。</a:t>
            </a:r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母爱是多么温暖，多么伟大！我爱母亲！</a:t>
            </a:r>
            <a:endParaRPr lang="zh-CN" altLang="en-US" sz="24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242" name="AutoShape 2" descr="http://img0.imgtn.bdimg.com/it/u=4216099162,76123633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 descr="母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61883" y="3717032"/>
            <a:ext cx="2286000" cy="152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1163" y="263691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运用修辞手法能增强抒情（直接抒情）色彩！</a:t>
            </a:r>
            <a:endParaRPr lang="zh-CN" altLang="en-US" sz="32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633091" y="1484784"/>
            <a:ext cx="2622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注意点</a:t>
            </a:r>
            <a:r>
              <a:rPr lang="en-US" altLang="zh-CN" sz="5400" b="1" cap="none" spc="0" dirty="0" smtClean="0">
                <a:ln w="11430"/>
                <a:solidFill>
                  <a:srgbClr val="558ED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3</a:t>
            </a:r>
            <a:endParaRPr lang="zh-CN" altLang="en-US" sz="5400" b="1" cap="none" spc="0" dirty="0">
              <a:ln w="11430"/>
              <a:solidFill>
                <a:srgbClr val="558ED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3091" y="450912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58ED5"/>
                </a:solidFill>
                <a:latin typeface="叶根友毛笔行书2.0版" pitchFamily="2" charset="-122"/>
                <a:ea typeface="叶根友毛笔行书2.0版" pitchFamily="2" charset="-122"/>
              </a:rPr>
              <a:t>修辞手法</a:t>
            </a:r>
            <a:endParaRPr lang="zh-CN" altLang="en-US" sz="2400" dirty="0">
              <a:solidFill>
                <a:srgbClr val="558ED5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073251" y="4221088"/>
            <a:ext cx="432048" cy="13681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5339" y="400506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比喻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3331" y="465313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拟人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3331" y="530120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排比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81563" y="400506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设问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1563" y="465313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反问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9555" y="537321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……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3291" y="404664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小结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" name="图片 2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97387" y="105273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本课小结</a:t>
            </a:r>
            <a:endParaRPr lang="zh-CN" altLang="en-US" sz="2400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9435" y="198884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抒情的含义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1443" y="306896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抒情方式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3451" y="4221088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6097587" y="3501008"/>
            <a:ext cx="648072" cy="172819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17667" y="335699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含义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9235" y="3212976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抒情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7667" y="414908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作用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9675" y="486916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注意点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009355" y="2132856"/>
            <a:ext cx="576064" cy="23042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4" name="图片 13" descr="1.jpg"/>
          <p:cNvPicPr>
            <a:picLocks noChangeAspect="1"/>
          </p:cNvPicPr>
          <p:nvPr/>
        </p:nvPicPr>
        <p:blipFill>
          <a:blip r:embed="rId3" cstate="print"/>
          <a:srcRect b="4362"/>
          <a:stretch>
            <a:fillRect/>
          </a:stretch>
        </p:blipFill>
        <p:spPr>
          <a:xfrm>
            <a:off x="8761883" y="2564904"/>
            <a:ext cx="2468985" cy="2952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866761" y="1268760"/>
            <a:ext cx="2171636" cy="814139"/>
            <a:chOff x="841003" y="1268760"/>
            <a:chExt cx="2171636" cy="814139"/>
          </a:xfrm>
        </p:grpSpPr>
        <p:sp>
          <p:nvSpPr>
            <p:cNvPr id="3" name="矩形标注 2"/>
            <p:cNvSpPr/>
            <p:nvPr/>
          </p:nvSpPr>
          <p:spPr>
            <a:xfrm>
              <a:off x="841003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9657" y="155967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标注 7"/>
            <p:cNvSpPr/>
            <p:nvPr/>
          </p:nvSpPr>
          <p:spPr>
            <a:xfrm>
              <a:off x="1932519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21173" y="155967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148B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" descr="纳思无背景Logo"/>
          <p:cNvPicPr>
            <a:picLocks noChangeAspect="1" noChangeArrowheads="1"/>
          </p:cNvPicPr>
          <p:nvPr/>
        </p:nvPicPr>
        <p:blipFill>
          <a:blip r:embed="rId3" cstate="print"/>
          <a:srcRect t="31903" r="13205" b="42432"/>
          <a:stretch>
            <a:fillRect/>
          </a:stretch>
        </p:blipFill>
        <p:spPr bwMode="auto">
          <a:xfrm>
            <a:off x="9769995" y="0"/>
            <a:ext cx="1944216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281163" y="548680"/>
            <a:ext cx="100811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132302srypsypzwwmswsla.jpg"/>
          <p:cNvPicPr>
            <a:picLocks noChangeAspect="1"/>
          </p:cNvPicPr>
          <p:nvPr/>
        </p:nvPicPr>
        <p:blipFill>
          <a:blip r:embed="rId4" cstate="print"/>
          <a:srcRect l="19470" t="32150" b="2751"/>
          <a:stretch>
            <a:fillRect/>
          </a:stretch>
        </p:blipFill>
        <p:spPr>
          <a:xfrm>
            <a:off x="624979" y="0"/>
            <a:ext cx="187220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五边形 3"/>
          <p:cNvSpPr>
            <a:spLocks noChangeArrowheads="1"/>
          </p:cNvSpPr>
          <p:nvPr/>
        </p:nvSpPr>
        <p:spPr bwMode="auto">
          <a:xfrm flipH="1">
            <a:off x="1057027" y="2492896"/>
            <a:ext cx="695325" cy="465138"/>
          </a:xfrm>
          <a:prstGeom prst="homePlate">
            <a:avLst>
              <a:gd name="adj" fmla="val 49885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五边形 4"/>
          <p:cNvSpPr>
            <a:spLocks noChangeArrowheads="1"/>
          </p:cNvSpPr>
          <p:nvPr/>
        </p:nvSpPr>
        <p:spPr bwMode="auto">
          <a:xfrm flipH="1">
            <a:off x="1849115" y="2492896"/>
            <a:ext cx="3219450" cy="465138"/>
          </a:xfrm>
          <a:prstGeom prst="homePlate">
            <a:avLst>
              <a:gd name="adj" fmla="val 0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rgbClr val="FFFFFF"/>
                </a:solidFill>
                <a:latin typeface="叶根友毛笔行书2.0版" pitchFamily="2" charset="-122"/>
                <a:ea typeface="叶根友毛笔行书2.0版" pitchFamily="2" charset="-122"/>
              </a:rPr>
              <a:t>什么是抒情</a:t>
            </a:r>
            <a:endParaRPr lang="zh-CN" altLang="en-US" sz="2000" dirty="0">
              <a:solidFill>
                <a:srgbClr val="FFFF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8" name="任意多边形 8"/>
          <p:cNvSpPr/>
          <p:nvPr/>
        </p:nvSpPr>
        <p:spPr bwMode="auto">
          <a:xfrm flipH="1">
            <a:off x="5161483" y="2492896"/>
            <a:ext cx="373063" cy="465138"/>
          </a:xfrm>
          <a:custGeom>
            <a:avLst/>
            <a:gdLst/>
            <a:ahLst/>
            <a:cxnLst>
              <a:cxn ang="0">
                <a:pos x="406047" y="0"/>
              </a:cxn>
              <a:cxn ang="0">
                <a:pos x="0" y="0"/>
              </a:cxn>
              <a:cxn ang="0">
                <a:pos x="137728" y="252028"/>
              </a:cxn>
              <a:cxn ang="0">
                <a:pos x="0" y="504056"/>
              </a:cxn>
              <a:cxn ang="0">
                <a:pos x="406047" y="504056"/>
              </a:cxn>
              <a:cxn ang="0">
                <a:pos x="406047" y="0"/>
              </a:cxn>
            </a:cxnLst>
            <a:rect l="0" t="0" r="r" b="b"/>
            <a:pathLst>
              <a:path w="406047" h="504056">
                <a:moveTo>
                  <a:pt x="406047" y="0"/>
                </a:moveTo>
                <a:lnTo>
                  <a:pt x="0" y="0"/>
                </a:lnTo>
                <a:lnTo>
                  <a:pt x="137728" y="252028"/>
                </a:lnTo>
                <a:lnTo>
                  <a:pt x="0" y="504056"/>
                </a:lnTo>
                <a:lnTo>
                  <a:pt x="406047" y="504056"/>
                </a:lnTo>
                <a:lnTo>
                  <a:pt x="406047" y="0"/>
                </a:lnTo>
                <a:close/>
              </a:path>
            </a:pathLst>
          </a:custGeom>
          <a:solidFill>
            <a:srgbClr val="B686D4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五边形 18"/>
          <p:cNvSpPr>
            <a:spLocks noChangeArrowheads="1"/>
          </p:cNvSpPr>
          <p:nvPr/>
        </p:nvSpPr>
        <p:spPr bwMode="auto">
          <a:xfrm flipH="1">
            <a:off x="1057027" y="3140968"/>
            <a:ext cx="695325" cy="465138"/>
          </a:xfrm>
          <a:prstGeom prst="homePlate">
            <a:avLst>
              <a:gd name="adj" fmla="val 49885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五边形 22"/>
          <p:cNvSpPr>
            <a:spLocks noChangeArrowheads="1"/>
          </p:cNvSpPr>
          <p:nvPr/>
        </p:nvSpPr>
        <p:spPr bwMode="auto">
          <a:xfrm flipH="1">
            <a:off x="1849115" y="3140968"/>
            <a:ext cx="3219450" cy="465137"/>
          </a:xfrm>
          <a:prstGeom prst="homePlate">
            <a:avLst>
              <a:gd name="adj" fmla="val 0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rgbClr val="FFFFFF"/>
                </a:solidFill>
                <a:latin typeface="叶根友毛笔行书2.0版" pitchFamily="2" charset="-122"/>
                <a:ea typeface="叶根友毛笔行书2.0版" pitchFamily="2" charset="-122"/>
              </a:rPr>
              <a:t>抒情方式</a:t>
            </a:r>
            <a:endParaRPr lang="zh-CN" altLang="en-US" sz="2000" dirty="0">
              <a:solidFill>
                <a:srgbClr val="FFFF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2" name="任意多边形 23"/>
          <p:cNvSpPr/>
          <p:nvPr/>
        </p:nvSpPr>
        <p:spPr bwMode="auto">
          <a:xfrm flipH="1">
            <a:off x="5161483" y="3140968"/>
            <a:ext cx="373063" cy="465138"/>
          </a:xfrm>
          <a:custGeom>
            <a:avLst/>
            <a:gdLst/>
            <a:ahLst/>
            <a:cxnLst>
              <a:cxn ang="0">
                <a:pos x="406047" y="0"/>
              </a:cxn>
              <a:cxn ang="0">
                <a:pos x="0" y="0"/>
              </a:cxn>
              <a:cxn ang="0">
                <a:pos x="137728" y="252028"/>
              </a:cxn>
              <a:cxn ang="0">
                <a:pos x="0" y="504056"/>
              </a:cxn>
              <a:cxn ang="0">
                <a:pos x="406047" y="504056"/>
              </a:cxn>
              <a:cxn ang="0">
                <a:pos x="406047" y="0"/>
              </a:cxn>
            </a:cxnLst>
            <a:rect l="0" t="0" r="r" b="b"/>
            <a:pathLst>
              <a:path w="406047" h="504056">
                <a:moveTo>
                  <a:pt x="406047" y="0"/>
                </a:moveTo>
                <a:lnTo>
                  <a:pt x="0" y="0"/>
                </a:lnTo>
                <a:lnTo>
                  <a:pt x="137728" y="252028"/>
                </a:lnTo>
                <a:lnTo>
                  <a:pt x="0" y="504056"/>
                </a:lnTo>
                <a:lnTo>
                  <a:pt x="406047" y="504056"/>
                </a:lnTo>
                <a:lnTo>
                  <a:pt x="406047" y="0"/>
                </a:lnTo>
                <a:close/>
              </a:path>
            </a:pathLst>
          </a:custGeom>
          <a:solidFill>
            <a:srgbClr val="B686D4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五边形 24"/>
          <p:cNvSpPr>
            <a:spLocks noChangeArrowheads="1"/>
          </p:cNvSpPr>
          <p:nvPr/>
        </p:nvSpPr>
        <p:spPr bwMode="auto">
          <a:xfrm flipH="1">
            <a:off x="1057027" y="3789040"/>
            <a:ext cx="695325" cy="463550"/>
          </a:xfrm>
          <a:prstGeom prst="homePlate">
            <a:avLst>
              <a:gd name="adj" fmla="val 50056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五边形 22"/>
          <p:cNvSpPr>
            <a:spLocks noChangeArrowheads="1"/>
          </p:cNvSpPr>
          <p:nvPr/>
        </p:nvSpPr>
        <p:spPr bwMode="auto">
          <a:xfrm flipH="1">
            <a:off x="1849115" y="3789040"/>
            <a:ext cx="3219450" cy="465137"/>
          </a:xfrm>
          <a:prstGeom prst="homePlate">
            <a:avLst>
              <a:gd name="adj" fmla="val 0"/>
            </a:avLst>
          </a:prstGeom>
          <a:solidFill>
            <a:srgbClr val="B686D4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rgbClr val="FFFFFF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sz="2000" dirty="0">
              <a:solidFill>
                <a:srgbClr val="FFFF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5" name="任意多边形 23"/>
          <p:cNvSpPr/>
          <p:nvPr/>
        </p:nvSpPr>
        <p:spPr bwMode="auto">
          <a:xfrm flipH="1">
            <a:off x="5161483" y="3789040"/>
            <a:ext cx="373063" cy="465138"/>
          </a:xfrm>
          <a:custGeom>
            <a:avLst/>
            <a:gdLst/>
            <a:ahLst/>
            <a:cxnLst>
              <a:cxn ang="0">
                <a:pos x="406047" y="0"/>
              </a:cxn>
              <a:cxn ang="0">
                <a:pos x="0" y="0"/>
              </a:cxn>
              <a:cxn ang="0">
                <a:pos x="137728" y="252028"/>
              </a:cxn>
              <a:cxn ang="0">
                <a:pos x="0" y="504056"/>
              </a:cxn>
              <a:cxn ang="0">
                <a:pos x="406047" y="504056"/>
              </a:cxn>
              <a:cxn ang="0">
                <a:pos x="406047" y="0"/>
              </a:cxn>
            </a:cxnLst>
            <a:rect l="0" t="0" r="r" b="b"/>
            <a:pathLst>
              <a:path w="406047" h="504056">
                <a:moveTo>
                  <a:pt x="406047" y="0"/>
                </a:moveTo>
                <a:lnTo>
                  <a:pt x="0" y="0"/>
                </a:lnTo>
                <a:lnTo>
                  <a:pt x="137728" y="252028"/>
                </a:lnTo>
                <a:lnTo>
                  <a:pt x="0" y="504056"/>
                </a:lnTo>
                <a:lnTo>
                  <a:pt x="406047" y="504056"/>
                </a:lnTo>
                <a:lnTo>
                  <a:pt x="406047" y="0"/>
                </a:lnTo>
                <a:close/>
              </a:path>
            </a:pathLst>
          </a:custGeom>
          <a:solidFill>
            <a:srgbClr val="B686D4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681763" y="2348880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3399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情</a:t>
            </a:r>
            <a:endParaRPr lang="zh-CN" altLang="en-US" sz="9600" dirty="0">
              <a:solidFill>
                <a:srgbClr val="FF3399"/>
              </a:soli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2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作业布置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9235" y="198884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片段作文：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叶根友毛笔行书2.0版" pitchFamily="2" charset="-122"/>
                <a:ea typeface="叶根友毛笔行书2.0版" pitchFamily="2" charset="-122"/>
              </a:rPr>
              <a:t>运用直接抒情的抒情方式，写一段话，描写某一种情感，如幸福、喜悦、痛苦、忧伤、渴望等。200字左右。</a:t>
            </a:r>
            <a:endParaRPr lang="zh-CN" altLang="en-US" sz="2400" dirty="0">
              <a:solidFill>
                <a:srgbClr val="00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" name="图片 4" descr="写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7867" y="3501008"/>
            <a:ext cx="2095500" cy="2095500"/>
          </a:xfrm>
          <a:prstGeom prst="rect">
            <a:avLst/>
          </a:prstGeom>
        </p:spPr>
      </p:pic>
      <p:grpSp>
        <p:nvGrpSpPr>
          <p:cNvPr id="6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7" name="矩形标注 6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叶根友毛笔行书2.0版" pitchFamily="2" charset="-122"/>
                  <a:ea typeface="叶根友毛笔行书2.0版" pitchFamily="2" charset="-122"/>
                </a:rPr>
                <a:t>作业</a:t>
              </a:r>
              <a:endParaRPr lang="zh-CN" altLang="en-US" sz="20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标注 8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0066"/>
                  </a:solidFill>
                  <a:latin typeface="叶根友毛笔行书2.0版" pitchFamily="2" charset="-122"/>
                  <a:ea typeface="叶根友毛笔行书2.0版" pitchFamily="2" charset="-122"/>
                </a:rPr>
                <a:t>布置</a:t>
              </a:r>
              <a:endParaRPr lang="zh-CN" altLang="en-US" sz="2000" dirty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tdz\桌面\新建文件夹\为高手鼓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4" y="4636409"/>
            <a:ext cx="2908042" cy="1818421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Documents and Settings\tdz\桌面\新建文件夹\201212817323049203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93" y="4636409"/>
            <a:ext cx="2908042" cy="1818421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Documents and Settings\tdz\桌面\新建文件夹\20125118553715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74" y="4636409"/>
            <a:ext cx="2908042" cy="1818421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Line 33"/>
          <p:cNvSpPr>
            <a:spLocks noChangeShapeType="1"/>
          </p:cNvSpPr>
          <p:nvPr/>
        </p:nvSpPr>
        <p:spPr bwMode="auto">
          <a:xfrm flipV="1">
            <a:off x="6186282" y="1671777"/>
            <a:ext cx="1587" cy="2700963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>
            <a:off x="0" y="3914246"/>
            <a:ext cx="1922479" cy="15481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flipH="1">
            <a:off x="1922479" y="2741208"/>
            <a:ext cx="199973" cy="1188519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3135010" y="2562571"/>
            <a:ext cx="7936" cy="1806596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22"/>
          <p:cNvSpPr>
            <a:spLocks noChangeArrowheads="1"/>
          </p:cNvSpPr>
          <p:nvPr/>
        </p:nvSpPr>
        <p:spPr bwMode="auto">
          <a:xfrm>
            <a:off x="5677967" y="692856"/>
            <a:ext cx="1007846" cy="978921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课件制作</a:t>
            </a:r>
          </a:p>
        </p:txBody>
      </p:sp>
      <p:sp>
        <p:nvSpPr>
          <p:cNvPr id="53" name="Freeform 11"/>
          <p:cNvSpPr/>
          <p:nvPr/>
        </p:nvSpPr>
        <p:spPr bwMode="auto">
          <a:xfrm>
            <a:off x="1154332" y="2738824"/>
            <a:ext cx="980819" cy="198880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4" name="Freeform 13"/>
          <p:cNvSpPr/>
          <p:nvPr/>
        </p:nvSpPr>
        <p:spPr bwMode="auto">
          <a:xfrm>
            <a:off x="2103404" y="2460156"/>
            <a:ext cx="1566455" cy="309635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5" name="Freeform 15"/>
          <p:cNvSpPr/>
          <p:nvPr/>
        </p:nvSpPr>
        <p:spPr bwMode="auto">
          <a:xfrm>
            <a:off x="1260667" y="946519"/>
            <a:ext cx="2540925" cy="845540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6" name="Freeform 16"/>
          <p:cNvSpPr/>
          <p:nvPr/>
        </p:nvSpPr>
        <p:spPr bwMode="auto">
          <a:xfrm>
            <a:off x="938483" y="1778961"/>
            <a:ext cx="325353" cy="1190901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7" name="Freeform 17"/>
          <p:cNvSpPr/>
          <p:nvPr/>
        </p:nvSpPr>
        <p:spPr bwMode="auto">
          <a:xfrm>
            <a:off x="3673033" y="952474"/>
            <a:ext cx="1307759" cy="1529117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3128664" y="4366787"/>
            <a:ext cx="3070403" cy="2381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3" name="TextBox 29"/>
          <p:cNvSpPr txBox="1"/>
          <p:nvPr/>
        </p:nvSpPr>
        <p:spPr>
          <a:xfrm rot="20445248">
            <a:off x="1390670" y="1492264"/>
            <a:ext cx="2953839" cy="923519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pic>
        <p:nvPicPr>
          <p:cNvPr id="66" name="Picture 4" descr="C:\Documents and Settings\tdz\桌面\新建文件夹\欢迎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741" y="4636409"/>
            <a:ext cx="2908042" cy="1818421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0"/>
            <a:ext cx="12195175" cy="4221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85619" y="1508591"/>
            <a:ext cx="5544616" cy="120032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  <a:cs typeface="Aharoni" pitchFamily="2" charset="-79"/>
              </a:rPr>
              <a:t>Thank You</a:t>
            </a:r>
            <a:endParaRPr lang="zh-CN" altLang="en-US" sz="7200" b="1" dirty="0">
              <a:solidFill>
                <a:schemeClr val="bg1"/>
              </a:solidFill>
              <a:latin typeface="Aharoni" pitchFamily="2" charset="-79"/>
              <a:ea typeface="微软雅黑" panose="020B0503020204020204" pitchFamily="34" charset="-122"/>
              <a:cs typeface="Aharoni" pitchFamily="2" charset="-79"/>
            </a:endParaRPr>
          </a:p>
        </p:txBody>
      </p:sp>
      <p:pic>
        <p:nvPicPr>
          <p:cNvPr id="41" name="图片 1" descr="纳思无背景Logo"/>
          <p:cNvPicPr>
            <a:picLocks noChangeAspect="1" noChangeArrowheads="1"/>
          </p:cNvPicPr>
          <p:nvPr/>
        </p:nvPicPr>
        <p:blipFill>
          <a:blip r:embed="rId6" cstate="print"/>
          <a:srcRect t="31903" r="13205" b="42432"/>
          <a:stretch>
            <a:fillRect/>
          </a:stretch>
        </p:blipFill>
        <p:spPr bwMode="auto">
          <a:xfrm>
            <a:off x="9769995" y="0"/>
            <a:ext cx="1944216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2" grpId="0" animBg="1"/>
      <p:bldP spid="34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53171" y="47667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抒情的含义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187220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8" name="矩形标注 7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叶根友毛笔行书2.0版" pitchFamily="2" charset="-122"/>
                  <a:ea typeface="叶根友毛笔行书2.0版" pitchFamily="2" charset="-122"/>
                </a:rPr>
                <a:t>什么是</a:t>
              </a:r>
              <a:endParaRPr lang="zh-CN" altLang="en-US" sz="20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137147" y="2708920"/>
            <a:ext cx="68644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       </a:t>
            </a:r>
            <a:r>
              <a:rPr lang="zh-CN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所谓抒情，是和记叙、议论、描写、说明并列的一种</a:t>
            </a:r>
            <a:r>
              <a:rPr lang="zh-CN" altLang="zh-CN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表达方式</a:t>
            </a:r>
            <a:r>
              <a:rPr lang="zh-CN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。是</a:t>
            </a:r>
            <a:r>
              <a:rPr lang="zh-CN" altLang="zh-CN" sz="24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直接或间接</a:t>
            </a:r>
            <a:r>
              <a:rPr lang="zh-CN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地抒发内心感情的一种表述法。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3073251" y="3068960"/>
            <a:ext cx="1944216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4600"/>
              </a:lnSpc>
            </a:pPr>
            <a:r>
              <a:rPr lang="zh-CN" altLang="en-US" sz="2800" b="1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抒情</a:t>
            </a:r>
            <a:r>
              <a:rPr lang="zh-CN" altLang="en-US" sz="2000" b="1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位是教经理</a:t>
            </a:r>
            <a:endParaRPr lang="zh-CN" altLang="zh-CN" sz="2000" b="1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3171" y="40466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抒情方式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187220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8" name="矩形标注 7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方式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左大括号 11"/>
          <p:cNvSpPr/>
          <p:nvPr/>
        </p:nvSpPr>
        <p:spPr>
          <a:xfrm>
            <a:off x="4657427" y="2708920"/>
            <a:ext cx="850595" cy="16561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9555" y="2564904"/>
            <a:ext cx="283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sz="2400" dirty="0">
              <a:solidFill>
                <a:srgbClr val="0070C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37547" y="4005064"/>
            <a:ext cx="198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7030A0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sz="2400" dirty="0">
              <a:solidFill>
                <a:srgbClr val="7030A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5" name="矩形标注 4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标注 6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云形标注 8"/>
          <p:cNvSpPr/>
          <p:nvPr/>
        </p:nvSpPr>
        <p:spPr>
          <a:xfrm>
            <a:off x="2497187" y="2276872"/>
            <a:ext cx="2448272" cy="158417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我真爱这多美丽的向日葵！</a:t>
            </a:r>
            <a:endParaRPr lang="zh-CN" altLang="en-US" sz="2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7969795" y="1844824"/>
            <a:ext cx="2592288" cy="151216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我有好几年没见到爷爷了，真想他呀！</a:t>
            </a:r>
            <a:endParaRPr lang="zh-CN" altLang="en-US" sz="2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050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C9AFVQAMY7VOULj5RRNGu7zE/EVFPIUjPlyAcdK0PBUbsoXl7DCrjzowV+8GYDH51ymv8Aiq3trZvskyS3rjauw5EY9c+tdRPpUV0rS31olxkfKjAE/ma878XWYsXiVdPtbJHJKoj75CPU9gKh3OqhCDlZnMMS7FmJLE5JNLHtDgv90cmm0lZnqkk0zTSFm/AelR0UU0AUUUUMAoooFIDWsjm2X2JFFs+4zf8AXQ02yOLQn0JNM085833OaQy7TGOJU98in1BctsMTej0AiZOMj0NPpoHzEjvQjbkDetIZTlLWU29eYnPI9KuI6yIHU5BokRZY2RuhFZsMrWc5jkzszz/jRuI1MAjBGQeord0N9NISDUbOMxk4SfJGD6N/jWFkEZByD3qe3lMbdNwPBU9CKE7EzhzxselW+i6ZbOJYrKEOOjFckfiav1x+i68LN47W5kLWj/6qQ9UP90+1dgOa3i00eLWpzhK0hcUuKAKUCqMBKWlAzTgMUCKdxcNDGWHOKq2kcnm/aJxwei+lPt4WZ/MlyUP3QauttVCWICgZJPQCka35dEQatrdvpWmyXlwRtUfKvdj2ArxTVdTn1fUJby4OXc8AdFHYCtLxXrravqJjic/Y4SREPX/arArOTuephqPJHme7CkpaSpR1BRRSdaYC0UUd6QBQKU0lMC5FJs06Tnq2Kdpp+Zx7Zqrvxb7PVs/pVrTv9Y/0qRmhVW//AOPcH0arOfmx7VXv/wDj2P1FAEtu+9Fb1UGkgb55Yz/C2R9DVewfK7fQ/wA//wBVOeQRaiM9GGDSGXRjdzVXUrbK+YoyV/UVYY4w3oealIDxYPVeD7ijYDMsLjnyWPH8Naa8Yye9YkkLRXXlqcHPymtWCUyxBjww4Ye9DEW5HOzZ6nJ+vrXb+EdUN3ZNaTNulg+6T3Tt+VcCDvXg4rS8P30lpq9tKm35jsdScAg8fzpwdmYYmn7Sm+6PUR7UuKiiuIpTgNhx1RuGH4VNXQeGFFLilxQBGUDLtI4rjfHestp2mDT42xNcjkg8hO/59K7Ncqdr9ex9a8X8XX7ah4lu3JysbeUg9AvH+NTLRHVhKfPU16GHRRRWR7Ahoo70UAIxwOOtKBgUwfM+fSn1QBRRRSAKAeKKRelAC96v6cOZD9KoVo6cPkkPuKTBFw/fHuDVXUCRCAOhNTuQJY/ckfpUV+M22fQ0iihbymKZT2yM1b1JMhJR9DWdWq37/Tie4X9RQxIktpfPtxn72MGpIJS6kfxL8rVmWU3lTYP3W4NWS/2fUDn7snWgY7UIt0SyDqp5+lSwMGVZh/EMN9fWpWUMpU9DxVSxykktu3OORS6AXMbX9m/nUMkpt5jnhX5H1qwwyuP1qrcL9otWGP3iHp70kI9T0OG7uNOt5bue2uomQFS0RLgemSf6VuYxWD4NWdfDkCzdRyh7FSAR/M10IArqjseBV+NiAZpcUopcUzMR0DDB/P0rwLV9v9s3ux1dfOfDKcg816r4zi8SxaNdSIbO2s0XMrpKS7j0GRxmvHsH8+9ZzZ6mDpuKcmxKQ9aWmn7x+lZo7h1NbPT1p1J3oAQDApaKKYBQaKKAEPQ0L90UP0wO9In3aAHitLTxiBj6tWbWpZcQIPUk0mNDrltrQn/bovf+PVvqKj1E7Uj/AN6n3bZssjvipGZNaOnvujkiP1qgsTOrMoJCDJ9qnsm23Seh4qmJEB4P0qe4k82OJ/4sYP4VDIMSP9TTaBGzazedAG/iHBqOYeVexSjgN8pqtp8mJihPDD9au3CmS1zj5l5/EVIyYMBMUPcbhUM7fZ5lm/gb5XH8jTbp/LeCYeuPwNWJohNCU9ehoB7HoXh281KxtIrO9025MIUeVNGm7C9gcV1S/MAeefWmW0fl2sKZztjVfyFTgV0LRHgVJKUr2sNxRtp+KXBqrkGR8W8SWGm6Fp/zXF/cgEA9QOn6kflXlnjnTIdE1+PSoMFLS2jQsP4mI3MfxJr2H+zjfePEvJRuTT7MBM/89HLc/gBXkXxGcy+Nr1+dp27Se4AxkfiDWTWh69GWqSOUNNwfMNPpKg6goAoooATFFLU1vD5rsx4WNS7H6UBYgzWlpdj5xe4kH7qMEj3NVrGze8n67UzlmPQCtu4trS3sZPLkb5VOAJD1pN9CorqY+mQfadSjUjKjLGqjxmKWSM9VYitjR9NSeBp5S4ycJtbHFVNVs/sd5hSxRxuBY5PvQnrYGtClWnZniIf7BP61mVfsXzKB6Jj9aGJDtSPyRj3NMd92mJ7ECjUm/eIvoM1HErTWoiUZYyAAfhQthmno9mHsZ2Yf60bRn0rHXMVyoPVW5ro4F1CCFIUhgCqMZLnmsTUIpItQYS7d7EN8nTmpjuU1oV5kYMXx8rMQDUVbt1YzLo4DKnyfvOM55rCqk7kNWHxP5cqt6GtpWDPInbr+BrCrShm/0iAn+KPaaGCFvuLOMehxVq2fzLZCfTBqlqLcInuTWv4Z01tWWS3XO9YpHT6gDFFiZSSV2es6DObvQ7KZjljEAx9xx/StLArD8Hnd4Ztc9iw/8eNbpKjqQK3Wx4lSNptBilxTfOix98UvnQj+MUyLF9iY55YYCftFxgs39xQMZ/Tj3ryv4x6THaalpl3Cm2OS38kj3Q8foa9nEumQqXjEilzuYlTkmuF+LAs9W8H+bbo5ms5VkBK9VPB/mKhu56VJOElc8FoxS44pKzO0SjvS0lABWnDFt0hyv+suJBGPoKzK6bR7aO4s4DKflBIHOOp5pPQqOoyC9sNPhFsrM7L97amcmq1/rMFxB5CB1UkBiV5ArrLu0hstIuHtYUV1jJDKP1riFN9Fp7pB80N1jzMLk8HjntT5VuJ1OhqWep2k4W3AwuMBdpp+o6ebi1baxZk+ZM9fcVe0Dwmk0UlxPdWki7Dug3fOvoalMIgdkVy6g8ZOcVElbVFQlzI4arNi2LpfcEVLq1utvfuqcKwDY9M1Viby5kb0NXuibWZJeNvun9uK07C1a2uY1Y4ZlDgkZwcGotNsvtOoSSOMxxtk+57VuzWn2maHDFSGwSvXB61DfQtLqV3vrOL5JZyTnqay7mWyudUgZJEEQ++enQ1LqNglprUnkW6yRWwV2V8kP3wfrVzw/wCHp9cupdQRbKCBJcmB2wCOuAPTFUoJMh1L6F4NFcRsEdXVhg7TmuMljMUzxnqpxXeXWg2Vrm5tQYJFOAAcqfwrj9Yj8vU5f9rDfmKSXK7FN8yuUKkWQgoR1XpUdKMZGelUQT3jbrh/QGu++GVnJK11cqDhBsyPU8/0rzt23uzepzXuvgbSP7H8MQJINs0586TPbI4H5YqorU58VPlp+pY0vSza20kQBAEzkDPYsT/Wrosn3ZLAjsDV7cg6sKPNj/vitDy223crCyHUkfgKU6fGxySasGeIDlqT7XD70xanVktcL8wTFR6lY2V3o1zYSopW4iZDwO4p6abbqOJnx9aculWzEnzXJ9zWZ3o8H+JfhVNL0zSNQt4Fj2wrb3O0Yy4HDH3PIrzQ19Y614Vsdb0uewuWfZIBg9cEHIP6V4l45+Hi+HtMhv7NnYCdredD2O4lG+hXFSzenU0szzvFIakkjaORkdSGU4INMxSNxEXcwX1OK6nSEMVo0TdUkKmucgQieAnozjB/GuvSAxzzMPuyEH8cYNRNlwJllkX7rsB0xniobeIWqOkDMiv94A8U+iouzRxT3Q2BBbFzEWUv9455NOPqaKDRcEktjnruzudQmmuo0+QcID1YD0rJKMGK7TuHUY5rt6hltYZXEjIA46OODVKRLgZuh3MQgaFmAl3Z571sA1AbO2ZtzQRlvXbVhVAAAGAO1S3d3KSshjxiSfzmJ8zAG4H06U8IRcpPuO9OnTA/DFOAxTqLsXJG97DnkeQ5di31rk9eOdTIHZVH6V1VcvqsO+Se6P8Az2CL9AOaqO4p7GVRirEFpNcLK0aFhGu5sDt0q6mjTyaJNqCxMRDJtkP90cD88n9K0MW7blvw34bl8QQaj5GfPtohJEP7xz0/LNe0aKE1HRrS6LNmSIFh6MOCPzBrnfhZpD2mgTahKpVruTCA/wBxe/5k/lXb2tnHbCRYQVWRzJt7Anrj8efxrSJ52JqXk12IVsIu5JqVbOEfw1aCcUoSmclyuLaP+4KcIIx/APyqfGKUKCKYGush2VIhccjIp9naM7bjgrU08kcbbAAag7ktNSNWYn5hgVn+INOh1jQr2xdA3mxnbx/EOVP5gVbknJGBT4kL4IpNBfsfNGqaOt4Sw/dzrweOvsa5l7KaOR43Xa69Ae/0r2n4jaBFoVwurIdlrdSkSLjiNzz+R5rgLi1S6xLEUcH8QfcGsruJ6MWpq5z1lCbm2eJR+/hbzEB7+o/lXTRP5sSSD+IZrPSxa3u459pXBwWByMe9amABwMCpk7mkVYaRmmkVJSVJRHRT9opNvNAxtIx2qWx0p+2orpHa1kWP77LgUASL8wBHcU+mou1FX0GKfQAUYpcUYoAtWOn3GoSOkC8Ihd27KoGSTVXxN4Zn0/w/pYKMbm7lZ1jxyEA6n3JNen/DjT0Gj3c8sYYTyBcEdQv/ANc1s340298R28VzJFJPaKPKtMjc8j8g49AB+tSpO4pJW1OG8H+B5rDwzfTXlvm4vIDFBDxuJPOfbp+Vb9r4LWSz1TQPL8m0urpZi3cRkKSB75UivQLaxKZmmYNcEY46IPQf496V3W2y23L4xnFbwTW5wVpqT02RlXdlaWNnFa28KxJGoVFUcACs8Lir1w8lw43cnsKsLpU5UEpWyOGUXN3RmFCKNprVm0uaNQxGfaq8kDIfmXFMh02tyltJNPA4qdo+OmKZtNBDiasVy1sGQjr0NVGZnkLZ61enliK425NVtmegwKk62mPghMrAZwa1IYFiA9azdMuI5bqaIfej71sDpQaRRynxD0Q694Y+xKuXa5hxx6uAf0NeXfE7wVP4Tu01nR4z/Zs2BNEo+WJ/p2Br3p1R8b1yFYMPqOlQ38Npf2M1neRJNbzIUdG6EGk0jWMuXU+WbbVrW6iPmOsTY5Vj/Kp7S4juYdyMGCkqTXTeKPhLJY2N/LpoMv2cmeEgZMsX8SEf3l/UGvOdFu/st35TnCScHPY9qycOx0wqcx01FKaSszYSilpKBhRRS0AFAopaAAU8DNNArT0SwbUtYtbRVJ8yQbvZe5/KkB634YtRp3hazWTC4i8xye2cn+Vch8Noj4j8f654nnGY4j5UGe2eB/46P1r0NrNL1f7PA/csuJccYj6Y/Hp+dW9E0KDR2v8AykVFubkzBUGABtAA/StKUftHPXl9lFxmVc5qlM6ynai7jWjLArKR3qK3tRE+7qa16nI4u5St9PdrhWZcKK3MAL9KjLgd6UOD3qiopRBlDnkcVVvLXz9oVR9atlhjg1E8uBQEuWxl3FiEAA61QeAqxGa1ri5UKcnmqDTKTkrmnc5JqJNNYOZBzUsdqWwoPHc1oHDHb+ZpMpGMDgCkdPLYw9MiCa/fAdMCt8Vy+nanbt4r1CBWywAJNbr3a9jQO6H3EyxgjPNZzy7uhonk8x+tREYFFjNu5dhQlAc5B6ivmj4o+HI/DfjKdLbi2uh9oiUD7ueo/A5r6PhuGjGBjFeQfHOHz5dHuI4y0hEiHaMk9D/jUtGlJ2ZwmkXzXdqFk++nG7+9WhisHw8Q32iJhkYDVtF2hH7w5T+/6fWsZLU74vQkooBBAIIIPcUVJZA1yFYqsUjEei4FH2k4/wBS+fTFT0UwGRSiUH5XUjqGGKkopQCTSAcgya9R8F6EdJtVvJ4i1/djEMXdV9/T1J7CuM09LXRVN7fQG7vUiaeDT0+9hRnfJ/dXvjvXqfhN7y60e31K92/bLpBI+0YCKeVUegAxTjBy9DGrWUF5nUWFmLSE7julc5kf1Pt7VaqOKTcgzTnkCKTXQlZWObmvqIaKr/awx4BpDce1AnJEzKO9QyTpH1PNRPcFuhxWZNIN+WcH8aZlJlxr/nANQyXjN0ql5iE/eFKHXOBk/QUGDk2SOxkbJoxTDIAcBG/Kje3/ADzamQzTMkhXAb61UmlkJ2Bz7mpWYsNqfiahljJHlqMk1J0ts4621O0tPFN3EAXmkwBt5zXSC9YD5oJR+FchbaMsHjKW4VX2xNnC85Ndwl3vODby/lVNiZVW/Xdjypf++anS7TOTG+D/ALNWopI8kmKT8VpJJl/2gP8AdpXCzJY3tnUHY4P0rC1fT7XUPE2iSPGzRWhllbK8ElQoH6/pWyNXt4uCc4HpVQeIbZr9YYR5k7jCRgdT/QepoLjboeLeLvCS+F/FzTWSN/Zl6rGLj7jdSn+HtWYRkYr0P4h69BeWYsI/9IkilVpJ9x27uhCDpjnGa89rCe530vh1KMsUluS8BwvdT0pItTheQRTfupT2bofoavVn3unRzo3yBgf4fT6VKt1NHfoX6Wubjkv9N/1DefAP+Wb9RVyHWpLoiOCykMvfdwo+ppuIubua5IVSzHAHc1PaXTQnzI4wH/hdxnHuB6/WqUEMgxJcSb5fQfdX6Vs6Ppz6nfpAo+UAu57BQMmp2Gbfwt0qW8utb1q4j85ZybZTIc7gc7/0wK9Yt/PjhWONI1VQAB6Csrw7otxoemQaQqRkxJv3rwJM8k/ma6COzuQM4TPua6UtDzJpym2xySXIT7yCmnzn+/KPwFS/Zrkj76Co2tZk5aQfgKYJMj8vH/LRqTys8bm/Og285/jIFAtcuPMlbFIBJIUCZOfxNU3gh3ZJGPrUupSW9qsSkMQ7bRQlvEcZQ/jQZyuxieRHnhTSi5ReQPyFXVsoz0AxUxtEVeAKZPKzK88MT8rE/SnjzSMiFsVsQQxRrlgKcbmFTgYoGqa6sx94C7E6+tPjZV4J570eSUAAU81KtuQc7SaRRiafHG2p38h6rIDWnret2ugaJPqDgYjTIB7ms20Vv7TvjjguAa8v+K3ijzni0WE/LHzLj19KRcVd2NfSvjDd6ncPGywwNn5FI6itn/hN7+5jZd0asOox2rwO3jZg8y5BUcEetb1hqjXMawXrPE44SUd/rQdXJE9TPiG7LEGWMbvunHWrGoXT6No/nSEDU9QTA4wYof8AE1zvg/QIWlfWNSllawsD5jBj8sr/AMKj196j1nVZtY1Oa8l4Ln5V7KB0FCFyRWyMS6JaC5VjnaQR9OD/AI1Rq5qDeVEz9nXYfr2/rVKoqG1IKKKKyNSJ7eORslefanoixjCjAp1FABXceHIls/BOrX2AJJiIEPfHA/rXD1oX2uuunaZYR5WCCQvIP77HqfwFCV2J7HuWiX39seHba5iIN1CoB/3wMYPsR/OtuGdZoUkVsBhn6V5B4U8RPod985LWkpAlX09x7ivSGukhuE8qZTBdjzYTngn+ID8wfzroWhw1Nrm4CCM7s1G8qBsE5NUDM+3arnnrUJjOcksTTuY85ozTBR0X8TWfLegKeVB9QKUKXONpIqKSJ8HbEPxpXE5MwL+9S5lhHnSSYfsMAVr2t9CshRJXLY+63asm6S7M8AKxIu/gCteOGXq8S7umR3qiG2T/AGuQnoPwpPPdurEU0wbfvqVp4VFH38+1BN2KXmZcBsilVJMcpz9acZwFwIxUDSszZy1AtC9IxYjG40xzIGyN2DSqCD9406SS3iTEsyqT0BPP5VJqtTkNR1OPSrTWLuVseWcjnvXztqF/JqWoTXEhJkmcnmvYfGGiavrN5LBFLDaac7bmmuX2bvov3j+VY1j4R8J6S6y315darOvOyFfKjz9TyaDppxsrs42ws5HVIIY2kkP8Krkk12uleFNJj0+STxRPcWcrgiCFVwVwPvPkcDP9a6O08YW+kxlNI0OytBjG7BLH6nvXKardzanctJcuXeeTLk9x1x9OKEjS5tazqls2n2ekaX8unWqDBH/LV8csfWsOooDmBAewwfw4qSqQhsiLJGyMMqRgisgqUdo2OWU4+o7GtfNVL6LKCZR8yD5vcVE43RcJWZTpKKKwOgWikpaACobiHzinoM/yqagUAaelzmaxj3feT5D+Fd74S1USRNp93iSKH99GG5wB98D/AIDk/hXAaamy1yP43Zv1ra0m8Nlqlvcfwq43D1XuPyrp6HK9z2ESx2UAn3rNZkZWbrtHue49/wA6mSaG4xtkQ+wPNee6Vrz+HNbudMuG83TxKUIPO1TyCPwI4rqtR1aDSvIN3brcaXNjybhRuMZ9D/Q1JlKknsdBwOAKr3BZYzgcVBZy293GJdO1BZEPRHO8f4ipLhL1lwYI3H/TOT/H/Ggh02jIuAN9uxHWStbzSvQVjavciyhhlltboLG2WAiLfqMj9azI/HWmMcSRXKf8AB/kapJvYzcWdOzM/wB45pAilSNvPrWTD4p0OYDF+sZPaVGT9SMVow3tpcD9zdQyZ/uODQ9DPlY5lx0NMO8HtU55pojJHSmQ0cVeeMwwKwRzyf7Usm0fkuP51iT+JNSkJ8uYQA9RCoT9RzWUTTaLI9BJLYfLNJKxaSRnY9SxyahNKaQ0DQhNQt81yg/uqT+eP/r1LTe9AEcRw8qejZH48081EOLsgd4wT+dSUDCkPNLSUAZc0XkTGP8AhPK/T0/CmVd1BQbbf/EhBB/HFUqwmrM6IO6ClpKUVBYUjZxx1PA+tLT4AGu4VPTJP5CnFXZMnZGrEgiiSMdFAFSqec0ylFdJzMtahc+fqplzkSwpk/7SqAa3tH1iOfTZtD1J/wDRJxiKQ/8ALF+x+ma5OU4eIjrvA/MGrCmgCwDc2c7xOzRzRMVbacZx3Fadn4o1ixI8u+lZR/DIdw/WsZmZ2LMxJ9SaSiwjvbL4jzqAt7ZJIO7Rtg/kao+J9T0DW9KmntIvsmqou6JzEPn/ANlsdc1yFFFuwXOTXxTfISHjibB5BXFXrTxRA7AXMHln++nNY/iCFIdXkCDAYBiPc1mVpzMXKj1fTvE9/aRCawv2mjXny5GLrj0weRXWWvxDh8hftNs6Sf8ATP5lI9a8AhuJrdt0MrIfVTitG212/igVPMVgOhdcmh2ZDpp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" name="图片 11" descr="初中女生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5139" y="4077072"/>
            <a:ext cx="2352675" cy="2095500"/>
          </a:xfrm>
          <a:prstGeom prst="rect">
            <a:avLst/>
          </a:prstGeom>
        </p:spPr>
      </p:pic>
      <p:pic>
        <p:nvPicPr>
          <p:cNvPr id="13" name="图片 12" descr="初中男生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09755" y="3573016"/>
            <a:ext cx="209550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7667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729435" y="1124744"/>
            <a:ext cx="6120680" cy="360040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66"/>
                </a:solidFill>
                <a:latin typeface="叶根友毛笔行书2.0版" pitchFamily="2" charset="-122"/>
                <a:ea typeface="叶根友毛笔行书2.0版" pitchFamily="2" charset="-122"/>
              </a:rPr>
              <a:t>我看见了他一夜的工作。他每个夜晚都是这样工作的。你们见过这样的总理吗？”这样的总理，怎能不让人敬佩、爱戴呢？</a:t>
            </a:r>
            <a:endParaRPr lang="zh-CN" altLang="en-US" sz="2000" dirty="0">
              <a:solidFill>
                <a:srgbClr val="FF0066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6" name="矩形标注 5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标注 7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何其芳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7147" y="3429000"/>
            <a:ext cx="2687960" cy="268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3" name="矩形标注 2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标注 4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955415" y="1268760"/>
            <a:ext cx="2189844" cy="814139"/>
            <a:chOff x="929657" y="1268760"/>
            <a:chExt cx="2189844" cy="814139"/>
          </a:xfrm>
        </p:grpSpPr>
        <p:sp>
          <p:nvSpPr>
            <p:cNvPr id="8" name="矩形标注 7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云形标注 11"/>
          <p:cNvSpPr/>
          <p:nvPr/>
        </p:nvSpPr>
        <p:spPr>
          <a:xfrm>
            <a:off x="2497187" y="2276872"/>
            <a:ext cx="2448272" cy="158417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？</a:t>
            </a:r>
            <a:endParaRPr lang="zh-CN" altLang="en-US" sz="4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5665539" y="2060848"/>
            <a:ext cx="2592288" cy="151216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？</a:t>
            </a:r>
            <a:endParaRPr lang="zh-CN" altLang="en-US" sz="4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4" name="图片 13" descr="初中女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5139" y="4149080"/>
            <a:ext cx="2352675" cy="2095500"/>
          </a:xfrm>
          <a:prstGeom prst="rect">
            <a:avLst/>
          </a:prstGeom>
        </p:spPr>
      </p:pic>
      <p:pic>
        <p:nvPicPr>
          <p:cNvPr id="15" name="图片 14" descr="初中男生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05499" y="3789040"/>
            <a:ext cx="2095500" cy="2095500"/>
          </a:xfrm>
          <a:prstGeom prst="rect">
            <a:avLst/>
          </a:prstGeom>
        </p:spPr>
      </p:pic>
      <p:pic>
        <p:nvPicPr>
          <p:cNvPr id="16" name="图片 15" descr="132302srypsypzwwmswsla.jpg"/>
          <p:cNvPicPr>
            <a:picLocks noChangeAspect="1"/>
          </p:cNvPicPr>
          <p:nvPr/>
        </p:nvPicPr>
        <p:blipFill>
          <a:blip r:embed="rId5" cstate="print"/>
          <a:srcRect l="19470" t="32150" b="2751"/>
          <a:stretch>
            <a:fillRect/>
          </a:stretch>
        </p:blipFill>
        <p:spPr>
          <a:xfrm>
            <a:off x="624979" y="0"/>
            <a:ext cx="187220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2497187" y="40466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8905899" y="2132856"/>
            <a:ext cx="2232248" cy="1512168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53971" y="2420888"/>
            <a:ext cx="1152128" cy="919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？</a:t>
            </a:r>
            <a:endParaRPr lang="zh-CN" altLang="en-US" sz="4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0" name="图片 19" descr="何其芳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57827" y="3861048"/>
            <a:ext cx="2111896" cy="21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2302srypsypzwwmswsla.jpg"/>
          <p:cNvPicPr>
            <a:picLocks noChangeAspect="1"/>
          </p:cNvPicPr>
          <p:nvPr/>
        </p:nvPicPr>
        <p:blipFill>
          <a:blip r:embed="rId3" cstate="print"/>
          <a:srcRect l="19470" t="32150" b="2751"/>
          <a:stretch>
            <a:fillRect/>
          </a:stretch>
        </p:blipFill>
        <p:spPr>
          <a:xfrm>
            <a:off x="480963" y="0"/>
            <a:ext cx="2952328" cy="104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433291" y="40466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间接抒情</a:t>
            </a:r>
            <a:endParaRPr lang="zh-CN" altLang="en-US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" name="图片 3" descr="初中女生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93131" y="4221088"/>
            <a:ext cx="2352675" cy="2095500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2425179" y="1556792"/>
            <a:ext cx="3960440" cy="230425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向日葵花开了，黄色的花象金子一样闪闪发光，它抬起了头整天向着太阳微笑。</a:t>
            </a:r>
            <a:endParaRPr lang="zh-CN" altLang="en-US" sz="2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6" name="组合 11"/>
          <p:cNvGrpSpPr/>
          <p:nvPr/>
        </p:nvGrpSpPr>
        <p:grpSpPr>
          <a:xfrm>
            <a:off x="552971" y="1268760"/>
            <a:ext cx="2189844" cy="814139"/>
            <a:chOff x="929657" y="1268760"/>
            <a:chExt cx="2189844" cy="814139"/>
          </a:xfrm>
        </p:grpSpPr>
        <p:sp>
          <p:nvSpPr>
            <p:cNvPr id="7" name="矩形标注 6"/>
            <p:cNvSpPr/>
            <p:nvPr/>
          </p:nvSpPr>
          <p:spPr>
            <a:xfrm>
              <a:off x="959261" y="1268760"/>
              <a:ext cx="1080120" cy="814139"/>
            </a:xfrm>
            <a:prstGeom prst="wedgeRectCallout">
              <a:avLst>
                <a:gd name="adj1" fmla="val 48982"/>
                <a:gd name="adj2" fmla="val -29394"/>
              </a:avLst>
            </a:prstGeom>
            <a:solidFill>
              <a:srgbClr val="148BDC"/>
            </a:solidFill>
            <a:ln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FF3399"/>
                  </a:solidFill>
                  <a:latin typeface="叶根友毛笔行书2.0版" pitchFamily="2" charset="-122"/>
                  <a:ea typeface="叶根友毛笔行书2.0版" pitchFamily="2" charset="-122"/>
                </a:rPr>
                <a:t>间接</a:t>
              </a:r>
              <a:endParaRPr lang="zh-CN" altLang="en-US" sz="2000" dirty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29657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标注 8"/>
            <p:cNvSpPr/>
            <p:nvPr/>
          </p:nvSpPr>
          <p:spPr>
            <a:xfrm>
              <a:off x="2039381" y="1268760"/>
              <a:ext cx="1080120" cy="814139"/>
            </a:xfrm>
            <a:prstGeom prst="wedgeRectCallout">
              <a:avLst>
                <a:gd name="adj1" fmla="val -67743"/>
                <a:gd name="adj2" fmla="val -32798"/>
              </a:avLst>
            </a:prstGeom>
            <a:solidFill>
              <a:schemeClr val="bg1"/>
            </a:solidFill>
            <a:ln w="12700">
              <a:solidFill>
                <a:srgbClr val="148B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叶根友毛笔行书2.0版" pitchFamily="2" charset="-122"/>
                  <a:ea typeface="叶根友毛笔行书2.0版" pitchFamily="2" charset="-122"/>
                </a:rPr>
                <a:t>抒情</a:t>
              </a:r>
              <a:endParaRPr lang="zh-CN" altLang="en-US" sz="2000" dirty="0">
                <a:solidFill>
                  <a:srgbClr val="00B0F0"/>
                </a:solidFill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21173" y="1559679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b="1" dirty="0">
                <a:solidFill>
                  <a:srgbClr val="148B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 descr="初中男生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25579" y="4149080"/>
            <a:ext cx="2095500" cy="2095500"/>
          </a:xfrm>
          <a:prstGeom prst="rect">
            <a:avLst/>
          </a:prstGeom>
        </p:spPr>
      </p:pic>
      <p:sp>
        <p:nvSpPr>
          <p:cNvPr id="12" name="椭圆形标注 11"/>
          <p:cNvSpPr/>
          <p:nvPr/>
        </p:nvSpPr>
        <p:spPr>
          <a:xfrm>
            <a:off x="6673651" y="2420888"/>
            <a:ext cx="2592288" cy="151216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40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65739" y="2636912"/>
            <a:ext cx="999836" cy="100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？</a:t>
            </a:r>
            <a:endParaRPr lang="zh-CN" altLang="en-US" sz="44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4" name="图片 13" descr="何其芳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21923" y="4149080"/>
            <a:ext cx="2111896" cy="2111896"/>
          </a:xfrm>
          <a:prstGeom prst="rect">
            <a:avLst/>
          </a:prstGeom>
        </p:spPr>
      </p:pic>
      <p:sp>
        <p:nvSpPr>
          <p:cNvPr id="15" name="云形标注 14"/>
          <p:cNvSpPr/>
          <p:nvPr/>
        </p:nvSpPr>
        <p:spPr>
          <a:xfrm>
            <a:off x="9481963" y="2348880"/>
            <a:ext cx="2232248" cy="1512168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02043" y="2564904"/>
            <a:ext cx="748924" cy="1002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3399"/>
                </a:solidFill>
                <a:latin typeface="叶根友毛笔行书2.0版" pitchFamily="2" charset="-122"/>
                <a:ea typeface="叶根友毛笔行书2.0版" pitchFamily="2" charset="-122"/>
              </a:rPr>
              <a:t>？</a:t>
            </a:r>
            <a:endParaRPr lang="zh-CN" altLang="en-US" sz="4400" dirty="0">
              <a:solidFill>
                <a:srgbClr val="FF3399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</TotalTime>
  <Words>2787</Words>
  <Application>Microsoft Office PowerPoint</Application>
  <PresentationFormat>自定义</PresentationFormat>
  <Paragraphs>166</Paragraphs>
  <Slides>31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4458</cp:revision>
  <dcterms:created xsi:type="dcterms:W3CDTF">2012-10-07T00:28:00Z</dcterms:created>
  <dcterms:modified xsi:type="dcterms:W3CDTF">2016-10-20T01:38:21Z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