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4" r:id="rId5"/>
    <p:sldId id="261" r:id="rId6"/>
    <p:sldId id="262" r:id="rId7"/>
    <p:sldId id="263" r:id="rId8"/>
    <p:sldId id="258" r:id="rId9"/>
    <p:sldId id="259" r:id="rId10"/>
    <p:sldId id="265" r:id="rId11"/>
    <p:sldId id="269" r:id="rId12"/>
    <p:sldId id="270" r:id="rId13"/>
    <p:sldId id="271" r:id="rId14"/>
    <p:sldId id="266" r:id="rId15"/>
    <p:sldId id="267" r:id="rId16"/>
    <p:sldId id="268" r:id="rId17"/>
    <p:sldId id="272" r:id="rId18"/>
    <p:sldId id="273" r:id="rId19"/>
    <p:sldId id="274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62357" y="417442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找春天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278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980728"/>
            <a:ext cx="5493812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害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羞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遮遮掩掩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躲躲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藏藏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芽 音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符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出头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喜</a:t>
            </a:r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鹊</a:t>
            </a:r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脱掉 棉袄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解冻 小溪 摇啊摇 </a:t>
            </a:r>
            <a:endParaRPr lang="en-US" altLang="zh-CN" sz="3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916832"/>
            <a:ext cx="923330" cy="1938992"/>
          </a:xfrm>
          <a:prstGeom prst="rect">
            <a:avLst/>
          </a:prstGeom>
          <a:solidFill>
            <a:srgbClr val="FF0000"/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4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我会读</a:t>
            </a:r>
            <a:endParaRPr lang="zh-CN" altLang="en-US" sz="4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290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1483134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春天来了！春天来了！</a:t>
            </a:r>
            <a:endParaRPr lang="en-US" altLang="zh-CN" sz="4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720000">
              <a:lnSpc>
                <a:spcPct val="150000"/>
              </a:lnSpc>
            </a:pP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我们几个孩子，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掉棉袄，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出家门，</a:t>
            </a:r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向田野，去寻找春天。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4015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404664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思考：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1882279"/>
            <a:ext cx="85324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阅读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自然段中，孩子们是带着怎样的心情去寻找春天的？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16474" y="3852337"/>
            <a:ext cx="4698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急切、向往、激动</a:t>
            </a:r>
            <a:endParaRPr lang="zh-CN" altLang="en-US" sz="4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972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5499" y="2253451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春天像个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害羞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的小姑娘，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遮遮掩掩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躲躲藏藏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。我们仔细地找啊，找啊。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2886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15"/>
            <a:ext cx="9144000" cy="68369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77" y="1124744"/>
            <a:ext cx="3096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再读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自然段，完成练习</a:t>
            </a:r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-22831" y="2348880"/>
            <a:ext cx="9110186" cy="1335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）来了，几个孩子去（        ），春天像个（              ），</a:t>
            </a:r>
            <a:endParaRPr lang="en-US" altLang="zh-CN" sz="2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），（        ），孩子们仔细地找啊，找啊。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268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15"/>
            <a:ext cx="9144000" cy="683690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2348880"/>
            <a:ext cx="9144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春天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）来了，几个孩子去（ 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寻找春天 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），春天像个（ 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害羞的小姑娘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），（ 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遮遮掩掩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），（ 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躲躲藏藏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），孩子们仔细地找啊，找啊。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5043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9101" y="1628800"/>
            <a:ext cx="8532440" cy="2870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20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那么，孩子们找到了什么？带着这个问题，请同学们接着阅读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自然段，想一想，孩子们到底找到了什么？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653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80729" y="2010030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孩子们找到：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4118268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小草</a:t>
            </a:r>
            <a:endParaRPr lang="zh-CN" altLang="en-US" sz="4000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0" y="4887451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898283" y="5076981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野花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80112" y="4624206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嫩芽</a:t>
            </a:r>
            <a:endParaRPr lang="zh-CN" altLang="en-US" sz="40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80312" y="3823203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小溪</a:t>
            </a:r>
            <a:endParaRPr lang="zh-CN" altLang="en-US" sz="4000" dirty="0">
              <a:solidFill>
                <a:srgbClr val="92D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4635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332656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我会连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1927" y="2060848"/>
            <a:ext cx="6647974" cy="25766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小草是春天的                    琴声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野花是春天的                    音符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嫩芽是春天的                    眼睛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小溪是春天的                    眉毛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987824" y="2492896"/>
            <a:ext cx="3528392" cy="1800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987824" y="3068960"/>
            <a:ext cx="3528392" cy="6480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987824" y="3068960"/>
            <a:ext cx="3528392" cy="6480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987824" y="2492896"/>
            <a:ext cx="3528392" cy="1800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854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700808"/>
            <a:ext cx="575029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小草                  丁丁冬冬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野花                   吐出嫩芽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树木                   开一两朵</a:t>
            </a:r>
            <a:endParaRPr lang="en-US" altLang="zh-CN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小溪                   探出头来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95736" y="2060848"/>
            <a:ext cx="3312368" cy="19442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195736" y="2708920"/>
            <a:ext cx="3312368" cy="64807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267744" y="2780928"/>
            <a:ext cx="3168352" cy="57606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195736" y="2204864"/>
            <a:ext cx="3024336" cy="1800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32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1357" y="801354"/>
            <a:ext cx="922047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Batang" panose="02030600000101010101" pitchFamily="18" charset="-127"/>
                <a:ea typeface="Batang" panose="02030600000101010101" pitchFamily="18" charset="-127"/>
              </a:rPr>
              <a:t>x</a:t>
            </a:r>
            <a:r>
              <a:rPr lang="en-US" altLang="zh-CN" sz="40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iū</a:t>
            </a:r>
            <a:endParaRPr lang="en-US" altLang="zh-CN" sz="40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羞</a:t>
            </a:r>
            <a:endParaRPr lang="en-US" altLang="zh-CN" sz="5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5569" y="809997"/>
            <a:ext cx="1013419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zhē</a:t>
            </a:r>
            <a:endParaRPr lang="en-US" altLang="zh-CN" sz="40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遮</a:t>
            </a:r>
            <a:endParaRPr lang="en-US" altLang="zh-CN" sz="5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1153" y="801355"/>
            <a:ext cx="1035861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Batang" panose="02030600000101010101" pitchFamily="18" charset="-127"/>
                <a:ea typeface="Batang" panose="02030600000101010101" pitchFamily="18" charset="-127"/>
              </a:rPr>
              <a:t>y</a:t>
            </a:r>
            <a:r>
              <a:rPr lang="en-US" altLang="zh-CN" sz="40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ǎn</a:t>
            </a:r>
            <a:endParaRPr lang="en-US" altLang="zh-CN" sz="40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掩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9178" y="801355"/>
            <a:ext cx="1026243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Batang" panose="02030600000101010101" pitchFamily="18" charset="-127"/>
                <a:ea typeface="Batang" panose="02030600000101010101" pitchFamily="18" charset="-127"/>
              </a:rPr>
              <a:t>duǒ</a:t>
            </a:r>
            <a:endParaRPr lang="en-US" altLang="zh-CN" sz="4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4563" y="2849619"/>
            <a:ext cx="918841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Batang" panose="02030600000101010101" pitchFamily="18" charset="-127"/>
                <a:ea typeface="Batang" panose="02030600000101010101" pitchFamily="18" charset="-127"/>
              </a:rPr>
              <a:t>tàn</a:t>
            </a:r>
            <a:endParaRPr lang="en-US" altLang="zh-CN" sz="4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69701" y="2886458"/>
            <a:ext cx="1048685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Batang" panose="02030600000101010101" pitchFamily="18" charset="-127"/>
                <a:ea typeface="Batang" panose="02030600000101010101" pitchFamily="18" charset="-127"/>
              </a:rPr>
              <a:t>nèn</a:t>
            </a:r>
            <a:endParaRPr lang="en-US" altLang="zh-CN" sz="4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嫩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70901" y="2849619"/>
            <a:ext cx="877163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Batang" panose="02030600000101010101" pitchFamily="18" charset="-127"/>
                <a:ea typeface="Batang" panose="02030600000101010101" pitchFamily="18" charset="-127"/>
              </a:rPr>
              <a:t>fú</a:t>
            </a:r>
            <a:endParaRPr lang="en-US" altLang="zh-CN" sz="4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68144" y="2826221"/>
            <a:ext cx="1034257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Batang" panose="02030600000101010101" pitchFamily="18" charset="-127"/>
                <a:ea typeface="Batang" panose="02030600000101010101" pitchFamily="18" charset="-127"/>
              </a:rPr>
              <a:t>chù</a:t>
            </a:r>
            <a:endParaRPr lang="en-US" altLang="zh-CN" sz="4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9552" y="5013176"/>
            <a:ext cx="1047082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Batang" panose="02030600000101010101" pitchFamily="18" charset="-127"/>
                <a:ea typeface="Batang" panose="02030600000101010101" pitchFamily="18" charset="-127"/>
              </a:rPr>
              <a:t>què</a:t>
            </a:r>
            <a:endParaRPr lang="en-US" altLang="zh-CN" sz="4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鹊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15943" y="5013176"/>
            <a:ext cx="877163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Batang" panose="02030600000101010101" pitchFamily="18" charset="-127"/>
                <a:ea typeface="Batang" panose="02030600000101010101" pitchFamily="18" charset="-127"/>
              </a:rPr>
              <a:t>dù</a:t>
            </a:r>
            <a:endParaRPr lang="en-US" altLang="zh-CN" sz="4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90369" y="5085184"/>
            <a:ext cx="1173719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Batang" panose="02030600000101010101" pitchFamily="18" charset="-127"/>
                <a:ea typeface="Batang" panose="02030600000101010101" pitchFamily="18" charset="-127"/>
              </a:rPr>
              <a:t>juān</a:t>
            </a:r>
            <a:endParaRPr lang="en-US" altLang="zh-CN" sz="4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鹃</a:t>
            </a:r>
          </a:p>
        </p:txBody>
      </p:sp>
      <p:sp>
        <p:nvSpPr>
          <p:cNvPr id="20" name="矩形 19"/>
          <p:cNvSpPr/>
          <p:nvPr/>
        </p:nvSpPr>
        <p:spPr>
          <a:xfrm>
            <a:off x="235001" y="508964"/>
            <a:ext cx="165618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我会认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57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37"/>
          <a:stretch/>
        </p:blipFill>
        <p:spPr>
          <a:xfrm>
            <a:off x="-14109" y="0"/>
            <a:ext cx="9122613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0845" y="1196752"/>
            <a:ext cx="82809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00">
              <a:lnSpc>
                <a:spcPct val="20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春天来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了！我们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看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到了她，我们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到了她，我们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闻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到了她，我们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到了她。她在柳枝上荡秋千，在风筝尾巴上摇啊摇；她在喜鹊、杜鹃嘴里叫，在桃花、杏花枝头笑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5035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2160240" cy="86409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8945" y="453097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找找说说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十边形 4"/>
          <p:cNvSpPr/>
          <p:nvPr/>
        </p:nvSpPr>
        <p:spPr>
          <a:xfrm>
            <a:off x="288028" y="1982348"/>
            <a:ext cx="1298759" cy="936104"/>
          </a:xfrm>
          <a:prstGeom prst="decagon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十边形 5"/>
          <p:cNvSpPr/>
          <p:nvPr/>
        </p:nvSpPr>
        <p:spPr>
          <a:xfrm>
            <a:off x="1980590" y="1982348"/>
            <a:ext cx="1298759" cy="936104"/>
          </a:xfrm>
          <a:prstGeom prst="decagon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</a:p>
        </p:txBody>
      </p:sp>
      <p:sp>
        <p:nvSpPr>
          <p:cNvPr id="7" name="十边形 6"/>
          <p:cNvSpPr/>
          <p:nvPr/>
        </p:nvSpPr>
        <p:spPr>
          <a:xfrm>
            <a:off x="5580112" y="2104670"/>
            <a:ext cx="1298759" cy="936104"/>
          </a:xfrm>
          <a:prstGeom prst="decagon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草</a:t>
            </a:r>
          </a:p>
        </p:txBody>
      </p:sp>
      <p:sp>
        <p:nvSpPr>
          <p:cNvPr id="8" name="十边形 7"/>
          <p:cNvSpPr/>
          <p:nvPr/>
        </p:nvSpPr>
        <p:spPr>
          <a:xfrm>
            <a:off x="7398501" y="2104670"/>
            <a:ext cx="1298759" cy="936104"/>
          </a:xfrm>
          <a:prstGeom prst="decagon">
            <a:avLst/>
          </a:prstGeom>
          <a:solidFill>
            <a:srgbClr val="00206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桃</a:t>
            </a:r>
          </a:p>
        </p:txBody>
      </p:sp>
      <p:sp>
        <p:nvSpPr>
          <p:cNvPr id="9" name="十边形 8"/>
          <p:cNvSpPr/>
          <p:nvPr/>
        </p:nvSpPr>
        <p:spPr>
          <a:xfrm>
            <a:off x="3707904" y="2060047"/>
            <a:ext cx="1298759" cy="936104"/>
          </a:xfrm>
          <a:prstGeom prst="decagon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树</a:t>
            </a:r>
          </a:p>
        </p:txBody>
      </p:sp>
      <p:sp>
        <p:nvSpPr>
          <p:cNvPr id="10" name="十边形 9"/>
          <p:cNvSpPr/>
          <p:nvPr/>
        </p:nvSpPr>
        <p:spPr>
          <a:xfrm>
            <a:off x="942137" y="4509120"/>
            <a:ext cx="1298759" cy="936104"/>
          </a:xfrm>
          <a:prstGeom prst="decagon">
            <a:avLst/>
          </a:prstGeom>
          <a:solidFill>
            <a:schemeClr val="accent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枝</a:t>
            </a:r>
          </a:p>
        </p:txBody>
      </p:sp>
      <p:sp>
        <p:nvSpPr>
          <p:cNvPr id="11" name="十边形 10"/>
          <p:cNvSpPr/>
          <p:nvPr/>
        </p:nvSpPr>
        <p:spPr>
          <a:xfrm>
            <a:off x="4797083" y="4521200"/>
            <a:ext cx="1298759" cy="936104"/>
          </a:xfrm>
          <a:prstGeom prst="decagon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</a:p>
        </p:txBody>
      </p:sp>
      <p:sp>
        <p:nvSpPr>
          <p:cNvPr id="12" name="十边形 11"/>
          <p:cNvSpPr/>
          <p:nvPr/>
        </p:nvSpPr>
        <p:spPr>
          <a:xfrm>
            <a:off x="2915816" y="4509120"/>
            <a:ext cx="1298759" cy="936104"/>
          </a:xfrm>
          <a:prstGeom prst="decagon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</a:p>
        </p:txBody>
      </p:sp>
      <p:sp>
        <p:nvSpPr>
          <p:cNvPr id="13" name="十边形 12"/>
          <p:cNvSpPr/>
          <p:nvPr/>
        </p:nvSpPr>
        <p:spPr>
          <a:xfrm>
            <a:off x="6728115" y="4509120"/>
            <a:ext cx="1298759" cy="936104"/>
          </a:xfrm>
          <a:prstGeom prst="decagon">
            <a:avLst/>
          </a:prstGeom>
          <a:solidFill>
            <a:schemeClr val="bg2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>
                <a:latin typeface="楷体" panose="02010609060101010101" pitchFamily="49" charset="-122"/>
                <a:ea typeface="楷体" panose="02010609060101010101" pitchFamily="49" charset="-122"/>
              </a:rPr>
              <a:t>嫩</a:t>
            </a:r>
          </a:p>
        </p:txBody>
      </p:sp>
    </p:spTree>
    <p:extLst>
      <p:ext uri="{BB962C8B-B14F-4D97-AF65-F5344CB8AC3E}">
        <p14:creationId xmlns:p14="http://schemas.microsoft.com/office/powerpoint/2010/main" val="275709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40410" y="2967335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谢谢观赏！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5463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1196752"/>
            <a:ext cx="6417141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羞   遮   掩   躲</a:t>
            </a:r>
            <a:endParaRPr lang="en-US" altLang="zh-CN" sz="5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5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探   嫩   符   触 </a:t>
            </a:r>
            <a:endParaRPr lang="en-US" altLang="zh-CN" sz="5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5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鹊   杜   鹃 </a:t>
            </a:r>
            <a:endParaRPr lang="zh-CN" altLang="en-US" sz="5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218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31840" y="2852936"/>
            <a:ext cx="3240000" cy="1440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我会写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509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5496" y="4941168"/>
            <a:ext cx="1728192" cy="1584176"/>
            <a:chOff x="467544" y="260648"/>
            <a:chExt cx="1728192" cy="1584176"/>
          </a:xfrm>
        </p:grpSpPr>
        <p:sp>
          <p:nvSpPr>
            <p:cNvPr id="16" name="矩形 15"/>
            <p:cNvSpPr/>
            <p:nvPr/>
          </p:nvSpPr>
          <p:spPr>
            <a:xfrm>
              <a:off x="467544" y="260648"/>
              <a:ext cx="1728192" cy="15841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>
              <a:stCxn id="16" idx="0"/>
              <a:endCxn id="16" idx="2"/>
            </p:cNvCxnSpPr>
            <p:nvPr/>
          </p:nvCxnSpPr>
          <p:spPr>
            <a:xfrm>
              <a:off x="1331640" y="260648"/>
              <a:ext cx="0" cy="1584176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>
              <a:stCxn id="16" idx="1"/>
              <a:endCxn id="16" idx="3"/>
            </p:cNvCxnSpPr>
            <p:nvPr/>
          </p:nvCxnSpPr>
          <p:spPr>
            <a:xfrm>
              <a:off x="467544" y="1052736"/>
              <a:ext cx="1728192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46831" y="158272"/>
            <a:ext cx="1728192" cy="1787544"/>
            <a:chOff x="595196" y="230843"/>
            <a:chExt cx="1728192" cy="1787544"/>
          </a:xfrm>
        </p:grpSpPr>
        <p:grpSp>
          <p:nvGrpSpPr>
            <p:cNvPr id="9" name="组合 8"/>
            <p:cNvGrpSpPr/>
            <p:nvPr/>
          </p:nvGrpSpPr>
          <p:grpSpPr>
            <a:xfrm>
              <a:off x="595196" y="434211"/>
              <a:ext cx="1728192" cy="1584176"/>
              <a:chOff x="406871" y="281811"/>
              <a:chExt cx="1728192" cy="1584176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406871" y="281811"/>
                <a:ext cx="1728192" cy="15841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cxnSp>
            <p:nvCxnSpPr>
              <p:cNvPr id="11" name="直接连接符 10"/>
              <p:cNvCxnSpPr>
                <a:stCxn id="10" idx="0"/>
                <a:endCxn id="10" idx="2"/>
              </p:cNvCxnSpPr>
              <p:nvPr/>
            </p:nvCxnSpPr>
            <p:spPr>
              <a:xfrm>
                <a:off x="1270967" y="281811"/>
                <a:ext cx="0" cy="1584176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>
                <a:stCxn id="10" idx="1"/>
                <a:endCxn id="10" idx="3"/>
              </p:cNvCxnSpPr>
              <p:nvPr/>
            </p:nvCxnSpPr>
            <p:spPr>
              <a:xfrm>
                <a:off x="406871" y="1073899"/>
                <a:ext cx="1728192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/>
            <p:cNvSpPr txBox="1"/>
            <p:nvPr/>
          </p:nvSpPr>
          <p:spPr>
            <a:xfrm>
              <a:off x="667271" y="230843"/>
              <a:ext cx="1595309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脱</a:t>
              </a:r>
              <a:endParaRPr lang="zh-CN" altLang="en-US" sz="1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167" y="2447501"/>
            <a:ext cx="1705520" cy="1785104"/>
            <a:chOff x="606532" y="2326764"/>
            <a:chExt cx="1705520" cy="1785104"/>
          </a:xfrm>
        </p:grpSpPr>
        <p:grpSp>
          <p:nvGrpSpPr>
            <p:cNvPr id="8" name="组合 7"/>
            <p:cNvGrpSpPr/>
            <p:nvPr/>
          </p:nvGrpSpPr>
          <p:grpSpPr>
            <a:xfrm>
              <a:off x="606532" y="2516175"/>
              <a:ext cx="1705520" cy="1595693"/>
              <a:chOff x="395535" y="165964"/>
              <a:chExt cx="1705520" cy="1595693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395535" y="165964"/>
                <a:ext cx="1705520" cy="15956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" name="直接连接符 3"/>
              <p:cNvCxnSpPr>
                <a:stCxn id="2" idx="0"/>
                <a:endCxn id="2" idx="2"/>
              </p:cNvCxnSpPr>
              <p:nvPr/>
            </p:nvCxnSpPr>
            <p:spPr>
              <a:xfrm>
                <a:off x="1248295" y="165964"/>
                <a:ext cx="0" cy="1595693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>
                <a:stCxn id="2" idx="1"/>
                <a:endCxn id="2" idx="3"/>
              </p:cNvCxnSpPr>
              <p:nvPr/>
            </p:nvCxnSpPr>
            <p:spPr>
              <a:xfrm>
                <a:off x="395535" y="963811"/>
                <a:ext cx="1705520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TextBox 19"/>
            <p:cNvSpPr txBox="1"/>
            <p:nvPr/>
          </p:nvSpPr>
          <p:spPr>
            <a:xfrm>
              <a:off x="667272" y="2326764"/>
              <a:ext cx="1595309" cy="1785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冻</a:t>
              </a:r>
              <a:endParaRPr lang="zh-CN" altLang="en-US" sz="11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13273" y="4728362"/>
            <a:ext cx="1595309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溪</a:t>
            </a:r>
            <a:endParaRPr lang="zh-CN" altLang="en-US" sz="1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808694" y="415064"/>
            <a:ext cx="734047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拼音：</a:t>
            </a:r>
            <a:r>
              <a:rPr lang="en-US" altLang="zh-CN" dirty="0" err="1">
                <a:latin typeface="Batang" panose="02030600000101010101" pitchFamily="18" charset="-127"/>
                <a:ea typeface="Batang" panose="02030600000101010101" pitchFamily="18" charset="-127"/>
              </a:rPr>
              <a:t>tuō</a:t>
            </a:r>
            <a:endParaRPr lang="en-US" altLang="zh-CN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部首：月   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笔画：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    </a:t>
            </a: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字的结构 ：左右结构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字的笔顺：撇，横折钩，横，横，点，撇，竖，横折，横，撇，竖弯钩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35696" y="2834594"/>
            <a:ext cx="480131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拼音：</a:t>
            </a:r>
            <a:r>
              <a:rPr lang="en-US" altLang="zh-CN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dòng</a:t>
            </a:r>
            <a:endParaRPr lang="en-US" altLang="zh-CN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部首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：冫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笔画：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字的结构 ：左右结构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字的笔顺：点，提，横，撇折，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竖钩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，撇，点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835696" y="5133090"/>
            <a:ext cx="757130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拼音：</a:t>
            </a:r>
            <a:r>
              <a:rPr lang="en-US" altLang="zh-CN" dirty="0" err="1">
                <a:latin typeface="Batang" panose="02030600000101010101" pitchFamily="18" charset="-127"/>
                <a:ea typeface="Batang" panose="02030600000101010101" pitchFamily="18" charset="-127"/>
              </a:rPr>
              <a:t>xī</a:t>
            </a:r>
            <a:endParaRPr lang="en-US" altLang="zh-CN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部首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：氵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笔画：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 </a:t>
            </a: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字的结构 ：左右结构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字的笔顺：点，点，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，撇，点，点，撇，撇折，撇折，点，横，撇，捺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311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96" y="548680"/>
            <a:ext cx="1728192" cy="1584176"/>
            <a:chOff x="467544" y="260648"/>
            <a:chExt cx="1728192" cy="1584176"/>
          </a:xfrm>
        </p:grpSpPr>
        <p:sp>
          <p:nvSpPr>
            <p:cNvPr id="3" name="矩形 2"/>
            <p:cNvSpPr/>
            <p:nvPr/>
          </p:nvSpPr>
          <p:spPr>
            <a:xfrm>
              <a:off x="467544" y="260648"/>
              <a:ext cx="1728192" cy="15841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>
              <a:stCxn id="3" idx="0"/>
              <a:endCxn id="3" idx="2"/>
            </p:cNvCxnSpPr>
            <p:nvPr/>
          </p:nvCxnSpPr>
          <p:spPr>
            <a:xfrm>
              <a:off x="1331640" y="260648"/>
              <a:ext cx="0" cy="1584176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3" idx="1"/>
              <a:endCxn id="3" idx="3"/>
            </p:cNvCxnSpPr>
            <p:nvPr/>
          </p:nvCxnSpPr>
          <p:spPr>
            <a:xfrm>
              <a:off x="467544" y="1052736"/>
              <a:ext cx="1728192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5496" y="4797152"/>
            <a:ext cx="1728192" cy="1584176"/>
            <a:chOff x="467544" y="260648"/>
            <a:chExt cx="1728192" cy="1584176"/>
          </a:xfrm>
        </p:grpSpPr>
        <p:sp>
          <p:nvSpPr>
            <p:cNvPr id="7" name="矩形 6"/>
            <p:cNvSpPr/>
            <p:nvPr/>
          </p:nvSpPr>
          <p:spPr>
            <a:xfrm>
              <a:off x="467544" y="260648"/>
              <a:ext cx="1728192" cy="15841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stCxn id="7" idx="0"/>
              <a:endCxn id="7" idx="2"/>
            </p:cNvCxnSpPr>
            <p:nvPr/>
          </p:nvCxnSpPr>
          <p:spPr>
            <a:xfrm>
              <a:off x="1331640" y="260648"/>
              <a:ext cx="0" cy="1584176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7" idx="1"/>
              <a:endCxn id="7" idx="3"/>
            </p:cNvCxnSpPr>
            <p:nvPr/>
          </p:nvCxnSpPr>
          <p:spPr>
            <a:xfrm>
              <a:off x="467544" y="1052736"/>
              <a:ext cx="1728192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5496" y="2672916"/>
            <a:ext cx="1728192" cy="1584176"/>
            <a:chOff x="467544" y="260648"/>
            <a:chExt cx="1728192" cy="1584176"/>
          </a:xfrm>
        </p:grpSpPr>
        <p:sp>
          <p:nvSpPr>
            <p:cNvPr id="11" name="矩形 10"/>
            <p:cNvSpPr/>
            <p:nvPr/>
          </p:nvSpPr>
          <p:spPr>
            <a:xfrm>
              <a:off x="467544" y="260648"/>
              <a:ext cx="1728192" cy="15841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0"/>
              <a:endCxn id="11" idx="2"/>
            </p:cNvCxnSpPr>
            <p:nvPr/>
          </p:nvCxnSpPr>
          <p:spPr>
            <a:xfrm>
              <a:off x="1331640" y="260648"/>
              <a:ext cx="0" cy="1584176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11" idx="1"/>
              <a:endCxn id="11" idx="3"/>
            </p:cNvCxnSpPr>
            <p:nvPr/>
          </p:nvCxnSpPr>
          <p:spPr>
            <a:xfrm>
              <a:off x="467544" y="1052736"/>
              <a:ext cx="1728192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01937" y="347752"/>
            <a:ext cx="1595309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棉</a:t>
            </a:r>
            <a:endParaRPr lang="zh-CN" altLang="en-US" sz="1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1936" y="2544942"/>
            <a:ext cx="1595309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endParaRPr lang="zh-CN" altLang="en-US" sz="1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514" y="4596224"/>
            <a:ext cx="1595309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摇</a:t>
            </a:r>
            <a:endParaRPr lang="zh-CN" altLang="en-US" sz="11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90507" y="640139"/>
            <a:ext cx="707398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拼音：</a:t>
            </a:r>
            <a:r>
              <a:rPr lang="en-US" altLang="zh-CN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mián</a:t>
            </a:r>
            <a:endParaRPr lang="en-US" altLang="zh-CN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部首：木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笔画：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  </a:t>
            </a: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字的结构 ：左右结构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字的笔顺：横，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撇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，点，撇，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，横折，横，横，竖，横折钩，竖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90507" y="2864839"/>
            <a:ext cx="65940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拼音：</a:t>
            </a:r>
            <a:r>
              <a:rPr lang="en-US" altLang="zh-CN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tàn</a:t>
            </a:r>
            <a:endParaRPr lang="en-US" altLang="zh-CN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部首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：扌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笔画：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字的结构 ：左右结构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字的笔顺：横，竖钩，提，点，横钩，撇点，横竖，撇，捺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763689" y="4822340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拼音：</a:t>
            </a:r>
            <a:r>
              <a:rPr lang="en-US" altLang="zh-CN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yáo</a:t>
            </a:r>
            <a:endParaRPr lang="en-US" altLang="zh-CN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部首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：扌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笔画：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字的结构 ：左右结构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字的笔顺：横，竖钩，提，撇，点，点，撇，撇，横，横，竖，竖折，竖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161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96" y="548680"/>
            <a:ext cx="1728192" cy="1584176"/>
            <a:chOff x="467544" y="260648"/>
            <a:chExt cx="1728192" cy="1584176"/>
          </a:xfrm>
        </p:grpSpPr>
        <p:sp>
          <p:nvSpPr>
            <p:cNvPr id="3" name="矩形 2"/>
            <p:cNvSpPr/>
            <p:nvPr/>
          </p:nvSpPr>
          <p:spPr>
            <a:xfrm>
              <a:off x="467544" y="260648"/>
              <a:ext cx="1728192" cy="15841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>
              <a:stCxn id="3" idx="0"/>
              <a:endCxn id="3" idx="2"/>
            </p:cNvCxnSpPr>
            <p:nvPr/>
          </p:nvCxnSpPr>
          <p:spPr>
            <a:xfrm>
              <a:off x="1331640" y="260648"/>
              <a:ext cx="0" cy="1584176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3" idx="1"/>
              <a:endCxn id="3" idx="3"/>
            </p:cNvCxnSpPr>
            <p:nvPr/>
          </p:nvCxnSpPr>
          <p:spPr>
            <a:xfrm>
              <a:off x="467544" y="1052736"/>
              <a:ext cx="1728192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35496" y="4797152"/>
            <a:ext cx="1728192" cy="1584176"/>
            <a:chOff x="467544" y="260648"/>
            <a:chExt cx="1728192" cy="1584176"/>
          </a:xfrm>
        </p:grpSpPr>
        <p:sp>
          <p:nvSpPr>
            <p:cNvPr id="7" name="矩形 6"/>
            <p:cNvSpPr/>
            <p:nvPr/>
          </p:nvSpPr>
          <p:spPr>
            <a:xfrm>
              <a:off x="467544" y="260648"/>
              <a:ext cx="1728192" cy="15841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stCxn id="7" idx="0"/>
              <a:endCxn id="7" idx="2"/>
            </p:cNvCxnSpPr>
            <p:nvPr/>
          </p:nvCxnSpPr>
          <p:spPr>
            <a:xfrm>
              <a:off x="1331640" y="260648"/>
              <a:ext cx="0" cy="1584176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7" idx="1"/>
              <a:endCxn id="7" idx="3"/>
            </p:cNvCxnSpPr>
            <p:nvPr/>
          </p:nvCxnSpPr>
          <p:spPr>
            <a:xfrm>
              <a:off x="467544" y="1052736"/>
              <a:ext cx="1728192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35496" y="2672916"/>
            <a:ext cx="1728192" cy="1584176"/>
            <a:chOff x="467544" y="260648"/>
            <a:chExt cx="1728192" cy="1584176"/>
          </a:xfrm>
        </p:grpSpPr>
        <p:sp>
          <p:nvSpPr>
            <p:cNvPr id="11" name="矩形 10"/>
            <p:cNvSpPr/>
            <p:nvPr/>
          </p:nvSpPr>
          <p:spPr>
            <a:xfrm>
              <a:off x="467544" y="260648"/>
              <a:ext cx="1728192" cy="15841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0"/>
              <a:endCxn id="11" idx="2"/>
            </p:cNvCxnSpPr>
            <p:nvPr/>
          </p:nvCxnSpPr>
          <p:spPr>
            <a:xfrm>
              <a:off x="1331640" y="260648"/>
              <a:ext cx="0" cy="1584176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11" idx="1"/>
              <a:endCxn id="11" idx="3"/>
            </p:cNvCxnSpPr>
            <p:nvPr/>
          </p:nvCxnSpPr>
          <p:spPr>
            <a:xfrm>
              <a:off x="467544" y="1052736"/>
              <a:ext cx="1728192" cy="0"/>
            </a:xfrm>
            <a:prstGeom prst="line">
              <a:avLst/>
            </a:prstGeom>
            <a:ln w="2857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13"/>
          <p:cNvSpPr txBox="1"/>
          <p:nvPr/>
        </p:nvSpPr>
        <p:spPr>
          <a:xfrm>
            <a:off x="101937" y="347752"/>
            <a:ext cx="1595309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0" dirty="0"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1936" y="2471988"/>
            <a:ext cx="1595309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0" dirty="0">
                <a:latin typeface="楷体" panose="02010609060101010101" pitchFamily="49" charset="-122"/>
                <a:ea typeface="楷体" panose="02010609060101010101" pitchFamily="49" charset="-122"/>
              </a:rPr>
              <a:t>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8224" y="4599154"/>
            <a:ext cx="1595309" cy="17851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0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979712" y="740603"/>
            <a:ext cx="710963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拼音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en-US" altLang="zh-CN" dirty="0" err="1">
                <a:latin typeface="Batang" panose="02030600000101010101" pitchFamily="18" charset="-127"/>
                <a:ea typeface="Batang" panose="02030600000101010101" pitchFamily="18" charset="-127"/>
              </a:rPr>
              <a:t>yě</a:t>
            </a:r>
            <a:endParaRPr lang="en-US" altLang="zh-CN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部首：里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笔画：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字的结构 ：左右结构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字的笔顺：竖，横折，横，横，竖，横，提，横钩，点，横钩，竖钩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18793" y="2726340"/>
            <a:ext cx="725365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拼音：</a:t>
            </a:r>
            <a:r>
              <a:rPr lang="en-US" altLang="zh-CN" dirty="0" err="1">
                <a:latin typeface="Batang" panose="02030600000101010101" pitchFamily="18" charset="-127"/>
                <a:ea typeface="Batang" panose="02030600000101010101" pitchFamily="18" charset="-127"/>
              </a:rPr>
              <a:t>duǒ</a:t>
            </a:r>
            <a:endParaRPr lang="en-US" altLang="zh-CN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部首：身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笔画：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字的结构 ：左右结构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字的笔顺：撇，竖，横折钩，横，横，横，撇，撇，横折弯，横，竖，撇，捺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82870" y="4815974"/>
            <a:ext cx="73064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拼音：</a:t>
            </a:r>
            <a:r>
              <a:rPr lang="en-US" altLang="zh-CN" dirty="0" err="1">
                <a:latin typeface="Batang" panose="02030600000101010101" pitchFamily="18" charset="-127"/>
                <a:ea typeface="Batang" panose="02030600000101010101" pitchFamily="18" charset="-127"/>
              </a:rPr>
              <a:t>jiě</a:t>
            </a:r>
            <a:endParaRPr lang="en-US" altLang="zh-CN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部首：角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笔画：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字的结构 ：左右结构</a:t>
            </a:r>
            <a:endParaRPr lang="en-US" altLang="zh-CN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字的笔顺：撇，横钩，撇，横折钩，横，横，竖，横折钩，撇，撇，横，横，竖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65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65371" y="1550766"/>
            <a:ext cx="1088760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shuō</a:t>
            </a:r>
            <a:endParaRPr lang="en-US" altLang="zh-CN" sz="32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说</a:t>
            </a:r>
            <a:endParaRPr lang="en-US" altLang="zh-CN" sz="32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1510625"/>
            <a:ext cx="78739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Batang" panose="02030600000101010101" pitchFamily="18" charset="-127"/>
                <a:ea typeface="Batang" panose="02030600000101010101" pitchFamily="18" charset="-127"/>
              </a:rPr>
              <a:t>tuō</a:t>
            </a:r>
            <a:endParaRPr lang="en-US" altLang="zh-CN" sz="32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08104" y="3473689"/>
            <a:ext cx="771365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Batang" panose="02030600000101010101" pitchFamily="18" charset="-127"/>
                <a:ea typeface="Batang" panose="02030600000101010101" pitchFamily="18" charset="-127"/>
              </a:rPr>
              <a:t>t</a:t>
            </a:r>
            <a:r>
              <a:rPr lang="en-US" altLang="zh-CN" sz="32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àn</a:t>
            </a:r>
            <a:endParaRPr lang="en-US" altLang="zh-CN" sz="32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</a:p>
        </p:txBody>
      </p:sp>
      <p:sp>
        <p:nvSpPr>
          <p:cNvPr id="7" name="矩形 6"/>
          <p:cNvSpPr/>
          <p:nvPr/>
        </p:nvSpPr>
        <p:spPr>
          <a:xfrm>
            <a:off x="3262539" y="116632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比一比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65371" y="3473689"/>
            <a:ext cx="1090363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Batang" panose="02030600000101010101" pitchFamily="18" charset="-127"/>
                <a:ea typeface="Batang" panose="02030600000101010101" pitchFamily="18" charset="-127"/>
              </a:rPr>
              <a:t>s</a:t>
            </a:r>
            <a:r>
              <a:rPr lang="en-US" altLang="zh-CN" sz="3200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hēn</a:t>
            </a:r>
            <a:endParaRPr lang="en-US" altLang="zh-CN" sz="3200" dirty="0" smtClean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zh-CN" altLang="en-US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深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6948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4946" y="404664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你会读吗？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39304" y="2132856"/>
            <a:ext cx="4134465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脱    探    冻</a:t>
            </a:r>
            <a:endParaRPr lang="en-US" altLang="zh-CN" sz="4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4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溪    摇    野</a:t>
            </a:r>
            <a:endParaRPr lang="en-US" altLang="zh-CN" sz="4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4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    解    棉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412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793</Words>
  <Application>Microsoft Office PowerPoint</Application>
  <PresentationFormat>全屏显示(4:3)</PresentationFormat>
  <Paragraphs>144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35</cp:revision>
  <dcterms:created xsi:type="dcterms:W3CDTF">2017-02-06T12:10:08Z</dcterms:created>
  <dcterms:modified xsi:type="dcterms:W3CDTF">2017-02-08T09:54:21Z</dcterms:modified>
</cp:coreProperties>
</file>