
<file path=[Content_Types].xml><?xml version="1.0" encoding="utf-8"?>
<Types xmlns="http://schemas.openxmlformats.org/package/2006/content-types"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3"/>
    <p:sldId id="410" r:id="rId4"/>
    <p:sldId id="411" r:id="rId5"/>
    <p:sldId id="412" r:id="rId6"/>
    <p:sldId id="413" r:id="rId7"/>
    <p:sldId id="414" r:id="rId8"/>
    <p:sldId id="415" r:id="rId9"/>
    <p:sldId id="416" r:id="rId10"/>
    <p:sldId id="417" r:id="rId11"/>
    <p:sldId id="419" r:id="rId12"/>
    <p:sldId id="418" r:id="rId13"/>
    <p:sldId id="420" r:id="rId14"/>
    <p:sldId id="421" r:id="rId15"/>
    <p:sldId id="422" r:id="rId16"/>
    <p:sldId id="423" r:id="rId17"/>
    <p:sldId id="424" r:id="rId18"/>
    <p:sldId id="425" r:id="rId19"/>
    <p:sldId id="439" r:id="rId20"/>
    <p:sldId id="426" r:id="rId21"/>
    <p:sldId id="427" r:id="rId22"/>
    <p:sldId id="428" r:id="rId23"/>
    <p:sldId id="429" r:id="rId24"/>
    <p:sldId id="430" r:id="rId25"/>
    <p:sldId id="431" r:id="rId26"/>
    <p:sldId id="432" r:id="rId27"/>
    <p:sldId id="433" r:id="rId28"/>
    <p:sldId id="434" r:id="rId29"/>
    <p:sldId id="435" r:id="rId30"/>
    <p:sldId id="436" r:id="rId31"/>
    <p:sldId id="440" r:id="rId32"/>
    <p:sldId id="43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image" Target="../media/image1.png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8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0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2.png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5.xml"/><Relationship Id="rId4" Type="http://schemas.openxmlformats.org/officeDocument/2006/relationships/image" Target="../media/image18.png"/><Relationship Id="rId3" Type="http://schemas.openxmlformats.org/officeDocument/2006/relationships/tags" Target="../tags/tag84.xml"/><Relationship Id="rId2" Type="http://schemas.microsoft.com/office/2007/relationships/media" Target="file:///C:\Users\a1993\Desktop\&#19978;&#28023;&#24494;&#26657;1.mp4" TargetMode="External"/><Relationship Id="rId1" Type="http://schemas.openxmlformats.org/officeDocument/2006/relationships/video" Target="file:///C:\Users\a1993\Desktop\&#19978;&#28023;&#24494;&#26657;1.mp4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7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8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9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0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1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2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3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4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6.xml"/><Relationship Id="rId1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pic>
        <p:nvPicPr>
          <p:cNvPr id="4" name="图片 3" descr="I_ALO1P9J42VM23L[~G2KT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" y="643890"/>
            <a:ext cx="11646535" cy="59817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1120" y="6046540"/>
            <a:ext cx="10969200" cy="705600"/>
          </a:xfrm>
        </p:spPr>
        <p:txBody>
          <a:bodyPr/>
          <a:p>
            <a:r>
              <a:rPr lang="zh-CN" altLang="en-US"/>
              <a:t>有什么好方法记住这些词语？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37895" y="198755"/>
            <a:ext cx="10315575" cy="5847715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7631430" y="5233670"/>
            <a:ext cx="3136265" cy="1353820"/>
          </a:xfrm>
          <a:prstGeom prst="cloudCallout">
            <a:avLst>
              <a:gd name="adj1" fmla="val 71461"/>
              <a:gd name="adj2" fmla="val 4863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，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370" y="5495925"/>
            <a:ext cx="23348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还可以用换偏旁、编字谜</a:t>
            </a:r>
            <a:r>
              <a:rPr lang="en-US" altLang="zh-CN" sz="2400"/>
              <a:t>……</a:t>
            </a:r>
            <a:endParaRPr lang="en-US" altLang="zh-CN" sz="24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 animBg="1"/>
      <p:bldP spid="5" grpId="1" animBg="1"/>
      <p:bldP spid="6" grpId="0"/>
      <p:bldP spid="5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7695" y="5491480"/>
            <a:ext cx="10969625" cy="758825"/>
          </a:xfrm>
        </p:spPr>
        <p:txBody>
          <a:bodyPr/>
          <a:p>
            <a:pPr marL="0" indent="0">
              <a:buNone/>
            </a:pPr>
            <a:r>
              <a:rPr lang="zh-CN" altLang="en-US" sz="3200">
                <a:solidFill>
                  <a:schemeClr val="tx1"/>
                </a:solidFill>
              </a:rPr>
              <a:t>杜鹃是以昆虫为食的，是著名的森林益鸟。</a:t>
            </a:r>
            <a:endParaRPr lang="zh-CN" altLang="en-US" sz="3200">
              <a:solidFill>
                <a:schemeClr val="tx1"/>
              </a:solidFill>
            </a:endParaRPr>
          </a:p>
        </p:txBody>
      </p:sp>
      <p:pic>
        <p:nvPicPr>
          <p:cNvPr id="4" name="图片 3" descr="WN5K780M8MKFKZMYM9Q6]H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199390"/>
            <a:ext cx="10728325" cy="52920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TYUA~SF0[IK_[E5V6452@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363325" cy="637349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540375" y="1356360"/>
            <a:ext cx="6520180" cy="3740785"/>
            <a:chOff x="9725" y="7721"/>
            <a:chExt cx="5058" cy="2835"/>
          </a:xfrm>
        </p:grpSpPr>
        <p:sp>
          <p:nvSpPr>
            <p:cNvPr id="15" name="云形标注 14"/>
            <p:cNvSpPr/>
            <p:nvPr/>
          </p:nvSpPr>
          <p:spPr>
            <a:xfrm>
              <a:off x="9725" y="7721"/>
              <a:ext cx="5058" cy="2835"/>
            </a:xfrm>
            <a:prstGeom prst="cloudCallout">
              <a:avLst>
                <a:gd name="adj1" fmla="val -90967"/>
                <a:gd name="adj2" fmla="val -1413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203" y="8194"/>
              <a:ext cx="4343" cy="1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srgbClr val="C00000"/>
                  </a:solidFill>
                  <a:latin typeface="华文楷体" panose="02010600040101010101" charset="-122"/>
                  <a:ea typeface="华文楷体" panose="02010600040101010101" charset="-122"/>
                </a:rPr>
                <a:t>思考：</a:t>
              </a:r>
              <a:endPara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  <a:p>
              <a:r>
                <a:rPr lang="en-US" altLang="zh-CN" sz="3200" b="1">
                  <a:solidFill>
                    <a:srgbClr val="7030A0"/>
                  </a:solidFill>
                  <a:latin typeface="华文楷体" panose="02010600040101010101" charset="-122"/>
                  <a:ea typeface="华文楷体" panose="02010600040101010101" charset="-122"/>
                </a:rPr>
                <a:t>1.</a:t>
              </a:r>
              <a:r>
                <a:rPr lang="zh-CN" altLang="en-US" sz="3200" b="1">
                  <a:solidFill>
                    <a:srgbClr val="7030A0"/>
                  </a:solidFill>
                  <a:latin typeface="华文楷体" panose="02010600040101010101" charset="-122"/>
                  <a:ea typeface="华文楷体" panose="02010600040101010101" charset="-122"/>
                </a:rPr>
                <a:t>小朋友们是怎样找春天的？</a:t>
              </a:r>
              <a:endPara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  <a:p>
              <a:r>
                <a:rPr lang="en-US" altLang="zh-CN" sz="3200" b="1">
                  <a:solidFill>
                    <a:srgbClr val="7030A0"/>
                  </a:solidFill>
                  <a:latin typeface="华文楷体" panose="02010600040101010101" charset="-122"/>
                  <a:ea typeface="华文楷体" panose="02010600040101010101" charset="-122"/>
                </a:rPr>
                <a:t>2.</a:t>
              </a:r>
              <a:r>
                <a:rPr lang="zh-CN" altLang="en-US" sz="3200" b="1">
                  <a:solidFill>
                    <a:srgbClr val="7030A0"/>
                  </a:solidFill>
                  <a:latin typeface="华文楷体" panose="02010600040101010101" charset="-122"/>
                  <a:ea typeface="华文楷体" panose="02010600040101010101" charset="-122"/>
                </a:rPr>
                <a:t>他们找到的春天是什么样的？</a:t>
              </a:r>
              <a:endPara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  <a:p>
              <a:r>
                <a:rPr lang="en-US" altLang="zh-CN" sz="3200" b="1">
                  <a:solidFill>
                    <a:srgbClr val="7030A0"/>
                  </a:solidFill>
                  <a:latin typeface="华文楷体" panose="02010600040101010101" charset="-122"/>
                  <a:ea typeface="华文楷体" panose="02010600040101010101" charset="-122"/>
                </a:rPr>
                <a:t>3.</a:t>
              </a:r>
              <a:r>
                <a:rPr lang="zh-CN" altLang="en-US" sz="3200" b="1">
                  <a:solidFill>
                    <a:srgbClr val="7030A0"/>
                  </a:solidFill>
                  <a:latin typeface="华文楷体" panose="02010600040101010101" charset="-122"/>
                  <a:ea typeface="华文楷体" panose="02010600040101010101" charset="-122"/>
                </a:rPr>
                <a:t>小朋友们是怎么知道春天的？</a:t>
              </a:r>
              <a:endPara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OX4`E@OY_ZBC(M0Q_UG1]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425680" cy="68580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006590" y="766445"/>
            <a:ext cx="2889250" cy="1660525"/>
            <a:chOff x="11424" y="206"/>
            <a:chExt cx="4550" cy="2615"/>
          </a:xfrm>
        </p:grpSpPr>
        <p:sp>
          <p:nvSpPr>
            <p:cNvPr id="15" name="云形标注 14"/>
            <p:cNvSpPr/>
            <p:nvPr/>
          </p:nvSpPr>
          <p:spPr>
            <a:xfrm>
              <a:off x="11424" y="206"/>
              <a:ext cx="4550" cy="2615"/>
            </a:xfrm>
            <a:prstGeom prst="cloudCallout">
              <a:avLst>
                <a:gd name="adj1" fmla="val -51054"/>
                <a:gd name="adj2" fmla="val 66405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902" y="569"/>
              <a:ext cx="4072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rgbClr val="C00000"/>
                  </a:solidFill>
                  <a:latin typeface="华文楷体" panose="02010600040101010101" charset="-122"/>
                  <a:ea typeface="华文楷体" panose="02010600040101010101" charset="-122"/>
                </a:rPr>
                <a:t>小朋友们找春天的动作有哪些？你找到了吗？</a:t>
              </a:r>
              <a:endParaRPr lang="zh-CN" altLang="en-US" sz="24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}_IR}6EWGRFZ1UL(A1B_3Q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" y="608330"/>
            <a:ext cx="11495405" cy="535876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4365625" y="2175510"/>
            <a:ext cx="1066800" cy="80835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6" name="圆角矩形 5"/>
          <p:cNvSpPr/>
          <p:nvPr/>
        </p:nvSpPr>
        <p:spPr>
          <a:xfrm>
            <a:off x="6831965" y="2175510"/>
            <a:ext cx="1078865" cy="80835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7" name="圆角矩形 6"/>
          <p:cNvSpPr/>
          <p:nvPr/>
        </p:nvSpPr>
        <p:spPr>
          <a:xfrm>
            <a:off x="9311005" y="2175510"/>
            <a:ext cx="1024255" cy="80835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8" name="云形标注 7"/>
          <p:cNvSpPr/>
          <p:nvPr/>
        </p:nvSpPr>
        <p:spPr>
          <a:xfrm>
            <a:off x="7254240" y="118745"/>
            <a:ext cx="2889250" cy="1660525"/>
          </a:xfrm>
          <a:prstGeom prst="cloudCallout">
            <a:avLst>
              <a:gd name="adj1" fmla="val -51054"/>
              <a:gd name="adj2" fmla="val 6640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7770" y="349250"/>
            <a:ext cx="25857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孩子充满急切，迫不及待地要去找春天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0" name="图片 9" descr="N8Z0I]G)U%70{Z6_YFQG24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620" y="3846830"/>
            <a:ext cx="6686550" cy="25050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76065" y="5240020"/>
            <a:ext cx="7429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冲出</a:t>
            </a:r>
            <a:endParaRPr lang="zh-CN" altLang="en-US" sz="20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65905" y="5781040"/>
            <a:ext cx="7429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寻找</a:t>
            </a:r>
            <a:endParaRPr lang="zh-CN" altLang="en-US" sz="20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04150" y="5240020"/>
            <a:ext cx="7429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花香</a:t>
            </a:r>
            <a:endParaRPr lang="zh-CN" altLang="en-US" sz="20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04150" y="5781040"/>
            <a:ext cx="7429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野花</a:t>
            </a:r>
            <a:endParaRPr lang="zh-CN" altLang="en-US" sz="20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254240" y="130810"/>
            <a:ext cx="2889250" cy="1659890"/>
            <a:chOff x="11424" y="206"/>
            <a:chExt cx="4550" cy="2614"/>
          </a:xfrm>
        </p:grpSpPr>
        <p:sp>
          <p:nvSpPr>
            <p:cNvPr id="15" name="云形标注 14"/>
            <p:cNvSpPr/>
            <p:nvPr/>
          </p:nvSpPr>
          <p:spPr>
            <a:xfrm>
              <a:off x="11424" y="206"/>
              <a:ext cx="4550" cy="2615"/>
            </a:xfrm>
            <a:prstGeom prst="cloudCallout">
              <a:avLst>
                <a:gd name="adj1" fmla="val -51054"/>
                <a:gd name="adj2" fmla="val 66405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902" y="569"/>
              <a:ext cx="4072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latin typeface="华文楷体" panose="02010600040101010101" charset="-122"/>
                  <a:ea typeface="华文楷体" panose="02010600040101010101" charset="-122"/>
                </a:rPr>
                <a:t>孩子充满急切，迫不及待地要去找春天</a:t>
              </a:r>
              <a:endParaRPr lang="zh-CN" altLang="en-US" sz="2400"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~C34S9{T}_V_4`@BSSZPB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554355"/>
            <a:ext cx="10929620" cy="602678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706858" y="64770"/>
            <a:ext cx="4396877" cy="2146935"/>
            <a:chOff x="11586" y="206"/>
            <a:chExt cx="4420" cy="2615"/>
          </a:xfrm>
        </p:grpSpPr>
        <p:sp>
          <p:nvSpPr>
            <p:cNvPr id="15" name="云形标注 14"/>
            <p:cNvSpPr/>
            <p:nvPr/>
          </p:nvSpPr>
          <p:spPr>
            <a:xfrm>
              <a:off x="11586" y="206"/>
              <a:ext cx="4388" cy="2615"/>
            </a:xfrm>
            <a:prstGeom prst="cloudCallout">
              <a:avLst>
                <a:gd name="adj1" fmla="val -97531"/>
                <a:gd name="adj2" fmla="val 776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934" y="873"/>
              <a:ext cx="4072" cy="1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rgbClr val="C00000"/>
                  </a:solidFill>
                  <a:latin typeface="华文楷体" panose="02010600040101010101" charset="-122"/>
                  <a:ea typeface="华文楷体" panose="02010600040101010101" charset="-122"/>
                </a:rPr>
                <a:t>孩子们是怀着什么样的心情去找春天的呢？</a:t>
              </a:r>
              <a:r>
                <a:rPr lang="zh-CN" altLang="en-US" sz="2400" b="1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latin typeface="华文楷体" panose="02010600040101010101" charset="-122"/>
                  <a:ea typeface="华文楷体" panose="02010600040101010101" charset="-122"/>
                </a:rPr>
                <a:t>第一自然段该怎么读呢？</a:t>
              </a:r>
              <a:endParaRPr lang="zh-CN" altLang="en-US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4855" y="4775835"/>
            <a:ext cx="5731510" cy="84582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p>
            <a:r>
              <a:rPr lang="en-US" altLang="zh-CN" b="0">
                <a:latin typeface="+mn-ea"/>
                <a:ea typeface="+mn-ea"/>
              </a:rPr>
              <a:t>  </a:t>
            </a:r>
            <a:r>
              <a:rPr lang="zh-CN" altLang="en-US" b="0">
                <a:latin typeface="+mn-ea"/>
                <a:ea typeface="+mn-ea"/>
              </a:rPr>
              <a:t>我们还可以</a:t>
            </a:r>
            <a:r>
              <a:rPr lang="zh-CN" altLang="en-US" b="0">
                <a:latin typeface="+mn-ea"/>
                <a:ea typeface="+mn-ea"/>
              </a:rPr>
              <a:t>怎样找春天呢？</a:t>
            </a:r>
            <a:endParaRPr lang="zh-CN" altLang="en-US" b="0">
              <a:latin typeface="+mn-ea"/>
              <a:ea typeface="+mn-ea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3760470" y="2887345"/>
            <a:ext cx="5731510" cy="8458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b="0">
                <a:latin typeface="+mn-ea"/>
                <a:ea typeface="+mn-ea"/>
              </a:rPr>
              <a:t>  </a:t>
            </a:r>
            <a:r>
              <a:rPr lang="zh-CN" altLang="en-US" b="0">
                <a:solidFill>
                  <a:srgbClr val="7030A0"/>
                </a:solidFill>
                <a:latin typeface="+mn-ea"/>
                <a:ea typeface="+mn-ea"/>
              </a:rPr>
              <a:t>激动、急切、兴奋</a:t>
            </a:r>
            <a:endParaRPr lang="zh-CN" altLang="en-US" b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06500" y="3046095"/>
            <a:ext cx="1067435" cy="52832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V4@5~PGT03H[T~ESX$8$_R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070" y="525780"/>
            <a:ext cx="11713210" cy="580644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792855" y="5226050"/>
            <a:ext cx="3373755" cy="1574085"/>
            <a:chOff x="9725" y="7721"/>
            <a:chExt cx="5058" cy="2835"/>
          </a:xfrm>
        </p:grpSpPr>
        <p:sp>
          <p:nvSpPr>
            <p:cNvPr id="15" name="云形标注 14"/>
            <p:cNvSpPr/>
            <p:nvPr/>
          </p:nvSpPr>
          <p:spPr>
            <a:xfrm>
              <a:off x="9725" y="7721"/>
              <a:ext cx="5058" cy="2835"/>
            </a:xfrm>
            <a:prstGeom prst="cloudCallout">
              <a:avLst>
                <a:gd name="adj1" fmla="val -90967"/>
                <a:gd name="adj2" fmla="val -1413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203" y="8194"/>
              <a:ext cx="4343" cy="2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latin typeface="华文楷体" panose="02010600040101010101" charset="-122"/>
                  <a:ea typeface="华文楷体" panose="02010600040101010101" charset="-122"/>
                </a:rPr>
                <a:t>为什么要仔细地找哇找哇？仔细读读第三自然段。</a:t>
              </a:r>
              <a:endParaRPr lang="zh-CN" altLang="en-US" sz="2400"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3320415" y="3716655"/>
            <a:ext cx="3093085" cy="80835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7" name="椭圆 6"/>
          <p:cNvSpPr/>
          <p:nvPr/>
        </p:nvSpPr>
        <p:spPr>
          <a:xfrm>
            <a:off x="3448685" y="2651760"/>
            <a:ext cx="2241550" cy="9810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703320" y="2727325"/>
            <a:ext cx="17322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难为情，不好意思</a:t>
            </a:r>
            <a:endParaRPr lang="zh-CN" altLang="en-US" sz="24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187960"/>
            <a:ext cx="9923780" cy="705485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p>
            <a:r>
              <a:rPr lang="zh-CN" altLang="en-US" b="0"/>
              <a:t>你从哪里能看出春天像个害羞的小姑娘呢？</a:t>
            </a:r>
            <a:endParaRPr lang="zh-CN" altLang="en-US" b="0"/>
          </a:p>
        </p:txBody>
      </p:sp>
      <p:sp>
        <p:nvSpPr>
          <p:cNvPr id="6" name="圆角矩形 5"/>
          <p:cNvSpPr/>
          <p:nvPr/>
        </p:nvSpPr>
        <p:spPr>
          <a:xfrm>
            <a:off x="6956425" y="3716655"/>
            <a:ext cx="1994535" cy="80835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8" name="圆角矩形 7"/>
          <p:cNvSpPr/>
          <p:nvPr/>
        </p:nvSpPr>
        <p:spPr>
          <a:xfrm>
            <a:off x="9493885" y="3716655"/>
            <a:ext cx="1994535" cy="80835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1" name="圆角矩形 10"/>
          <p:cNvSpPr/>
          <p:nvPr/>
        </p:nvSpPr>
        <p:spPr>
          <a:xfrm>
            <a:off x="1536065" y="4675505"/>
            <a:ext cx="1045845" cy="808355"/>
          </a:xfrm>
          <a:prstGeom prst="roundRect">
            <a:avLst/>
          </a:prstGeom>
          <a:noFill/>
          <a:ln w="3810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3" name="标题 1"/>
          <p:cNvSpPr>
            <a:spLocks noGrp="1"/>
          </p:cNvSpPr>
          <p:nvPr/>
        </p:nvSpPr>
        <p:spPr>
          <a:xfrm>
            <a:off x="7444105" y="5226050"/>
            <a:ext cx="1160780" cy="7518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0000" tIns="46800" rIns="90000" bIns="4680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0">
                <a:solidFill>
                  <a:srgbClr val="00B050"/>
                </a:solidFill>
                <a:latin typeface="+mn-ea"/>
                <a:ea typeface="+mn-ea"/>
              </a:rPr>
              <a:t>早春</a:t>
            </a:r>
            <a:endParaRPr lang="zh-CN" altLang="en-US" b="0">
              <a:solidFill>
                <a:srgbClr val="00B050"/>
              </a:solidFill>
              <a:latin typeface="+mn-ea"/>
              <a:ea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92855" y="5226050"/>
            <a:ext cx="3373755" cy="1574085"/>
            <a:chOff x="9725" y="7721"/>
            <a:chExt cx="5058" cy="2835"/>
          </a:xfrm>
        </p:grpSpPr>
        <p:sp>
          <p:nvSpPr>
            <p:cNvPr id="14" name="云形标注 13"/>
            <p:cNvSpPr/>
            <p:nvPr/>
          </p:nvSpPr>
          <p:spPr>
            <a:xfrm>
              <a:off x="9725" y="7721"/>
              <a:ext cx="5058" cy="2835"/>
            </a:xfrm>
            <a:prstGeom prst="cloudCallout">
              <a:avLst>
                <a:gd name="adj1" fmla="val -90967"/>
                <a:gd name="adj2" fmla="val -1413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203" y="8194"/>
              <a:ext cx="4343" cy="1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solidFill>
                    <a:srgbClr val="7030A0"/>
                  </a:solidFill>
                  <a:latin typeface="华文楷体" panose="02010600040101010101" charset="-122"/>
                  <a:ea typeface="华文楷体" panose="02010600040101010101" charset="-122"/>
                </a:rPr>
                <a:t>你还知道哪些</a:t>
              </a:r>
              <a:r>
                <a:rPr lang="en-US" altLang="zh-CN" sz="2400">
                  <a:solidFill>
                    <a:srgbClr val="7030A0"/>
                  </a:solidFill>
                  <a:latin typeface="华文楷体" panose="02010600040101010101" charset="-122"/>
                  <a:ea typeface="华文楷体" panose="02010600040101010101" charset="-122"/>
                </a:rPr>
                <a:t>AABB</a:t>
              </a:r>
              <a:r>
                <a:rPr lang="zh-CN" altLang="en-US" sz="2400">
                  <a:solidFill>
                    <a:srgbClr val="7030A0"/>
                  </a:solidFill>
                  <a:latin typeface="华文楷体" panose="02010600040101010101" charset="-122"/>
                  <a:ea typeface="华文楷体" panose="02010600040101010101" charset="-122"/>
                </a:rPr>
                <a:t>式的词语？</a:t>
              </a:r>
              <a:endParaRPr lang="zh-CN" altLang="en-US" sz="2400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0" grpId="0"/>
      <p:bldP spid="7" grpId="0" animBg="1"/>
      <p:bldP spid="10" grpId="1"/>
      <p:bldP spid="7" grpId="1" animBg="1"/>
      <p:bldP spid="2" grpId="0" animBg="1"/>
      <p:bldP spid="2" grpId="1" animBg="1"/>
      <p:bldP spid="6" grpId="0" animBg="1"/>
      <p:bldP spid="6" grpId="1" animBg="1"/>
      <p:bldP spid="8" grpId="0" animBg="1"/>
      <p:bldP spid="8" grpId="1" animBg="1"/>
      <p:bldP spid="11" grpId="0" bldLvl="0" animBg="1"/>
      <p:bldP spid="11" grpId="1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0@Y)MJ5}]8Y_$0X[`IBPY3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060" y="626745"/>
            <a:ext cx="11486515" cy="583247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942590" y="4870450"/>
            <a:ext cx="570865" cy="6572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2" name="圆角矩形 1"/>
          <p:cNvSpPr/>
          <p:nvPr/>
        </p:nvSpPr>
        <p:spPr>
          <a:xfrm>
            <a:off x="4449445" y="4870450"/>
            <a:ext cx="570865" cy="6572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410970" y="5651500"/>
            <a:ext cx="5731510" cy="6737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0000" tIns="46800" rIns="90000" bIns="46800" rtlCol="0" anchor="ctr" anchorCtr="0">
            <a:normAutofit fontScale="7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b="0">
                <a:solidFill>
                  <a:srgbClr val="C00000"/>
                </a:solidFill>
                <a:latin typeface="+mn-ea"/>
                <a:ea typeface="+mn-ea"/>
              </a:rPr>
              <a:t>  </a:t>
            </a:r>
            <a:r>
              <a:rPr lang="zh-CN" altLang="en-US" b="0">
                <a:solidFill>
                  <a:srgbClr val="C00000"/>
                </a:solidFill>
                <a:latin typeface="+mn-ea"/>
                <a:ea typeface="+mn-ea"/>
              </a:rPr>
              <a:t>表现出了小朋友们的耐心与期待</a:t>
            </a:r>
            <a:endParaRPr lang="zh-CN" altLang="en-US" b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6" grpId="1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请你根据课文内容填空：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春天来了，孩子们（        ）棉袄，（          ）家门，（           ）田野，去寻找春天。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春天像（               ），（           ），躲躲藏藏。我们（          ）找哇，找哇。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5505450" y="1490345"/>
            <a:ext cx="1496695" cy="5664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0000" tIns="46800" rIns="90000" bIns="4680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b="0">
                <a:latin typeface="+mn-ea"/>
                <a:ea typeface="+mn-ea"/>
              </a:rPr>
              <a:t>  </a:t>
            </a:r>
            <a:r>
              <a:rPr lang="zh-CN" altLang="en-US" b="0">
                <a:solidFill>
                  <a:srgbClr val="FF0000"/>
                </a:solidFill>
                <a:latin typeface="+mn-ea"/>
                <a:ea typeface="+mn-ea"/>
              </a:rPr>
              <a:t>脱掉</a:t>
            </a:r>
            <a:endParaRPr lang="zh-CN" altLang="en-US" b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1880870" y="2123440"/>
            <a:ext cx="1496695" cy="5664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0000" tIns="46800" rIns="90000" bIns="4680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b="0">
                <a:latin typeface="+mn-ea"/>
                <a:ea typeface="+mn-ea"/>
              </a:rPr>
              <a:t>  </a:t>
            </a:r>
            <a:r>
              <a:rPr lang="zh-CN" altLang="en-US" b="0">
                <a:solidFill>
                  <a:srgbClr val="FF0000"/>
                </a:solidFill>
                <a:latin typeface="+mn-ea"/>
                <a:ea typeface="+mn-ea"/>
              </a:rPr>
              <a:t>冲出</a:t>
            </a:r>
            <a:endParaRPr lang="zh-CN" altLang="en-US" b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764655" y="2123440"/>
            <a:ext cx="1496695" cy="5664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0000" tIns="46800" rIns="90000" bIns="4680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b="0">
                <a:latin typeface="+mn-ea"/>
                <a:ea typeface="+mn-ea"/>
              </a:rPr>
              <a:t>  </a:t>
            </a:r>
            <a:r>
              <a:rPr lang="zh-CN" altLang="en-US" b="0">
                <a:solidFill>
                  <a:srgbClr val="FF0000"/>
                </a:solidFill>
                <a:latin typeface="+mn-ea"/>
                <a:ea typeface="+mn-ea"/>
              </a:rPr>
              <a:t>奔向</a:t>
            </a:r>
            <a:endParaRPr lang="zh-CN" altLang="en-US" b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3293110" y="3945255"/>
            <a:ext cx="3470910" cy="5664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0000" tIns="46800" rIns="90000" bIns="4680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b="0">
                <a:latin typeface="+mn-ea"/>
                <a:ea typeface="+mn-ea"/>
              </a:rPr>
              <a:t>  </a:t>
            </a:r>
            <a:r>
              <a:rPr lang="zh-CN" altLang="en-US" b="0">
                <a:solidFill>
                  <a:srgbClr val="FF0000"/>
                </a:solidFill>
                <a:latin typeface="+mn-ea"/>
                <a:ea typeface="+mn-ea"/>
              </a:rPr>
              <a:t>害羞的小姑娘</a:t>
            </a:r>
            <a:endParaRPr lang="zh-CN" altLang="en-US" b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8119745" y="3945255"/>
            <a:ext cx="2759075" cy="5664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0000" tIns="46800" rIns="90000" bIns="4680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b="0">
                <a:latin typeface="+mn-ea"/>
                <a:ea typeface="+mn-ea"/>
              </a:rPr>
              <a:t>  </a:t>
            </a:r>
            <a:r>
              <a:rPr lang="zh-CN" altLang="en-US" b="0">
                <a:solidFill>
                  <a:srgbClr val="FF0000"/>
                </a:solidFill>
                <a:latin typeface="+mn-ea"/>
                <a:ea typeface="+mn-ea"/>
              </a:rPr>
              <a:t>遮遮掩掩</a:t>
            </a:r>
            <a:endParaRPr lang="zh-CN" altLang="en-US" b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4692015" y="4611370"/>
            <a:ext cx="2221865" cy="5664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0000" tIns="46800" rIns="90000" bIns="4680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b="0">
                <a:latin typeface="+mn-ea"/>
                <a:ea typeface="+mn-ea"/>
              </a:rPr>
              <a:t>  </a:t>
            </a:r>
            <a:r>
              <a:rPr lang="zh-CN" altLang="en-US" b="0">
                <a:solidFill>
                  <a:srgbClr val="FF0000"/>
                </a:solidFill>
                <a:latin typeface="+mn-ea"/>
                <a:ea typeface="+mn-ea"/>
              </a:rPr>
              <a:t>仔细地</a:t>
            </a:r>
            <a:endParaRPr lang="zh-CN" altLang="en-US" b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bldLvl="0" animBg="1"/>
      <p:bldP spid="4" grpId="1" bldLvl="0" animBg="1"/>
      <p:bldP spid="5" grpId="1" bldLvl="0" animBg="1"/>
      <p:bldP spid="7" grpId="1" bldLvl="0" animBg="1"/>
      <p:bldP spid="8" grpId="1" bldLvl="0" animBg="1"/>
      <p:bldP spid="9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0G~MRWM8B(PY2I{[@CZ$@9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115" y="762635"/>
            <a:ext cx="8514715" cy="5332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295980"/>
            <a:ext cx="10969200" cy="705600"/>
          </a:xfrm>
        </p:spPr>
        <p:txBody>
          <a:bodyPr/>
          <a:p>
            <a:r>
              <a:rPr lang="zh-CN" altLang="en-US"/>
              <a:t>左窄右宽：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8600" y="502920"/>
            <a:ext cx="11735435" cy="58515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上海微校1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29000" y="1584000"/>
            <a:ext cx="8128000" cy="45720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第二课时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M8AFG]0NX0`T{2V2WD%_WZ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476885"/>
            <a:ext cx="10968355" cy="618680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702435" y="1750695"/>
            <a:ext cx="817245" cy="5664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6" name="圆角矩形 5"/>
          <p:cNvSpPr/>
          <p:nvPr/>
        </p:nvSpPr>
        <p:spPr>
          <a:xfrm>
            <a:off x="2736215" y="2317115"/>
            <a:ext cx="817245" cy="5664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7" name="圆角矩形 6"/>
          <p:cNvSpPr/>
          <p:nvPr/>
        </p:nvSpPr>
        <p:spPr>
          <a:xfrm>
            <a:off x="3770630" y="2744470"/>
            <a:ext cx="817245" cy="5664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8" name="圆角矩形 7"/>
          <p:cNvSpPr/>
          <p:nvPr/>
        </p:nvSpPr>
        <p:spPr>
          <a:xfrm>
            <a:off x="2770505" y="3402965"/>
            <a:ext cx="817245" cy="5664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XXM}O(U265~BW}A`J2KJFL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471170"/>
            <a:ext cx="10684510" cy="59385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)A`)_0U4GGUS$~U[U6]19$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446405"/>
            <a:ext cx="10968990" cy="61874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$ZGR{9_OHVR}_L1MMA9`FI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423545"/>
            <a:ext cx="11049635" cy="61861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5$Z{F]I4`{)8WZDW81NS3(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125" y="318135"/>
            <a:ext cx="10831195" cy="622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V7H{@V(TIIAKF%R1QU$@@B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271780"/>
            <a:ext cx="10968990" cy="63398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$UP[M$GJ}`(YD49MNTY(XX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620" y="360045"/>
            <a:ext cx="11061065" cy="60706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ZSOWS`C`Y(U40B1LGZ`OR~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" y="295910"/>
            <a:ext cx="11122025" cy="620585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7060565" y="3027045"/>
            <a:ext cx="570865" cy="6572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  <p:cxnSp>
        <p:nvCxnSpPr>
          <p:cNvPr id="8" name="直接连接符 7"/>
          <p:cNvCxnSpPr/>
          <p:nvPr/>
        </p:nvCxnSpPr>
        <p:spPr>
          <a:xfrm>
            <a:off x="10638790" y="2183765"/>
            <a:ext cx="593090" cy="1016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967105" y="2905760"/>
            <a:ext cx="940435" cy="889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621655" y="2905760"/>
            <a:ext cx="1427480" cy="889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907540" y="3670935"/>
            <a:ext cx="678815" cy="13335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8590280" y="3188335"/>
            <a:ext cx="3211830" cy="1929130"/>
            <a:chOff x="9725" y="7721"/>
            <a:chExt cx="5058" cy="2835"/>
          </a:xfrm>
        </p:grpSpPr>
        <p:sp>
          <p:nvSpPr>
            <p:cNvPr id="15" name="云形标注 14"/>
            <p:cNvSpPr/>
            <p:nvPr/>
          </p:nvSpPr>
          <p:spPr>
            <a:xfrm>
              <a:off x="9725" y="7721"/>
              <a:ext cx="5058" cy="2835"/>
            </a:xfrm>
            <a:prstGeom prst="cloudCallout">
              <a:avLst>
                <a:gd name="adj1" fmla="val -90967"/>
                <a:gd name="adj2" fmla="val -1413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203" y="8194"/>
              <a:ext cx="4343" cy="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solidFill>
                    <a:srgbClr val="C00000"/>
                  </a:solidFill>
                  <a:latin typeface="华文楷体" panose="02010600040101010101" charset="-122"/>
                  <a:ea typeface="华文楷体" panose="02010600040101010101" charset="-122"/>
                </a:rPr>
                <a:t>这里的</a:t>
              </a:r>
              <a:r>
                <a:rPr lang="en-US" altLang="zh-CN" sz="3600">
                  <a:solidFill>
                    <a:srgbClr val="C00000"/>
                  </a:solidFill>
                  <a:latin typeface="华文楷体" panose="02010600040101010101" charset="-122"/>
                  <a:ea typeface="华文楷体" panose="02010600040101010101" charset="-122"/>
                </a:rPr>
                <a:t>“</a:t>
              </a:r>
              <a:r>
                <a:rPr lang="zh-CN" altLang="en-US" sz="3600">
                  <a:solidFill>
                    <a:srgbClr val="C00000"/>
                  </a:solidFill>
                  <a:latin typeface="华文楷体" panose="02010600040101010101" charset="-122"/>
                  <a:ea typeface="华文楷体" panose="02010600040101010101" charset="-122"/>
                </a:rPr>
                <a:t>笑</a:t>
              </a:r>
              <a:r>
                <a:rPr lang="en-US" altLang="zh-CN" sz="3600">
                  <a:solidFill>
                    <a:srgbClr val="C00000"/>
                  </a:solidFill>
                  <a:latin typeface="华文楷体" panose="02010600040101010101" charset="-122"/>
                  <a:ea typeface="华文楷体" panose="02010600040101010101" charset="-122"/>
                </a:rPr>
                <a:t>”</a:t>
              </a:r>
              <a:r>
                <a:rPr lang="zh-CN" altLang="en-US" sz="3600">
                  <a:solidFill>
                    <a:srgbClr val="C00000"/>
                  </a:solidFill>
                  <a:latin typeface="华文楷体" panose="02010600040101010101" charset="-122"/>
                  <a:ea typeface="华文楷体" panose="02010600040101010101" charset="-122"/>
                </a:rPr>
                <a:t>是什么意思？</a:t>
              </a:r>
              <a:endParaRPr lang="zh-CN" altLang="en-US" sz="36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sp>
        <p:nvSpPr>
          <p:cNvPr id="13" name="标题 1"/>
          <p:cNvSpPr>
            <a:spLocks noGrp="1"/>
          </p:cNvSpPr>
          <p:nvPr/>
        </p:nvSpPr>
        <p:spPr>
          <a:xfrm>
            <a:off x="4630420" y="5118100"/>
            <a:ext cx="6722745" cy="99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0000" tIns="46800" rIns="90000" bIns="46800" rtlCol="0" anchor="ctr" anchorCtr="0">
            <a:normAutofit fontScale="7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0">
                <a:solidFill>
                  <a:srgbClr val="7030A0"/>
                </a:solidFill>
                <a:latin typeface="+mn-ea"/>
                <a:ea typeface="+mn-ea"/>
              </a:rPr>
              <a:t>指桃花和杏花绽放了，就像笑容绽开一样。</a:t>
            </a:r>
            <a:endParaRPr lang="zh-CN" altLang="en-US" b="0">
              <a:solidFill>
                <a:srgbClr val="7030A0"/>
              </a:solidFill>
              <a:latin typeface="+mn-ea"/>
              <a:ea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34110" y="2137410"/>
            <a:ext cx="9923780" cy="4047490"/>
          </a:xfrm>
        </p:spPr>
        <p:txBody>
          <a:bodyPr/>
          <a:p>
            <a:pPr marL="0" indent="0">
              <a:buNone/>
            </a:pP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多么美丽的春天呀，那么它究竟在哪里呢？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4" name="宝宝巴士 - 春天在哪里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645140" y="5572760"/>
            <a:ext cx="412750" cy="4127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311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%2]}GM0MU%]Z9O[NNB33V5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371475"/>
            <a:ext cx="10795000" cy="61480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5275" y="399415"/>
            <a:ext cx="11594465" cy="61963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OIOW(OB`[)C5I}B0P%27W3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50" y="504190"/>
            <a:ext cx="11588115" cy="58502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34720" y="317500"/>
            <a:ext cx="10315575" cy="584771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782185" y="4124325"/>
            <a:ext cx="2252980" cy="1788160"/>
            <a:chOff x="7531" y="6495"/>
            <a:chExt cx="3548" cy="2816"/>
          </a:xfrm>
        </p:grpSpPr>
        <p:sp>
          <p:nvSpPr>
            <p:cNvPr id="5" name="椭圆形标注 4"/>
            <p:cNvSpPr/>
            <p:nvPr/>
          </p:nvSpPr>
          <p:spPr>
            <a:xfrm>
              <a:off x="7531" y="6495"/>
              <a:ext cx="3548" cy="2816"/>
            </a:xfrm>
            <a:prstGeom prst="wedgeEllipseCallout">
              <a:avLst>
                <a:gd name="adj1" fmla="val -59103"/>
                <a:gd name="adj2" fmla="val 3424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110" y="6740"/>
              <a:ext cx="2969" cy="2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/>
                <a:t>遮：遮蔽</a:t>
              </a:r>
              <a:endParaRPr lang="zh-CN" altLang="en-US"/>
            </a:p>
            <a:p>
              <a:r>
                <a:rPr lang="zh-CN" altLang="en-US"/>
                <a:t>掩：掩盖</a:t>
              </a:r>
              <a:endParaRPr lang="zh-CN" altLang="en-US"/>
            </a:p>
            <a:p>
              <a:r>
                <a:rPr lang="zh-CN" altLang="en-US"/>
                <a:t>和</a:t>
              </a:r>
              <a:r>
                <a:rPr lang="en-US" altLang="zh-CN"/>
                <a:t>“</a:t>
              </a:r>
              <a:r>
                <a:rPr lang="zh-CN" altLang="en-US"/>
                <a:t>寻找</a:t>
              </a:r>
              <a:r>
                <a:rPr lang="en-US" altLang="zh-CN"/>
                <a:t>”</a:t>
              </a:r>
              <a:r>
                <a:rPr lang="zh-CN" altLang="en-US"/>
                <a:t>类似，是一对近义词组成的词语。</a:t>
              </a:r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1120" y="6046540"/>
            <a:ext cx="10969200" cy="705600"/>
          </a:xfrm>
        </p:spPr>
        <p:txBody>
          <a:bodyPr/>
          <a:p>
            <a:r>
              <a:rPr lang="zh-CN" altLang="en-US"/>
              <a:t>有什么好方法记住这些词语？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37895" y="198755"/>
            <a:ext cx="10315575" cy="58477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201295"/>
            <a:ext cx="11045190" cy="645541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79400" y="2409825"/>
            <a:ext cx="4323080" cy="2931795"/>
            <a:chOff x="440" y="3795"/>
            <a:chExt cx="6808" cy="4617"/>
          </a:xfrm>
        </p:grpSpPr>
        <p:sp>
          <p:nvSpPr>
            <p:cNvPr id="8" name="椭圆 7"/>
            <p:cNvSpPr/>
            <p:nvPr/>
          </p:nvSpPr>
          <p:spPr>
            <a:xfrm>
              <a:off x="440" y="5034"/>
              <a:ext cx="2156" cy="135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4" y="5432"/>
              <a:ext cx="156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/>
                <a:t>翘舌音</a:t>
              </a:r>
              <a:endParaRPr lang="zh-CN" altLang="en-US" sz="2000"/>
            </a:p>
          </p:txBody>
        </p:sp>
        <p:cxnSp>
          <p:nvCxnSpPr>
            <p:cNvPr id="10" name="直接连接符 9"/>
            <p:cNvCxnSpPr>
              <a:stCxn id="8" idx="7"/>
            </p:cNvCxnSpPr>
            <p:nvPr/>
          </p:nvCxnSpPr>
          <p:spPr>
            <a:xfrm flipV="1">
              <a:off x="2280" y="3795"/>
              <a:ext cx="4968" cy="14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48" y="6358"/>
              <a:ext cx="1765" cy="20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8513445" y="5363210"/>
            <a:ext cx="1369060" cy="862330"/>
            <a:chOff x="13407" y="8446"/>
            <a:chExt cx="2156" cy="1358"/>
          </a:xfrm>
        </p:grpSpPr>
        <p:sp>
          <p:nvSpPr>
            <p:cNvPr id="13" name="椭圆 12"/>
            <p:cNvSpPr/>
            <p:nvPr/>
          </p:nvSpPr>
          <p:spPr>
            <a:xfrm>
              <a:off x="13407" y="8446"/>
              <a:ext cx="2156" cy="135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701" y="8812"/>
              <a:ext cx="156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/>
                <a:t>前鼻音</a:t>
              </a:r>
              <a:endParaRPr lang="zh-CN" altLang="en-US" sz="2000"/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Z9$EH9}YSDB%`_QUJ`WB3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880" y="389255"/>
            <a:ext cx="10043160" cy="60794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61950" y="1143000"/>
            <a:ext cx="17322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归类法：</a:t>
            </a:r>
            <a:endParaRPr lang="zh-CN" altLang="en-US" sz="2400"/>
          </a:p>
          <a:p>
            <a:r>
              <a:rPr lang="zh-CN" altLang="en-US" sz="2400"/>
              <a:t>   都是动词</a:t>
            </a:r>
            <a:endParaRPr lang="zh-CN" altLang="en-US" sz="2400"/>
          </a:p>
        </p:txBody>
      </p:sp>
      <p:sp>
        <p:nvSpPr>
          <p:cNvPr id="7" name="椭圆 6"/>
          <p:cNvSpPr/>
          <p:nvPr/>
        </p:nvSpPr>
        <p:spPr>
          <a:xfrm>
            <a:off x="225425" y="782320"/>
            <a:ext cx="2005330" cy="15303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25425" y="813435"/>
            <a:ext cx="2005330" cy="1530350"/>
            <a:chOff x="355" y="1249"/>
            <a:chExt cx="3158" cy="2410"/>
          </a:xfrm>
        </p:grpSpPr>
        <p:sp>
          <p:nvSpPr>
            <p:cNvPr id="8" name="椭圆 7"/>
            <p:cNvSpPr/>
            <p:nvPr/>
          </p:nvSpPr>
          <p:spPr>
            <a:xfrm>
              <a:off x="355" y="1249"/>
              <a:ext cx="3158" cy="241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70" y="1783"/>
              <a:ext cx="2728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/>
                <a:t>归类法：</a:t>
              </a:r>
              <a:endParaRPr lang="zh-CN" altLang="en-US" sz="2400"/>
            </a:p>
            <a:p>
              <a:r>
                <a:rPr lang="zh-CN" altLang="en-US" sz="2400"/>
                <a:t>   都是动词</a:t>
              </a:r>
              <a:endParaRPr lang="zh-CN" altLang="en-US" sz="2400"/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UNIT_PLACING_PICTURE_USER_VIEWPORT" val="{&quot;height&quot;:5330,&quot;width&quot;:10690}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BTNRECT" val="6400*3600*0*0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590</Words>
  <Application>WPS 演示</Application>
  <PresentationFormat>宽屏</PresentationFormat>
  <Paragraphs>90</Paragraphs>
  <Slides>31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Wingdings</vt:lpstr>
      <vt:lpstr>华文楷体</vt:lpstr>
      <vt:lpstr>Arial Unicode MS</vt:lpstr>
      <vt:lpstr>Calibri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有什么好方法记住这些词语？</vt:lpstr>
      <vt:lpstr>PowerPoint 演示文稿</vt:lpstr>
      <vt:lpstr>PowerPoint 演示文稿</vt:lpstr>
      <vt:lpstr>有什么好方法记住这些词语？</vt:lpstr>
      <vt:lpstr>PowerPoint 演示文稿</vt:lpstr>
      <vt:lpstr>PowerPoint 演示文稿</vt:lpstr>
      <vt:lpstr>PowerPoint 演示文稿</vt:lpstr>
      <vt:lpstr>PowerPoint 演示文稿</vt:lpstr>
      <vt:lpstr>  我们还怎样找春天呢？</vt:lpstr>
      <vt:lpstr>你从哪里能看出春天像个害羞的小姑娘呢？</vt:lpstr>
      <vt:lpstr>PowerPoint 演示文稿</vt:lpstr>
      <vt:lpstr>PowerPoint 演示文稿</vt:lpstr>
      <vt:lpstr>左窄右宽：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我们还怎样找春天呢？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我是女同</cp:lastModifiedBy>
  <cp:revision>186</cp:revision>
  <dcterms:created xsi:type="dcterms:W3CDTF">2019-06-19T02:08:00Z</dcterms:created>
  <dcterms:modified xsi:type="dcterms:W3CDTF">2021-02-23T09:27:39Z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