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61" r:id="rId2"/>
    <p:sldId id="362" r:id="rId3"/>
    <p:sldId id="390" r:id="rId4"/>
    <p:sldId id="377" r:id="rId5"/>
    <p:sldId id="387" r:id="rId6"/>
    <p:sldId id="378" r:id="rId7"/>
    <p:sldId id="379" r:id="rId8"/>
    <p:sldId id="381" r:id="rId9"/>
    <p:sldId id="389" r:id="rId10"/>
    <p:sldId id="360" r:id="rId11"/>
    <p:sldId id="382" r:id="rId12"/>
    <p:sldId id="383" r:id="rId13"/>
    <p:sldId id="384" r:id="rId14"/>
    <p:sldId id="385" r:id="rId15"/>
    <p:sldId id="386" r:id="rId16"/>
    <p:sldId id="391" r:id="rId17"/>
    <p:sldId id="392" r:id="rId18"/>
    <p:sldId id="393" r:id="rId1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45" t="22574" r="4134" b="5512"/>
          <a:stretch>
            <a:fillRect/>
          </a:stretch>
        </p:blipFill>
        <p:spPr>
          <a:xfrm>
            <a:off x="5027031" y="1679575"/>
            <a:ext cx="7167137" cy="517842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94450"/>
            <a:ext cx="2743200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9E60F58-3108-4415-857A-6D0360DF626E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94450"/>
            <a:ext cx="4114800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94450"/>
            <a:ext cx="2743200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5074" y="2303779"/>
            <a:ext cx="7523136" cy="1044673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82943" y="3507570"/>
            <a:ext cx="6027399" cy="73463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b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1235074" y="3390174"/>
            <a:ext cx="7523136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43" t="3924" r="41404" b="51676"/>
          <a:stretch>
            <a:fillRect/>
          </a:stretch>
        </p:blipFill>
        <p:spPr>
          <a:xfrm>
            <a:off x="0" y="0"/>
            <a:ext cx="5524500" cy="31971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838800" y="914400"/>
            <a:ext cx="10515600" cy="5313388"/>
          </a:xfrm>
        </p:spPr>
        <p:txBody>
          <a:bodyPr/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1506" y="819150"/>
            <a:ext cx="9808988" cy="8921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191507" y="2071906"/>
            <a:ext cx="9808987" cy="3791012"/>
          </a:xfrm>
        </p:spPr>
        <p:txBody>
          <a:bodyPr anchor="ctr" anchorCtr="0">
            <a:normAutofit/>
          </a:bodyPr>
          <a:lstStyle>
            <a:lvl1pPr marL="342900" indent="-342900" algn="just">
              <a:buFont typeface="Wingdings" panose="05000000000000000000" pitchFamily="2" charset="2"/>
              <a:buChar char="Ø"/>
              <a:defRPr sz="2400"/>
            </a:lvl1pPr>
            <a:lvl2pPr marL="685800" indent="-228600">
              <a:buFont typeface="Wingdings" panose="05000000000000000000" pitchFamily="2" charset="2"/>
              <a:buChar char="Ø"/>
              <a:defRPr sz="2000"/>
            </a:lvl2pPr>
            <a:lvl3pPr marL="1143000" indent="-228600">
              <a:buFont typeface="Wingdings" panose="05000000000000000000" pitchFamily="2" charset="2"/>
              <a:buChar char="Ø"/>
              <a:defRPr sz="1800"/>
            </a:lvl3pPr>
            <a:lvl4pPr marL="1600200" indent="-228600">
              <a:buFont typeface="Wingdings" panose="05000000000000000000" pitchFamily="2" charset="2"/>
              <a:buChar char="Ø"/>
              <a:defRPr sz="1800"/>
            </a:lvl4pPr>
            <a:lvl5pPr marL="2057400" indent="-228600">
              <a:buFont typeface="Wingdings" panose="05000000000000000000" pitchFamily="2" charset="2"/>
              <a:buChar char="Ø"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57104" y="4292989"/>
            <a:ext cx="6468168" cy="641910"/>
          </a:xfrm>
          <a:noFill/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7105" y="2188606"/>
            <a:ext cx="6468167" cy="2063645"/>
          </a:xfrm>
          <a:noFill/>
        </p:spPr>
        <p:txBody>
          <a:bodyPr lIns="0" anchor="ctr">
            <a:normAutofit/>
          </a:bodyPr>
          <a:lstStyle>
            <a:lvl1pPr algn="ctr">
              <a:lnSpc>
                <a:spcPct val="15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838200" y="2308077"/>
            <a:ext cx="2543694" cy="2543694"/>
            <a:chOff x="9370073" y="936433"/>
            <a:chExt cx="2543694" cy="2543694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9370073" y="936433"/>
              <a:ext cx="2543694" cy="2543694"/>
            </a:xfrm>
            <a:custGeom>
              <a:avLst/>
              <a:gdLst>
                <a:gd name="connsiteX0" fmla="*/ 1271847 w 2543694"/>
                <a:gd name="connsiteY0" fmla="*/ 197634 h 2543694"/>
                <a:gd name="connsiteX1" fmla="*/ 2346061 w 2543694"/>
                <a:gd name="connsiteY1" fmla="*/ 1271848 h 2543694"/>
                <a:gd name="connsiteX2" fmla="*/ 1271847 w 2543694"/>
                <a:gd name="connsiteY2" fmla="*/ 2346062 h 2543694"/>
                <a:gd name="connsiteX3" fmla="*/ 197633 w 2543694"/>
                <a:gd name="connsiteY3" fmla="*/ 1271848 h 2543694"/>
                <a:gd name="connsiteX4" fmla="*/ 1271847 w 2543694"/>
                <a:gd name="connsiteY4" fmla="*/ 197634 h 2543694"/>
                <a:gd name="connsiteX5" fmla="*/ 1271848 w 2543694"/>
                <a:gd name="connsiteY5" fmla="*/ 111112 h 2543694"/>
                <a:gd name="connsiteX6" fmla="*/ 111112 w 2543694"/>
                <a:gd name="connsiteY6" fmla="*/ 1271848 h 2543694"/>
                <a:gd name="connsiteX7" fmla="*/ 1271848 w 2543694"/>
                <a:gd name="connsiteY7" fmla="*/ 2432584 h 2543694"/>
                <a:gd name="connsiteX8" fmla="*/ 2432584 w 2543694"/>
                <a:gd name="connsiteY8" fmla="*/ 1271848 h 2543694"/>
                <a:gd name="connsiteX9" fmla="*/ 1271848 w 2543694"/>
                <a:gd name="connsiteY9" fmla="*/ 111112 h 2543694"/>
                <a:gd name="connsiteX10" fmla="*/ 1271847 w 2543694"/>
                <a:gd name="connsiteY10" fmla="*/ 0 h 2543694"/>
                <a:gd name="connsiteX11" fmla="*/ 2543694 w 2543694"/>
                <a:gd name="connsiteY11" fmla="*/ 1271847 h 2543694"/>
                <a:gd name="connsiteX12" fmla="*/ 1271847 w 2543694"/>
                <a:gd name="connsiteY12" fmla="*/ 2543694 h 2543694"/>
                <a:gd name="connsiteX13" fmla="*/ 0 w 2543694"/>
                <a:gd name="connsiteY13" fmla="*/ 1271847 h 2543694"/>
                <a:gd name="connsiteX14" fmla="*/ 1271847 w 2543694"/>
                <a:gd name="connsiteY14" fmla="*/ 0 h 2543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3694" h="2543694">
                  <a:moveTo>
                    <a:pt x="1271847" y="197634"/>
                  </a:moveTo>
                  <a:cubicBezTo>
                    <a:pt x="1865119" y="197634"/>
                    <a:pt x="2346061" y="678576"/>
                    <a:pt x="2346061" y="1271848"/>
                  </a:cubicBezTo>
                  <a:cubicBezTo>
                    <a:pt x="2346061" y="1865120"/>
                    <a:pt x="1865119" y="2346062"/>
                    <a:pt x="1271847" y="2346062"/>
                  </a:cubicBezTo>
                  <a:cubicBezTo>
                    <a:pt x="678575" y="2346062"/>
                    <a:pt x="197633" y="1865120"/>
                    <a:pt x="197633" y="1271848"/>
                  </a:cubicBezTo>
                  <a:cubicBezTo>
                    <a:pt x="197633" y="678576"/>
                    <a:pt x="678575" y="197634"/>
                    <a:pt x="1271847" y="197634"/>
                  </a:cubicBezTo>
                  <a:close/>
                  <a:moveTo>
                    <a:pt x="1271848" y="111112"/>
                  </a:moveTo>
                  <a:cubicBezTo>
                    <a:pt x="630791" y="111112"/>
                    <a:pt x="111112" y="630791"/>
                    <a:pt x="111112" y="1271848"/>
                  </a:cubicBezTo>
                  <a:cubicBezTo>
                    <a:pt x="111112" y="1912905"/>
                    <a:pt x="630791" y="2432584"/>
                    <a:pt x="1271848" y="2432584"/>
                  </a:cubicBezTo>
                  <a:cubicBezTo>
                    <a:pt x="1912905" y="2432584"/>
                    <a:pt x="2432584" y="1912905"/>
                    <a:pt x="2432584" y="1271848"/>
                  </a:cubicBezTo>
                  <a:cubicBezTo>
                    <a:pt x="2432584" y="630791"/>
                    <a:pt x="1912905" y="111112"/>
                    <a:pt x="1271848" y="111112"/>
                  </a:cubicBezTo>
                  <a:close/>
                  <a:moveTo>
                    <a:pt x="1271847" y="0"/>
                  </a:moveTo>
                  <a:cubicBezTo>
                    <a:pt x="1974269" y="0"/>
                    <a:pt x="2543694" y="569425"/>
                    <a:pt x="2543694" y="1271847"/>
                  </a:cubicBezTo>
                  <a:cubicBezTo>
                    <a:pt x="2543694" y="1974269"/>
                    <a:pt x="1974269" y="2543694"/>
                    <a:pt x="1271847" y="2543694"/>
                  </a:cubicBezTo>
                  <a:cubicBezTo>
                    <a:pt x="569425" y="2543694"/>
                    <a:pt x="0" y="1974269"/>
                    <a:pt x="0" y="1271847"/>
                  </a:cubicBezTo>
                  <a:cubicBezTo>
                    <a:pt x="0" y="569425"/>
                    <a:pt x="569425" y="0"/>
                    <a:pt x="127184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/>
            <p:nvPr userDrawn="1"/>
          </p:nvSpPr>
          <p:spPr bwMode="auto">
            <a:xfrm>
              <a:off x="9922683" y="1740776"/>
              <a:ext cx="1438474" cy="935008"/>
            </a:xfrm>
            <a:custGeom>
              <a:avLst/>
              <a:gdLst>
                <a:gd name="T0" fmla="*/ 2147483646 w 2758"/>
                <a:gd name="T1" fmla="*/ 2147483646 h 1666"/>
                <a:gd name="T2" fmla="*/ 2147483646 w 2758"/>
                <a:gd name="T3" fmla="*/ 2147483646 h 1666"/>
                <a:gd name="T4" fmla="*/ 2147483646 w 2758"/>
                <a:gd name="T5" fmla="*/ 2147483646 h 1666"/>
                <a:gd name="T6" fmla="*/ 2147483646 w 2758"/>
                <a:gd name="T7" fmla="*/ 2147483646 h 1666"/>
                <a:gd name="T8" fmla="*/ 2147483646 w 2758"/>
                <a:gd name="T9" fmla="*/ 2147483646 h 1666"/>
                <a:gd name="T10" fmla="*/ 2147483646 w 2758"/>
                <a:gd name="T11" fmla="*/ 2147483646 h 1666"/>
                <a:gd name="T12" fmla="*/ 2147483646 w 2758"/>
                <a:gd name="T13" fmla="*/ 2147483646 h 1666"/>
                <a:gd name="T14" fmla="*/ 2147483646 w 2758"/>
                <a:gd name="T15" fmla="*/ 2147483646 h 1666"/>
                <a:gd name="T16" fmla="*/ 2147483646 w 2758"/>
                <a:gd name="T17" fmla="*/ 2147483646 h 1666"/>
                <a:gd name="T18" fmla="*/ 2147483646 w 2758"/>
                <a:gd name="T19" fmla="*/ 2147483646 h 1666"/>
                <a:gd name="T20" fmla="*/ 2147483646 w 2758"/>
                <a:gd name="T21" fmla="*/ 2147483646 h 1666"/>
                <a:gd name="T22" fmla="*/ 2147483646 w 2758"/>
                <a:gd name="T23" fmla="*/ 2147483646 h 1666"/>
                <a:gd name="T24" fmla="*/ 2147483646 w 2758"/>
                <a:gd name="T25" fmla="*/ 2147483646 h 1666"/>
                <a:gd name="T26" fmla="*/ 2147483646 w 2758"/>
                <a:gd name="T27" fmla="*/ 2147483646 h 1666"/>
                <a:gd name="T28" fmla="*/ 2147483646 w 2758"/>
                <a:gd name="T29" fmla="*/ 2147483646 h 1666"/>
                <a:gd name="T30" fmla="*/ 2147483646 w 2758"/>
                <a:gd name="T31" fmla="*/ 2147483646 h 1666"/>
                <a:gd name="T32" fmla="*/ 2147483646 w 2758"/>
                <a:gd name="T33" fmla="*/ 2147483646 h 1666"/>
                <a:gd name="T34" fmla="*/ 2147483646 w 2758"/>
                <a:gd name="T35" fmla="*/ 2147483646 h 1666"/>
                <a:gd name="T36" fmla="*/ 2147483646 w 2758"/>
                <a:gd name="T37" fmla="*/ 2147483646 h 1666"/>
                <a:gd name="T38" fmla="*/ 2147483646 w 2758"/>
                <a:gd name="T39" fmla="*/ 2147483646 h 1666"/>
                <a:gd name="T40" fmla="*/ 2147483646 w 2758"/>
                <a:gd name="T41" fmla="*/ 2147483646 h 1666"/>
                <a:gd name="T42" fmla="*/ 2147483646 w 2758"/>
                <a:gd name="T43" fmla="*/ 2147483646 h 1666"/>
                <a:gd name="T44" fmla="*/ 2147483646 w 2758"/>
                <a:gd name="T45" fmla="*/ 2147483646 h 1666"/>
                <a:gd name="T46" fmla="*/ 2147483646 w 2758"/>
                <a:gd name="T47" fmla="*/ 2147483646 h 1666"/>
                <a:gd name="T48" fmla="*/ 2147483646 w 2758"/>
                <a:gd name="T49" fmla="*/ 2147483646 h 1666"/>
                <a:gd name="T50" fmla="*/ 2147483646 w 2758"/>
                <a:gd name="T51" fmla="*/ 2147483646 h 1666"/>
                <a:gd name="T52" fmla="*/ 2147483646 w 2758"/>
                <a:gd name="T53" fmla="*/ 2147483646 h 1666"/>
                <a:gd name="T54" fmla="*/ 2147483646 w 2758"/>
                <a:gd name="T55" fmla="*/ 2147483646 h 1666"/>
                <a:gd name="T56" fmla="*/ 2147483646 w 2758"/>
                <a:gd name="T57" fmla="*/ 2147483646 h 1666"/>
                <a:gd name="T58" fmla="*/ 2147483646 w 2758"/>
                <a:gd name="T59" fmla="*/ 2147483646 h 1666"/>
                <a:gd name="T60" fmla="*/ 2147483646 w 2758"/>
                <a:gd name="T61" fmla="*/ 2147483646 h 1666"/>
                <a:gd name="T62" fmla="*/ 2147483646 w 2758"/>
                <a:gd name="T63" fmla="*/ 2147483646 h 1666"/>
                <a:gd name="T64" fmla="*/ 2147483646 w 2758"/>
                <a:gd name="T65" fmla="*/ 2147483646 h 1666"/>
                <a:gd name="T66" fmla="*/ 2147483646 w 2758"/>
                <a:gd name="T67" fmla="*/ 2147483646 h 1666"/>
                <a:gd name="T68" fmla="*/ 2147483646 w 2758"/>
                <a:gd name="T69" fmla="*/ 2147483646 h 1666"/>
                <a:gd name="T70" fmla="*/ 2147483646 w 2758"/>
                <a:gd name="T71" fmla="*/ 2147483646 h 1666"/>
                <a:gd name="T72" fmla="*/ 2147483646 w 2758"/>
                <a:gd name="T73" fmla="*/ 2147483646 h 1666"/>
                <a:gd name="T74" fmla="*/ 2147483646 w 2758"/>
                <a:gd name="T75" fmla="*/ 2147483646 h 1666"/>
                <a:gd name="T76" fmla="*/ 2147483646 w 2758"/>
                <a:gd name="T77" fmla="*/ 2147483646 h 1666"/>
                <a:gd name="T78" fmla="*/ 2147483646 w 2758"/>
                <a:gd name="T79" fmla="*/ 2147483646 h 1666"/>
                <a:gd name="T80" fmla="*/ 2147483646 w 2758"/>
                <a:gd name="T81" fmla="*/ 2147483646 h 1666"/>
                <a:gd name="T82" fmla="*/ 2147483646 w 2758"/>
                <a:gd name="T83" fmla="*/ 2147483646 h 1666"/>
                <a:gd name="T84" fmla="*/ 2147483646 w 2758"/>
                <a:gd name="T85" fmla="*/ 2147483646 h 1666"/>
                <a:gd name="T86" fmla="*/ 2147483646 w 2758"/>
                <a:gd name="T87" fmla="*/ 2147483646 h 1666"/>
                <a:gd name="T88" fmla="*/ 2147483646 w 2758"/>
                <a:gd name="T89" fmla="*/ 2147483646 h 1666"/>
                <a:gd name="T90" fmla="*/ 2147483646 w 2758"/>
                <a:gd name="T91" fmla="*/ 2147483646 h 1666"/>
                <a:gd name="T92" fmla="*/ 2147483646 w 2758"/>
                <a:gd name="T93" fmla="*/ 2147483646 h 1666"/>
                <a:gd name="T94" fmla="*/ 2147483646 w 2758"/>
                <a:gd name="T95" fmla="*/ 2147483646 h 1666"/>
                <a:gd name="T96" fmla="*/ 2147483646 w 2758"/>
                <a:gd name="T97" fmla="*/ 2147483646 h 1666"/>
                <a:gd name="T98" fmla="*/ 2147483646 w 2758"/>
                <a:gd name="T99" fmla="*/ 2147483646 h 1666"/>
                <a:gd name="T100" fmla="*/ 2147483646 w 2758"/>
                <a:gd name="T101" fmla="*/ 2147483646 h 1666"/>
                <a:gd name="T102" fmla="*/ 2147483646 w 2758"/>
                <a:gd name="T103" fmla="*/ 2147483646 h 1666"/>
                <a:gd name="T104" fmla="*/ 2147483646 w 2758"/>
                <a:gd name="T105" fmla="*/ 2147483646 h 1666"/>
                <a:gd name="T106" fmla="*/ 2147483646 w 2758"/>
                <a:gd name="T107" fmla="*/ 2147483646 h 1666"/>
                <a:gd name="T108" fmla="*/ 2147483646 w 2758"/>
                <a:gd name="T109" fmla="*/ 2147483646 h 1666"/>
                <a:gd name="T110" fmla="*/ 2147483646 w 2758"/>
                <a:gd name="T111" fmla="*/ 2147483646 h 1666"/>
                <a:gd name="T112" fmla="*/ 2147483646 w 2758"/>
                <a:gd name="T113" fmla="*/ 2147483646 h 1666"/>
                <a:gd name="T114" fmla="*/ 2147483646 w 2758"/>
                <a:gd name="T115" fmla="*/ 2147483646 h 1666"/>
                <a:gd name="T116" fmla="*/ 2147483646 w 2758"/>
                <a:gd name="T117" fmla="*/ 2147483646 h 1666"/>
                <a:gd name="T118" fmla="*/ 2147483646 w 2758"/>
                <a:gd name="T119" fmla="*/ 2147483646 h 1666"/>
                <a:gd name="T120" fmla="*/ 2147483646 w 2758"/>
                <a:gd name="T121" fmla="*/ 2147483646 h 1666"/>
                <a:gd name="T122" fmla="*/ 2147483646 w 2758"/>
                <a:gd name="T123" fmla="*/ 2147483646 h 1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758" h="1666">
                  <a:moveTo>
                    <a:pt x="931" y="1269"/>
                  </a:moveTo>
                  <a:lnTo>
                    <a:pt x="895" y="1297"/>
                  </a:lnTo>
                  <a:lnTo>
                    <a:pt x="864" y="1328"/>
                  </a:lnTo>
                  <a:lnTo>
                    <a:pt x="839" y="1359"/>
                  </a:lnTo>
                  <a:lnTo>
                    <a:pt x="816" y="1392"/>
                  </a:lnTo>
                  <a:lnTo>
                    <a:pt x="1102" y="1555"/>
                  </a:lnTo>
                  <a:lnTo>
                    <a:pt x="1172" y="1557"/>
                  </a:lnTo>
                  <a:lnTo>
                    <a:pt x="1210" y="1555"/>
                  </a:lnTo>
                  <a:lnTo>
                    <a:pt x="1243" y="1547"/>
                  </a:lnTo>
                  <a:lnTo>
                    <a:pt x="1269" y="1535"/>
                  </a:lnTo>
                  <a:lnTo>
                    <a:pt x="1293" y="1518"/>
                  </a:lnTo>
                  <a:lnTo>
                    <a:pt x="1310" y="1495"/>
                  </a:lnTo>
                  <a:lnTo>
                    <a:pt x="1323" y="1466"/>
                  </a:lnTo>
                  <a:lnTo>
                    <a:pt x="1331" y="1434"/>
                  </a:lnTo>
                  <a:lnTo>
                    <a:pt x="1333" y="1397"/>
                  </a:lnTo>
                  <a:lnTo>
                    <a:pt x="1164" y="1397"/>
                  </a:lnTo>
                  <a:lnTo>
                    <a:pt x="931" y="1269"/>
                  </a:lnTo>
                  <a:close/>
                  <a:moveTo>
                    <a:pt x="1060" y="975"/>
                  </a:moveTo>
                  <a:lnTo>
                    <a:pt x="1026" y="983"/>
                  </a:lnTo>
                  <a:lnTo>
                    <a:pt x="993" y="992"/>
                  </a:lnTo>
                  <a:lnTo>
                    <a:pt x="964" y="1006"/>
                  </a:lnTo>
                  <a:lnTo>
                    <a:pt x="937" y="1021"/>
                  </a:lnTo>
                  <a:lnTo>
                    <a:pt x="912" y="1040"/>
                  </a:lnTo>
                  <a:lnTo>
                    <a:pt x="891" y="1061"/>
                  </a:lnTo>
                  <a:lnTo>
                    <a:pt x="872" y="1084"/>
                  </a:lnTo>
                  <a:lnTo>
                    <a:pt x="855" y="1111"/>
                  </a:lnTo>
                  <a:lnTo>
                    <a:pt x="1195" y="1292"/>
                  </a:lnTo>
                  <a:lnTo>
                    <a:pt x="1352" y="1296"/>
                  </a:lnTo>
                  <a:lnTo>
                    <a:pt x="1392" y="1294"/>
                  </a:lnTo>
                  <a:lnTo>
                    <a:pt x="1427" y="1288"/>
                  </a:lnTo>
                  <a:lnTo>
                    <a:pt x="1456" y="1276"/>
                  </a:lnTo>
                  <a:lnTo>
                    <a:pt x="1481" y="1263"/>
                  </a:lnTo>
                  <a:lnTo>
                    <a:pt x="1500" y="1244"/>
                  </a:lnTo>
                  <a:lnTo>
                    <a:pt x="1513" y="1221"/>
                  </a:lnTo>
                  <a:lnTo>
                    <a:pt x="1521" y="1192"/>
                  </a:lnTo>
                  <a:lnTo>
                    <a:pt x="1523" y="1161"/>
                  </a:lnTo>
                  <a:lnTo>
                    <a:pt x="1521" y="1142"/>
                  </a:lnTo>
                  <a:lnTo>
                    <a:pt x="1517" y="1121"/>
                  </a:lnTo>
                  <a:lnTo>
                    <a:pt x="1510" y="1096"/>
                  </a:lnTo>
                  <a:lnTo>
                    <a:pt x="1498" y="1071"/>
                  </a:lnTo>
                  <a:lnTo>
                    <a:pt x="1241" y="1075"/>
                  </a:lnTo>
                  <a:lnTo>
                    <a:pt x="1060" y="975"/>
                  </a:lnTo>
                  <a:close/>
                  <a:moveTo>
                    <a:pt x="1137" y="668"/>
                  </a:moveTo>
                  <a:lnTo>
                    <a:pt x="1104" y="670"/>
                  </a:lnTo>
                  <a:lnTo>
                    <a:pt x="1074" y="676"/>
                  </a:lnTo>
                  <a:lnTo>
                    <a:pt x="1047" y="687"/>
                  </a:lnTo>
                  <a:lnTo>
                    <a:pt x="1020" y="702"/>
                  </a:lnTo>
                  <a:lnTo>
                    <a:pt x="997" y="722"/>
                  </a:lnTo>
                  <a:lnTo>
                    <a:pt x="976" y="745"/>
                  </a:lnTo>
                  <a:lnTo>
                    <a:pt x="954" y="772"/>
                  </a:lnTo>
                  <a:lnTo>
                    <a:pt x="937" y="804"/>
                  </a:lnTo>
                  <a:lnTo>
                    <a:pt x="1269" y="969"/>
                  </a:lnTo>
                  <a:lnTo>
                    <a:pt x="1454" y="971"/>
                  </a:lnTo>
                  <a:lnTo>
                    <a:pt x="1502" y="969"/>
                  </a:lnTo>
                  <a:lnTo>
                    <a:pt x="1542" y="962"/>
                  </a:lnTo>
                  <a:lnTo>
                    <a:pt x="1579" y="952"/>
                  </a:lnTo>
                  <a:lnTo>
                    <a:pt x="1608" y="937"/>
                  </a:lnTo>
                  <a:lnTo>
                    <a:pt x="1631" y="916"/>
                  </a:lnTo>
                  <a:lnTo>
                    <a:pt x="1646" y="893"/>
                  </a:lnTo>
                  <a:lnTo>
                    <a:pt x="1656" y="864"/>
                  </a:lnTo>
                  <a:lnTo>
                    <a:pt x="1659" y="833"/>
                  </a:lnTo>
                  <a:lnTo>
                    <a:pt x="1657" y="810"/>
                  </a:lnTo>
                  <a:lnTo>
                    <a:pt x="1650" y="789"/>
                  </a:lnTo>
                  <a:lnTo>
                    <a:pt x="1640" y="772"/>
                  </a:lnTo>
                  <a:lnTo>
                    <a:pt x="1625" y="758"/>
                  </a:lnTo>
                  <a:lnTo>
                    <a:pt x="1604" y="749"/>
                  </a:lnTo>
                  <a:lnTo>
                    <a:pt x="1579" y="741"/>
                  </a:lnTo>
                  <a:lnTo>
                    <a:pt x="1550" y="735"/>
                  </a:lnTo>
                  <a:lnTo>
                    <a:pt x="1517" y="733"/>
                  </a:lnTo>
                  <a:lnTo>
                    <a:pt x="1293" y="733"/>
                  </a:lnTo>
                  <a:lnTo>
                    <a:pt x="1273" y="718"/>
                  </a:lnTo>
                  <a:lnTo>
                    <a:pt x="1254" y="704"/>
                  </a:lnTo>
                  <a:lnTo>
                    <a:pt x="1233" y="693"/>
                  </a:lnTo>
                  <a:lnTo>
                    <a:pt x="1214" y="683"/>
                  </a:lnTo>
                  <a:lnTo>
                    <a:pt x="1195" y="678"/>
                  </a:lnTo>
                  <a:lnTo>
                    <a:pt x="1175" y="672"/>
                  </a:lnTo>
                  <a:lnTo>
                    <a:pt x="1156" y="668"/>
                  </a:lnTo>
                  <a:lnTo>
                    <a:pt x="1137" y="668"/>
                  </a:lnTo>
                  <a:close/>
                  <a:moveTo>
                    <a:pt x="1694" y="240"/>
                  </a:moveTo>
                  <a:lnTo>
                    <a:pt x="1898" y="466"/>
                  </a:lnTo>
                  <a:lnTo>
                    <a:pt x="1874" y="497"/>
                  </a:lnTo>
                  <a:lnTo>
                    <a:pt x="1855" y="520"/>
                  </a:lnTo>
                  <a:lnTo>
                    <a:pt x="2251" y="518"/>
                  </a:lnTo>
                  <a:lnTo>
                    <a:pt x="2303" y="516"/>
                  </a:lnTo>
                  <a:lnTo>
                    <a:pt x="2351" y="516"/>
                  </a:lnTo>
                  <a:lnTo>
                    <a:pt x="2395" y="512"/>
                  </a:lnTo>
                  <a:lnTo>
                    <a:pt x="2435" y="511"/>
                  </a:lnTo>
                  <a:lnTo>
                    <a:pt x="2474" y="505"/>
                  </a:lnTo>
                  <a:lnTo>
                    <a:pt x="2508" y="501"/>
                  </a:lnTo>
                  <a:lnTo>
                    <a:pt x="2539" y="493"/>
                  </a:lnTo>
                  <a:lnTo>
                    <a:pt x="2568" y="488"/>
                  </a:lnTo>
                  <a:lnTo>
                    <a:pt x="2593" y="478"/>
                  </a:lnTo>
                  <a:lnTo>
                    <a:pt x="2614" y="470"/>
                  </a:lnTo>
                  <a:lnTo>
                    <a:pt x="2631" y="459"/>
                  </a:lnTo>
                  <a:lnTo>
                    <a:pt x="2647" y="449"/>
                  </a:lnTo>
                  <a:lnTo>
                    <a:pt x="2658" y="436"/>
                  </a:lnTo>
                  <a:lnTo>
                    <a:pt x="2666" y="424"/>
                  </a:lnTo>
                  <a:lnTo>
                    <a:pt x="2672" y="411"/>
                  </a:lnTo>
                  <a:lnTo>
                    <a:pt x="2673" y="395"/>
                  </a:lnTo>
                  <a:lnTo>
                    <a:pt x="2672" y="380"/>
                  </a:lnTo>
                  <a:lnTo>
                    <a:pt x="2668" y="363"/>
                  </a:lnTo>
                  <a:lnTo>
                    <a:pt x="2662" y="349"/>
                  </a:lnTo>
                  <a:lnTo>
                    <a:pt x="2652" y="336"/>
                  </a:lnTo>
                  <a:lnTo>
                    <a:pt x="2639" y="324"/>
                  </a:lnTo>
                  <a:lnTo>
                    <a:pt x="2625" y="313"/>
                  </a:lnTo>
                  <a:lnTo>
                    <a:pt x="2608" y="301"/>
                  </a:lnTo>
                  <a:lnTo>
                    <a:pt x="2587" y="294"/>
                  </a:lnTo>
                  <a:lnTo>
                    <a:pt x="2566" y="284"/>
                  </a:lnTo>
                  <a:lnTo>
                    <a:pt x="2541" y="278"/>
                  </a:lnTo>
                  <a:lnTo>
                    <a:pt x="2512" y="273"/>
                  </a:lnTo>
                  <a:lnTo>
                    <a:pt x="2481" y="267"/>
                  </a:lnTo>
                  <a:lnTo>
                    <a:pt x="2449" y="263"/>
                  </a:lnTo>
                  <a:lnTo>
                    <a:pt x="2412" y="261"/>
                  </a:lnTo>
                  <a:lnTo>
                    <a:pt x="2374" y="259"/>
                  </a:lnTo>
                  <a:lnTo>
                    <a:pt x="2334" y="259"/>
                  </a:lnTo>
                  <a:lnTo>
                    <a:pt x="1694" y="240"/>
                  </a:lnTo>
                  <a:close/>
                  <a:moveTo>
                    <a:pt x="1060" y="109"/>
                  </a:moveTo>
                  <a:lnTo>
                    <a:pt x="1039" y="117"/>
                  </a:lnTo>
                  <a:lnTo>
                    <a:pt x="1018" y="125"/>
                  </a:lnTo>
                  <a:lnTo>
                    <a:pt x="993" y="134"/>
                  </a:lnTo>
                  <a:lnTo>
                    <a:pt x="966" y="146"/>
                  </a:lnTo>
                  <a:lnTo>
                    <a:pt x="937" y="159"/>
                  </a:lnTo>
                  <a:lnTo>
                    <a:pt x="906" y="173"/>
                  </a:lnTo>
                  <a:lnTo>
                    <a:pt x="872" y="188"/>
                  </a:lnTo>
                  <a:lnTo>
                    <a:pt x="835" y="203"/>
                  </a:lnTo>
                  <a:lnTo>
                    <a:pt x="799" y="221"/>
                  </a:lnTo>
                  <a:lnTo>
                    <a:pt x="757" y="240"/>
                  </a:lnTo>
                  <a:lnTo>
                    <a:pt x="714" y="261"/>
                  </a:lnTo>
                  <a:lnTo>
                    <a:pt x="670" y="282"/>
                  </a:lnTo>
                  <a:lnTo>
                    <a:pt x="622" y="305"/>
                  </a:lnTo>
                  <a:lnTo>
                    <a:pt x="572" y="328"/>
                  </a:lnTo>
                  <a:lnTo>
                    <a:pt x="520" y="353"/>
                  </a:lnTo>
                  <a:lnTo>
                    <a:pt x="467" y="380"/>
                  </a:lnTo>
                  <a:lnTo>
                    <a:pt x="150" y="380"/>
                  </a:lnTo>
                  <a:lnTo>
                    <a:pt x="123" y="480"/>
                  </a:lnTo>
                  <a:lnTo>
                    <a:pt x="104" y="580"/>
                  </a:lnTo>
                  <a:lnTo>
                    <a:pt x="92" y="679"/>
                  </a:lnTo>
                  <a:lnTo>
                    <a:pt x="88" y="779"/>
                  </a:lnTo>
                  <a:lnTo>
                    <a:pt x="92" y="875"/>
                  </a:lnTo>
                  <a:lnTo>
                    <a:pt x="102" y="971"/>
                  </a:lnTo>
                  <a:lnTo>
                    <a:pt x="119" y="1069"/>
                  </a:lnTo>
                  <a:lnTo>
                    <a:pt x="142" y="1169"/>
                  </a:lnTo>
                  <a:lnTo>
                    <a:pt x="378" y="1169"/>
                  </a:lnTo>
                  <a:lnTo>
                    <a:pt x="417" y="1228"/>
                  </a:lnTo>
                  <a:lnTo>
                    <a:pt x="459" y="1286"/>
                  </a:lnTo>
                  <a:lnTo>
                    <a:pt x="501" y="1340"/>
                  </a:lnTo>
                  <a:lnTo>
                    <a:pt x="545" y="1390"/>
                  </a:lnTo>
                  <a:lnTo>
                    <a:pt x="591" y="1438"/>
                  </a:lnTo>
                  <a:lnTo>
                    <a:pt x="640" y="1482"/>
                  </a:lnTo>
                  <a:lnTo>
                    <a:pt x="688" y="1524"/>
                  </a:lnTo>
                  <a:lnTo>
                    <a:pt x="737" y="1562"/>
                  </a:lnTo>
                  <a:lnTo>
                    <a:pt x="757" y="1566"/>
                  </a:lnTo>
                  <a:lnTo>
                    <a:pt x="774" y="1568"/>
                  </a:lnTo>
                  <a:lnTo>
                    <a:pt x="787" y="1570"/>
                  </a:lnTo>
                  <a:lnTo>
                    <a:pt x="797" y="1570"/>
                  </a:lnTo>
                  <a:lnTo>
                    <a:pt x="805" y="1570"/>
                  </a:lnTo>
                  <a:lnTo>
                    <a:pt x="814" y="1570"/>
                  </a:lnTo>
                  <a:lnTo>
                    <a:pt x="826" y="1568"/>
                  </a:lnTo>
                  <a:lnTo>
                    <a:pt x="839" y="1566"/>
                  </a:lnTo>
                  <a:lnTo>
                    <a:pt x="855" y="1564"/>
                  </a:lnTo>
                  <a:lnTo>
                    <a:pt x="872" y="1562"/>
                  </a:lnTo>
                  <a:lnTo>
                    <a:pt x="891" y="1559"/>
                  </a:lnTo>
                  <a:lnTo>
                    <a:pt x="912" y="1555"/>
                  </a:lnTo>
                  <a:lnTo>
                    <a:pt x="695" y="1441"/>
                  </a:lnTo>
                  <a:lnTo>
                    <a:pt x="720" y="1380"/>
                  </a:lnTo>
                  <a:lnTo>
                    <a:pt x="753" y="1322"/>
                  </a:lnTo>
                  <a:lnTo>
                    <a:pt x="791" y="1267"/>
                  </a:lnTo>
                  <a:lnTo>
                    <a:pt x="835" y="1215"/>
                  </a:lnTo>
                  <a:lnTo>
                    <a:pt x="728" y="1155"/>
                  </a:lnTo>
                  <a:lnTo>
                    <a:pt x="753" y="1107"/>
                  </a:lnTo>
                  <a:lnTo>
                    <a:pt x="778" y="1065"/>
                  </a:lnTo>
                  <a:lnTo>
                    <a:pt x="803" y="1027"/>
                  </a:lnTo>
                  <a:lnTo>
                    <a:pt x="830" y="994"/>
                  </a:lnTo>
                  <a:lnTo>
                    <a:pt x="855" y="967"/>
                  </a:lnTo>
                  <a:lnTo>
                    <a:pt x="883" y="942"/>
                  </a:lnTo>
                  <a:lnTo>
                    <a:pt x="910" y="925"/>
                  </a:lnTo>
                  <a:lnTo>
                    <a:pt x="939" y="912"/>
                  </a:lnTo>
                  <a:lnTo>
                    <a:pt x="816" y="846"/>
                  </a:lnTo>
                  <a:lnTo>
                    <a:pt x="832" y="812"/>
                  </a:lnTo>
                  <a:lnTo>
                    <a:pt x="849" y="781"/>
                  </a:lnTo>
                  <a:lnTo>
                    <a:pt x="864" y="750"/>
                  </a:lnTo>
                  <a:lnTo>
                    <a:pt x="882" y="724"/>
                  </a:lnTo>
                  <a:lnTo>
                    <a:pt x="899" y="697"/>
                  </a:lnTo>
                  <a:lnTo>
                    <a:pt x="918" y="674"/>
                  </a:lnTo>
                  <a:lnTo>
                    <a:pt x="937" y="653"/>
                  </a:lnTo>
                  <a:lnTo>
                    <a:pt x="956" y="633"/>
                  </a:lnTo>
                  <a:lnTo>
                    <a:pt x="976" y="616"/>
                  </a:lnTo>
                  <a:lnTo>
                    <a:pt x="997" y="603"/>
                  </a:lnTo>
                  <a:lnTo>
                    <a:pt x="1020" y="591"/>
                  </a:lnTo>
                  <a:lnTo>
                    <a:pt x="1041" y="580"/>
                  </a:lnTo>
                  <a:lnTo>
                    <a:pt x="1064" y="572"/>
                  </a:lnTo>
                  <a:lnTo>
                    <a:pt x="1087" y="566"/>
                  </a:lnTo>
                  <a:lnTo>
                    <a:pt x="1112" y="564"/>
                  </a:lnTo>
                  <a:lnTo>
                    <a:pt x="1137" y="562"/>
                  </a:lnTo>
                  <a:lnTo>
                    <a:pt x="1181" y="566"/>
                  </a:lnTo>
                  <a:lnTo>
                    <a:pt x="1225" y="578"/>
                  </a:lnTo>
                  <a:lnTo>
                    <a:pt x="1248" y="585"/>
                  </a:lnTo>
                  <a:lnTo>
                    <a:pt x="1271" y="597"/>
                  </a:lnTo>
                  <a:lnTo>
                    <a:pt x="1294" y="610"/>
                  </a:lnTo>
                  <a:lnTo>
                    <a:pt x="1317" y="624"/>
                  </a:lnTo>
                  <a:lnTo>
                    <a:pt x="1477" y="622"/>
                  </a:lnTo>
                  <a:lnTo>
                    <a:pt x="1431" y="599"/>
                  </a:lnTo>
                  <a:lnTo>
                    <a:pt x="1385" y="568"/>
                  </a:lnTo>
                  <a:lnTo>
                    <a:pt x="1335" y="530"/>
                  </a:lnTo>
                  <a:lnTo>
                    <a:pt x="1285" y="484"/>
                  </a:lnTo>
                  <a:lnTo>
                    <a:pt x="1248" y="505"/>
                  </a:lnTo>
                  <a:lnTo>
                    <a:pt x="1214" y="524"/>
                  </a:lnTo>
                  <a:lnTo>
                    <a:pt x="1177" y="539"/>
                  </a:lnTo>
                  <a:lnTo>
                    <a:pt x="1139" y="553"/>
                  </a:lnTo>
                  <a:lnTo>
                    <a:pt x="1102" y="562"/>
                  </a:lnTo>
                  <a:lnTo>
                    <a:pt x="1064" y="570"/>
                  </a:lnTo>
                  <a:lnTo>
                    <a:pt x="1026" y="574"/>
                  </a:lnTo>
                  <a:lnTo>
                    <a:pt x="987" y="576"/>
                  </a:lnTo>
                  <a:lnTo>
                    <a:pt x="947" y="572"/>
                  </a:lnTo>
                  <a:lnTo>
                    <a:pt x="943" y="466"/>
                  </a:lnTo>
                  <a:lnTo>
                    <a:pt x="972" y="468"/>
                  </a:lnTo>
                  <a:lnTo>
                    <a:pt x="1014" y="466"/>
                  </a:lnTo>
                  <a:lnTo>
                    <a:pt x="1056" y="461"/>
                  </a:lnTo>
                  <a:lnTo>
                    <a:pt x="1099" y="453"/>
                  </a:lnTo>
                  <a:lnTo>
                    <a:pt x="1141" y="441"/>
                  </a:lnTo>
                  <a:lnTo>
                    <a:pt x="1181" y="424"/>
                  </a:lnTo>
                  <a:lnTo>
                    <a:pt x="1221" y="405"/>
                  </a:lnTo>
                  <a:lnTo>
                    <a:pt x="1262" y="384"/>
                  </a:lnTo>
                  <a:lnTo>
                    <a:pt x="1302" y="357"/>
                  </a:lnTo>
                  <a:lnTo>
                    <a:pt x="1339" y="401"/>
                  </a:lnTo>
                  <a:lnTo>
                    <a:pt x="1375" y="440"/>
                  </a:lnTo>
                  <a:lnTo>
                    <a:pt x="1414" y="474"/>
                  </a:lnTo>
                  <a:lnTo>
                    <a:pt x="1450" y="499"/>
                  </a:lnTo>
                  <a:lnTo>
                    <a:pt x="1487" y="520"/>
                  </a:lnTo>
                  <a:lnTo>
                    <a:pt x="1525" y="536"/>
                  </a:lnTo>
                  <a:lnTo>
                    <a:pt x="1561" y="545"/>
                  </a:lnTo>
                  <a:lnTo>
                    <a:pt x="1600" y="547"/>
                  </a:lnTo>
                  <a:lnTo>
                    <a:pt x="1623" y="547"/>
                  </a:lnTo>
                  <a:lnTo>
                    <a:pt x="1646" y="543"/>
                  </a:lnTo>
                  <a:lnTo>
                    <a:pt x="1669" y="536"/>
                  </a:lnTo>
                  <a:lnTo>
                    <a:pt x="1692" y="526"/>
                  </a:lnTo>
                  <a:lnTo>
                    <a:pt x="1713" y="514"/>
                  </a:lnTo>
                  <a:lnTo>
                    <a:pt x="1734" y="501"/>
                  </a:lnTo>
                  <a:lnTo>
                    <a:pt x="1753" y="484"/>
                  </a:lnTo>
                  <a:lnTo>
                    <a:pt x="1773" y="464"/>
                  </a:lnTo>
                  <a:lnTo>
                    <a:pt x="1502" y="155"/>
                  </a:lnTo>
                  <a:lnTo>
                    <a:pt x="1060" y="109"/>
                  </a:lnTo>
                  <a:close/>
                  <a:moveTo>
                    <a:pt x="1054" y="0"/>
                  </a:moveTo>
                  <a:lnTo>
                    <a:pt x="1536" y="54"/>
                  </a:lnTo>
                  <a:lnTo>
                    <a:pt x="1608" y="134"/>
                  </a:lnTo>
                  <a:lnTo>
                    <a:pt x="2318" y="154"/>
                  </a:lnTo>
                  <a:lnTo>
                    <a:pt x="2378" y="155"/>
                  </a:lnTo>
                  <a:lnTo>
                    <a:pt x="2431" y="157"/>
                  </a:lnTo>
                  <a:lnTo>
                    <a:pt x="2481" y="161"/>
                  </a:lnTo>
                  <a:lnTo>
                    <a:pt x="2528" y="167"/>
                  </a:lnTo>
                  <a:lnTo>
                    <a:pt x="2568" y="175"/>
                  </a:lnTo>
                  <a:lnTo>
                    <a:pt x="2602" y="184"/>
                  </a:lnTo>
                  <a:lnTo>
                    <a:pt x="2635" y="196"/>
                  </a:lnTo>
                  <a:lnTo>
                    <a:pt x="2662" y="207"/>
                  </a:lnTo>
                  <a:lnTo>
                    <a:pt x="2683" y="223"/>
                  </a:lnTo>
                  <a:lnTo>
                    <a:pt x="2704" y="240"/>
                  </a:lnTo>
                  <a:lnTo>
                    <a:pt x="2720" y="259"/>
                  </a:lnTo>
                  <a:lnTo>
                    <a:pt x="2735" y="280"/>
                  </a:lnTo>
                  <a:lnTo>
                    <a:pt x="2745" y="305"/>
                  </a:lnTo>
                  <a:lnTo>
                    <a:pt x="2752" y="332"/>
                  </a:lnTo>
                  <a:lnTo>
                    <a:pt x="2756" y="361"/>
                  </a:lnTo>
                  <a:lnTo>
                    <a:pt x="2758" y="393"/>
                  </a:lnTo>
                  <a:lnTo>
                    <a:pt x="2756" y="420"/>
                  </a:lnTo>
                  <a:lnTo>
                    <a:pt x="2752" y="447"/>
                  </a:lnTo>
                  <a:lnTo>
                    <a:pt x="2745" y="470"/>
                  </a:lnTo>
                  <a:lnTo>
                    <a:pt x="2733" y="493"/>
                  </a:lnTo>
                  <a:lnTo>
                    <a:pt x="2720" y="514"/>
                  </a:lnTo>
                  <a:lnTo>
                    <a:pt x="2700" y="532"/>
                  </a:lnTo>
                  <a:lnTo>
                    <a:pt x="2681" y="549"/>
                  </a:lnTo>
                  <a:lnTo>
                    <a:pt x="2656" y="564"/>
                  </a:lnTo>
                  <a:lnTo>
                    <a:pt x="2629" y="578"/>
                  </a:lnTo>
                  <a:lnTo>
                    <a:pt x="2599" y="589"/>
                  </a:lnTo>
                  <a:lnTo>
                    <a:pt x="2566" y="601"/>
                  </a:lnTo>
                  <a:lnTo>
                    <a:pt x="2529" y="608"/>
                  </a:lnTo>
                  <a:lnTo>
                    <a:pt x="2489" y="614"/>
                  </a:lnTo>
                  <a:lnTo>
                    <a:pt x="2447" y="618"/>
                  </a:lnTo>
                  <a:lnTo>
                    <a:pt x="2401" y="622"/>
                  </a:lnTo>
                  <a:lnTo>
                    <a:pt x="2353" y="622"/>
                  </a:lnTo>
                  <a:lnTo>
                    <a:pt x="1725" y="631"/>
                  </a:lnTo>
                  <a:lnTo>
                    <a:pt x="1661" y="649"/>
                  </a:lnTo>
                  <a:lnTo>
                    <a:pt x="1682" y="666"/>
                  </a:lnTo>
                  <a:lnTo>
                    <a:pt x="1700" y="685"/>
                  </a:lnTo>
                  <a:lnTo>
                    <a:pt x="1715" y="704"/>
                  </a:lnTo>
                  <a:lnTo>
                    <a:pt x="1727" y="727"/>
                  </a:lnTo>
                  <a:lnTo>
                    <a:pt x="1736" y="750"/>
                  </a:lnTo>
                  <a:lnTo>
                    <a:pt x="1744" y="777"/>
                  </a:lnTo>
                  <a:lnTo>
                    <a:pt x="1748" y="804"/>
                  </a:lnTo>
                  <a:lnTo>
                    <a:pt x="1748" y="835"/>
                  </a:lnTo>
                  <a:lnTo>
                    <a:pt x="1746" y="875"/>
                  </a:lnTo>
                  <a:lnTo>
                    <a:pt x="1738" y="912"/>
                  </a:lnTo>
                  <a:lnTo>
                    <a:pt x="1727" y="944"/>
                  </a:lnTo>
                  <a:lnTo>
                    <a:pt x="1709" y="973"/>
                  </a:lnTo>
                  <a:lnTo>
                    <a:pt x="1688" y="1000"/>
                  </a:lnTo>
                  <a:lnTo>
                    <a:pt x="1661" y="1021"/>
                  </a:lnTo>
                  <a:lnTo>
                    <a:pt x="1631" y="1040"/>
                  </a:lnTo>
                  <a:lnTo>
                    <a:pt x="1596" y="1056"/>
                  </a:lnTo>
                  <a:lnTo>
                    <a:pt x="1604" y="1084"/>
                  </a:lnTo>
                  <a:lnTo>
                    <a:pt x="1609" y="1111"/>
                  </a:lnTo>
                  <a:lnTo>
                    <a:pt x="1613" y="1136"/>
                  </a:lnTo>
                  <a:lnTo>
                    <a:pt x="1615" y="1159"/>
                  </a:lnTo>
                  <a:lnTo>
                    <a:pt x="1611" y="1207"/>
                  </a:lnTo>
                  <a:lnTo>
                    <a:pt x="1602" y="1251"/>
                  </a:lnTo>
                  <a:lnTo>
                    <a:pt x="1586" y="1290"/>
                  </a:lnTo>
                  <a:lnTo>
                    <a:pt x="1565" y="1321"/>
                  </a:lnTo>
                  <a:lnTo>
                    <a:pt x="1538" y="1347"/>
                  </a:lnTo>
                  <a:lnTo>
                    <a:pt x="1504" y="1370"/>
                  </a:lnTo>
                  <a:lnTo>
                    <a:pt x="1463" y="1386"/>
                  </a:lnTo>
                  <a:lnTo>
                    <a:pt x="1417" y="1397"/>
                  </a:lnTo>
                  <a:lnTo>
                    <a:pt x="1419" y="1416"/>
                  </a:lnTo>
                  <a:lnTo>
                    <a:pt x="1419" y="1432"/>
                  </a:lnTo>
                  <a:lnTo>
                    <a:pt x="1417" y="1459"/>
                  </a:lnTo>
                  <a:lnTo>
                    <a:pt x="1415" y="1486"/>
                  </a:lnTo>
                  <a:lnTo>
                    <a:pt x="1410" y="1511"/>
                  </a:lnTo>
                  <a:lnTo>
                    <a:pt x="1402" y="1532"/>
                  </a:lnTo>
                  <a:lnTo>
                    <a:pt x="1394" y="1553"/>
                  </a:lnTo>
                  <a:lnTo>
                    <a:pt x="1383" y="1572"/>
                  </a:lnTo>
                  <a:lnTo>
                    <a:pt x="1369" y="1589"/>
                  </a:lnTo>
                  <a:lnTo>
                    <a:pt x="1354" y="1605"/>
                  </a:lnTo>
                  <a:lnTo>
                    <a:pt x="1337" y="1618"/>
                  </a:lnTo>
                  <a:lnTo>
                    <a:pt x="1317" y="1630"/>
                  </a:lnTo>
                  <a:lnTo>
                    <a:pt x="1296" y="1639"/>
                  </a:lnTo>
                  <a:lnTo>
                    <a:pt x="1273" y="1649"/>
                  </a:lnTo>
                  <a:lnTo>
                    <a:pt x="1246" y="1654"/>
                  </a:lnTo>
                  <a:lnTo>
                    <a:pt x="1220" y="1658"/>
                  </a:lnTo>
                  <a:lnTo>
                    <a:pt x="1191" y="1662"/>
                  </a:lnTo>
                  <a:lnTo>
                    <a:pt x="1158" y="1662"/>
                  </a:lnTo>
                  <a:lnTo>
                    <a:pt x="1099" y="1658"/>
                  </a:lnTo>
                  <a:lnTo>
                    <a:pt x="1033" y="1624"/>
                  </a:lnTo>
                  <a:lnTo>
                    <a:pt x="979" y="1643"/>
                  </a:lnTo>
                  <a:lnTo>
                    <a:pt x="928" y="1656"/>
                  </a:lnTo>
                  <a:lnTo>
                    <a:pt x="876" y="1664"/>
                  </a:lnTo>
                  <a:lnTo>
                    <a:pt x="828" y="1666"/>
                  </a:lnTo>
                  <a:lnTo>
                    <a:pt x="809" y="1666"/>
                  </a:lnTo>
                  <a:lnTo>
                    <a:pt x="785" y="1664"/>
                  </a:lnTo>
                  <a:lnTo>
                    <a:pt x="757" y="1660"/>
                  </a:lnTo>
                  <a:lnTo>
                    <a:pt x="722" y="1656"/>
                  </a:lnTo>
                  <a:lnTo>
                    <a:pt x="676" y="1626"/>
                  </a:lnTo>
                  <a:lnTo>
                    <a:pt x="628" y="1591"/>
                  </a:lnTo>
                  <a:lnTo>
                    <a:pt x="578" y="1553"/>
                  </a:lnTo>
                  <a:lnTo>
                    <a:pt x="530" y="1509"/>
                  </a:lnTo>
                  <a:lnTo>
                    <a:pt x="482" y="1459"/>
                  </a:lnTo>
                  <a:lnTo>
                    <a:pt x="432" y="1403"/>
                  </a:lnTo>
                  <a:lnTo>
                    <a:pt x="382" y="1344"/>
                  </a:lnTo>
                  <a:lnTo>
                    <a:pt x="332" y="1280"/>
                  </a:lnTo>
                  <a:lnTo>
                    <a:pt x="83" y="1280"/>
                  </a:lnTo>
                  <a:lnTo>
                    <a:pt x="63" y="1219"/>
                  </a:lnTo>
                  <a:lnTo>
                    <a:pt x="46" y="1157"/>
                  </a:lnTo>
                  <a:lnTo>
                    <a:pt x="33" y="1096"/>
                  </a:lnTo>
                  <a:lnTo>
                    <a:pt x="19" y="1036"/>
                  </a:lnTo>
                  <a:lnTo>
                    <a:pt x="11" y="975"/>
                  </a:lnTo>
                  <a:lnTo>
                    <a:pt x="4" y="914"/>
                  </a:lnTo>
                  <a:lnTo>
                    <a:pt x="0" y="854"/>
                  </a:lnTo>
                  <a:lnTo>
                    <a:pt x="0" y="793"/>
                  </a:lnTo>
                  <a:lnTo>
                    <a:pt x="0" y="724"/>
                  </a:lnTo>
                  <a:lnTo>
                    <a:pt x="6" y="656"/>
                  </a:lnTo>
                  <a:lnTo>
                    <a:pt x="11" y="591"/>
                  </a:lnTo>
                  <a:lnTo>
                    <a:pt x="23" y="526"/>
                  </a:lnTo>
                  <a:lnTo>
                    <a:pt x="34" y="463"/>
                  </a:lnTo>
                  <a:lnTo>
                    <a:pt x="52" y="399"/>
                  </a:lnTo>
                  <a:lnTo>
                    <a:pt x="69" y="336"/>
                  </a:lnTo>
                  <a:lnTo>
                    <a:pt x="92" y="276"/>
                  </a:lnTo>
                  <a:lnTo>
                    <a:pt x="465" y="276"/>
                  </a:lnTo>
                  <a:lnTo>
                    <a:pt x="530" y="236"/>
                  </a:lnTo>
                  <a:lnTo>
                    <a:pt x="599" y="200"/>
                  </a:lnTo>
                  <a:lnTo>
                    <a:pt x="668" y="163"/>
                  </a:lnTo>
                  <a:lnTo>
                    <a:pt x="741" y="129"/>
                  </a:lnTo>
                  <a:lnTo>
                    <a:pt x="816" y="94"/>
                  </a:lnTo>
                  <a:lnTo>
                    <a:pt x="893" y="61"/>
                  </a:lnTo>
                  <a:lnTo>
                    <a:pt x="972" y="31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336" y="819150"/>
            <a:ext cx="9601328" cy="8921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295700" y="2098800"/>
            <a:ext cx="9600600" cy="1990800"/>
          </a:xfrm>
        </p:spPr>
        <p:txBody>
          <a:bodyPr anchor="ctr" anchorCtr="0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295700" y="4374000"/>
            <a:ext cx="9600600" cy="1990800"/>
          </a:xfrm>
        </p:spPr>
        <p:txBody>
          <a:bodyPr anchor="ctr" anchorCtr="0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/>
            </a:lvl1pPr>
            <a:lvl2pPr marL="685800" indent="-2286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  <a:lvl4pPr marL="1600200" indent="-228600">
              <a:buFont typeface="Wingdings" panose="05000000000000000000" pitchFamily="2" charset="2"/>
              <a:buChar char="Ø"/>
              <a:defRPr/>
            </a:lvl4pPr>
            <a:lvl5pPr marL="2057400" indent="-228600">
              <a:buFont typeface="Wingdings" panose="05000000000000000000" pitchFamily="2" charset="2"/>
              <a:buChar char="Ø"/>
              <a:defRPr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01740"/>
            <a:ext cx="2743200" cy="365125"/>
          </a:xfrm>
        </p:spPr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01740"/>
            <a:ext cx="4114800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01740"/>
            <a:ext cx="2743200" cy="365125"/>
          </a:xfrm>
        </p:spPr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549" y="365125"/>
            <a:ext cx="9055014" cy="1325563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9E60F58-3108-4415-857A-6D0360DF626E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4000" y="2556000"/>
            <a:ext cx="7466400" cy="1800000"/>
          </a:xfrm>
          <a:noFill/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457200"/>
            <a:ext cx="4165200" cy="16020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0400" cy="54036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43" t="3924" r="41404" b="51676"/>
          <a:stretch>
            <a:fillRect/>
          </a:stretch>
        </p:blipFill>
        <p:spPr>
          <a:xfrm>
            <a:off x="0" y="0"/>
            <a:ext cx="4247804" cy="2458279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03400"/>
            <a:ext cx="10515600" cy="398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204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500"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pPr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2049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5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204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500"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52601" y="819150"/>
            <a:ext cx="9601200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45" t="22574" r="4134" b="5512"/>
          <a:stretch>
            <a:fillRect/>
          </a:stretch>
        </p:blipFill>
        <p:spPr>
          <a:xfrm>
            <a:off x="10471594" y="5613400"/>
            <a:ext cx="1722574" cy="1244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80960" y="1071547"/>
            <a:ext cx="11525331" cy="1970091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b="1" dirty="0"/>
              <a:t>Module </a:t>
            </a:r>
            <a:r>
              <a:rPr lang="en-US" altLang="zh-CN" b="1" dirty="0" smtClean="0"/>
              <a:t>4</a:t>
            </a:r>
            <a:r>
              <a:rPr lang="zh-CN" altLang="zh-CN" b="1" dirty="0" smtClean="0"/>
              <a:t> 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A Social Survey-My Neighbourhood</a:t>
            </a:r>
            <a:endParaRPr lang="zh-CN" altLang="zh-CN" b="1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714469" y="3571876"/>
            <a:ext cx="8534400" cy="1752600"/>
          </a:xfrm>
        </p:spPr>
        <p:txBody>
          <a:bodyPr>
            <a:normAutofit/>
          </a:bodyPr>
          <a:lstStyle/>
          <a:p>
            <a:pPr marL="0" indent="0" algn="ctr" eaLnBrk="1" hangingPunct="1">
              <a:buFontTx/>
              <a:buNone/>
            </a:pPr>
            <a:r>
              <a:rPr lang="zh-CN" sz="3600" dirty="0"/>
              <a:t>学案</a:t>
            </a:r>
            <a:r>
              <a:rPr lang="zh-CN" altLang="zh-CN" sz="3600" dirty="0"/>
              <a:t>(</a:t>
            </a:r>
            <a:r>
              <a:rPr lang="zh-CN" sz="3600" dirty="0"/>
              <a:t>一</a:t>
            </a:r>
            <a:r>
              <a:rPr lang="zh-CN" altLang="zh-CN" sz="3600" dirty="0"/>
              <a:t>) </a:t>
            </a:r>
            <a:r>
              <a:rPr lang="zh-CN" sz="3600" dirty="0"/>
              <a:t>单词识记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5"/>
          <p:cNvSpPr>
            <a:spLocks noChangeArrowheads="1" noChangeShapeType="1" noTextEdit="1"/>
          </p:cNvSpPr>
          <p:nvPr/>
        </p:nvSpPr>
        <p:spPr bwMode="auto">
          <a:xfrm>
            <a:off x="772943" y="1947134"/>
            <a:ext cx="10759256" cy="17642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1.</a:t>
            </a:r>
            <a:r>
              <a:rPr lang="zh-CN" altLang="en-US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词汇检测</a:t>
            </a:r>
            <a:endParaRPr lang="zh-CN" altLang="en-US" sz="36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2876341" y="355262"/>
            <a:ext cx="297603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检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13" y="571480"/>
            <a:ext cx="4381531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1.survey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2.neighbourhood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3.local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4.suburb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5.hometown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6.attractive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7.fortunate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8.pretty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9.sound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10.tourist</a:t>
            </a: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3995" y="571480"/>
            <a:ext cx="7429552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1.n.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调查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2.n.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四邻；街坊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3.adj.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地方的；局部的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4.n.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城郊；郊区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5.n.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家乡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6.adj.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有吸引力的；吸引人的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7.adj.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幸运的；吉祥的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8.adv.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很；相当</a:t>
            </a: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9.vi.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听起来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10.n.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旅游者；观光客</a:t>
            </a:r>
            <a:endParaRPr lang="zh-CN" altLang="en-US" sz="3200" b="1" dirty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712" y="1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6600"/>
                </a:solidFill>
                <a:latin typeface="Aharoni" pitchFamily="2" charset="-79"/>
                <a:cs typeface="Aharoni" pitchFamily="2" charset="-79"/>
              </a:rPr>
              <a:t>Group </a:t>
            </a:r>
            <a:r>
              <a:rPr lang="en-US" altLang="zh-CN" sz="32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  <a:cs typeface="Aharoni" pitchFamily="2" charset="-79"/>
              </a:rPr>
              <a:t>1</a:t>
            </a:r>
            <a:endParaRPr lang="zh-CN" altLang="en-US" sz="3200" b="1" dirty="0">
              <a:solidFill>
                <a:srgbClr val="006600"/>
              </a:solidFill>
              <a:latin typeface="微软雅黑" pitchFamily="34" charset="-122"/>
              <a:ea typeface="微软雅黑" pitchFamily="34" charset="-122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3968" y="500042"/>
            <a:ext cx="5143536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1.bother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2.nuisance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3.rent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4.district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5.approach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6.harbour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7.gorgeous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8.architecture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9.starve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10.park</a:t>
            </a:r>
            <a:endParaRPr lang="zh-CN" altLang="en-US" sz="32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998" y="500042"/>
            <a:ext cx="6667589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1.vt.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打扰；麻烦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2.n.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令人讨厌的人或事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3.n.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租金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4.n.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地域；区域；行政区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5.vt.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接近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6.n.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海港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7.adj.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美丽的；宜人的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8.n.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建筑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9.vi.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饿死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10.vt.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停车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6712" y="1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6600"/>
                </a:solidFill>
                <a:latin typeface="Aharoni" pitchFamily="2" charset="-79"/>
                <a:cs typeface="Aharoni" pitchFamily="2" charset="-79"/>
              </a:rPr>
              <a:t>Group </a:t>
            </a:r>
            <a:r>
              <a:rPr lang="en-US" altLang="zh-CN" sz="32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  <a:cs typeface="Aharoni" pitchFamily="2" charset="-79"/>
              </a:rPr>
              <a:t>2</a:t>
            </a:r>
            <a:endParaRPr lang="zh-CN" altLang="en-US" sz="3200" b="1" dirty="0">
              <a:solidFill>
                <a:srgbClr val="006600"/>
              </a:solidFill>
              <a:latin typeface="微软雅黑" pitchFamily="34" charset="-122"/>
              <a:ea typeface="微软雅黑" pitchFamily="34" charset="-122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8216" y="571480"/>
            <a:ext cx="3714776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1.traffic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2.committee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3.organisation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4.unemployed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5.household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6.occupation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7.professional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8.manual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9.employment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10.gallery</a:t>
            </a:r>
            <a:endParaRPr lang="zh-CN" altLang="en-US" sz="32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19747" y="500042"/>
            <a:ext cx="6762797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1.n.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交通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2.n.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委员会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3.n.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组织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4.adj.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失业的；没有工作的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5.n.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家属；家人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6.n.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职业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7.adj.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专业的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8.adj.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用手的；手的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9.n.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就业；工作；职业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10.n.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美术馆；画廊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6712" y="1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6600"/>
                </a:solidFill>
                <a:latin typeface="Aharoni" pitchFamily="2" charset="-79"/>
                <a:cs typeface="Aharoni" pitchFamily="2" charset="-79"/>
              </a:rPr>
              <a:t>Group </a:t>
            </a:r>
            <a:r>
              <a:rPr lang="en-US" altLang="zh-CN" sz="32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  <a:cs typeface="Aharoni" pitchFamily="2" charset="-79"/>
              </a:rPr>
              <a:t>3</a:t>
            </a:r>
            <a:endParaRPr lang="zh-CN" altLang="en-US" sz="3200" b="1" dirty="0">
              <a:solidFill>
                <a:srgbClr val="006600"/>
              </a:solidFill>
              <a:latin typeface="微软雅黑" pitchFamily="34" charset="-122"/>
              <a:ea typeface="微软雅黑" pitchFamily="34" charset="-122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219" y="571480"/>
            <a:ext cx="3714776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1.exchange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2.fascinating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3.afford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4.survive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5.contact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6.block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7.countryside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8.climate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9.return</a:t>
            </a:r>
          </a:p>
          <a:p>
            <a:pPr marL="342000" indent="-342000"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10.remain</a:t>
            </a:r>
            <a:endParaRPr lang="zh-CN" altLang="en-US" sz="32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19747" y="500043"/>
            <a:ext cx="6762797" cy="644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1.vt.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交换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2.adj.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迷人的；吸引人的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3.vt.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买得起；有能力支付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4.vi.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死里逃生；大难不死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5.vt.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联络；联系（某人）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6.n.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大楼；街区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7.n.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乡村；郊野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8.n.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气候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9.n/v.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归还；返回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10.v.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遗留</a:t>
            </a: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剩下</a:t>
            </a: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en-US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保持</a:t>
            </a:r>
            <a:endParaRPr lang="en-US" altLang="zh-CN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 smtClean="0">
                <a:solidFill>
                  <a:srgbClr val="003296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endParaRPr lang="zh-CN" altLang="en-US" sz="3200" b="1" dirty="0" smtClean="0">
              <a:solidFill>
                <a:srgbClr val="00329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712" y="1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6600"/>
                </a:solidFill>
                <a:latin typeface="Aharoni" pitchFamily="2" charset="-79"/>
                <a:cs typeface="Aharoni" pitchFamily="2" charset="-79"/>
              </a:rPr>
              <a:t>Group </a:t>
            </a:r>
            <a:r>
              <a:rPr lang="en-US" altLang="zh-CN" sz="32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  <a:cs typeface="Aharoni" pitchFamily="2" charset="-79"/>
              </a:rPr>
              <a:t>4</a:t>
            </a:r>
            <a:endParaRPr lang="zh-CN" altLang="en-US" sz="3200" b="1" dirty="0">
              <a:solidFill>
                <a:srgbClr val="006600"/>
              </a:solidFill>
              <a:latin typeface="微软雅黑" pitchFamily="34" charset="-122"/>
              <a:ea typeface="微软雅黑" pitchFamily="34" charset="-122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5"/>
          <p:cNvSpPr>
            <a:spLocks noChangeArrowheads="1" noChangeShapeType="1" noTextEdit="1"/>
          </p:cNvSpPr>
          <p:nvPr/>
        </p:nvSpPr>
        <p:spPr bwMode="auto">
          <a:xfrm>
            <a:off x="772943" y="1947134"/>
            <a:ext cx="10759256" cy="17642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2.</a:t>
            </a:r>
            <a:r>
              <a:rPr lang="zh-CN" altLang="en-US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课堂提升</a:t>
            </a:r>
            <a:endParaRPr lang="zh-CN" altLang="en-US" sz="36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2876341" y="355262"/>
            <a:ext cx="297603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检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431801" y="523875"/>
            <a:ext cx="112395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．根据词性及汉语释义写出单词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</a:rPr>
              <a:t>1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sz="2400" b="1" u="sng">
                <a:latin typeface="Times New Roman" pitchFamily="18" charset="0"/>
              </a:rPr>
              <a:t>       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n</a:t>
            </a:r>
            <a:r>
              <a:rPr lang="zh-CN" altLang="en-US" sz="2400" b="1">
                <a:latin typeface="Times New Roman" pitchFamily="18" charset="0"/>
              </a:rPr>
              <a:t>．城郊；郊区</a:t>
            </a:r>
            <a:r>
              <a:rPr lang="en-US" sz="2400" b="1">
                <a:latin typeface="Times New Roman" pitchFamily="18" charset="0"/>
              </a:rPr>
              <a:t>→</a:t>
            </a:r>
            <a:r>
              <a:rPr lang="en-US" sz="2400" b="1" u="sng">
                <a:latin typeface="Times New Roman" pitchFamily="18" charset="0"/>
              </a:rPr>
              <a:t>           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adj</a:t>
            </a:r>
            <a:r>
              <a:rPr lang="en-US" altLang="zh-CN" sz="2400" b="1">
                <a:latin typeface="Times New Roman" pitchFamily="18" charset="0"/>
              </a:rPr>
              <a:t>.</a:t>
            </a:r>
            <a:r>
              <a:rPr lang="zh-CN" altLang="zh-CN" sz="2400" b="1"/>
              <a:t>城郊的；</a:t>
            </a:r>
            <a:endParaRPr lang="zh-CN" altLang="en-US" sz="2400" b="1"/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</a:rPr>
              <a:t>郊区的</a:t>
            </a:r>
            <a:r>
              <a:rPr lang="en-US" sz="2400" b="1">
                <a:latin typeface="Times New Roman" pitchFamily="18" charset="0"/>
              </a:rPr>
              <a:t>→</a:t>
            </a:r>
            <a:r>
              <a:rPr lang="en-US" sz="2400" b="1" u="sng">
                <a:latin typeface="Times New Roman" pitchFamily="18" charset="0"/>
              </a:rPr>
              <a:t>    </a:t>
            </a:r>
            <a:r>
              <a:rPr lang="en-US" altLang="zh-CN" sz="2400" b="1" u="sng">
                <a:latin typeface="Times New Roman" pitchFamily="18" charset="0"/>
              </a:rPr>
              <a:t>   </a:t>
            </a:r>
            <a:r>
              <a:rPr lang="en-US" sz="2400" b="1" u="sng">
                <a:latin typeface="Times New Roman" pitchFamily="18" charset="0"/>
              </a:rPr>
              <a:t>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adj</a:t>
            </a:r>
            <a:r>
              <a:rPr lang="en-US" altLang="zh-CN" sz="2400" b="1">
                <a:latin typeface="Times New Roman" pitchFamily="18" charset="0"/>
              </a:rPr>
              <a:t>.</a:t>
            </a:r>
            <a:r>
              <a:rPr lang="zh-CN" altLang="en-US" sz="2400" b="1">
                <a:latin typeface="Times New Roman" pitchFamily="18" charset="0"/>
              </a:rPr>
              <a:t>城市的，都市的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sz="2400" b="1" u="sng">
                <a:latin typeface="Times New Roman" pitchFamily="18" charset="0"/>
              </a:rPr>
              <a:t>                   </a:t>
            </a:r>
            <a:r>
              <a:rPr lang="en-US" sz="2400" b="1">
                <a:latin typeface="Times New Roman" pitchFamily="18" charset="0"/>
              </a:rPr>
              <a:t>  </a:t>
            </a:r>
            <a:r>
              <a:rPr lang="en-US" altLang="zh-CN" sz="2400" b="1" i="1">
                <a:latin typeface="Times New Roman" pitchFamily="18" charset="0"/>
              </a:rPr>
              <a:t>adj</a:t>
            </a:r>
            <a:r>
              <a:rPr lang="en-US" altLang="zh-CN" sz="2400" b="1">
                <a:latin typeface="Times New Roman" pitchFamily="18" charset="0"/>
              </a:rPr>
              <a:t>. </a:t>
            </a:r>
            <a:r>
              <a:rPr lang="zh-CN" altLang="en-US" sz="2400" b="1">
                <a:latin typeface="Times New Roman" pitchFamily="18" charset="0"/>
              </a:rPr>
              <a:t>有吸引力的</a:t>
            </a:r>
            <a:r>
              <a:rPr lang="en-US" sz="2400" b="1">
                <a:latin typeface="Times New Roman" pitchFamily="18" charset="0"/>
              </a:rPr>
              <a:t>→</a:t>
            </a:r>
            <a:r>
              <a:rPr lang="en-US" sz="2400" b="1" u="sng">
                <a:latin typeface="Times New Roman" pitchFamily="18" charset="0"/>
              </a:rPr>
              <a:t>         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v</a:t>
            </a:r>
            <a:r>
              <a:rPr lang="zh-CN" altLang="en-US" sz="2400" b="1">
                <a:latin typeface="Times New Roman" pitchFamily="18" charset="0"/>
              </a:rPr>
              <a:t>．吸引</a:t>
            </a:r>
            <a:endParaRPr lang="en-US" altLang="zh-CN" sz="2400" b="1">
              <a:latin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sz="2400" b="1">
                <a:latin typeface="Times New Roman" pitchFamily="18" charset="0"/>
              </a:rPr>
              <a:t>→</a:t>
            </a:r>
            <a:r>
              <a:rPr lang="en-US" sz="2400" b="1" u="sng">
                <a:latin typeface="Times New Roman" pitchFamily="18" charset="0"/>
              </a:rPr>
              <a:t>              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n</a:t>
            </a:r>
            <a:r>
              <a:rPr lang="zh-CN" altLang="en-US" sz="2400" b="1">
                <a:latin typeface="Times New Roman" pitchFamily="18" charset="0"/>
              </a:rPr>
              <a:t>．吸引；爱慕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</a:rPr>
              <a:t>3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sz="2400" b="1" u="sng">
                <a:latin typeface="Times New Roman" pitchFamily="18" charset="0"/>
              </a:rPr>
              <a:t>                 </a:t>
            </a:r>
            <a:r>
              <a:rPr lang="en-US" sz="2400" b="1">
                <a:latin typeface="Times New Roman" pitchFamily="18" charset="0"/>
              </a:rPr>
              <a:t>  </a:t>
            </a:r>
            <a:r>
              <a:rPr lang="en-US" altLang="zh-CN" sz="2400" b="1" i="1">
                <a:latin typeface="Times New Roman" pitchFamily="18" charset="0"/>
              </a:rPr>
              <a:t>adj</a:t>
            </a:r>
            <a:r>
              <a:rPr lang="en-US" altLang="zh-CN" sz="2400" b="1">
                <a:latin typeface="Times New Roman" pitchFamily="18" charset="0"/>
              </a:rPr>
              <a:t>.</a:t>
            </a:r>
            <a:r>
              <a:rPr lang="zh-CN" altLang="en-US" sz="2400" b="1">
                <a:latin typeface="Times New Roman" pitchFamily="18" charset="0"/>
              </a:rPr>
              <a:t>幸运的</a:t>
            </a:r>
            <a:r>
              <a:rPr lang="en-US" sz="2400" b="1">
                <a:latin typeface="Times New Roman" pitchFamily="18" charset="0"/>
              </a:rPr>
              <a:t>→</a:t>
            </a:r>
            <a:r>
              <a:rPr lang="en-US" sz="2400" b="1" u="sng">
                <a:latin typeface="Times New Roman" pitchFamily="18" charset="0"/>
              </a:rPr>
              <a:t>                   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adv</a:t>
            </a:r>
            <a:r>
              <a:rPr lang="en-US" altLang="zh-CN" sz="2400" b="1">
                <a:latin typeface="Times New Roman" pitchFamily="18" charset="0"/>
              </a:rPr>
              <a:t>.</a:t>
            </a:r>
            <a:r>
              <a:rPr lang="zh-CN" altLang="en-US" sz="2400" b="1">
                <a:latin typeface="Times New Roman" pitchFamily="18" charset="0"/>
              </a:rPr>
              <a:t>幸运地</a:t>
            </a:r>
            <a:endParaRPr lang="en-US" altLang="zh-CN" sz="2400" b="1">
              <a:latin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sz="2400" b="1">
                <a:latin typeface="Times New Roman" pitchFamily="18" charset="0"/>
              </a:rPr>
              <a:t>→</a:t>
            </a:r>
            <a:r>
              <a:rPr lang="en-US" sz="2400" b="1" u="sng">
                <a:latin typeface="Times New Roman" pitchFamily="18" charset="0"/>
              </a:rPr>
              <a:t>                   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adv</a:t>
            </a:r>
            <a:r>
              <a:rPr lang="en-US" altLang="zh-CN" sz="2400" b="1">
                <a:latin typeface="Times New Roman" pitchFamily="18" charset="0"/>
              </a:rPr>
              <a:t>.</a:t>
            </a:r>
            <a:r>
              <a:rPr lang="zh-CN" altLang="en-US" sz="2400" b="1">
                <a:latin typeface="Times New Roman" pitchFamily="18" charset="0"/>
              </a:rPr>
              <a:t>不幸地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</a:rPr>
              <a:t>4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sz="2400" b="1" u="sng">
                <a:latin typeface="Times New Roman" pitchFamily="18" charset="0"/>
              </a:rPr>
              <a:t>              </a:t>
            </a:r>
            <a:r>
              <a:rPr lang="en-US" sz="2400" b="1">
                <a:latin typeface="Times New Roman" pitchFamily="18" charset="0"/>
              </a:rPr>
              <a:t>   </a:t>
            </a:r>
            <a:r>
              <a:rPr lang="en-US" altLang="zh-CN" sz="2400" b="1" i="1">
                <a:latin typeface="Times New Roman" pitchFamily="18" charset="0"/>
              </a:rPr>
              <a:t>n</a:t>
            </a:r>
            <a:r>
              <a:rPr lang="zh-CN" altLang="en-US" sz="2400" b="1">
                <a:latin typeface="Times New Roman" pitchFamily="18" charset="0"/>
              </a:rPr>
              <a:t>．旅游者，观光者</a:t>
            </a:r>
            <a:r>
              <a:rPr lang="en-US" sz="2400" b="1">
                <a:latin typeface="Times New Roman" pitchFamily="18" charset="0"/>
              </a:rPr>
              <a:t>→</a:t>
            </a:r>
            <a:r>
              <a:rPr lang="en-US" sz="2400" b="1" u="sng">
                <a:latin typeface="Times New Roman" pitchFamily="18" charset="0"/>
              </a:rPr>
              <a:t>     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v</a:t>
            </a:r>
            <a:r>
              <a:rPr lang="zh-CN" altLang="en-US" sz="2400" b="1">
                <a:latin typeface="Times New Roman" pitchFamily="18" charset="0"/>
              </a:rPr>
              <a:t>．观光，旅游</a:t>
            </a:r>
            <a:endParaRPr lang="en-US" altLang="zh-CN" sz="2400" b="1">
              <a:latin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sz="2400" b="1">
                <a:latin typeface="Times New Roman" pitchFamily="18" charset="0"/>
              </a:rPr>
              <a:t>→</a:t>
            </a:r>
            <a:r>
              <a:rPr lang="en-US" sz="2400" b="1" u="sng">
                <a:latin typeface="Times New Roman" pitchFamily="18" charset="0"/>
              </a:rPr>
              <a:t>           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n</a:t>
            </a:r>
            <a:r>
              <a:rPr lang="zh-CN" altLang="en-US" sz="2400" b="1">
                <a:latin typeface="Times New Roman" pitchFamily="18" charset="0"/>
              </a:rPr>
              <a:t>．旅游业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</a:rPr>
              <a:t>5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sz="2400" b="1" u="sng">
                <a:latin typeface="Times New Roman" pitchFamily="18" charset="0"/>
              </a:rPr>
              <a:t>             </a:t>
            </a:r>
            <a:r>
              <a:rPr lang="en-US" altLang="zh-CN" sz="2400" b="1" i="1">
                <a:latin typeface="Times New Roman" pitchFamily="18" charset="0"/>
              </a:rPr>
              <a:t>vi</a:t>
            </a:r>
            <a:r>
              <a:rPr lang="en-US" altLang="zh-CN" sz="2400" b="1">
                <a:latin typeface="Times New Roman" pitchFamily="18" charset="0"/>
              </a:rPr>
              <a:t>.</a:t>
            </a:r>
            <a:r>
              <a:rPr lang="zh-CN" altLang="en-US" sz="2400" b="1">
                <a:latin typeface="Times New Roman" pitchFamily="18" charset="0"/>
              </a:rPr>
              <a:t>饿死</a:t>
            </a:r>
            <a:r>
              <a:rPr lang="en-US" sz="2400" b="1">
                <a:latin typeface="Times New Roman" pitchFamily="18" charset="0"/>
              </a:rPr>
              <a:t>→</a:t>
            </a:r>
            <a:r>
              <a:rPr lang="en-US" sz="2400" b="1" u="sng">
                <a:latin typeface="Times New Roman" pitchFamily="18" charset="0"/>
              </a:rPr>
              <a:t>                   </a:t>
            </a:r>
            <a:r>
              <a:rPr lang="en-US" sz="2400" b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n</a:t>
            </a:r>
            <a:r>
              <a:rPr lang="zh-CN" altLang="en-US" sz="2400" b="1">
                <a:latin typeface="Times New Roman" pitchFamily="18" charset="0"/>
              </a:rPr>
              <a:t>．挨饿；饿死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04914" y="1101912"/>
            <a:ext cx="12041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suburb 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476975" y="1134185"/>
            <a:ext cx="14526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suburban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739453" y="1708673"/>
            <a:ext cx="9893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urban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93800" y="2227263"/>
            <a:ext cx="14478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attractive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150822" y="2151960"/>
            <a:ext cx="10727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attract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207474" y="2777248"/>
            <a:ext cx="14830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attraction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49555" y="3381021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fortunate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316655" y="3288068"/>
            <a:ext cx="16546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fortunately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279912" y="3891840"/>
            <a:ext cx="20888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unfor-tunately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043193" y="4441825"/>
            <a:ext cx="1056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tourist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305910" y="442031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tour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336564" y="4941888"/>
            <a:ext cx="12105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tourism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053950" y="5513388"/>
            <a:ext cx="10647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starve 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210636" y="5577934"/>
            <a:ext cx="15183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starvation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1"/>
          <p:cNvSpPr txBox="1">
            <a:spLocks noChangeArrowheads="1"/>
          </p:cNvSpPr>
          <p:nvPr/>
        </p:nvSpPr>
        <p:spPr bwMode="auto">
          <a:xfrm>
            <a:off x="571500" y="1206500"/>
            <a:ext cx="1104900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．根据所给汉语写出单词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</a:rPr>
              <a:t>6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</a:rPr>
              <a:t>I made a </a:t>
            </a:r>
            <a:r>
              <a:rPr lang="en-US" altLang="zh-CN" sz="2400" b="1" u="sng">
                <a:latin typeface="Times New Roman" pitchFamily="18" charset="0"/>
              </a:rPr>
              <a:t>             </a:t>
            </a:r>
            <a:r>
              <a:rPr lang="en-US" altLang="zh-CN" sz="2400" b="1">
                <a:latin typeface="Times New Roman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</a:rPr>
              <a:t>调查</a:t>
            </a:r>
            <a:r>
              <a:rPr lang="en-US" altLang="zh-CN" sz="2400" b="1">
                <a:latin typeface="Times New Roman" pitchFamily="18" charset="0"/>
              </a:rPr>
              <a:t>) on the population there.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</a:rPr>
              <a:t>7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</a:rPr>
              <a:t>Great changes have taken place in my </a:t>
            </a:r>
            <a:r>
              <a:rPr lang="en-US" altLang="zh-CN" sz="2400" b="1" u="sng">
                <a:latin typeface="Times New Roman" pitchFamily="18" charset="0"/>
              </a:rPr>
              <a:t>                   </a:t>
            </a:r>
            <a:r>
              <a:rPr lang="en-US" altLang="zh-CN" sz="2400" b="1">
                <a:latin typeface="Times New Roman" pitchFamily="18" charset="0"/>
              </a:rPr>
              <a:t> (</a:t>
            </a:r>
            <a:r>
              <a:rPr lang="zh-CN" altLang="en-US" sz="2400" b="1">
                <a:latin typeface="Times New Roman" pitchFamily="18" charset="0"/>
              </a:rPr>
              <a:t>家乡</a:t>
            </a:r>
            <a:r>
              <a:rPr lang="en-US" altLang="zh-CN" sz="2400" b="1">
                <a:latin typeface="Times New Roman" pitchFamily="18" charset="0"/>
              </a:rPr>
              <a:t>)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</a:rPr>
              <a:t>8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</a:rPr>
              <a:t>The </a:t>
            </a:r>
            <a:r>
              <a:rPr lang="en-US" altLang="zh-CN" sz="2400" b="1" u="sng">
                <a:latin typeface="Times New Roman" pitchFamily="18" charset="0"/>
              </a:rPr>
              <a:t>            </a:t>
            </a:r>
            <a:r>
              <a:rPr lang="en-US" altLang="zh-CN" sz="2400" b="1">
                <a:latin typeface="Times New Roman" pitchFamily="18" charset="0"/>
              </a:rPr>
              <a:t> (</a:t>
            </a:r>
            <a:r>
              <a:rPr lang="zh-CN" altLang="en-US" sz="2400" b="1">
                <a:latin typeface="Times New Roman" pitchFamily="18" charset="0"/>
              </a:rPr>
              <a:t>当地的</a:t>
            </a:r>
            <a:r>
              <a:rPr lang="en-US" altLang="zh-CN" sz="2400" b="1">
                <a:latin typeface="Times New Roman" pitchFamily="18" charset="0"/>
              </a:rPr>
              <a:t>) people live on rice.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</a:rPr>
              <a:t>9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</a:rPr>
              <a:t>The explosion </a:t>
            </a:r>
            <a:r>
              <a:rPr lang="en-US" altLang="zh-CN" sz="2400" b="1" u="sng">
                <a:latin typeface="Times New Roman" pitchFamily="18" charset="0"/>
              </a:rPr>
              <a:t>                 </a:t>
            </a:r>
            <a:r>
              <a:rPr lang="en-US" altLang="zh-CN" sz="2400" b="1">
                <a:latin typeface="Times New Roman" pitchFamily="18" charset="0"/>
              </a:rPr>
              <a:t> (</a:t>
            </a:r>
            <a:r>
              <a:rPr lang="zh-CN" altLang="en-US" sz="2400" b="1">
                <a:latin typeface="Times New Roman" pitchFamily="18" charset="0"/>
              </a:rPr>
              <a:t>听起来</a:t>
            </a:r>
            <a:r>
              <a:rPr lang="en-US" altLang="zh-CN" sz="2400" b="1">
                <a:latin typeface="Times New Roman" pitchFamily="18" charset="0"/>
              </a:rPr>
              <a:t>) like a thunder.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405679" y="2083678"/>
            <a:ext cx="1056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survey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83114" y="2835986"/>
            <a:ext cx="15536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hometown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01863" y="3604149"/>
            <a:ext cx="7986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local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089239" y="4282385"/>
            <a:ext cx="1714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sounded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476251" y="1285876"/>
            <a:ext cx="11049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</a:rPr>
              <a:t>10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</a:rPr>
              <a:t>I don't want to </a:t>
            </a:r>
            <a:r>
              <a:rPr lang="en-US" altLang="zh-CN" sz="2400" b="1" u="sng">
                <a:latin typeface="Times New Roman" pitchFamily="18" charset="0"/>
              </a:rPr>
              <a:t>              </a:t>
            </a:r>
            <a:r>
              <a:rPr lang="en-US" altLang="zh-CN" sz="2400" b="1">
                <a:latin typeface="Times New Roman" pitchFamily="18" charset="0"/>
              </a:rPr>
              <a:t> (</a:t>
            </a:r>
            <a:r>
              <a:rPr lang="zh-CN" altLang="en-US" sz="2400" b="1">
                <a:latin typeface="Times New Roman" pitchFamily="18" charset="0"/>
              </a:rPr>
              <a:t>打扰</a:t>
            </a:r>
            <a:r>
              <a:rPr lang="en-US" altLang="zh-CN" sz="2400" b="1">
                <a:latin typeface="Times New Roman" pitchFamily="18" charset="0"/>
              </a:rPr>
              <a:t>) you, but I have to.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</a:rPr>
              <a:t>11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</a:rPr>
              <a:t>The job market has changed and our </a:t>
            </a:r>
            <a:r>
              <a:rPr lang="en-US" altLang="zh-CN" sz="2400" b="1" u="sng">
                <a:latin typeface="Times New Roman" pitchFamily="18" charset="0"/>
              </a:rPr>
              <a:t>                  </a:t>
            </a:r>
            <a:r>
              <a:rPr lang="en-US" altLang="zh-CN" sz="2400" b="1">
                <a:latin typeface="Times New Roman" pitchFamily="18" charset="0"/>
              </a:rPr>
              <a:t> (</a:t>
            </a:r>
            <a:r>
              <a:rPr lang="zh-CN" altLang="en-US" sz="2400" b="1">
                <a:latin typeface="Times New Roman" pitchFamily="18" charset="0"/>
              </a:rPr>
              <a:t>方式</a:t>
            </a:r>
            <a:r>
              <a:rPr lang="en-US" altLang="zh-CN" sz="2400" b="1">
                <a:latin typeface="Times New Roman" pitchFamily="18" charset="0"/>
              </a:rPr>
              <a:t>) to </a:t>
            </a:r>
          </a:p>
          <a:p>
            <a:pPr lvl="1"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</a:rPr>
              <a:t>finding </a:t>
            </a:r>
            <a:r>
              <a:rPr lang="en-US" altLang="en-US" sz="2400" b="1">
                <a:latin typeface="Times New Roman" pitchFamily="18" charset="0"/>
              </a:rPr>
              <a:t>work</a:t>
            </a:r>
            <a:r>
              <a:rPr lang="en-US" altLang="zh-CN" sz="2400" b="1">
                <a:latin typeface="Times New Roman" pitchFamily="18" charset="0"/>
              </a:rPr>
              <a:t> must change as well.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</a:rPr>
              <a:t>12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</a:rPr>
              <a:t>The houses in this </a:t>
            </a:r>
            <a:r>
              <a:rPr lang="en-US" altLang="zh-CN" sz="2400" b="1" u="sng">
                <a:latin typeface="Times New Roman" pitchFamily="18" charset="0"/>
              </a:rPr>
              <a:t>                          </a:t>
            </a:r>
            <a:r>
              <a:rPr lang="en-US" altLang="zh-CN" sz="2400" b="1">
                <a:latin typeface="Times New Roman" pitchFamily="18" charset="0"/>
              </a:rPr>
              <a:t> (</a:t>
            </a:r>
            <a:r>
              <a:rPr lang="zh-CN" altLang="en-US" sz="2400" b="1">
                <a:latin typeface="Times New Roman" pitchFamily="18" charset="0"/>
              </a:rPr>
              <a:t>居民区</a:t>
            </a:r>
            <a:r>
              <a:rPr lang="en-US" altLang="zh-CN" sz="2400" b="1">
                <a:latin typeface="Times New Roman" pitchFamily="18" charset="0"/>
              </a:rPr>
              <a:t>) are expensive.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itchFamily="18" charset="0"/>
              </a:rPr>
              <a:t>13</a:t>
            </a:r>
            <a:r>
              <a:rPr lang="zh-CN" altLang="en-US" sz="2400" b="1">
                <a:latin typeface="Times New Roman" pitchFamily="18" charset="0"/>
              </a:rPr>
              <a:t>．</a:t>
            </a:r>
            <a:r>
              <a:rPr lang="en-US" altLang="zh-CN" sz="2400" b="1">
                <a:latin typeface="Times New Roman" pitchFamily="18" charset="0"/>
              </a:rPr>
              <a:t>The ship arrives at Shanghai </a:t>
            </a:r>
            <a:r>
              <a:rPr lang="en-US" altLang="zh-CN" sz="2400" b="1" u="sng">
                <a:latin typeface="Times New Roman" pitchFamily="18" charset="0"/>
              </a:rPr>
              <a:t>                    </a:t>
            </a:r>
            <a:r>
              <a:rPr lang="en-US" altLang="zh-CN" sz="2400" b="1">
                <a:latin typeface="Times New Roman" pitchFamily="18" charset="0"/>
              </a:rPr>
              <a:t> (</a:t>
            </a:r>
            <a:r>
              <a:rPr lang="zh-CN" altLang="en-US" sz="2400" b="1">
                <a:latin typeface="Times New Roman" pitchFamily="18" charset="0"/>
              </a:rPr>
              <a:t>海港</a:t>
            </a:r>
            <a:r>
              <a:rPr lang="en-US" altLang="zh-CN" sz="2400" b="1">
                <a:latin typeface="Times New Roman" pitchFamily="18" charset="0"/>
              </a:rPr>
              <a:t>) at 10.</a:t>
            </a:r>
            <a:endParaRPr lang="zh-CN" altLang="en-US" sz="2400" b="1">
              <a:latin typeface="Times New Roman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331958" y="1500188"/>
            <a:ext cx="1056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bother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32308" y="2193048"/>
            <a:ext cx="14278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approach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22501" y="3650728"/>
            <a:ext cx="2186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neighbourhood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59862" y="4357689"/>
            <a:ext cx="13468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Harbour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83117" y="1431272"/>
            <a:ext cx="11808883" cy="518477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Lead in</a:t>
            </a:r>
          </a:p>
          <a:p>
            <a:pPr eaLnBrk="1" hangingPunct="1"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</a:rPr>
              <a:t>  </a:t>
            </a:r>
          </a:p>
          <a:p>
            <a:pPr eaLnBrk="1" hangingPunct="1">
              <a:buFontTx/>
              <a:buNone/>
            </a:pPr>
            <a:r>
              <a:rPr lang="en-US" altLang="zh-CN" sz="2800" b="1" dirty="0" smtClean="0">
                <a:solidFill>
                  <a:srgbClr val="7030A0"/>
                </a:solidFill>
              </a:rPr>
              <a:t>Do you know any words to describe a lively city ?</a:t>
            </a:r>
          </a:p>
          <a:p>
            <a:pPr eaLnBrk="1" hangingPunct="1">
              <a:buFontTx/>
              <a:buNone/>
            </a:pPr>
            <a:r>
              <a:rPr lang="en-US" altLang="zh-CN" sz="2800" b="1" dirty="0" smtClean="0">
                <a:solidFill>
                  <a:srgbClr val="7030A0"/>
                </a:solidFill>
              </a:rPr>
              <a:t>   </a:t>
            </a:r>
          </a:p>
          <a:p>
            <a:pPr eaLnBrk="1" hangingPunct="1">
              <a:buFontTx/>
              <a:buNone/>
            </a:pPr>
            <a:r>
              <a:rPr lang="en-US" altLang="zh-CN" sz="2800" b="1" dirty="0" smtClean="0">
                <a:solidFill>
                  <a:srgbClr val="002060"/>
                </a:solidFill>
              </a:rPr>
              <a:t>people. traffic .local products. architecture . economy.</a:t>
            </a:r>
          </a:p>
          <a:p>
            <a:pPr eaLnBrk="1" hangingPunct="1">
              <a:buFontTx/>
              <a:buNone/>
            </a:pPr>
            <a:r>
              <a:rPr lang="en-US" altLang="zh-CN" sz="2800" b="1" dirty="0" smtClean="0">
                <a:solidFill>
                  <a:srgbClr val="002060"/>
                </a:solidFill>
              </a:rPr>
              <a:t>environment . climate . location . interesting places . etc.</a:t>
            </a:r>
          </a:p>
          <a:p>
            <a:pPr eaLnBrk="1" hangingPunct="1">
              <a:buFontTx/>
              <a:buNone/>
            </a:pP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buFontTx/>
              <a:buNone/>
            </a:pPr>
            <a:endParaRPr lang="zh-CN" altLang="en-US" sz="2800" b="1" dirty="0" smtClean="0">
              <a:solidFill>
                <a:srgbClr val="002060"/>
              </a:solidFill>
            </a:endParaRPr>
          </a:p>
        </p:txBody>
      </p:sp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816187" y="344245"/>
            <a:ext cx="297603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导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431800" y="1844675"/>
            <a:ext cx="10972800" cy="17287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任务</a:t>
            </a:r>
            <a:r>
              <a:rPr lang="zh-CN" altLang="en-US" noProof="1" smtClean="0">
                <a:solidFill>
                  <a:srgbClr val="0000FF"/>
                </a:solidFill>
              </a:rPr>
              <a:t>：熟读本模块单词；</a:t>
            </a:r>
            <a:endParaRPr lang="zh-CN" altLang="en-US" noProof="1">
              <a:solidFill>
                <a:srgbClr val="0000FF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zh-CN" altLang="en-US" noProof="1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要求：</a:t>
            </a:r>
            <a:r>
              <a:rPr lang="zh-CN" altLang="en-US" noProof="1" smtClean="0">
                <a:solidFill>
                  <a:srgbClr val="0000FF"/>
                </a:solidFill>
                <a:sym typeface="+mn-ea"/>
              </a:rPr>
              <a:t>学生大声朗读单词，不会读的请教同组同学或老师</a:t>
            </a:r>
            <a:r>
              <a:rPr lang="en-US" altLang="zh-CN" noProof="1" smtClean="0">
                <a:solidFill>
                  <a:srgbClr val="0000FF"/>
                </a:solidFill>
                <a:sym typeface="+mn-ea"/>
              </a:rPr>
              <a:t>------5</a:t>
            </a:r>
            <a:r>
              <a:rPr lang="zh-CN" altLang="en-US" noProof="1" smtClean="0">
                <a:solidFill>
                  <a:srgbClr val="0000FF"/>
                </a:solidFill>
                <a:sym typeface="+mn-ea"/>
              </a:rPr>
              <a:t>分钟</a:t>
            </a:r>
            <a:r>
              <a:rPr lang="zh-CN" altLang="en-US" noProof="1">
                <a:solidFill>
                  <a:srgbClr val="0000FF"/>
                </a:solidFill>
                <a:sym typeface="+mn-ea"/>
              </a:rPr>
              <a:t>；</a:t>
            </a:r>
          </a:p>
        </p:txBody>
      </p:sp>
      <p:pic>
        <p:nvPicPr>
          <p:cNvPr id="16391" name="Picture 10" descr="0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1" y="1844675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2289983" y="1086523"/>
            <a:ext cx="5100519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我们一起读单词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385882" y="373867"/>
            <a:ext cx="297603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思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431800" y="1844675"/>
            <a:ext cx="10972800" cy="17287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任务：学习语言点的学习，完成导学</a:t>
            </a:r>
            <a:r>
              <a:rPr lang="zh-CN" altLang="en-US" noProof="1" smtClean="0">
                <a:solidFill>
                  <a:srgbClr val="0000FF"/>
                </a:solidFill>
              </a:rPr>
              <a:t>案上</a:t>
            </a:r>
            <a:r>
              <a:rPr lang="zh-CN" altLang="en-US" noProof="1">
                <a:solidFill>
                  <a:srgbClr val="0000FF"/>
                </a:solidFill>
              </a:rPr>
              <a:t>相应的练习题；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zh-CN" altLang="en-US" noProof="1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要求：</a:t>
            </a:r>
            <a:r>
              <a:rPr lang="zh-CN" altLang="en-US" noProof="1">
                <a:solidFill>
                  <a:srgbClr val="0000FF"/>
                </a:solidFill>
                <a:sym typeface="+mn-ea"/>
              </a:rPr>
              <a:t>学生独立自主，安静地完成学习任务</a:t>
            </a:r>
            <a:r>
              <a:rPr lang="en-US" altLang="zh-CN" noProof="1" smtClean="0">
                <a:solidFill>
                  <a:srgbClr val="0000FF"/>
                </a:solidFill>
                <a:sym typeface="+mn-ea"/>
              </a:rPr>
              <a:t>------8</a:t>
            </a:r>
            <a:r>
              <a:rPr lang="zh-CN" altLang="en-US" noProof="1" smtClean="0">
                <a:solidFill>
                  <a:srgbClr val="0000FF"/>
                </a:solidFill>
                <a:sym typeface="+mn-ea"/>
              </a:rPr>
              <a:t>分钟</a:t>
            </a:r>
            <a:r>
              <a:rPr lang="zh-CN" altLang="en-US" noProof="1">
                <a:solidFill>
                  <a:srgbClr val="0000FF"/>
                </a:solidFill>
                <a:sym typeface="+mn-ea"/>
              </a:rPr>
              <a:t>；</a:t>
            </a:r>
          </a:p>
        </p:txBody>
      </p:sp>
      <p:pic>
        <p:nvPicPr>
          <p:cNvPr id="16391" name="Picture 10" descr="0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1" y="1844675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794673" y="406140"/>
            <a:ext cx="297603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思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91717" y="1717006"/>
            <a:ext cx="11525331" cy="1970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708612" y="72653"/>
            <a:ext cx="297603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思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38256"/>
            <a:ext cx="12192000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按要求写出单词的中英文形式</a:t>
            </a:r>
            <a:r>
              <a:rPr lang="zh-CN" altLang="en-US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sz="2800" dirty="0" smtClean="0"/>
              <a:t>(1). _____________ adj.</a:t>
            </a:r>
            <a:r>
              <a:rPr lang="zh-CN" altLang="en-US" sz="2800" dirty="0" smtClean="0"/>
              <a:t>失业的</a:t>
            </a:r>
            <a:r>
              <a:rPr lang="en-US" sz="2800" dirty="0" smtClean="0"/>
              <a:t>______________ n.</a:t>
            </a:r>
            <a:r>
              <a:rPr lang="zh-CN" altLang="en-US" sz="2800" dirty="0" smtClean="0"/>
              <a:t>失业</a:t>
            </a:r>
            <a:r>
              <a:rPr lang="en-US" sz="2800" dirty="0" smtClean="0"/>
              <a:t> _________n.</a:t>
            </a:r>
            <a:r>
              <a:rPr lang="zh-CN" altLang="en-US" sz="2800" dirty="0" smtClean="0"/>
              <a:t>就业       </a:t>
            </a:r>
          </a:p>
          <a:p>
            <a:r>
              <a:rPr lang="en-US" sz="2800" dirty="0" smtClean="0"/>
              <a:t>(2)._______________n.</a:t>
            </a:r>
            <a:r>
              <a:rPr lang="zh-CN" altLang="en-US" sz="2800" dirty="0" smtClean="0"/>
              <a:t>职业</a:t>
            </a:r>
            <a:r>
              <a:rPr lang="en-US" altLang="zh-CN" sz="2800" dirty="0" smtClean="0"/>
              <a:t>______________v.</a:t>
            </a:r>
            <a:r>
              <a:rPr lang="zh-CN" altLang="en-US" sz="2800" dirty="0" smtClean="0"/>
              <a:t>占据</a:t>
            </a:r>
          </a:p>
          <a:p>
            <a:r>
              <a:rPr lang="en-US" sz="2800" dirty="0" smtClean="0"/>
              <a:t>(3)._______________adj.</a:t>
            </a:r>
            <a:r>
              <a:rPr lang="zh-CN" altLang="en-US" sz="2800" dirty="0" smtClean="0"/>
              <a:t>专业的</a:t>
            </a:r>
            <a:r>
              <a:rPr lang="en-US" altLang="zh-CN" sz="2800" dirty="0" smtClean="0"/>
              <a:t>___________n.</a:t>
            </a:r>
            <a:r>
              <a:rPr lang="zh-CN" altLang="en-US" sz="2800" dirty="0" smtClean="0"/>
              <a:t>职业，专业</a:t>
            </a:r>
          </a:p>
          <a:p>
            <a:r>
              <a:rPr lang="en-US" sz="2800" dirty="0" smtClean="0"/>
              <a:t>(4). pretty (adv.)_______________, (adj.) _______________   </a:t>
            </a:r>
            <a:endParaRPr lang="zh-CN" altLang="en-US" sz="2800" dirty="0" smtClean="0"/>
          </a:p>
          <a:p>
            <a:r>
              <a:rPr lang="en-US" sz="2800" dirty="0" smtClean="0"/>
              <a:t>(5). sound (vi.)________________, (n.) ________________</a:t>
            </a:r>
          </a:p>
          <a:p>
            <a:r>
              <a:rPr lang="en-US" sz="2800" dirty="0" smtClean="0"/>
              <a:t>(6).  _________vi</a:t>
            </a:r>
            <a:r>
              <a:rPr lang="zh-CN" altLang="en-US" sz="2800" dirty="0" smtClean="0"/>
              <a:t>死里逃生</a:t>
            </a:r>
            <a:r>
              <a:rPr lang="en-US" sz="2800" dirty="0" smtClean="0"/>
              <a:t>, (n.) __________</a:t>
            </a:r>
            <a:r>
              <a:rPr lang="zh-CN" altLang="en-US" sz="2800" dirty="0" smtClean="0"/>
              <a:t>幸存</a:t>
            </a:r>
            <a:r>
              <a:rPr lang="en-US" altLang="zh-CN" sz="2800" dirty="0" smtClean="0"/>
              <a:t>n.___________</a:t>
            </a:r>
            <a:r>
              <a:rPr lang="zh-CN" altLang="en-US" sz="2800" dirty="0" smtClean="0"/>
              <a:t>幸存者</a:t>
            </a:r>
          </a:p>
          <a:p>
            <a:r>
              <a:rPr lang="en-US" sz="2800" dirty="0" smtClean="0"/>
              <a:t>(7). approach (vt.) _______________, (n.) _________________</a:t>
            </a:r>
            <a:endParaRPr lang="zh-CN" altLang="en-US" sz="2800" dirty="0" smtClean="0"/>
          </a:p>
          <a:p>
            <a:r>
              <a:rPr lang="en-US" sz="2800" dirty="0" smtClean="0"/>
              <a:t>(8)_______________ adj.</a:t>
            </a:r>
            <a:r>
              <a:rPr lang="zh-CN" altLang="en-US" sz="2800" dirty="0" smtClean="0"/>
              <a:t>吸引人的</a:t>
            </a:r>
            <a:r>
              <a:rPr lang="en-US" sz="2800" dirty="0" smtClean="0"/>
              <a:t>,________________ vt.</a:t>
            </a:r>
            <a:r>
              <a:rPr lang="zh-CN" altLang="en-US" sz="2800" dirty="0" smtClean="0"/>
              <a:t>吸引  </a:t>
            </a:r>
            <a:endParaRPr lang="en-US" altLang="zh-CN" sz="2800" dirty="0" smtClean="0"/>
          </a:p>
          <a:p>
            <a:r>
              <a:rPr lang="en-US" sz="2800" dirty="0" smtClean="0"/>
              <a:t>     ,_________________ n.</a:t>
            </a:r>
            <a:r>
              <a:rPr lang="zh-CN" altLang="en-US" sz="2800" dirty="0" smtClean="0"/>
              <a:t>吸引力</a:t>
            </a:r>
          </a:p>
          <a:p>
            <a:r>
              <a:rPr lang="en-US" sz="2800" dirty="0" smtClean="0"/>
              <a:t>(9)_______________ adj.</a:t>
            </a:r>
            <a:r>
              <a:rPr lang="zh-CN" altLang="en-US" sz="2800" dirty="0" smtClean="0"/>
              <a:t>幸运的</a:t>
            </a:r>
            <a:r>
              <a:rPr lang="en-US" sz="2800" dirty="0" smtClean="0"/>
              <a:t>,________________ adj.</a:t>
            </a:r>
            <a:r>
              <a:rPr lang="zh-CN" altLang="en-US" sz="2800" dirty="0" smtClean="0"/>
              <a:t>不幸的</a:t>
            </a:r>
            <a:endParaRPr lang="en-US" altLang="zh-CN" sz="2800" dirty="0" smtClean="0"/>
          </a:p>
          <a:p>
            <a:r>
              <a:rPr lang="en-US" sz="2800" dirty="0" smtClean="0"/>
              <a:t>    ,_________________ adv.</a:t>
            </a:r>
            <a:r>
              <a:rPr lang="zh-CN" altLang="en-US" sz="2800" dirty="0" smtClean="0"/>
              <a:t>幸运地</a:t>
            </a:r>
          </a:p>
          <a:p>
            <a:r>
              <a:rPr lang="en-US" sz="2800" dirty="0" smtClean="0"/>
              <a:t>(10) ______________ n.</a:t>
            </a:r>
            <a:r>
              <a:rPr lang="zh-CN" altLang="en-US" sz="2800" dirty="0" smtClean="0"/>
              <a:t>旅游者</a:t>
            </a:r>
            <a:r>
              <a:rPr lang="en-US" sz="2800" dirty="0" smtClean="0"/>
              <a:t>,_________________ n./v.</a:t>
            </a:r>
            <a:r>
              <a:rPr lang="zh-CN" altLang="en-US" sz="2800" dirty="0" smtClean="0"/>
              <a:t>旅游</a:t>
            </a:r>
            <a:endParaRPr lang="en-US" altLang="zh-CN" sz="2800" dirty="0" smtClean="0"/>
          </a:p>
          <a:p>
            <a:r>
              <a:rPr lang="en-US" sz="2800" dirty="0" smtClean="0"/>
              <a:t>        ,__________________n.</a:t>
            </a:r>
            <a:r>
              <a:rPr lang="zh-CN" altLang="en-US" sz="2800" dirty="0" smtClean="0"/>
              <a:t>旅游业</a:t>
            </a:r>
          </a:p>
          <a:p>
            <a:endParaRPr lang="zh-CN" altLang="en-US" sz="2800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431800" y="1844675"/>
            <a:ext cx="10972800" cy="17287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任务：以小组为单位，组内讨论导学案（</a:t>
            </a:r>
            <a:r>
              <a:rPr lang="en-US" altLang="zh-CN" noProof="1">
                <a:solidFill>
                  <a:srgbClr val="0000FF"/>
                </a:solidFill>
              </a:rPr>
              <a:t>1</a:t>
            </a:r>
            <a:r>
              <a:rPr lang="zh-CN" altLang="en-US" noProof="1">
                <a:solidFill>
                  <a:srgbClr val="0000FF"/>
                </a:solidFill>
              </a:rPr>
              <a:t>）中语言点的解读和练习题；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zh-CN" altLang="en-US" noProof="1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要求：</a:t>
            </a:r>
            <a:r>
              <a:rPr lang="zh-CN" altLang="en-US" noProof="1">
                <a:solidFill>
                  <a:srgbClr val="0000FF"/>
                </a:solidFill>
                <a:sym typeface="+mn-ea"/>
              </a:rPr>
              <a:t>学生站立姿势讨论学习中所遇到的难点，相互答疑</a:t>
            </a:r>
            <a:r>
              <a:rPr lang="en-US" altLang="zh-CN" noProof="1">
                <a:solidFill>
                  <a:srgbClr val="0000FF"/>
                </a:solidFill>
                <a:sym typeface="+mn-ea"/>
              </a:rPr>
              <a:t>------7</a:t>
            </a:r>
            <a:r>
              <a:rPr lang="zh-CN" altLang="en-US" noProof="1">
                <a:solidFill>
                  <a:srgbClr val="0000FF"/>
                </a:solidFill>
                <a:sym typeface="+mn-ea"/>
              </a:rPr>
              <a:t>分钟；</a:t>
            </a:r>
          </a:p>
        </p:txBody>
      </p:sp>
      <p:pic>
        <p:nvPicPr>
          <p:cNvPr id="17414" name="Picture 10" descr="0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1" y="1844675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2876341" y="355262"/>
            <a:ext cx="297603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议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431800" y="1844675"/>
            <a:ext cx="10972800" cy="17287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任务：完成语言点的学习成果展示，小组代表做出相应的讲解；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zh-CN" altLang="en-US" noProof="1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要求：</a:t>
            </a:r>
            <a:r>
              <a:rPr lang="zh-CN" altLang="en-US" noProof="1">
                <a:solidFill>
                  <a:srgbClr val="0000FF"/>
                </a:solidFill>
                <a:sym typeface="+mn-ea"/>
              </a:rPr>
              <a:t>学生核对自己的学习成果，做出相应的知识补充笔记</a:t>
            </a:r>
            <a:r>
              <a:rPr lang="en-US" altLang="zh-CN" noProof="1">
                <a:solidFill>
                  <a:srgbClr val="0000FF"/>
                </a:solidFill>
                <a:sym typeface="+mn-ea"/>
              </a:rPr>
              <a:t>------6</a:t>
            </a:r>
            <a:r>
              <a:rPr lang="zh-CN" altLang="en-US" noProof="1">
                <a:solidFill>
                  <a:srgbClr val="0000FF"/>
                </a:solidFill>
                <a:sym typeface="+mn-ea"/>
              </a:rPr>
              <a:t>分钟；</a:t>
            </a:r>
          </a:p>
        </p:txBody>
      </p:sp>
      <p:pic>
        <p:nvPicPr>
          <p:cNvPr id="18439" name="Picture 10" descr="0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1" y="1844675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2876341" y="355262"/>
            <a:ext cx="297603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展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431800" y="1844675"/>
            <a:ext cx="10972800" cy="17287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任务：完成语言点学习的重难点相应的讲解并解决学生学习中的困惑；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zh-CN" altLang="en-US" noProof="1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noProof="1">
                <a:solidFill>
                  <a:srgbClr val="0000FF"/>
                </a:solidFill>
              </a:rPr>
              <a:t>要求：</a:t>
            </a:r>
            <a:r>
              <a:rPr lang="zh-CN" altLang="en-US" noProof="1">
                <a:solidFill>
                  <a:srgbClr val="0000FF"/>
                </a:solidFill>
                <a:sym typeface="+mn-ea"/>
              </a:rPr>
              <a:t>学生用双色笔核对自己的学习成果，做出相应的知识补充笔记</a:t>
            </a:r>
            <a:r>
              <a:rPr lang="en-US" altLang="zh-CN" noProof="1">
                <a:solidFill>
                  <a:srgbClr val="0000FF"/>
                </a:solidFill>
                <a:sym typeface="+mn-ea"/>
              </a:rPr>
              <a:t>------7</a:t>
            </a:r>
            <a:r>
              <a:rPr lang="zh-CN" altLang="en-US" noProof="1">
                <a:solidFill>
                  <a:srgbClr val="0000FF"/>
                </a:solidFill>
                <a:sym typeface="+mn-ea"/>
              </a:rPr>
              <a:t>分钟；</a:t>
            </a:r>
          </a:p>
        </p:txBody>
      </p:sp>
      <p:pic>
        <p:nvPicPr>
          <p:cNvPr id="19463" name="Picture 10" descr="0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1" y="1844675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2876341" y="355262"/>
            <a:ext cx="297603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文鼎特粗圆简"/>
              </a:rPr>
              <a:t>评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文鼎特粗圆简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3404"/>
            <a:ext cx="12192000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+mn-ea"/>
              </a:rPr>
              <a:t>根据所给信息填出相应的英语或汉语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sz="2800" dirty="0" smtClean="0"/>
              <a:t>(1). _____________ adj.</a:t>
            </a:r>
            <a:r>
              <a:rPr lang="zh-CN" altLang="en-US" sz="2800" dirty="0" smtClean="0"/>
              <a:t>失业的</a:t>
            </a:r>
            <a:r>
              <a:rPr lang="en-US" sz="2800" dirty="0" smtClean="0"/>
              <a:t>______________ n.</a:t>
            </a:r>
            <a:r>
              <a:rPr lang="zh-CN" altLang="en-US" sz="2800" dirty="0" smtClean="0"/>
              <a:t>失业</a:t>
            </a:r>
            <a:r>
              <a:rPr lang="en-US" sz="2800" dirty="0" smtClean="0"/>
              <a:t> _________n.</a:t>
            </a:r>
            <a:r>
              <a:rPr lang="zh-CN" altLang="en-US" sz="2800" dirty="0" smtClean="0"/>
              <a:t>就业       </a:t>
            </a:r>
          </a:p>
          <a:p>
            <a:r>
              <a:rPr lang="en-US" sz="2800" dirty="0" smtClean="0"/>
              <a:t>(2)._______________n.</a:t>
            </a:r>
            <a:r>
              <a:rPr lang="zh-CN" altLang="en-US" sz="2800" dirty="0" smtClean="0"/>
              <a:t>职业</a:t>
            </a:r>
            <a:r>
              <a:rPr lang="en-US" altLang="zh-CN" sz="2800" dirty="0" smtClean="0"/>
              <a:t>______________v.</a:t>
            </a:r>
            <a:r>
              <a:rPr lang="zh-CN" altLang="en-US" sz="2800" dirty="0" smtClean="0"/>
              <a:t>占据</a:t>
            </a:r>
          </a:p>
          <a:p>
            <a:r>
              <a:rPr lang="en-US" sz="2800" dirty="0" smtClean="0"/>
              <a:t>(3)._______________adj.</a:t>
            </a:r>
            <a:r>
              <a:rPr lang="zh-CN" altLang="en-US" sz="2800" dirty="0" smtClean="0"/>
              <a:t>专业的</a:t>
            </a:r>
            <a:r>
              <a:rPr lang="en-US" altLang="zh-CN" sz="2800" dirty="0" smtClean="0"/>
              <a:t>___________n.</a:t>
            </a:r>
            <a:r>
              <a:rPr lang="zh-CN" altLang="en-US" sz="2800" dirty="0" smtClean="0"/>
              <a:t>职业，专业</a:t>
            </a:r>
          </a:p>
          <a:p>
            <a:r>
              <a:rPr lang="en-US" sz="2800" dirty="0" smtClean="0"/>
              <a:t>(4). pretty (adv.)_______________, (adj.) _______________   </a:t>
            </a:r>
            <a:endParaRPr lang="zh-CN" altLang="en-US" sz="2800" dirty="0" smtClean="0"/>
          </a:p>
          <a:p>
            <a:r>
              <a:rPr lang="en-US" sz="2800" dirty="0" smtClean="0"/>
              <a:t>(5). sound (vi.)________________, (n.) ________________</a:t>
            </a:r>
          </a:p>
          <a:p>
            <a:r>
              <a:rPr lang="en-US" sz="2800" dirty="0" smtClean="0"/>
              <a:t>(6).  _________vi</a:t>
            </a:r>
            <a:r>
              <a:rPr lang="zh-CN" altLang="en-US" sz="2800" dirty="0" smtClean="0"/>
              <a:t>死里逃生</a:t>
            </a:r>
            <a:r>
              <a:rPr lang="en-US" sz="2800" dirty="0" smtClean="0"/>
              <a:t>, (n.) __________</a:t>
            </a:r>
            <a:r>
              <a:rPr lang="zh-CN" altLang="en-US" sz="2800" dirty="0" smtClean="0"/>
              <a:t>幸存</a:t>
            </a:r>
            <a:r>
              <a:rPr lang="en-US" altLang="zh-CN" sz="2800" dirty="0" smtClean="0"/>
              <a:t>n.___________</a:t>
            </a:r>
            <a:r>
              <a:rPr lang="zh-CN" altLang="en-US" sz="2800" dirty="0" smtClean="0"/>
              <a:t>幸存者</a:t>
            </a:r>
          </a:p>
          <a:p>
            <a:r>
              <a:rPr lang="en-US" sz="2800" dirty="0" smtClean="0"/>
              <a:t>(7). approach (vt.) _______________, (n.) _________________</a:t>
            </a:r>
            <a:endParaRPr lang="zh-CN" altLang="en-US" sz="2800" dirty="0" smtClean="0"/>
          </a:p>
          <a:p>
            <a:r>
              <a:rPr lang="en-US" sz="2800" dirty="0" smtClean="0"/>
              <a:t>(8)_______________ adj.</a:t>
            </a:r>
            <a:r>
              <a:rPr lang="zh-CN" altLang="en-US" sz="2800" dirty="0" smtClean="0"/>
              <a:t>吸引人的</a:t>
            </a:r>
            <a:r>
              <a:rPr lang="en-US" sz="2800" dirty="0" smtClean="0"/>
              <a:t>,________________ vt.</a:t>
            </a:r>
            <a:r>
              <a:rPr lang="zh-CN" altLang="en-US" sz="2800" dirty="0" smtClean="0"/>
              <a:t>吸引  </a:t>
            </a:r>
            <a:endParaRPr lang="en-US" altLang="zh-CN" sz="2800" dirty="0" smtClean="0"/>
          </a:p>
          <a:p>
            <a:r>
              <a:rPr lang="en-US" sz="2800" dirty="0" smtClean="0"/>
              <a:t>     ,_________________ n.</a:t>
            </a:r>
            <a:r>
              <a:rPr lang="zh-CN" altLang="en-US" sz="2800" dirty="0" smtClean="0"/>
              <a:t>吸引力</a:t>
            </a:r>
          </a:p>
          <a:p>
            <a:r>
              <a:rPr lang="en-US" sz="2800" dirty="0" smtClean="0"/>
              <a:t>(9)_______________ adj.</a:t>
            </a:r>
            <a:r>
              <a:rPr lang="zh-CN" altLang="en-US" sz="2800" dirty="0" smtClean="0"/>
              <a:t>幸运的</a:t>
            </a:r>
            <a:r>
              <a:rPr lang="en-US" sz="2800" dirty="0" smtClean="0"/>
              <a:t>,________________ adj.</a:t>
            </a:r>
            <a:r>
              <a:rPr lang="zh-CN" altLang="en-US" sz="2800" dirty="0" smtClean="0"/>
              <a:t>不幸的</a:t>
            </a:r>
            <a:endParaRPr lang="en-US" altLang="zh-CN" sz="2800" dirty="0" smtClean="0"/>
          </a:p>
          <a:p>
            <a:r>
              <a:rPr lang="en-US" sz="2800" dirty="0" smtClean="0"/>
              <a:t>    ,_________________ adv.</a:t>
            </a:r>
            <a:r>
              <a:rPr lang="zh-CN" altLang="en-US" sz="2800" dirty="0" smtClean="0"/>
              <a:t>幸运地</a:t>
            </a:r>
          </a:p>
          <a:p>
            <a:r>
              <a:rPr lang="en-US" sz="2800" dirty="0" smtClean="0"/>
              <a:t>(10) ______________ n.</a:t>
            </a:r>
            <a:r>
              <a:rPr lang="zh-CN" altLang="en-US" sz="2800" dirty="0" smtClean="0"/>
              <a:t>旅游者</a:t>
            </a:r>
            <a:r>
              <a:rPr lang="en-US" sz="2800" dirty="0" smtClean="0"/>
              <a:t>,_________________ n./v.</a:t>
            </a:r>
            <a:r>
              <a:rPr lang="zh-CN" altLang="en-US" sz="2800" dirty="0" smtClean="0"/>
              <a:t>旅游</a:t>
            </a:r>
            <a:endParaRPr lang="en-US" altLang="zh-CN" sz="2800" dirty="0" smtClean="0"/>
          </a:p>
          <a:p>
            <a:r>
              <a:rPr lang="en-US" sz="2800" dirty="0" smtClean="0"/>
              <a:t>        ,__________________n.</a:t>
            </a:r>
            <a:r>
              <a:rPr lang="zh-CN" altLang="en-US" sz="2800" dirty="0" smtClean="0"/>
              <a:t>旅游业</a:t>
            </a:r>
          </a:p>
          <a:p>
            <a:endParaRPr lang="zh-CN" altLang="en-US" sz="2800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3793" y="500042"/>
            <a:ext cx="2379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unemployed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3467" y="5643578"/>
            <a:ext cx="2095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tourism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712" y="4786322"/>
            <a:ext cx="3333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fortunately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2464" y="3500438"/>
            <a:ext cx="2476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attractive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17184" y="3064918"/>
            <a:ext cx="276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接近；方法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09984" y="3071810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接近，靠近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05812" y="2621666"/>
            <a:ext cx="199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survival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411" y="2567879"/>
            <a:ext cx="2952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survive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9008" y="2214554"/>
            <a:ext cx="2095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声音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33731" y="2214554"/>
            <a:ext cx="2095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听起来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29510" y="1714488"/>
            <a:ext cx="2095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漂亮的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28982" y="1785926"/>
            <a:ext cx="2476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相当，很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1963" y="1357298"/>
            <a:ext cx="2667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professional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47715" y="928670"/>
            <a:ext cx="2095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occupation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81752" y="3500438"/>
            <a:ext cx="2476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attract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52464" y="3857628"/>
            <a:ext cx="2476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attraction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10248" y="4286256"/>
            <a:ext cx="3048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unfortunate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7213" y="4357694"/>
            <a:ext cx="2381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fortunate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96000" y="5214950"/>
            <a:ext cx="2095557" cy="53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tour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3467" y="5214950"/>
            <a:ext cx="2095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tourist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48343" y="426532"/>
            <a:ext cx="2816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unemployment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136829" y="460599"/>
            <a:ext cx="1663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employ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53320" y="951978"/>
            <a:ext cx="2095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occupy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85149" y="1326818"/>
            <a:ext cx="2667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profession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090655" y="2601945"/>
            <a:ext cx="199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</a:rPr>
              <a:t>survivor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向天歌稻壳儿模板23XIN - 副本">
  <a:themeElements>
    <a:clrScheme name="自定义 19">
      <a:dk1>
        <a:srgbClr val="4B4B4B"/>
      </a:dk1>
      <a:lt1>
        <a:srgbClr val="FFFFFF"/>
      </a:lt1>
      <a:dk2>
        <a:srgbClr val="4B4B4B"/>
      </a:dk2>
      <a:lt2>
        <a:srgbClr val="FFFFFF"/>
      </a:lt2>
      <a:accent1>
        <a:srgbClr val="488493"/>
      </a:accent1>
      <a:accent2>
        <a:srgbClr val="8DA2A3"/>
      </a:accent2>
      <a:accent3>
        <a:srgbClr val="CC9F6E"/>
      </a:accent3>
      <a:accent4>
        <a:srgbClr val="B76167"/>
      </a:accent4>
      <a:accent5>
        <a:srgbClr val="CF4953"/>
      </a:accent5>
      <a:accent6>
        <a:srgbClr val="9E7A9B"/>
      </a:accent6>
      <a:hlink>
        <a:srgbClr val="5699C2"/>
      </a:hlink>
      <a:folHlink>
        <a:srgbClr val="9FCE4A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1059</Words>
  <Application>WPS 演示</Application>
  <PresentationFormat>自定义</PresentationFormat>
  <Paragraphs>217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向天歌稻壳儿模板23XIN - 副本</vt:lpstr>
      <vt:lpstr>Module 4  A Social Survey-My Neighbourhood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</dc:creator>
  <cp:lastModifiedBy>BA02108466</cp:lastModifiedBy>
  <cp:revision>116</cp:revision>
  <dcterms:created xsi:type="dcterms:W3CDTF">2016-08-28T01:42:00Z</dcterms:created>
  <dcterms:modified xsi:type="dcterms:W3CDTF">2016-09-21T09:17:22Z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