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86" r:id="rId2"/>
    <p:sldId id="287" r:id="rId3"/>
    <p:sldId id="288" r:id="rId4"/>
    <p:sldId id="289" r:id="rId5"/>
    <p:sldId id="290" r:id="rId6"/>
    <p:sldId id="291" r:id="rId7"/>
    <p:sldId id="294" r:id="rId8"/>
    <p:sldId id="256" r:id="rId9"/>
    <p:sldId id="259" r:id="rId10"/>
    <p:sldId id="258" r:id="rId11"/>
    <p:sldId id="260" r:id="rId12"/>
    <p:sldId id="261" r:id="rId13"/>
    <p:sldId id="348" r:id="rId14"/>
    <p:sldId id="349" r:id="rId15"/>
    <p:sldId id="299" r:id="rId16"/>
    <p:sldId id="359" r:id="rId17"/>
    <p:sldId id="300" r:id="rId18"/>
    <p:sldId id="347" r:id="rId19"/>
    <p:sldId id="350" r:id="rId20"/>
    <p:sldId id="361" r:id="rId21"/>
    <p:sldId id="366" r:id="rId22"/>
    <p:sldId id="363" r:id="rId23"/>
    <p:sldId id="362" r:id="rId24"/>
    <p:sldId id="321" r:id="rId25"/>
    <p:sldId id="325" r:id="rId26"/>
    <p:sldId id="364" r:id="rId27"/>
    <p:sldId id="322" r:id="rId28"/>
    <p:sldId id="327" r:id="rId29"/>
    <p:sldId id="323" r:id="rId30"/>
    <p:sldId id="326" r:id="rId31"/>
    <p:sldId id="328" r:id="rId32"/>
    <p:sldId id="329" r:id="rId33"/>
    <p:sldId id="266" r:id="rId34"/>
    <p:sldId id="332" r:id="rId35"/>
    <p:sldId id="333" r:id="rId36"/>
    <p:sldId id="334" r:id="rId37"/>
    <p:sldId id="335" r:id="rId38"/>
    <p:sldId id="336" r:id="rId39"/>
    <p:sldId id="269" r:id="rId40"/>
    <p:sldId id="331" r:id="rId41"/>
    <p:sldId id="337" r:id="rId42"/>
    <p:sldId id="351" r:id="rId43"/>
    <p:sldId id="352" r:id="rId44"/>
    <p:sldId id="353" r:id="rId45"/>
    <p:sldId id="354" r:id="rId46"/>
    <p:sldId id="355" r:id="rId47"/>
    <p:sldId id="356" r:id="rId48"/>
    <p:sldId id="357" r:id="rId49"/>
    <p:sldId id="358" r:id="rId50"/>
    <p:sldId id="346" r:id="rId51"/>
    <p:sldId id="345" r:id="rId5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1554" y="-78"/>
      </p:cViewPr>
      <p:guideLst>
        <p:guide orient="horz" pos="2160"/>
        <p:guide pos="287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2017/3/19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p:txBody>
          <a:bodyPr vert="horz" wrap="square" lIns="91440" tIns="45720" rIns="91440" bIns="45720" anchor="t"/>
          <a:lstStyle/>
          <a:p>
            <a:pPr lvl="0" eaLnBrk="1" hangingPunct="1">
              <a:spcBef>
                <a:spcPct val="0"/>
              </a:spcBef>
            </a:pPr>
            <a:endParaRPr dirty="0"/>
          </a:p>
        </p:txBody>
      </p:sp>
      <p:sp>
        <p:nvSpPr>
          <p:cNvPr id="9220" name="灯片编号占位符 3"/>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en-US" altLang="zh-CN" sz="1200" dirty="0">
                <a:solidFill>
                  <a:srgbClr val="000000"/>
                </a:solidFill>
                <a:latin typeface="Calibri" panose="020F0502020204030204" charset="0"/>
              </a:rPr>
              <a:pPr lvl="0" algn="r"/>
              <a:t>49</a:t>
            </a:fld>
            <a:endParaRPr lang="zh-CN" sz="1200" dirty="0">
              <a:solidFill>
                <a:srgbClr val="000000"/>
              </a:solidFill>
              <a:latin typeface="Calibri" panose="020F0502020204030204" charset="0"/>
            </a:endParaRPr>
          </a:p>
        </p:txBody>
      </p:sp>
      <p:sp>
        <p:nvSpPr>
          <p:cNvPr id="2" name="页眉占位符 1"/>
          <p:cNvSpPr>
            <a:spLocks noGrp="1"/>
          </p:cNvSpPr>
          <p:nvPr>
            <p:ph type="hdr" sz="quarter" idx="2"/>
          </p:nvPr>
        </p:nvSpPr>
        <p:spPr/>
        <p:txBody>
          <a:bodyPr/>
          <a:lstStyle/>
          <a:p>
            <a:pPr lvl="0" eaLnBrk="0" hangingPunct="0"/>
            <a:r>
              <a:rPr lang="zh-CN" sz="1200" dirty="0"/>
              <a:t>绿色圃中小学教育网http://www.lspjy.com</a:t>
            </a:r>
          </a:p>
        </p:txBody>
      </p:sp>
      <p:sp>
        <p:nvSpPr>
          <p:cNvPr id="3" name="页脚占位符 2"/>
          <p:cNvSpPr>
            <a:spLocks noGrp="1"/>
          </p:cNvSpPr>
          <p:nvPr>
            <p:ph type="ftr" sz="quarter" idx="3"/>
          </p:nvPr>
        </p:nvSpPr>
        <p:spPr/>
        <p:txBody>
          <a:bodyPr/>
          <a:lstStyle/>
          <a:p>
            <a:pPr lvl="0" eaLnBrk="0" hangingPunct="0"/>
            <a:r>
              <a:rPr lang="zh-CN" sz="1200" dirty="0"/>
              <a:t>绿色圃中小学教育网http://www.lspjy.com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2017/3/19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http://123.57.37.164:1088/data/test/2017/0110/134903_288256_kyskXtw/index.files/image002.gif" TargetMode="External"/><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http://123.57.37.164:1088/data/test/2017/0110/134903_288256_kyskXtw/index.files/image001.jpg" TargetMode="Externa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矩形 9218"/>
          <p:cNvSpPr/>
          <p:nvPr/>
        </p:nvSpPr>
        <p:spPr>
          <a:xfrm>
            <a:off x="1368425" y="1544638"/>
            <a:ext cx="6686550" cy="2651125"/>
          </a:xfrm>
          <a:prstGeom prst="rect">
            <a:avLst/>
          </a:prstGeom>
          <a:noFill/>
          <a:ln w="9525">
            <a:noFill/>
          </a:ln>
        </p:spPr>
        <p:txBody>
          <a:bodyPr anchor="ctr">
            <a:spAutoFit/>
          </a:bodyPr>
          <a:lstStyle/>
          <a:p>
            <a:pPr lvl="0">
              <a:buFont typeface="Arial" panose="020B0604020202020204" pitchFamily="34" charset="0"/>
              <a:buNone/>
            </a:pPr>
            <a:endParaRPr lang="en-US" altLang="zh-CN" sz="3200" b="1" dirty="0">
              <a:solidFill>
                <a:srgbClr val="0066FF"/>
              </a:solidFill>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4800" b="1" dirty="0">
                <a:solidFill>
                  <a:srgbClr val="0066FF"/>
                </a:solidFill>
                <a:latin typeface="Arial" panose="020B0604020202020204" pitchFamily="34" charset="0"/>
                <a:ea typeface="楷体" panose="02010609060101010101" pitchFamily="49" charset="-122"/>
              </a:rPr>
              <a:t>　我们</a:t>
            </a:r>
            <a:r>
              <a:rPr lang="zh-CN" altLang="en-US" sz="4400" b="1" dirty="0">
                <a:solidFill>
                  <a:srgbClr val="0066FF"/>
                </a:solidFill>
                <a:latin typeface="Arial" panose="020B0604020202020204" pitchFamily="34" charset="0"/>
                <a:ea typeface="楷体" panose="02010609060101010101" pitchFamily="49" charset="-122"/>
              </a:rPr>
              <a:t>国家历史悠久，有很多传统节日，大家都知道哪些传统节日？</a:t>
            </a:r>
          </a:p>
        </p:txBody>
      </p:sp>
      <p:sp>
        <p:nvSpPr>
          <p:cNvPr id="2051" name="椭圆 9220"/>
          <p:cNvSpPr/>
          <p:nvPr/>
        </p:nvSpPr>
        <p:spPr>
          <a:xfrm>
            <a:off x="8243888" y="5949950"/>
            <a:ext cx="360362" cy="287338"/>
          </a:xfrm>
          <a:prstGeom prst="ellipse">
            <a:avLst/>
          </a:prstGeom>
          <a:noFill/>
          <a:ln w="9525">
            <a:noFill/>
          </a:ln>
        </p:spPr>
        <p:txBody>
          <a:bodyPr/>
          <a:lstStyle/>
          <a:p>
            <a:pPr lvl="0">
              <a:buFont typeface="Arial" panose="020B0604020202020204" pitchFamily="34" charset="0"/>
              <a:buNone/>
            </a:pPr>
            <a:endParaRPr dirty="0">
              <a:latin typeface="Arial" panose="020B0604020202020204" pitchFamily="34" charset="0"/>
              <a:ea typeface="宋体" panose="02010600030101010101" pitchFamily="2" charset="-122"/>
            </a:endParaRPr>
          </a:p>
        </p:txBody>
      </p:sp>
      <p:sp>
        <p:nvSpPr>
          <p:cNvPr id="9222" name="矩形 9221"/>
          <p:cNvSpPr/>
          <p:nvPr/>
        </p:nvSpPr>
        <p:spPr>
          <a:xfrm>
            <a:off x="685800" y="457200"/>
            <a:ext cx="2003425" cy="75565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prstShdw prst="shdw11" dir="16200000">
                    <a:srgbClr val="C0C0C0">
                      <a:alpha val="78000"/>
                    </a:srgbClr>
                  </a:prstShdw>
                </a:effectLst>
                <a:latin typeface="楷体_GB2312" charset="0"/>
                <a:ea typeface="楷体_GB2312" charset="0"/>
              </a:rPr>
              <a:t>引入</a:t>
            </a:r>
          </a:p>
        </p:txBody>
      </p:sp>
      <p:pic>
        <p:nvPicPr>
          <p:cNvPr id="2053" name="Picture 5" descr="大白1"/>
          <p:cNvPicPr>
            <a:picLocks noChangeAspect="1"/>
          </p:cNvPicPr>
          <p:nvPr/>
        </p:nvPicPr>
        <p:blipFill>
          <a:blip r:embed="rId2"/>
          <a:stretch>
            <a:fillRect/>
          </a:stretch>
        </p:blipFill>
        <p:spPr>
          <a:xfrm>
            <a:off x="6411913" y="4483100"/>
            <a:ext cx="1381125" cy="1952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p:cTn id="7" dur="1000" fill="hold"/>
                                        <p:tgtEl>
                                          <p:spTgt spid="9222"/>
                                        </p:tgtEl>
                                        <p:attrNameLst>
                                          <p:attrName>ppt_w</p:attrName>
                                        </p:attrNameLst>
                                      </p:cBhvr>
                                      <p:tavLst>
                                        <p:tav tm="0">
                                          <p:val>
                                            <p:fltVal val="0"/>
                                          </p:val>
                                        </p:tav>
                                        <p:tav tm="100000">
                                          <p:val>
                                            <p:strVal val="#ppt_w"/>
                                          </p:val>
                                        </p:tav>
                                      </p:tavLst>
                                    </p:anim>
                                    <p:anim calcmode="lin" valueType="num">
                                      <p:cBhvr>
                                        <p:cTn id="8" dur="1000" fill="hold"/>
                                        <p:tgtEl>
                                          <p:spTgt spid="9222"/>
                                        </p:tgtEl>
                                        <p:attrNameLst>
                                          <p:attrName>ppt_h</p:attrName>
                                        </p:attrNameLst>
                                      </p:cBhvr>
                                      <p:tavLst>
                                        <p:tav tm="0">
                                          <p:val>
                                            <p:fltVal val="0"/>
                                          </p:val>
                                        </p:tav>
                                        <p:tav tm="100000">
                                          <p:val>
                                            <p:strVal val="#ppt_h"/>
                                          </p:val>
                                        </p:tav>
                                      </p:tavLst>
                                    </p:anim>
                                    <p:anim calcmode="lin" valueType="num">
                                      <p:cBhvr>
                                        <p:cTn id="9" dur="1000" fill="hold"/>
                                        <p:tgtEl>
                                          <p:spTgt spid="92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2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32" fill="hold" grpId="0" nodeType="click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diamond(out)">
                                      <p:cBhvr>
                                        <p:cTn id="15"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098" name="Picture 2" descr="C:\Users\Administrator\Desktop\QQ截图20161011160627.png"/>
          <p:cNvPicPr>
            <a:picLocks noChangeAspect="1" noChangeArrowheads="1"/>
          </p:cNvPicPr>
          <p:nvPr/>
        </p:nvPicPr>
        <p:blipFill>
          <a:blip r:embed="rId2" cstate="print"/>
          <a:srcRect/>
          <a:stretch>
            <a:fillRect/>
          </a:stretch>
        </p:blipFill>
        <p:spPr bwMode="auto">
          <a:xfrm>
            <a:off x="-17450" y="0"/>
            <a:ext cx="9161450" cy="6858000"/>
          </a:xfrm>
          <a:prstGeom prst="rect">
            <a:avLst/>
          </a:prstGeom>
          <a:noFill/>
        </p:spPr>
      </p:pic>
      <p:sp>
        <p:nvSpPr>
          <p:cNvPr id="5" name="矩形 4"/>
          <p:cNvSpPr/>
          <p:nvPr/>
        </p:nvSpPr>
        <p:spPr>
          <a:xfrm>
            <a:off x="2571736" y="5786454"/>
            <a:ext cx="1882247" cy="769441"/>
          </a:xfrm>
          <a:prstGeom prst="rect">
            <a:avLst/>
          </a:prstGeom>
        </p:spPr>
        <p:txBody>
          <a:bodyPr wrap="none">
            <a:spAutoFit/>
          </a:bodyPr>
          <a:lstStyle/>
          <a:p>
            <a:r>
              <a:rPr lang="zh-CN" altLang="en-US" sz="4400" b="1" dirty="0" smtClean="0">
                <a:solidFill>
                  <a:srgbClr val="FF0000"/>
                </a:solidFill>
                <a:latin typeface="楷体" panose="02010609060101010101" pitchFamily="49" charset="-122"/>
                <a:ea typeface="楷体" panose="02010609060101010101" pitchFamily="49" charset="-122"/>
              </a:rPr>
              <a:t>吃粽子</a:t>
            </a:r>
            <a:endParaRPr lang="zh-CN" altLang="en-US" sz="4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5122" name="Picture 2" descr="C:\Users\Administrator\Desktop\QQ截图20161011160531.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矩形 4"/>
          <p:cNvSpPr/>
          <p:nvPr/>
        </p:nvSpPr>
        <p:spPr>
          <a:xfrm>
            <a:off x="5929322" y="1000108"/>
            <a:ext cx="1882247" cy="769441"/>
          </a:xfrm>
          <a:prstGeom prst="rect">
            <a:avLst/>
          </a:prstGeom>
        </p:spPr>
        <p:txBody>
          <a:bodyPr wrap="none">
            <a:spAutoFit/>
          </a:bodyPr>
          <a:lstStyle/>
          <a:p>
            <a:r>
              <a:rPr lang="zh-CN" altLang="en-US" sz="4400" b="1" dirty="0" smtClean="0">
                <a:solidFill>
                  <a:srgbClr val="FF0000"/>
                </a:solidFill>
                <a:latin typeface="楷体" panose="02010609060101010101" pitchFamily="49" charset="-122"/>
                <a:ea typeface="楷体" panose="02010609060101010101" pitchFamily="49" charset="-122"/>
              </a:rPr>
              <a:t>赛龙舟</a:t>
            </a:r>
            <a:endParaRPr lang="zh-CN" altLang="en-US" sz="4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8508" y="992800"/>
            <a:ext cx="6357950" cy="1143000"/>
          </a:xfrm>
        </p:spPr>
        <p:txBody>
          <a:bodyPr>
            <a:noAutofit/>
            <a:scene3d>
              <a:camera prst="orthographicFront"/>
              <a:lightRig rig="threePt" dir="t"/>
            </a:scene3d>
          </a:bodyPr>
          <a:lstStyle/>
          <a:p>
            <a:r>
              <a:rPr lang="en-US" altLang="zh-CN" sz="8000" b="1" dirty="0" smtClean="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10 </a:t>
            </a:r>
            <a:r>
              <a:rPr lang="zh-CN" altLang="en-US" sz="8000" b="1" dirty="0" smtClean="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端午粽</a:t>
            </a:r>
          </a:p>
        </p:txBody>
      </p:sp>
      <p:pic>
        <p:nvPicPr>
          <p:cNvPr id="6146" name="Picture 2" descr="C:\Users\Administrator\Desktop\QQ截图20161011160219.png"/>
          <p:cNvPicPr>
            <a:picLocks noChangeAspect="1" noChangeArrowheads="1"/>
          </p:cNvPicPr>
          <p:nvPr/>
        </p:nvPicPr>
        <p:blipFill>
          <a:blip r:embed="rId2" cstate="print"/>
          <a:srcRect/>
          <a:stretch>
            <a:fillRect/>
          </a:stretch>
        </p:blipFill>
        <p:spPr bwMode="auto">
          <a:xfrm>
            <a:off x="0" y="4714884"/>
            <a:ext cx="9144000" cy="214311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15875" y="76200"/>
            <a:ext cx="4535488" cy="6858000"/>
          </a:xfrm>
          <a:prstGeom prst="rect">
            <a:avLst/>
          </a:prstGeom>
          <a:noFill/>
          <a:ln w="9525">
            <a:noFill/>
            <a:miter lim="800000"/>
            <a:headEnd/>
            <a:tailEnd/>
          </a:ln>
        </p:spPr>
      </p:pic>
      <p:pic>
        <p:nvPicPr>
          <p:cNvPr id="18435" name="Picture 3"/>
          <p:cNvPicPr>
            <a:picLocks noChangeAspect="1" noChangeArrowheads="1"/>
          </p:cNvPicPr>
          <p:nvPr/>
        </p:nvPicPr>
        <p:blipFill>
          <a:blip r:embed="rId3"/>
          <a:srcRect/>
          <a:stretch>
            <a:fillRect/>
          </a:stretch>
        </p:blipFill>
        <p:spPr bwMode="auto">
          <a:xfrm>
            <a:off x="4594225" y="2293938"/>
            <a:ext cx="4549775" cy="1936750"/>
          </a:xfrm>
          <a:prstGeom prst="rect">
            <a:avLst/>
          </a:prstGeom>
          <a:noFill/>
          <a:ln w="9525">
            <a:noFill/>
            <a:miter lim="800000"/>
            <a:headEnd/>
            <a:tailEnd/>
          </a:ln>
        </p:spPr>
      </p:pic>
      <p:sp>
        <p:nvSpPr>
          <p:cNvPr id="5" name="矩形 4"/>
          <p:cNvSpPr>
            <a:spLocks noChangeArrowheads="1"/>
          </p:cNvSpPr>
          <p:nvPr/>
        </p:nvSpPr>
        <p:spPr bwMode="auto">
          <a:xfrm>
            <a:off x="228600" y="2616200"/>
            <a:ext cx="417513" cy="646113"/>
          </a:xfrm>
          <a:prstGeom prst="rect">
            <a:avLst/>
          </a:prstGeom>
          <a:noFill/>
          <a:ln w="9525">
            <a:noFill/>
            <a:miter lim="800000"/>
            <a:headEnd/>
            <a:tailEnd/>
          </a:ln>
        </p:spPr>
        <p:txBody>
          <a:bodyPr wrap="none">
            <a:spAutoFit/>
          </a:bodyPr>
          <a:lstStyle/>
          <a:p>
            <a:pPr eaLnBrk="1" hangingPunct="1"/>
            <a:r>
              <a:rPr lang="en-US" altLang="zh-CN" sz="3600" b="1">
                <a:solidFill>
                  <a:srgbClr val="FF0000"/>
                </a:solidFill>
                <a:latin typeface="楷体" pitchFamily="49" charset="-122"/>
                <a:ea typeface="楷体" pitchFamily="49" charset="-122"/>
              </a:rPr>
              <a:t>1</a:t>
            </a:r>
            <a:endParaRPr lang="zh-CN" altLang="en-US" sz="1100">
              <a:solidFill>
                <a:srgbClr val="FF0000"/>
              </a:solidFill>
            </a:endParaRPr>
          </a:p>
        </p:txBody>
      </p:sp>
      <p:sp>
        <p:nvSpPr>
          <p:cNvPr id="6" name="矩形 5"/>
          <p:cNvSpPr>
            <a:spLocks noChangeArrowheads="1"/>
          </p:cNvSpPr>
          <p:nvPr/>
        </p:nvSpPr>
        <p:spPr bwMode="auto">
          <a:xfrm>
            <a:off x="228600" y="3584575"/>
            <a:ext cx="417513" cy="646113"/>
          </a:xfrm>
          <a:prstGeom prst="rect">
            <a:avLst/>
          </a:prstGeom>
          <a:noFill/>
          <a:ln w="9525">
            <a:noFill/>
            <a:miter lim="800000"/>
            <a:headEnd/>
            <a:tailEnd/>
          </a:ln>
        </p:spPr>
        <p:txBody>
          <a:bodyPr wrap="none">
            <a:spAutoFit/>
          </a:bodyPr>
          <a:lstStyle/>
          <a:p>
            <a:pPr eaLnBrk="1" hangingPunct="1"/>
            <a:r>
              <a:rPr lang="en-US" altLang="zh-CN" sz="3600" b="1">
                <a:solidFill>
                  <a:srgbClr val="FF0000"/>
                </a:solidFill>
                <a:latin typeface="楷体" pitchFamily="49" charset="-122"/>
                <a:ea typeface="楷体" pitchFamily="49" charset="-122"/>
              </a:rPr>
              <a:t>2</a:t>
            </a:r>
            <a:endParaRPr lang="zh-CN" altLang="en-US" sz="1100">
              <a:solidFill>
                <a:srgbClr val="FF0000"/>
              </a:solidFill>
            </a:endParaRPr>
          </a:p>
        </p:txBody>
      </p:sp>
      <p:sp>
        <p:nvSpPr>
          <p:cNvPr id="7" name="矩形 6"/>
          <p:cNvSpPr>
            <a:spLocks noChangeArrowheads="1"/>
          </p:cNvSpPr>
          <p:nvPr/>
        </p:nvSpPr>
        <p:spPr bwMode="auto">
          <a:xfrm>
            <a:off x="228600" y="5826125"/>
            <a:ext cx="417513" cy="646113"/>
          </a:xfrm>
          <a:prstGeom prst="rect">
            <a:avLst/>
          </a:prstGeom>
          <a:noFill/>
          <a:ln w="9525">
            <a:noFill/>
            <a:miter lim="800000"/>
            <a:headEnd/>
            <a:tailEnd/>
          </a:ln>
        </p:spPr>
        <p:txBody>
          <a:bodyPr wrap="none">
            <a:spAutoFit/>
          </a:bodyPr>
          <a:lstStyle/>
          <a:p>
            <a:pPr eaLnBrk="1" hangingPunct="1"/>
            <a:r>
              <a:rPr lang="en-US" altLang="zh-CN" sz="3600" b="1">
                <a:solidFill>
                  <a:srgbClr val="FF0000"/>
                </a:solidFill>
                <a:latin typeface="楷体" pitchFamily="49" charset="-122"/>
                <a:ea typeface="楷体" pitchFamily="49" charset="-122"/>
              </a:rPr>
              <a:t>3</a:t>
            </a:r>
            <a:endParaRPr lang="zh-CN" altLang="en-US" sz="1100">
              <a:solidFill>
                <a:srgbClr val="FF0000"/>
              </a:solidFill>
            </a:endParaRPr>
          </a:p>
        </p:txBody>
      </p:sp>
      <p:sp>
        <p:nvSpPr>
          <p:cNvPr id="8" name="矩形 7"/>
          <p:cNvSpPr>
            <a:spLocks noChangeArrowheads="1"/>
          </p:cNvSpPr>
          <p:nvPr/>
        </p:nvSpPr>
        <p:spPr bwMode="auto">
          <a:xfrm>
            <a:off x="4814888" y="3262313"/>
            <a:ext cx="417512" cy="646112"/>
          </a:xfrm>
          <a:prstGeom prst="rect">
            <a:avLst/>
          </a:prstGeom>
          <a:noFill/>
          <a:ln w="9525">
            <a:noFill/>
            <a:miter lim="800000"/>
            <a:headEnd/>
            <a:tailEnd/>
          </a:ln>
        </p:spPr>
        <p:txBody>
          <a:bodyPr wrap="none">
            <a:spAutoFit/>
          </a:bodyPr>
          <a:lstStyle/>
          <a:p>
            <a:pPr eaLnBrk="1" hangingPunct="1"/>
            <a:r>
              <a:rPr lang="en-US" altLang="zh-CN" sz="3600" b="1">
                <a:solidFill>
                  <a:srgbClr val="FF0000"/>
                </a:solidFill>
                <a:latin typeface="楷体" pitchFamily="49" charset="-122"/>
                <a:ea typeface="楷体" pitchFamily="49" charset="-122"/>
              </a:rPr>
              <a:t>4</a:t>
            </a:r>
            <a:endParaRPr lang="zh-CN" altLang="en-US" sz="11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2"/>
          <p:cNvPicPr>
            <a:picLocks noChangeAspect="1"/>
          </p:cNvPicPr>
          <p:nvPr/>
        </p:nvPicPr>
        <p:blipFill>
          <a:blip r:embed="rId2"/>
          <a:srcRect l="22501" t="22223" r="36354" b="60777"/>
          <a:stretch>
            <a:fillRect/>
          </a:stretch>
        </p:blipFill>
        <p:spPr bwMode="auto">
          <a:xfrm>
            <a:off x="152400" y="252413"/>
            <a:ext cx="8766175" cy="2490787"/>
          </a:xfrm>
          <a:prstGeom prst="rect">
            <a:avLst/>
          </a:prstGeom>
          <a:noFill/>
          <a:ln w="9525">
            <a:noFill/>
            <a:miter lim="800000"/>
            <a:headEnd/>
            <a:tailEnd/>
          </a:ln>
        </p:spPr>
      </p:pic>
      <p:pic>
        <p:nvPicPr>
          <p:cNvPr id="19459" name="图片 3"/>
          <p:cNvPicPr>
            <a:picLocks noChangeAspect="1"/>
          </p:cNvPicPr>
          <p:nvPr/>
        </p:nvPicPr>
        <p:blipFill>
          <a:blip r:embed="rId2"/>
          <a:srcRect l="62781" t="22223" r="11668" b="61407"/>
          <a:stretch>
            <a:fillRect/>
          </a:stretch>
        </p:blipFill>
        <p:spPr bwMode="auto">
          <a:xfrm>
            <a:off x="1682750" y="3429000"/>
            <a:ext cx="5705475" cy="2514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矩形 21506"/>
          <p:cNvSpPr/>
          <p:nvPr/>
        </p:nvSpPr>
        <p:spPr>
          <a:xfrm>
            <a:off x="609600" y="838200"/>
            <a:ext cx="3981450" cy="641350"/>
          </a:xfrm>
          <a:prstGeom prst="rect">
            <a:avLst/>
          </a:prstGeom>
          <a:noFill/>
          <a:ln w="9525">
            <a:noFill/>
          </a:ln>
        </p:spPr>
        <p:txBody>
          <a:bodyPr wrap="none" anchor="ctr">
            <a:spAutoFit/>
          </a:bodyPr>
          <a:lstStyle/>
          <a:p>
            <a:pPr lvl="0">
              <a:buFont typeface="Arial" panose="020B0604020202020204" pitchFamily="34" charset="0"/>
              <a:buNone/>
            </a:pPr>
            <a:r>
              <a:rPr lang="zh-CN" altLang="en-US" sz="3600" b="1" dirty="0">
                <a:solidFill>
                  <a:srgbClr val="FF3300"/>
                </a:solidFill>
                <a:latin typeface="Arial" panose="020B0604020202020204" pitchFamily="34" charset="0"/>
                <a:ea typeface="隶书" pitchFamily="49" charset="-122"/>
              </a:rPr>
              <a:t>读一读，记一记。 </a:t>
            </a:r>
          </a:p>
        </p:txBody>
      </p:sp>
      <p:sp>
        <p:nvSpPr>
          <p:cNvPr id="2051" name="矩形 21507"/>
          <p:cNvSpPr/>
          <p:nvPr/>
        </p:nvSpPr>
        <p:spPr>
          <a:xfrm>
            <a:off x="609600" y="3170238"/>
            <a:ext cx="6705600" cy="639762"/>
          </a:xfrm>
          <a:prstGeom prst="rect">
            <a:avLst/>
          </a:prstGeom>
          <a:noFill/>
          <a:ln w="9525">
            <a:noFill/>
          </a:ln>
        </p:spPr>
        <p:txBody>
          <a:bodyPr>
            <a:spAutoFit/>
          </a:bodyPr>
          <a:lstStyle/>
          <a:p>
            <a:pPr lvl="0">
              <a:buFont typeface="Arial" panose="020B0604020202020204" pitchFamily="34" charset="0"/>
              <a:buNone/>
            </a:pPr>
            <a:r>
              <a:rPr lang="zh-CN" altLang="en-US" sz="3600" b="1" dirty="0">
                <a:solidFill>
                  <a:srgbClr val="FF00FF"/>
                </a:solidFill>
                <a:latin typeface="Arial" panose="020B0604020202020204" pitchFamily="34" charset="0"/>
                <a:ea typeface="宋体" panose="02010600030101010101" pitchFamily="2" charset="-122"/>
              </a:rPr>
              <a:t>端     粽    节   总    米   间    分   </a:t>
            </a:r>
          </a:p>
        </p:txBody>
      </p:sp>
      <p:sp>
        <p:nvSpPr>
          <p:cNvPr id="21509" name="矩形 21508"/>
          <p:cNvSpPr/>
          <p:nvPr/>
        </p:nvSpPr>
        <p:spPr>
          <a:xfrm>
            <a:off x="479425" y="2599055"/>
            <a:ext cx="7628255" cy="518160"/>
          </a:xfrm>
          <a:prstGeom prst="rect">
            <a:avLst/>
          </a:prstGeom>
          <a:noFill/>
          <a:ln w="9525">
            <a:noFill/>
          </a:ln>
        </p:spPr>
        <p:txBody>
          <a:bodyPr wrap="square">
            <a:spAutoFit/>
          </a:bodyPr>
          <a:lstStyle/>
          <a:p>
            <a:pPr lvl="0">
              <a:buFont typeface="Arial" panose="020B0604020202020204" pitchFamily="34" charset="0"/>
              <a:buNone/>
            </a:pPr>
            <a:r>
              <a:rPr lang="en-US" altLang="zh-CN" sz="2800" b="1" dirty="0" err="1">
                <a:latin typeface="锐字云字库中等线体1.0" pitchFamily="2" charset="-122"/>
                <a:ea typeface="锐字云字库中等线体1.0" pitchFamily="2" charset="-122"/>
              </a:rPr>
              <a:t>duān  zòng  jié  zǒng  mǐ  jiān  fē</a:t>
            </a:r>
            <a:r>
              <a:rPr lang="en-US" altLang="zh-CN" sz="2800" b="1">
                <a:latin typeface="锐字云字库中等线体1.0" pitchFamily="2" charset="-122"/>
                <a:ea typeface="锐字云字库中等线体1.0" pitchFamily="2" charset="-122"/>
              </a:rPr>
              <a:t>n  </a:t>
            </a:r>
            <a:r>
              <a:rPr lang="en-US" altLang="zh-CN" sz="2800">
                <a:latin typeface="锐字云字库小标宋体1.0" pitchFamily="2" charset="-122"/>
                <a:ea typeface="锐字云字库小标宋体1.0" pitchFamily="2" charset="-122"/>
              </a:rPr>
              <a:t> </a:t>
            </a:r>
          </a:p>
        </p:txBody>
      </p:sp>
      <p:sp>
        <p:nvSpPr>
          <p:cNvPr id="21510" name="矩形 21509"/>
          <p:cNvSpPr/>
          <p:nvPr/>
        </p:nvSpPr>
        <p:spPr>
          <a:xfrm>
            <a:off x="609600" y="4130675"/>
            <a:ext cx="6705600" cy="517525"/>
          </a:xfrm>
          <a:prstGeom prst="rect">
            <a:avLst/>
          </a:prstGeom>
          <a:noFill/>
          <a:ln w="9525">
            <a:noFill/>
          </a:ln>
        </p:spPr>
        <p:txBody>
          <a:bodyPr>
            <a:spAutoFit/>
          </a:bodyPr>
          <a:lstStyle/>
          <a:p>
            <a:pPr lvl="0">
              <a:buFont typeface="Arial" panose="020B0604020202020204" pitchFamily="34" charset="0"/>
              <a:buNone/>
            </a:pPr>
            <a:r>
              <a:rPr lang="en-US" altLang="zh-CN" sz="2800" b="1" dirty="0" err="1">
                <a:latin typeface="锐字云字库中等线体1.0" pitchFamily="2" charset="-122"/>
                <a:ea typeface="锐字云字库中等线体1.0" pitchFamily="2" charset="-122"/>
              </a:rPr>
              <a:t>dòu</a:t>
            </a:r>
            <a:r>
              <a:rPr lang="en-US" altLang="zh-CN">
                <a:latin typeface="锐字云字库中等线体1.0" pitchFamily="2" charset="-122"/>
                <a:ea typeface="锐字云字库中等线体1.0" pitchFamily="2" charset="-122"/>
              </a:rPr>
              <a:t>      </a:t>
            </a:r>
            <a:r>
              <a:rPr lang="en-US" altLang="zh-CN" sz="2800" b="1" dirty="0" err="1">
                <a:latin typeface="锐字云字库中等线体1.0" pitchFamily="2" charset="-122"/>
                <a:ea typeface="锐字云字库中等线体1.0" pitchFamily="2" charset="-122"/>
              </a:rPr>
              <a:t>ròu</a:t>
            </a:r>
            <a:r>
              <a:rPr lang="en-US" altLang="zh-CN" sz="2800" b="1">
                <a:latin typeface="锐字云字库中等线体1.0" pitchFamily="2" charset="-122"/>
                <a:ea typeface="锐字云字库中等线体1.0" pitchFamily="2" charset="-122"/>
              </a:rPr>
              <a:t> </a:t>
            </a:r>
            <a:r>
              <a:rPr lang="en-US" altLang="zh-CN">
                <a:latin typeface="锐字云字库中等线体1.0" pitchFamily="2" charset="-122"/>
                <a:ea typeface="锐字云字库中等线体1.0" pitchFamily="2" charset="-122"/>
              </a:rPr>
              <a:t>    </a:t>
            </a:r>
            <a:r>
              <a:rPr lang="en-US" altLang="zh-CN" sz="2800" b="1" dirty="0" err="1">
                <a:latin typeface="锐字云字库中等线体1.0" pitchFamily="2" charset="-122"/>
                <a:ea typeface="锐字云字库中等线体1.0" pitchFamily="2" charset="-122"/>
              </a:rPr>
              <a:t>dài</a:t>
            </a:r>
            <a:r>
              <a:rPr lang="en-US" altLang="zh-CN" sz="2800" b="1">
                <a:latin typeface="锐字云字库中等线体1.0" pitchFamily="2" charset="-122"/>
                <a:ea typeface="锐字云字库中等线体1.0" pitchFamily="2" charset="-122"/>
              </a:rPr>
              <a:t> </a:t>
            </a:r>
            <a:r>
              <a:rPr lang="en-US" altLang="zh-CN">
                <a:latin typeface="锐字云字库中等线体1.0" pitchFamily="2" charset="-122"/>
                <a:ea typeface="锐字云字库中等线体1.0" pitchFamily="2" charset="-122"/>
              </a:rPr>
              <a:t>    </a:t>
            </a:r>
            <a:r>
              <a:rPr lang="en-US" altLang="zh-CN" sz="2800" b="1" dirty="0" err="1">
                <a:latin typeface="锐字云字库中等线体1.0" pitchFamily="2" charset="-122"/>
                <a:ea typeface="锐字云字库中等线体1.0" pitchFamily="2" charset="-122"/>
              </a:rPr>
              <a:t>zhī</a:t>
            </a:r>
            <a:r>
              <a:rPr lang="en-US" altLang="zh-CN">
                <a:latin typeface="锐字云字库中等线体1.0" pitchFamily="2" charset="-122"/>
                <a:ea typeface="锐字云字库中等线体1.0" pitchFamily="2" charset="-122"/>
              </a:rPr>
              <a:t>     </a:t>
            </a:r>
            <a:r>
              <a:rPr lang="en-US" altLang="zh-CN" sz="2800" b="1" dirty="0" err="1">
                <a:latin typeface="锐字云字库中等线体1.0" pitchFamily="2" charset="-122"/>
                <a:ea typeface="锐字云字库中等线体1.0" pitchFamily="2" charset="-122"/>
              </a:rPr>
              <a:t>jù</a:t>
            </a:r>
            <a:r>
              <a:rPr lang="en-US" altLang="zh-CN" sz="2800" b="1">
                <a:latin typeface="锐字云字库中等线体1.0" pitchFamily="2" charset="-122"/>
                <a:ea typeface="锐字云字库中等线体1.0" pitchFamily="2" charset="-122"/>
              </a:rPr>
              <a:t> </a:t>
            </a:r>
            <a:r>
              <a:rPr lang="en-US" altLang="zh-CN">
                <a:latin typeface="锐字云字库中等线体1.0" pitchFamily="2" charset="-122"/>
                <a:ea typeface="锐字云字库中等线体1.0" pitchFamily="2" charset="-122"/>
              </a:rPr>
              <a:t>    </a:t>
            </a:r>
            <a:r>
              <a:rPr lang="en-US" altLang="zh-CN" sz="2800" b="1" dirty="0" err="1">
                <a:latin typeface="锐字云字库中等线体1.0" pitchFamily="2" charset="-122"/>
                <a:ea typeface="锐字云字库中等线体1.0" pitchFamily="2" charset="-122"/>
              </a:rPr>
              <a:t>niàn</a:t>
            </a:r>
            <a:r>
              <a:rPr lang="en-US" altLang="zh-CN" sz="2800" b="1">
                <a:latin typeface="锐字云字库中等线体1.0" pitchFamily="2" charset="-122"/>
                <a:ea typeface="锐字云字库中等线体1.0" pitchFamily="2" charset="-122"/>
              </a:rPr>
              <a:t>  </a:t>
            </a:r>
            <a:endParaRPr lang="en-US" altLang="zh-CN">
              <a:latin typeface="锐字云字库中等线体1.0" pitchFamily="2" charset="-122"/>
              <a:ea typeface="锐字云字库中等线体1.0" pitchFamily="2" charset="-122"/>
            </a:endParaRPr>
          </a:p>
        </p:txBody>
      </p:sp>
      <p:sp>
        <p:nvSpPr>
          <p:cNvPr id="2054" name="矩形 21511"/>
          <p:cNvSpPr/>
          <p:nvPr/>
        </p:nvSpPr>
        <p:spPr>
          <a:xfrm>
            <a:off x="685800" y="4648200"/>
            <a:ext cx="6861175" cy="639763"/>
          </a:xfrm>
          <a:prstGeom prst="rect">
            <a:avLst/>
          </a:prstGeom>
          <a:noFill/>
          <a:ln w="9525">
            <a:noFill/>
          </a:ln>
        </p:spPr>
        <p:txBody>
          <a:bodyPr>
            <a:spAutoFit/>
          </a:bodyPr>
          <a:lstStyle/>
          <a:p>
            <a:pPr lvl="0">
              <a:buFont typeface="Arial" panose="020B0604020202020204" pitchFamily="34" charset="0"/>
              <a:buNone/>
            </a:pPr>
            <a:r>
              <a:rPr lang="zh-CN" altLang="en-US" sz="3600" b="1" dirty="0">
                <a:solidFill>
                  <a:srgbClr val="FF00FF"/>
                </a:solidFill>
                <a:latin typeface="Arial" panose="020B0604020202020204" pitchFamily="34" charset="0"/>
                <a:ea typeface="宋体" panose="02010600030101010101" pitchFamily="2" charset="-122"/>
              </a:rPr>
              <a:t>豆      肉     带     知    据     念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xit" presetSubtype="0" fill="hold" grpId="0" nodeType="clickEffect">
                                  <p:stCondLst>
                                    <p:cond delay="0"/>
                                  </p:stCondLst>
                                  <p:childTnLst>
                                    <p:anim calcmode="lin" valueType="num">
                                      <p:cBhvr>
                                        <p:cTn id="6" dur="1000"/>
                                        <p:tgtEl>
                                          <p:spTgt spid="21509"/>
                                        </p:tgtEl>
                                        <p:attrNameLst>
                                          <p:attrName>ppt_x</p:attrName>
                                        </p:attrNameLst>
                                      </p:cBhvr>
                                      <p:tavLst>
                                        <p:tav tm="0">
                                          <p:val>
                                            <p:strVal val="ppt_x"/>
                                          </p:val>
                                        </p:tav>
                                        <p:tav tm="100000">
                                          <p:val>
                                            <p:strVal val="ppt_x-.2"/>
                                          </p:val>
                                        </p:tav>
                                      </p:tavLst>
                                    </p:anim>
                                    <p:anim calcmode="lin" valueType="num">
                                      <p:cBhvr>
                                        <p:cTn id="7" dur="1000"/>
                                        <p:tgtEl>
                                          <p:spTgt spid="21509"/>
                                        </p:tgtEl>
                                        <p:attrNameLst>
                                          <p:attrName>ppt_y</p:attrName>
                                        </p:attrNameLst>
                                      </p:cBhvr>
                                      <p:tavLst>
                                        <p:tav tm="0">
                                          <p:val>
                                            <p:strVal val="ppt_y"/>
                                          </p:val>
                                        </p:tav>
                                        <p:tav tm="100000">
                                          <p:val>
                                            <p:strVal val="ppt_y"/>
                                          </p:val>
                                        </p:tav>
                                      </p:tavLst>
                                    </p:anim>
                                    <p:animEffect transition="out" filter="fade">
                                      <p:cBhvr>
                                        <p:cTn id="8" dur="1000"/>
                                        <p:tgtEl>
                                          <p:spTgt spid="21509"/>
                                        </p:tgtEl>
                                      </p:cBhvr>
                                    </p:animEffect>
                                    <p:set>
                                      <p:cBhvr>
                                        <p:cTn id="9" dur="1" fill="hold">
                                          <p:stCondLst>
                                            <p:cond delay="999"/>
                                          </p:stCondLst>
                                        </p:cTn>
                                        <p:tgtEl>
                                          <p:spTgt spid="21509"/>
                                        </p:tgtEl>
                                        <p:attrNameLst>
                                          <p:attrName>style.visibility</p:attrName>
                                        </p:attrNameLst>
                                      </p:cBhvr>
                                      <p:to>
                                        <p:strVal val="hidden"/>
                                      </p:to>
                                    </p:set>
                                  </p:childTnLst>
                                </p:cTn>
                              </p:par>
                              <p:par>
                                <p:cTn id="10" presetID="29" presetClass="exit" presetSubtype="0" fill="hold" grpId="0" nodeType="withEffect">
                                  <p:stCondLst>
                                    <p:cond delay="0"/>
                                  </p:stCondLst>
                                  <p:childTnLst>
                                    <p:anim calcmode="lin" valueType="num">
                                      <p:cBhvr>
                                        <p:cTn id="11" dur="1000"/>
                                        <p:tgtEl>
                                          <p:spTgt spid="21510"/>
                                        </p:tgtEl>
                                        <p:attrNameLst>
                                          <p:attrName>ppt_x</p:attrName>
                                        </p:attrNameLst>
                                      </p:cBhvr>
                                      <p:tavLst>
                                        <p:tav tm="0">
                                          <p:val>
                                            <p:strVal val="ppt_x"/>
                                          </p:val>
                                        </p:tav>
                                        <p:tav tm="100000">
                                          <p:val>
                                            <p:strVal val="ppt_x-.2"/>
                                          </p:val>
                                        </p:tav>
                                      </p:tavLst>
                                    </p:anim>
                                    <p:anim calcmode="lin" valueType="num">
                                      <p:cBhvr>
                                        <p:cTn id="12" dur="1000"/>
                                        <p:tgtEl>
                                          <p:spTgt spid="21510"/>
                                        </p:tgtEl>
                                        <p:attrNameLst>
                                          <p:attrName>ppt_y</p:attrName>
                                        </p:attrNameLst>
                                      </p:cBhvr>
                                      <p:tavLst>
                                        <p:tav tm="0">
                                          <p:val>
                                            <p:strVal val="ppt_y"/>
                                          </p:val>
                                        </p:tav>
                                        <p:tav tm="100000">
                                          <p:val>
                                            <p:strVal val="ppt_y"/>
                                          </p:val>
                                        </p:tav>
                                      </p:tavLst>
                                    </p:anim>
                                    <p:animEffect transition="out" filter="fade">
                                      <p:cBhvr>
                                        <p:cTn id="13" dur="1000"/>
                                        <p:tgtEl>
                                          <p:spTgt spid="21510"/>
                                        </p:tgtEl>
                                      </p:cBhvr>
                                    </p:animEffect>
                                    <p:set>
                                      <p:cBhvr>
                                        <p:cTn id="14" dur="1" fill="hold">
                                          <p:stCondLst>
                                            <p:cond delay="999"/>
                                          </p:stCondLst>
                                        </p:cTn>
                                        <p:tgtEl>
                                          <p:spTgt spid="215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215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tu31_07"/>
          <p:cNvPicPr>
            <a:picLocks noChangeAspect="1" noChangeArrowheads="1"/>
          </p:cNvPicPr>
          <p:nvPr/>
        </p:nvPicPr>
        <p:blipFill>
          <a:blip r:embed="rId2"/>
          <a:srcRect/>
          <a:stretch>
            <a:fillRect/>
          </a:stretch>
        </p:blipFill>
        <p:spPr bwMode="auto">
          <a:xfrm>
            <a:off x="468313" y="260350"/>
            <a:ext cx="1381125" cy="1803400"/>
          </a:xfrm>
          <a:prstGeom prst="rect">
            <a:avLst/>
          </a:prstGeom>
          <a:noFill/>
          <a:ln w="9525">
            <a:noFill/>
            <a:miter lim="800000"/>
            <a:headEnd/>
            <a:tailEnd/>
          </a:ln>
        </p:spPr>
      </p:pic>
      <p:grpSp>
        <p:nvGrpSpPr>
          <p:cNvPr id="6" name="组合 9"/>
          <p:cNvGrpSpPr>
            <a:grpSpLocks/>
          </p:cNvGrpSpPr>
          <p:nvPr/>
        </p:nvGrpSpPr>
        <p:grpSpPr bwMode="auto">
          <a:xfrm>
            <a:off x="676275" y="2103438"/>
            <a:ext cx="2368550" cy="2376487"/>
            <a:chOff x="1691680" y="2700781"/>
            <a:chExt cx="2369160" cy="2376264"/>
          </a:xfrm>
        </p:grpSpPr>
        <p:pic>
          <p:nvPicPr>
            <p:cNvPr id="21513" name="Picture 4" descr="5"/>
            <p:cNvPicPr>
              <a:picLocks noChangeAspect="1" noChangeArrowheads="1"/>
            </p:cNvPicPr>
            <p:nvPr/>
          </p:nvPicPr>
          <p:blipFill>
            <a:blip r:embed="rId3"/>
            <a:srcRect/>
            <a:stretch>
              <a:fillRect/>
            </a:stretch>
          </p:blipFill>
          <p:spPr bwMode="auto">
            <a:xfrm>
              <a:off x="1691680" y="2700781"/>
              <a:ext cx="2369160" cy="2376264"/>
            </a:xfrm>
            <a:prstGeom prst="rect">
              <a:avLst/>
            </a:prstGeom>
            <a:noFill/>
            <a:ln w="9525">
              <a:noFill/>
              <a:miter lim="800000"/>
              <a:headEnd/>
              <a:tailEnd/>
            </a:ln>
          </p:spPr>
        </p:pic>
        <p:sp>
          <p:nvSpPr>
            <p:cNvPr id="23" name="矩形 22"/>
            <p:cNvSpPr/>
            <p:nvPr/>
          </p:nvSpPr>
          <p:spPr>
            <a:xfrm>
              <a:off x="1898108" y="2780148"/>
              <a:ext cx="1954716" cy="2215942"/>
            </a:xfrm>
            <a:prstGeom prst="rect">
              <a:avLst/>
            </a:prstGeom>
          </p:spPr>
          <p:txBody>
            <a:bodyPr wrap="none">
              <a:spAutoFit/>
            </a:bodyPr>
            <a:lstStyle/>
            <a:p>
              <a:pPr eaLnBrk="1" hangingPunct="1">
                <a:spcBef>
                  <a:spcPct val="50000"/>
                </a:spcBef>
                <a:defRPr/>
              </a:pPr>
              <a:r>
                <a:rPr lang="zh-CN" altLang="en-US" sz="13800" dirty="0">
                  <a:solidFill>
                    <a:srgbClr val="EBF7FF">
                      <a:lumMod val="10000"/>
                    </a:srgb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豆</a:t>
              </a:r>
            </a:p>
          </p:txBody>
        </p:sp>
      </p:grpSp>
      <p:pic>
        <p:nvPicPr>
          <p:cNvPr id="24" name="图片 9" descr="http://123.57.37.164:1088/data/test/2017/0110/134903_288256_kyskXtw/index.files/image001.jpg"/>
          <p:cNvPicPr>
            <a:picLocks noChangeAspect="1" noChangeArrowheads="1"/>
          </p:cNvPicPr>
          <p:nvPr/>
        </p:nvPicPr>
        <p:blipFill>
          <a:blip r:embed="rId4" r:link="rId5"/>
          <a:srcRect/>
          <a:stretch>
            <a:fillRect/>
          </a:stretch>
        </p:blipFill>
        <p:spPr bwMode="auto">
          <a:xfrm>
            <a:off x="330200" y="5276850"/>
            <a:ext cx="1104900" cy="1182688"/>
          </a:xfrm>
          <a:prstGeom prst="rect">
            <a:avLst/>
          </a:prstGeom>
          <a:noFill/>
          <a:ln w="9525">
            <a:noFill/>
            <a:miter lim="800000"/>
            <a:headEnd/>
            <a:tailEnd/>
          </a:ln>
        </p:spPr>
      </p:pic>
      <p:pic>
        <p:nvPicPr>
          <p:cNvPr id="26" name="图片 10" descr="http://123.57.37.164:1088/data/test/2017/0110/134903_288256_kyskXtw/index.files/image002.gif"/>
          <p:cNvPicPr>
            <a:picLocks noChangeAspect="1" noChangeArrowheads="1"/>
          </p:cNvPicPr>
          <p:nvPr/>
        </p:nvPicPr>
        <p:blipFill>
          <a:blip r:embed="rId6" r:link="rId7"/>
          <a:srcRect/>
          <a:stretch>
            <a:fillRect/>
          </a:stretch>
        </p:blipFill>
        <p:spPr bwMode="auto">
          <a:xfrm>
            <a:off x="1435100" y="5491163"/>
            <a:ext cx="6348413" cy="10509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763838" y="1917700"/>
            <a:ext cx="1079500" cy="2630488"/>
            <a:chOff x="0" y="0"/>
            <a:chExt cx="720" cy="1573"/>
          </a:xfrm>
        </p:grpSpPr>
        <p:pic>
          <p:nvPicPr>
            <p:cNvPr id="3075" name="Picture 4"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76" name="Text Box 5"/>
            <p:cNvSpPr txBox="1"/>
            <p:nvPr/>
          </p:nvSpPr>
          <p:spPr>
            <a:xfrm>
              <a:off x="96" y="96"/>
              <a:ext cx="530" cy="492"/>
            </a:xfrm>
            <a:prstGeom prst="rect">
              <a:avLst/>
            </a:prstGeom>
            <a:noFill/>
            <a:ln w="9525">
              <a:noFill/>
            </a:ln>
          </p:spPr>
          <p:txBody>
            <a:bodyPr>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据</a:t>
              </a:r>
            </a:p>
          </p:txBody>
        </p:sp>
      </p:grpSp>
      <p:grpSp>
        <p:nvGrpSpPr>
          <p:cNvPr id="3" name="Group 6"/>
          <p:cNvGrpSpPr/>
          <p:nvPr/>
        </p:nvGrpSpPr>
        <p:grpSpPr>
          <a:xfrm>
            <a:off x="5364163" y="549275"/>
            <a:ext cx="998537" cy="2497138"/>
            <a:chOff x="0" y="0"/>
            <a:chExt cx="720" cy="1573"/>
          </a:xfrm>
        </p:grpSpPr>
        <p:pic>
          <p:nvPicPr>
            <p:cNvPr id="3078" name="Picture 7"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79" name="Text Box 8"/>
            <p:cNvSpPr txBox="1"/>
            <p:nvPr/>
          </p:nvSpPr>
          <p:spPr>
            <a:xfrm>
              <a:off x="96" y="96"/>
              <a:ext cx="573"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米</a:t>
              </a:r>
            </a:p>
          </p:txBody>
        </p:sp>
      </p:grpSp>
      <p:grpSp>
        <p:nvGrpSpPr>
          <p:cNvPr id="4" name="Group 9"/>
          <p:cNvGrpSpPr/>
          <p:nvPr/>
        </p:nvGrpSpPr>
        <p:grpSpPr>
          <a:xfrm>
            <a:off x="4859338" y="1844675"/>
            <a:ext cx="1000125" cy="2498725"/>
            <a:chOff x="0" y="0"/>
            <a:chExt cx="720" cy="1573"/>
          </a:xfrm>
        </p:grpSpPr>
        <p:pic>
          <p:nvPicPr>
            <p:cNvPr id="3081" name="Picture 10"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82" name="Text Box 11"/>
            <p:cNvSpPr txBox="1"/>
            <p:nvPr/>
          </p:nvSpPr>
          <p:spPr>
            <a:xfrm>
              <a:off x="96" y="96"/>
              <a:ext cx="572"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带</a:t>
              </a:r>
            </a:p>
          </p:txBody>
        </p:sp>
      </p:grpSp>
      <p:grpSp>
        <p:nvGrpSpPr>
          <p:cNvPr id="5" name="Group 12"/>
          <p:cNvGrpSpPr/>
          <p:nvPr/>
        </p:nvGrpSpPr>
        <p:grpSpPr>
          <a:xfrm>
            <a:off x="1676400" y="1828800"/>
            <a:ext cx="1008063" cy="2497138"/>
            <a:chOff x="0" y="0"/>
            <a:chExt cx="720" cy="1573"/>
          </a:xfrm>
        </p:grpSpPr>
        <p:pic>
          <p:nvPicPr>
            <p:cNvPr id="3084" name="Picture 13"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85" name="Text Box 14"/>
            <p:cNvSpPr txBox="1"/>
            <p:nvPr/>
          </p:nvSpPr>
          <p:spPr>
            <a:xfrm>
              <a:off x="96" y="96"/>
              <a:ext cx="568"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念</a:t>
              </a:r>
            </a:p>
          </p:txBody>
        </p:sp>
      </p:grpSp>
      <p:grpSp>
        <p:nvGrpSpPr>
          <p:cNvPr id="6" name="Group 15"/>
          <p:cNvGrpSpPr/>
          <p:nvPr/>
        </p:nvGrpSpPr>
        <p:grpSpPr>
          <a:xfrm>
            <a:off x="3203575" y="520700"/>
            <a:ext cx="998538" cy="2498725"/>
            <a:chOff x="0" y="0"/>
            <a:chExt cx="720" cy="1573"/>
          </a:xfrm>
        </p:grpSpPr>
        <p:pic>
          <p:nvPicPr>
            <p:cNvPr id="3087" name="Picture 16"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88" name="Text Box 17"/>
            <p:cNvSpPr txBox="1"/>
            <p:nvPr/>
          </p:nvSpPr>
          <p:spPr>
            <a:xfrm>
              <a:off x="96" y="96"/>
              <a:ext cx="573"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节</a:t>
              </a:r>
            </a:p>
          </p:txBody>
        </p:sp>
      </p:grpSp>
      <p:grpSp>
        <p:nvGrpSpPr>
          <p:cNvPr id="7" name="Group 18"/>
          <p:cNvGrpSpPr/>
          <p:nvPr/>
        </p:nvGrpSpPr>
        <p:grpSpPr>
          <a:xfrm>
            <a:off x="5867400" y="1628775"/>
            <a:ext cx="1008063" cy="2663825"/>
            <a:chOff x="0" y="0"/>
            <a:chExt cx="720" cy="1573"/>
          </a:xfrm>
        </p:grpSpPr>
        <p:pic>
          <p:nvPicPr>
            <p:cNvPr id="3090" name="Picture 19"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91" name="Text Box 20"/>
            <p:cNvSpPr txBox="1"/>
            <p:nvPr/>
          </p:nvSpPr>
          <p:spPr>
            <a:xfrm>
              <a:off x="96" y="96"/>
              <a:ext cx="568" cy="486"/>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豆</a:t>
              </a:r>
            </a:p>
          </p:txBody>
        </p:sp>
      </p:grpSp>
      <p:grpSp>
        <p:nvGrpSpPr>
          <p:cNvPr id="8" name="Group 21"/>
          <p:cNvGrpSpPr/>
          <p:nvPr/>
        </p:nvGrpSpPr>
        <p:grpSpPr>
          <a:xfrm>
            <a:off x="2060575" y="508000"/>
            <a:ext cx="1143000" cy="2554288"/>
            <a:chOff x="0" y="0"/>
            <a:chExt cx="720" cy="1573"/>
          </a:xfrm>
        </p:grpSpPr>
        <p:pic>
          <p:nvPicPr>
            <p:cNvPr id="3093" name="Picture 22"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94" name="Text Box 23"/>
            <p:cNvSpPr txBox="1"/>
            <p:nvPr/>
          </p:nvSpPr>
          <p:spPr>
            <a:xfrm>
              <a:off x="96" y="96"/>
              <a:ext cx="501" cy="507"/>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粽</a:t>
              </a:r>
            </a:p>
          </p:txBody>
        </p:sp>
      </p:grpSp>
      <p:grpSp>
        <p:nvGrpSpPr>
          <p:cNvPr id="9" name="Group 24"/>
          <p:cNvGrpSpPr/>
          <p:nvPr/>
        </p:nvGrpSpPr>
        <p:grpSpPr>
          <a:xfrm>
            <a:off x="3851275" y="1844675"/>
            <a:ext cx="1008063" cy="2497138"/>
            <a:chOff x="0" y="0"/>
            <a:chExt cx="720" cy="1573"/>
          </a:xfrm>
        </p:grpSpPr>
        <p:pic>
          <p:nvPicPr>
            <p:cNvPr id="3096" name="Picture 25"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097" name="Text Box 26"/>
            <p:cNvSpPr txBox="1"/>
            <p:nvPr/>
          </p:nvSpPr>
          <p:spPr>
            <a:xfrm>
              <a:off x="96" y="96"/>
              <a:ext cx="568"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知</a:t>
              </a:r>
            </a:p>
          </p:txBody>
        </p:sp>
      </p:grpSp>
      <p:grpSp>
        <p:nvGrpSpPr>
          <p:cNvPr id="10" name="Group 27"/>
          <p:cNvGrpSpPr/>
          <p:nvPr/>
        </p:nvGrpSpPr>
        <p:grpSpPr>
          <a:xfrm>
            <a:off x="6443663" y="404813"/>
            <a:ext cx="1008062" cy="2736850"/>
            <a:chOff x="0" y="0"/>
            <a:chExt cx="720" cy="1573"/>
          </a:xfrm>
        </p:grpSpPr>
        <p:pic>
          <p:nvPicPr>
            <p:cNvPr id="3099" name="Picture 28"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100" name="Text Box 29"/>
            <p:cNvSpPr txBox="1"/>
            <p:nvPr/>
          </p:nvSpPr>
          <p:spPr>
            <a:xfrm>
              <a:off x="96" y="96"/>
              <a:ext cx="568" cy="473"/>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间</a:t>
              </a:r>
            </a:p>
          </p:txBody>
        </p:sp>
      </p:grpSp>
      <p:grpSp>
        <p:nvGrpSpPr>
          <p:cNvPr id="11" name="Group 30"/>
          <p:cNvGrpSpPr/>
          <p:nvPr/>
        </p:nvGrpSpPr>
        <p:grpSpPr>
          <a:xfrm>
            <a:off x="6875463" y="1628775"/>
            <a:ext cx="1081087" cy="2935288"/>
            <a:chOff x="0" y="0"/>
            <a:chExt cx="720" cy="1573"/>
          </a:xfrm>
        </p:grpSpPr>
        <p:pic>
          <p:nvPicPr>
            <p:cNvPr id="3102" name="Picture 31"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103" name="Text Box 32"/>
            <p:cNvSpPr txBox="1"/>
            <p:nvPr/>
          </p:nvSpPr>
          <p:spPr>
            <a:xfrm>
              <a:off x="96" y="96"/>
              <a:ext cx="529" cy="441"/>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肉</a:t>
              </a:r>
            </a:p>
          </p:txBody>
        </p:sp>
      </p:grpSp>
      <p:grpSp>
        <p:nvGrpSpPr>
          <p:cNvPr id="13" name="Group 36"/>
          <p:cNvGrpSpPr/>
          <p:nvPr/>
        </p:nvGrpSpPr>
        <p:grpSpPr>
          <a:xfrm>
            <a:off x="4284663" y="404813"/>
            <a:ext cx="998537" cy="2497137"/>
            <a:chOff x="0" y="0"/>
            <a:chExt cx="720" cy="1573"/>
          </a:xfrm>
        </p:grpSpPr>
        <p:pic>
          <p:nvPicPr>
            <p:cNvPr id="3105" name="Picture 37"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106" name="Text Box 38"/>
            <p:cNvSpPr txBox="1"/>
            <p:nvPr/>
          </p:nvSpPr>
          <p:spPr>
            <a:xfrm>
              <a:off x="96" y="96"/>
              <a:ext cx="573"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总</a:t>
              </a:r>
            </a:p>
          </p:txBody>
        </p:sp>
      </p:grpSp>
      <p:grpSp>
        <p:nvGrpSpPr>
          <p:cNvPr id="14" name="Group 39"/>
          <p:cNvGrpSpPr/>
          <p:nvPr/>
        </p:nvGrpSpPr>
        <p:grpSpPr>
          <a:xfrm>
            <a:off x="762000" y="381000"/>
            <a:ext cx="1079500" cy="2497138"/>
            <a:chOff x="0" y="0"/>
            <a:chExt cx="720" cy="1573"/>
          </a:xfrm>
        </p:grpSpPr>
        <p:pic>
          <p:nvPicPr>
            <p:cNvPr id="3108" name="Picture 40"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109" name="Text Box 41"/>
            <p:cNvSpPr txBox="1"/>
            <p:nvPr/>
          </p:nvSpPr>
          <p:spPr>
            <a:xfrm>
              <a:off x="96" y="96"/>
              <a:ext cx="530"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端</a:t>
              </a:r>
            </a:p>
          </p:txBody>
        </p:sp>
      </p:grpSp>
      <p:grpSp>
        <p:nvGrpSpPr>
          <p:cNvPr id="15" name="Group 42"/>
          <p:cNvGrpSpPr/>
          <p:nvPr/>
        </p:nvGrpSpPr>
        <p:grpSpPr>
          <a:xfrm>
            <a:off x="684213" y="1628775"/>
            <a:ext cx="1079500" cy="2497138"/>
            <a:chOff x="0" y="0"/>
            <a:chExt cx="720" cy="1573"/>
          </a:xfrm>
        </p:grpSpPr>
        <p:pic>
          <p:nvPicPr>
            <p:cNvPr id="3111" name="Picture 43" descr="红气球"/>
            <p:cNvPicPr>
              <a:picLocks noChangeAspect="1"/>
            </p:cNvPicPr>
            <p:nvPr/>
          </p:nvPicPr>
          <p:blipFill>
            <a:blip r:embed="rId3">
              <a:clrChange>
                <a:clrFrom>
                  <a:srgbClr val="FFFFFF"/>
                </a:clrFrom>
                <a:clrTo>
                  <a:srgbClr val="FFFFFF">
                    <a:alpha val="0"/>
                  </a:srgbClr>
                </a:clrTo>
              </a:clrChange>
            </a:blip>
            <a:stretch>
              <a:fillRect/>
            </a:stretch>
          </p:blipFill>
          <p:spPr>
            <a:xfrm>
              <a:off x="0" y="0"/>
              <a:ext cx="720" cy="1573"/>
            </a:xfrm>
            <a:prstGeom prst="rect">
              <a:avLst/>
            </a:prstGeom>
            <a:noFill/>
            <a:ln w="9525">
              <a:noFill/>
            </a:ln>
          </p:spPr>
        </p:pic>
        <p:sp>
          <p:nvSpPr>
            <p:cNvPr id="3112" name="Text Box 44"/>
            <p:cNvSpPr txBox="1"/>
            <p:nvPr/>
          </p:nvSpPr>
          <p:spPr>
            <a:xfrm>
              <a:off x="96" y="96"/>
              <a:ext cx="530" cy="518"/>
            </a:xfrm>
            <a:prstGeom prst="rect">
              <a:avLst/>
            </a:prstGeom>
            <a:noFill/>
            <a:ln w="9525">
              <a:noFill/>
            </a:ln>
          </p:spPr>
          <p:txBody>
            <a:bodyPr wrap="none">
              <a:spAutoFit/>
            </a:bodyPr>
            <a:lstStyle/>
            <a:p>
              <a:pPr lvl="0">
                <a:buFont typeface="Arial" panose="020B0604020202020204" pitchFamily="34" charset="0"/>
                <a:buNone/>
              </a:pPr>
              <a:r>
                <a:rPr lang="zh-CN" altLang="en-US" sz="4800" b="1" dirty="0">
                  <a:solidFill>
                    <a:srgbClr val="FFFF00"/>
                  </a:solidFill>
                  <a:latin typeface="Times New Roman" panose="02020603050405020304" pitchFamily="18" charset="0"/>
                  <a:ea typeface="楷体_GB2312" pitchFamily="49" charset="-122"/>
                </a:rPr>
                <a:t>分</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
                                        </p:tgtEl>
                                        <p:attrNameLst>
                                          <p:attrName>style.visibility</p:attrName>
                                        </p:attrNameLst>
                                      </p:cBhvr>
                                      <p:to>
                                        <p:strVal val="hidden"/>
                                      </p:to>
                                    </p:set>
                                    <p:audio>
                                      <p:cMediaNode>
                                        <p:cTn display="0" masterRel="sameClick">
                                          <p:stCondLst>
                                            <p:cond evt="begin" delay="0">
                                              <p:tn val="5"/>
                                            </p:cond>
                                          </p:stCondLst>
                                          <p:endCondLst>
                                            <p:cond evt="onStopAudio" delay="0">
                                              <p:tgtEl>
                                                <p:sldTgt/>
                                              </p:tgtEl>
                                            </p:cond>
                                          </p:endCondLst>
                                        </p:cTn>
                                        <p:tgtEl>
                                          <p:sndTgt r:embed="rId2" name="BLIP.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
                                        </p:tgtEl>
                                        <p:attrNameLst>
                                          <p:attrName>style.visibility</p:attrName>
                                        </p:attrNameLst>
                                      </p:cBhvr>
                                      <p:to>
                                        <p:strVal val="hidden"/>
                                      </p:to>
                                    </p:set>
                                    <p:audio>
                                      <p:cMediaNode>
                                        <p:cTn display="0" masterRel="sameClick">
                                          <p:stCondLst>
                                            <p:cond evt="begin" delay="0">
                                              <p:tn val="11"/>
                                            </p:cond>
                                          </p:stCondLst>
                                          <p:endCondLst>
                                            <p:cond evt="onStopAudio" delay="0">
                                              <p:tgtEl>
                                                <p:sldTgt/>
                                              </p:tgtEl>
                                            </p:cond>
                                          </p:endCondLst>
                                        </p:cTn>
                                        <p:tgtEl>
                                          <p:sndTgt r:embed="rId2" name="BLIP.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audio>
                                      <p:cMediaNode>
                                        <p:cTn display="0" masterRel="sameClick">
                                          <p:stCondLst>
                                            <p:cond evt="begin" delay="0">
                                              <p:tn val="17"/>
                                            </p:cond>
                                          </p:stCondLst>
                                          <p:endCondLst>
                                            <p:cond evt="onStopAudio" delay="0">
                                              <p:tgtEl>
                                                <p:sldTgt/>
                                              </p:tgtEl>
                                            </p:cond>
                                          </p:endCondLst>
                                        </p:cTn>
                                        <p:tgtEl>
                                          <p:sndTgt r:embed="rId2" name="BLIP.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5"/>
                                        </p:tgtEl>
                                        <p:attrNameLst>
                                          <p:attrName>style.visibility</p:attrName>
                                        </p:attrNameLst>
                                      </p:cBhvr>
                                      <p:to>
                                        <p:strVal val="hidden"/>
                                      </p:to>
                                    </p:set>
                                    <p:audio>
                                      <p:cMediaNode>
                                        <p:cTn display="0" masterRel="sameClick">
                                          <p:stCondLst>
                                            <p:cond evt="begin" delay="0">
                                              <p:tn val="23"/>
                                            </p:cond>
                                          </p:stCondLst>
                                          <p:endCondLst>
                                            <p:cond evt="onStopAudio" delay="0">
                                              <p:tgtEl>
                                                <p:sldTgt/>
                                              </p:tgtEl>
                                            </p:cond>
                                          </p:endCondLst>
                                        </p:cTn>
                                        <p:tgtEl>
                                          <p:sndTgt r:embed="rId2" name="BLIP.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audio>
                                      <p:cMediaNode>
                                        <p:cTn display="0" masterRel="sameClick">
                                          <p:stCondLst>
                                            <p:cond evt="begin" delay="0">
                                              <p:tn val="29"/>
                                            </p:cond>
                                          </p:stCondLst>
                                          <p:endCondLst>
                                            <p:cond evt="onStopAudio" delay="0">
                                              <p:tgtEl>
                                                <p:sldTgt/>
                                              </p:tgtEl>
                                            </p:cond>
                                          </p:endCondLst>
                                        </p:cTn>
                                        <p:tgtEl>
                                          <p:sndTgt r:embed="rId2" name="BLIP.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7"/>
                                        </p:tgtEl>
                                        <p:attrNameLst>
                                          <p:attrName>style.visibility</p:attrName>
                                        </p:attrNameLst>
                                      </p:cBhvr>
                                      <p:to>
                                        <p:strVal val="hidden"/>
                                      </p:to>
                                    </p:set>
                                    <p:audio>
                                      <p:cMediaNode>
                                        <p:cTn display="0" masterRel="sameClick">
                                          <p:stCondLst>
                                            <p:cond evt="begin" delay="0">
                                              <p:tn val="35"/>
                                            </p:cond>
                                          </p:stCondLst>
                                          <p:endCondLst>
                                            <p:cond evt="onStopAudio" delay="0">
                                              <p:tgtEl>
                                                <p:sldTgt/>
                                              </p:tgtEl>
                                            </p:cond>
                                          </p:endCondLst>
                                        </p:cTn>
                                        <p:tgtEl>
                                          <p:sndTgt r:embed="rId2" name="BLIP.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audio>
                                      <p:cMediaNode>
                                        <p:cTn display="0" masterRel="sameClick">
                                          <p:stCondLst>
                                            <p:cond evt="begin" delay="0">
                                              <p:tn val="41"/>
                                            </p:cond>
                                          </p:stCondLst>
                                          <p:endCondLst>
                                            <p:cond evt="onStopAudio" delay="0">
                                              <p:tgtEl>
                                                <p:sldTgt/>
                                              </p:tgtEl>
                                            </p:cond>
                                          </p:endCondLst>
                                        </p:cTn>
                                        <p:tgtEl>
                                          <p:sndTgt r:embed="rId2" name="BLIP.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500" fill="hold"/>
                                        <p:tgtEl>
                                          <p:spTgt spid="9"/>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9"/>
                                        </p:tgtEl>
                                        <p:attrNameLst>
                                          <p:attrName>style.visibility</p:attrName>
                                        </p:attrNameLst>
                                      </p:cBhvr>
                                      <p:to>
                                        <p:strVal val="hidden"/>
                                      </p:to>
                                    </p:set>
                                    <p:audio>
                                      <p:cMediaNode>
                                        <p:cTn display="0" masterRel="sameClick">
                                          <p:stCondLst>
                                            <p:cond evt="begin" delay="0">
                                              <p:tn val="47"/>
                                            </p:cond>
                                          </p:stCondLst>
                                          <p:endCondLst>
                                            <p:cond evt="onStopAudio" delay="0">
                                              <p:tgtEl>
                                                <p:sldTgt/>
                                              </p:tgtEl>
                                            </p:cond>
                                          </p:endCondLst>
                                        </p:cTn>
                                        <p:tgtEl>
                                          <p:sndTgt r:embed="rId2" name="BLIP.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
                                        </p:tgtEl>
                                        <p:attrNameLst>
                                          <p:attrName>style.visibility</p:attrName>
                                        </p:attrNameLst>
                                      </p:cBhvr>
                                      <p:to>
                                        <p:strVal val="hidden"/>
                                      </p:to>
                                    </p:set>
                                    <p:audio>
                                      <p:cMediaNode>
                                        <p:cTn display="0" masterRel="sameClick">
                                          <p:stCondLst>
                                            <p:cond evt="begin" delay="0">
                                              <p:tn val="53"/>
                                            </p:cond>
                                          </p:stCondLst>
                                          <p:endCondLst>
                                            <p:cond evt="onStopAudio" delay="0">
                                              <p:tgtEl>
                                                <p:sldTgt/>
                                              </p:tgtEl>
                                            </p:cond>
                                          </p:endCondLst>
                                        </p:cTn>
                                        <p:tgtEl>
                                          <p:sndTgt r:embed="rId2" name="BLIP.WAV"/>
                                        </p:tgtEl>
                                      </p:cMediaNode>
                                    </p:audio>
                                  </p:sub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100000">
                                          <p:val>
                                            <p:strVal val="#ppt_x"/>
                                          </p:val>
                                        </p:tav>
                                      </p:tavLst>
                                    </p:anim>
                                    <p:anim calcmode="lin" valueType="num">
                                      <p:cBhvr>
                                        <p:cTn id="62" dur="500" fill="hold"/>
                                        <p:tgtEl>
                                          <p:spTgt spid="11"/>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1"/>
                                        </p:tgtEl>
                                        <p:attrNameLst>
                                          <p:attrName>style.visibility</p:attrName>
                                        </p:attrNameLst>
                                      </p:cBhvr>
                                      <p:to>
                                        <p:strVal val="hidden"/>
                                      </p:to>
                                    </p:set>
                                    <p:audio>
                                      <p:cMediaNode>
                                        <p:cTn display="0" masterRel="sameClick">
                                          <p:stCondLst>
                                            <p:cond evt="begin" delay="0">
                                              <p:tn val="59"/>
                                            </p:cond>
                                          </p:stCondLst>
                                          <p:endCondLst>
                                            <p:cond evt="onStopAudio" delay="0">
                                              <p:tgtEl>
                                                <p:sldTgt/>
                                              </p:tgtEl>
                                            </p:cond>
                                          </p:endCondLst>
                                        </p:cTn>
                                        <p:tgtEl>
                                          <p:sndTgt r:embed="rId2" name="BLIP.WAV"/>
                                        </p:tgtEl>
                                      </p:cMediaNode>
                                    </p:audio>
                                  </p:sub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ppt_x</p:attrName>
                                        </p:attrNameLst>
                                      </p:cBhvr>
                                      <p:tavLst>
                                        <p:tav tm="0">
                                          <p:val>
                                            <p:strVal val="#ppt_x"/>
                                          </p:val>
                                        </p:tav>
                                        <p:tav tm="100000">
                                          <p:val>
                                            <p:strVal val="#ppt_x"/>
                                          </p:val>
                                        </p:tav>
                                      </p:tavLst>
                                    </p:anim>
                                    <p:anim calcmode="lin" valueType="num">
                                      <p:cBhvr>
                                        <p:cTn id="68" dur="500" fill="hold"/>
                                        <p:tgtEl>
                                          <p:spTgt spid="1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3"/>
                                        </p:tgtEl>
                                        <p:attrNameLst>
                                          <p:attrName>style.visibility</p:attrName>
                                        </p:attrNameLst>
                                      </p:cBhvr>
                                      <p:to>
                                        <p:strVal val="hidden"/>
                                      </p:to>
                                    </p:set>
                                    <p:audio>
                                      <p:cMediaNode>
                                        <p:cTn display="0" masterRel="sameClick">
                                          <p:stCondLst>
                                            <p:cond evt="begin" delay="0">
                                              <p:tn val="65"/>
                                            </p:cond>
                                          </p:stCondLst>
                                          <p:endCondLst>
                                            <p:cond evt="onStopAudio" delay="0">
                                              <p:tgtEl>
                                                <p:sldTgt/>
                                              </p:tgtEl>
                                            </p:cond>
                                          </p:endCondLst>
                                        </p:cTn>
                                        <p:tgtEl>
                                          <p:sndTgt r:embed="rId2" name="BLIP.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ppt_x</p:attrName>
                                        </p:attrNameLst>
                                      </p:cBhvr>
                                      <p:tavLst>
                                        <p:tav tm="0">
                                          <p:val>
                                            <p:strVal val="#ppt_x"/>
                                          </p:val>
                                        </p:tav>
                                        <p:tav tm="100000">
                                          <p:val>
                                            <p:strVal val="#ppt_x"/>
                                          </p:val>
                                        </p:tav>
                                      </p:tavLst>
                                    </p:anim>
                                    <p:anim calcmode="lin" valueType="num">
                                      <p:cBhvr>
                                        <p:cTn id="74" dur="500" fill="hold"/>
                                        <p:tgtEl>
                                          <p:spTgt spid="1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4"/>
                                        </p:tgtEl>
                                        <p:attrNameLst>
                                          <p:attrName>style.visibility</p:attrName>
                                        </p:attrNameLst>
                                      </p:cBhvr>
                                      <p:to>
                                        <p:strVal val="hidden"/>
                                      </p:to>
                                    </p:set>
                                    <p:audio>
                                      <p:cMediaNode>
                                        <p:cTn display="0" masterRel="sameClick">
                                          <p:stCondLst>
                                            <p:cond evt="begin" delay="0">
                                              <p:tn val="71"/>
                                            </p:cond>
                                          </p:stCondLst>
                                          <p:endCondLst>
                                            <p:cond evt="onStopAudio" delay="0">
                                              <p:tgtEl>
                                                <p:sldTgt/>
                                              </p:tgtEl>
                                            </p:cond>
                                          </p:endCondLst>
                                        </p:cTn>
                                        <p:tgtEl>
                                          <p:sndTgt r:embed="rId2" name="BLIP.WAV"/>
                                        </p:tgtEl>
                                      </p:cMediaNode>
                                    </p:audio>
                                  </p:sub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ppt_x</p:attrName>
                                        </p:attrNameLst>
                                      </p:cBhvr>
                                      <p:tavLst>
                                        <p:tav tm="0">
                                          <p:val>
                                            <p:strVal val="#ppt_x"/>
                                          </p:val>
                                        </p:tav>
                                        <p:tav tm="100000">
                                          <p:val>
                                            <p:strVal val="#ppt_x"/>
                                          </p:val>
                                        </p:tav>
                                      </p:tavLst>
                                    </p:anim>
                                    <p:anim calcmode="lin" valueType="num">
                                      <p:cBhvr>
                                        <p:cTn id="80" dur="500" fill="hold"/>
                                        <p:tgtEl>
                                          <p:spTgt spid="15"/>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5"/>
                                        </p:tgtEl>
                                        <p:attrNameLst>
                                          <p:attrName>style.visibility</p:attrName>
                                        </p:attrNameLst>
                                      </p:cBhvr>
                                      <p:to>
                                        <p:strVal val="hidden"/>
                                      </p:to>
                                    </p:set>
                                    <p:audio>
                                      <p:cMediaNode>
                                        <p:cTn display="0" masterRel="sameClick">
                                          <p:stCondLst>
                                            <p:cond evt="begin" delay="0">
                                              <p:tn val="77"/>
                                            </p:cond>
                                          </p:stCondLst>
                                          <p:endCondLst>
                                            <p:cond evt="onStopAudio" delay="0">
                                              <p:tgtEl>
                                                <p:sldTgt/>
                                              </p:tgtEl>
                                            </p:cond>
                                          </p:endCondLst>
                                        </p:cTn>
                                        <p:tgtEl>
                                          <p:sndTgt r:embed="rId2" name="BLIP.WAV"/>
                                        </p:tgtEl>
                                      </p:cMediaNode>
                                    </p:audio>
                                  </p:sub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
                                        </p:tgtEl>
                                        <p:attrNameLst>
                                          <p:attrName>style.visibility</p:attrName>
                                        </p:attrNameLst>
                                      </p:cBhvr>
                                      <p:to>
                                        <p:strVal val="visible"/>
                                      </p:to>
                                    </p:set>
                                    <p:anim calcmode="lin" valueType="num">
                                      <p:cBhvr>
                                        <p:cTn id="85" dur="500" fill="hold"/>
                                        <p:tgtEl>
                                          <p:spTgt spid="2"/>
                                        </p:tgtEl>
                                        <p:attrNameLst>
                                          <p:attrName>ppt_x</p:attrName>
                                        </p:attrNameLst>
                                      </p:cBhvr>
                                      <p:tavLst>
                                        <p:tav tm="0">
                                          <p:val>
                                            <p:strVal val="#ppt_x"/>
                                          </p:val>
                                        </p:tav>
                                        <p:tav tm="100000">
                                          <p:val>
                                            <p:strVal val="#ppt_x"/>
                                          </p:val>
                                        </p:tav>
                                      </p:tavLst>
                                    </p:anim>
                                    <p:anim calcmode="lin" valueType="num">
                                      <p:cBhvr>
                                        <p:cTn id="86" dur="500" fill="hold"/>
                                        <p:tgtEl>
                                          <p:spTgt spid="2"/>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ppt_x</p:attrName>
                                        </p:attrNameLst>
                                      </p:cBhvr>
                                      <p:tavLst>
                                        <p:tav tm="0">
                                          <p:val>
                                            <p:strVal val="#ppt_x"/>
                                          </p:val>
                                        </p:tav>
                                        <p:tav tm="100000">
                                          <p:val>
                                            <p:strVal val="#ppt_x"/>
                                          </p:val>
                                        </p:tav>
                                      </p:tavLst>
                                    </p:anim>
                                    <p:anim calcmode="lin" valueType="num">
                                      <p:cBhvr>
                                        <p:cTn id="90" dur="500" fill="hold"/>
                                        <p:tgtEl>
                                          <p:spTgt spid="3"/>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4"/>
                                        </p:tgtEl>
                                        <p:attrNameLst>
                                          <p:attrName>style.visibility</p:attrName>
                                        </p:attrNameLst>
                                      </p:cBhvr>
                                      <p:to>
                                        <p:strVal val="visible"/>
                                      </p:to>
                                    </p:set>
                                    <p:anim calcmode="lin" valueType="num">
                                      <p:cBhvr>
                                        <p:cTn id="93" dur="500" fill="hold"/>
                                        <p:tgtEl>
                                          <p:spTgt spid="4"/>
                                        </p:tgtEl>
                                        <p:attrNameLst>
                                          <p:attrName>ppt_x</p:attrName>
                                        </p:attrNameLst>
                                      </p:cBhvr>
                                      <p:tavLst>
                                        <p:tav tm="0">
                                          <p:val>
                                            <p:strVal val="#ppt_x"/>
                                          </p:val>
                                        </p:tav>
                                        <p:tav tm="100000">
                                          <p:val>
                                            <p:strVal val="#ppt_x"/>
                                          </p:val>
                                        </p:tav>
                                      </p:tavLst>
                                    </p:anim>
                                    <p:anim calcmode="lin" valueType="num">
                                      <p:cBhvr>
                                        <p:cTn id="94" dur="500" fill="hold"/>
                                        <p:tgtEl>
                                          <p:spTgt spid="4"/>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p:cTn id="97" dur="500" fill="hold"/>
                                        <p:tgtEl>
                                          <p:spTgt spid="5"/>
                                        </p:tgtEl>
                                        <p:attrNameLst>
                                          <p:attrName>ppt_x</p:attrName>
                                        </p:attrNameLst>
                                      </p:cBhvr>
                                      <p:tavLst>
                                        <p:tav tm="0">
                                          <p:val>
                                            <p:strVal val="#ppt_x"/>
                                          </p:val>
                                        </p:tav>
                                        <p:tav tm="100000">
                                          <p:val>
                                            <p:strVal val="#ppt_x"/>
                                          </p:val>
                                        </p:tav>
                                      </p:tavLst>
                                    </p:anim>
                                    <p:anim calcmode="lin" valueType="num">
                                      <p:cBhvr>
                                        <p:cTn id="98" dur="500" fill="hold"/>
                                        <p:tgtEl>
                                          <p:spTgt spid="5"/>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6"/>
                                        </p:tgtEl>
                                        <p:attrNameLst>
                                          <p:attrName>style.visibility</p:attrName>
                                        </p:attrNameLst>
                                      </p:cBhvr>
                                      <p:to>
                                        <p:strVal val="visible"/>
                                      </p:to>
                                    </p:set>
                                    <p:anim calcmode="lin" valueType="num">
                                      <p:cBhvr>
                                        <p:cTn id="101" dur="500" fill="hold"/>
                                        <p:tgtEl>
                                          <p:spTgt spid="6"/>
                                        </p:tgtEl>
                                        <p:attrNameLst>
                                          <p:attrName>ppt_x</p:attrName>
                                        </p:attrNameLst>
                                      </p:cBhvr>
                                      <p:tavLst>
                                        <p:tav tm="0">
                                          <p:val>
                                            <p:strVal val="#ppt_x"/>
                                          </p:val>
                                        </p:tav>
                                        <p:tav tm="100000">
                                          <p:val>
                                            <p:strVal val="#ppt_x"/>
                                          </p:val>
                                        </p:tav>
                                      </p:tavLst>
                                    </p:anim>
                                    <p:anim calcmode="lin" valueType="num">
                                      <p:cBhvr>
                                        <p:cTn id="102" dur="500" fill="hold"/>
                                        <p:tgtEl>
                                          <p:spTgt spid="6"/>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7"/>
                                        </p:tgtEl>
                                        <p:attrNameLst>
                                          <p:attrName>style.visibility</p:attrName>
                                        </p:attrNameLst>
                                      </p:cBhvr>
                                      <p:to>
                                        <p:strVal val="visible"/>
                                      </p:to>
                                    </p:set>
                                    <p:anim calcmode="lin" valueType="num">
                                      <p:cBhvr>
                                        <p:cTn id="105" dur="500" fill="hold"/>
                                        <p:tgtEl>
                                          <p:spTgt spid="7"/>
                                        </p:tgtEl>
                                        <p:attrNameLst>
                                          <p:attrName>ppt_x</p:attrName>
                                        </p:attrNameLst>
                                      </p:cBhvr>
                                      <p:tavLst>
                                        <p:tav tm="0">
                                          <p:val>
                                            <p:strVal val="#ppt_x"/>
                                          </p:val>
                                        </p:tav>
                                        <p:tav tm="100000">
                                          <p:val>
                                            <p:strVal val="#ppt_x"/>
                                          </p:val>
                                        </p:tav>
                                      </p:tavLst>
                                    </p:anim>
                                    <p:anim calcmode="lin" valueType="num">
                                      <p:cBhvr>
                                        <p:cTn id="106" dur="500" fill="hold"/>
                                        <p:tgtEl>
                                          <p:spTgt spid="7"/>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8"/>
                                        </p:tgtEl>
                                        <p:attrNameLst>
                                          <p:attrName>style.visibility</p:attrName>
                                        </p:attrNameLst>
                                      </p:cBhvr>
                                      <p:to>
                                        <p:strVal val="visible"/>
                                      </p:to>
                                    </p:set>
                                    <p:anim calcmode="lin" valueType="num">
                                      <p:cBhvr>
                                        <p:cTn id="109" dur="500" fill="hold"/>
                                        <p:tgtEl>
                                          <p:spTgt spid="8"/>
                                        </p:tgtEl>
                                        <p:attrNameLst>
                                          <p:attrName>ppt_x</p:attrName>
                                        </p:attrNameLst>
                                      </p:cBhvr>
                                      <p:tavLst>
                                        <p:tav tm="0">
                                          <p:val>
                                            <p:strVal val="#ppt_x"/>
                                          </p:val>
                                        </p:tav>
                                        <p:tav tm="100000">
                                          <p:val>
                                            <p:strVal val="#ppt_x"/>
                                          </p:val>
                                        </p:tav>
                                      </p:tavLst>
                                    </p:anim>
                                    <p:anim calcmode="lin" valueType="num">
                                      <p:cBhvr>
                                        <p:cTn id="110" dur="500" fill="hold"/>
                                        <p:tgtEl>
                                          <p:spTgt spid="8"/>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9"/>
                                        </p:tgtEl>
                                        <p:attrNameLst>
                                          <p:attrName>style.visibility</p:attrName>
                                        </p:attrNameLst>
                                      </p:cBhvr>
                                      <p:to>
                                        <p:strVal val="visible"/>
                                      </p:to>
                                    </p:set>
                                    <p:anim calcmode="lin" valueType="num">
                                      <p:cBhvr>
                                        <p:cTn id="113" dur="500" fill="hold"/>
                                        <p:tgtEl>
                                          <p:spTgt spid="9"/>
                                        </p:tgtEl>
                                        <p:attrNameLst>
                                          <p:attrName>ppt_x</p:attrName>
                                        </p:attrNameLst>
                                      </p:cBhvr>
                                      <p:tavLst>
                                        <p:tav tm="0">
                                          <p:val>
                                            <p:strVal val="#ppt_x"/>
                                          </p:val>
                                        </p:tav>
                                        <p:tav tm="100000">
                                          <p:val>
                                            <p:strVal val="#ppt_x"/>
                                          </p:val>
                                        </p:tav>
                                      </p:tavLst>
                                    </p:anim>
                                    <p:anim calcmode="lin" valueType="num">
                                      <p:cBhvr>
                                        <p:cTn id="114" dur="500" fill="hold"/>
                                        <p:tgtEl>
                                          <p:spTgt spid="9"/>
                                        </p:tgtEl>
                                        <p:attrNameLst>
                                          <p:attrName>ppt_y</p:attrName>
                                        </p:attrNameLst>
                                      </p:cBhvr>
                                      <p:tavLst>
                                        <p:tav tm="0">
                                          <p:val>
                                            <p:strVal val="1+#ppt_h/2"/>
                                          </p:val>
                                        </p:tav>
                                        <p:tav tm="100000">
                                          <p:val>
                                            <p:strVal val="#ppt_y"/>
                                          </p:val>
                                        </p:tav>
                                      </p:tavLst>
                                    </p:anim>
                                  </p:childTnLst>
                                </p:cTn>
                              </p:par>
                              <p:par>
                                <p:cTn id="115" presetID="2" presetClass="entr" presetSubtype="4" fill="hold"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500" fill="hold"/>
                                        <p:tgtEl>
                                          <p:spTgt spid="10"/>
                                        </p:tgtEl>
                                        <p:attrNameLst>
                                          <p:attrName>ppt_x</p:attrName>
                                        </p:attrNameLst>
                                      </p:cBhvr>
                                      <p:tavLst>
                                        <p:tav tm="0">
                                          <p:val>
                                            <p:strVal val="#ppt_x"/>
                                          </p:val>
                                        </p:tav>
                                        <p:tav tm="100000">
                                          <p:val>
                                            <p:strVal val="#ppt_x"/>
                                          </p:val>
                                        </p:tav>
                                      </p:tavLst>
                                    </p:anim>
                                    <p:anim calcmode="lin" valueType="num">
                                      <p:cBhvr>
                                        <p:cTn id="118" dur="500" fill="hold"/>
                                        <p:tgtEl>
                                          <p:spTgt spid="10"/>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11"/>
                                        </p:tgtEl>
                                        <p:attrNameLst>
                                          <p:attrName>style.visibility</p:attrName>
                                        </p:attrNameLst>
                                      </p:cBhvr>
                                      <p:to>
                                        <p:strVal val="visible"/>
                                      </p:to>
                                    </p:set>
                                    <p:anim calcmode="lin" valueType="num">
                                      <p:cBhvr>
                                        <p:cTn id="121" dur="500" fill="hold"/>
                                        <p:tgtEl>
                                          <p:spTgt spid="11"/>
                                        </p:tgtEl>
                                        <p:attrNameLst>
                                          <p:attrName>ppt_x</p:attrName>
                                        </p:attrNameLst>
                                      </p:cBhvr>
                                      <p:tavLst>
                                        <p:tav tm="0">
                                          <p:val>
                                            <p:strVal val="#ppt_x"/>
                                          </p:val>
                                        </p:tav>
                                        <p:tav tm="100000">
                                          <p:val>
                                            <p:strVal val="#ppt_x"/>
                                          </p:val>
                                        </p:tav>
                                      </p:tavLst>
                                    </p:anim>
                                    <p:anim calcmode="lin" valueType="num">
                                      <p:cBhvr>
                                        <p:cTn id="122" dur="500" fill="hold"/>
                                        <p:tgtEl>
                                          <p:spTgt spid="11"/>
                                        </p:tgtEl>
                                        <p:attrNameLst>
                                          <p:attrName>ppt_y</p:attrName>
                                        </p:attrNameLst>
                                      </p:cBhvr>
                                      <p:tavLst>
                                        <p:tav tm="0">
                                          <p:val>
                                            <p:strVal val="1+#ppt_h/2"/>
                                          </p:val>
                                        </p:tav>
                                        <p:tav tm="100000">
                                          <p:val>
                                            <p:strVal val="#ppt_y"/>
                                          </p:val>
                                        </p:tav>
                                      </p:tavLst>
                                    </p:anim>
                                  </p:childTnLst>
                                </p:cTn>
                              </p:par>
                              <p:par>
                                <p:cTn id="123" presetID="2" presetClass="entr" presetSubtype="4" fill="hold" nodeType="withEffect">
                                  <p:stCondLst>
                                    <p:cond delay="0"/>
                                  </p:stCondLst>
                                  <p:childTnLst>
                                    <p:set>
                                      <p:cBhvr>
                                        <p:cTn id="124" dur="1" fill="hold">
                                          <p:stCondLst>
                                            <p:cond delay="0"/>
                                          </p:stCondLst>
                                        </p:cTn>
                                        <p:tgtEl>
                                          <p:spTgt spid="13"/>
                                        </p:tgtEl>
                                        <p:attrNameLst>
                                          <p:attrName>style.visibility</p:attrName>
                                        </p:attrNameLst>
                                      </p:cBhvr>
                                      <p:to>
                                        <p:strVal val="visible"/>
                                      </p:to>
                                    </p:set>
                                    <p:anim calcmode="lin" valueType="num">
                                      <p:cBhvr>
                                        <p:cTn id="125" dur="500" fill="hold"/>
                                        <p:tgtEl>
                                          <p:spTgt spid="13"/>
                                        </p:tgtEl>
                                        <p:attrNameLst>
                                          <p:attrName>ppt_x</p:attrName>
                                        </p:attrNameLst>
                                      </p:cBhvr>
                                      <p:tavLst>
                                        <p:tav tm="0">
                                          <p:val>
                                            <p:strVal val="#ppt_x"/>
                                          </p:val>
                                        </p:tav>
                                        <p:tav tm="100000">
                                          <p:val>
                                            <p:strVal val="#ppt_x"/>
                                          </p:val>
                                        </p:tav>
                                      </p:tavLst>
                                    </p:anim>
                                    <p:anim calcmode="lin" valueType="num">
                                      <p:cBhvr>
                                        <p:cTn id="126" dur="500" fill="hold"/>
                                        <p:tgtEl>
                                          <p:spTgt spid="13"/>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14"/>
                                        </p:tgtEl>
                                        <p:attrNameLst>
                                          <p:attrName>style.visibility</p:attrName>
                                        </p:attrNameLst>
                                      </p:cBhvr>
                                      <p:to>
                                        <p:strVal val="visible"/>
                                      </p:to>
                                    </p:set>
                                    <p:anim calcmode="lin" valueType="num">
                                      <p:cBhvr>
                                        <p:cTn id="129" dur="500" fill="hold"/>
                                        <p:tgtEl>
                                          <p:spTgt spid="14"/>
                                        </p:tgtEl>
                                        <p:attrNameLst>
                                          <p:attrName>ppt_x</p:attrName>
                                        </p:attrNameLst>
                                      </p:cBhvr>
                                      <p:tavLst>
                                        <p:tav tm="0">
                                          <p:val>
                                            <p:strVal val="#ppt_x"/>
                                          </p:val>
                                        </p:tav>
                                        <p:tav tm="100000">
                                          <p:val>
                                            <p:strVal val="#ppt_x"/>
                                          </p:val>
                                        </p:tav>
                                      </p:tavLst>
                                    </p:anim>
                                    <p:anim calcmode="lin" valueType="num">
                                      <p:cBhvr>
                                        <p:cTn id="130" dur="500" fill="hold"/>
                                        <p:tgtEl>
                                          <p:spTgt spid="14"/>
                                        </p:tgtEl>
                                        <p:attrNameLst>
                                          <p:attrName>ppt_y</p:attrName>
                                        </p:attrNameLst>
                                      </p:cBhvr>
                                      <p:tavLst>
                                        <p:tav tm="0">
                                          <p:val>
                                            <p:strVal val="1+#ppt_h/2"/>
                                          </p:val>
                                        </p:tav>
                                        <p:tav tm="100000">
                                          <p:val>
                                            <p:strVal val="#ppt_y"/>
                                          </p:val>
                                        </p:tav>
                                      </p:tavLst>
                                    </p:anim>
                                  </p:childTnLst>
                                </p:cTn>
                              </p:par>
                              <p:par>
                                <p:cTn id="131" presetID="2" presetClass="entr" presetSubtype="4" fill="hold" nodeType="withEffect">
                                  <p:stCondLst>
                                    <p:cond delay="0"/>
                                  </p:stCondLst>
                                  <p:childTnLst>
                                    <p:set>
                                      <p:cBhvr>
                                        <p:cTn id="132" dur="1" fill="hold">
                                          <p:stCondLst>
                                            <p:cond delay="0"/>
                                          </p:stCondLst>
                                        </p:cTn>
                                        <p:tgtEl>
                                          <p:spTgt spid="15"/>
                                        </p:tgtEl>
                                        <p:attrNameLst>
                                          <p:attrName>style.visibility</p:attrName>
                                        </p:attrNameLst>
                                      </p:cBhvr>
                                      <p:to>
                                        <p:strVal val="visible"/>
                                      </p:to>
                                    </p:set>
                                    <p:anim calcmode="lin" valueType="num">
                                      <p:cBhvr>
                                        <p:cTn id="133" dur="500" fill="hold"/>
                                        <p:tgtEl>
                                          <p:spTgt spid="15"/>
                                        </p:tgtEl>
                                        <p:attrNameLst>
                                          <p:attrName>ppt_x</p:attrName>
                                        </p:attrNameLst>
                                      </p:cBhvr>
                                      <p:tavLst>
                                        <p:tav tm="0">
                                          <p:val>
                                            <p:strVal val="#ppt_x"/>
                                          </p:val>
                                        </p:tav>
                                        <p:tav tm="100000">
                                          <p:val>
                                            <p:strVal val="#ppt_x"/>
                                          </p:val>
                                        </p:tav>
                                      </p:tavLst>
                                    </p:anim>
                                    <p:anim calcmode="lin" valueType="num">
                                      <p:cBhvr>
                                        <p:cTn id="1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p:cNvPicPr>
          <p:nvPr/>
        </p:nvPicPr>
        <p:blipFill>
          <a:blip r:embed="rId2"/>
          <a:srcRect/>
          <a:stretch>
            <a:fillRect/>
          </a:stretch>
        </p:blipFill>
        <p:spPr bwMode="auto">
          <a:xfrm>
            <a:off x="-34925" y="-49213"/>
            <a:ext cx="9178925" cy="6884988"/>
          </a:xfrm>
          <a:prstGeom prst="rect">
            <a:avLst/>
          </a:prstGeom>
          <a:noFill/>
          <a:ln w="9525">
            <a:noFill/>
            <a:miter lim="800000"/>
            <a:headEnd/>
            <a:tailEnd/>
          </a:ln>
        </p:spPr>
      </p:pic>
      <p:sp>
        <p:nvSpPr>
          <p:cNvPr id="17411" name="矩形 1"/>
          <p:cNvSpPr>
            <a:spLocks noChangeArrowheads="1"/>
          </p:cNvSpPr>
          <p:nvPr/>
        </p:nvSpPr>
        <p:spPr bwMode="auto">
          <a:xfrm>
            <a:off x="0" y="741363"/>
            <a:ext cx="8991600" cy="5910262"/>
          </a:xfrm>
          <a:prstGeom prst="rect">
            <a:avLst/>
          </a:prstGeom>
          <a:noFill/>
          <a:ln w="9525">
            <a:noFill/>
            <a:miter lim="800000"/>
            <a:headEnd/>
            <a:tailEnd/>
          </a:ln>
        </p:spPr>
        <p:txBody>
          <a:bodyPr>
            <a:spAutoFit/>
          </a:bodyPr>
          <a:lstStyle/>
          <a:p>
            <a:pPr eaLnBrk="1" hangingPunct="1">
              <a:lnSpc>
                <a:spcPct val="140000"/>
              </a:lnSpc>
              <a:buFont typeface="Wingdings" pitchFamily="2" charset="2"/>
              <a:buNone/>
            </a:pPr>
            <a:r>
              <a:rPr lang="zh-CN" altLang="en-US" sz="5400" b="1">
                <a:latin typeface="楷体" pitchFamily="49" charset="-122"/>
                <a:ea typeface="楷体" pitchFamily="49" charset="-122"/>
              </a:rPr>
              <a:t>端午节  总会  糯米  中间</a:t>
            </a:r>
            <a:endParaRPr lang="en-US" altLang="zh-CN" sz="5400" b="1">
              <a:latin typeface="楷体" pitchFamily="49" charset="-122"/>
              <a:ea typeface="楷体" pitchFamily="49" charset="-122"/>
            </a:endParaRPr>
          </a:p>
          <a:p>
            <a:pPr eaLnBrk="1" hangingPunct="1">
              <a:lnSpc>
                <a:spcPct val="140000"/>
              </a:lnSpc>
              <a:buFont typeface="Wingdings" pitchFamily="2" charset="2"/>
              <a:buNone/>
            </a:pPr>
            <a:r>
              <a:rPr lang="zh-CN" altLang="en-US" sz="5400" b="1">
                <a:latin typeface="楷体" pitchFamily="49" charset="-122"/>
                <a:ea typeface="楷体" pitchFamily="49" charset="-122"/>
              </a:rPr>
              <a:t>十分好吃   豆粽  鲜肉粽</a:t>
            </a:r>
            <a:endParaRPr lang="en-US" altLang="zh-CN" sz="5400" b="1">
              <a:latin typeface="楷体" pitchFamily="49" charset="-122"/>
              <a:ea typeface="楷体" pitchFamily="49" charset="-122"/>
            </a:endParaRPr>
          </a:p>
          <a:p>
            <a:pPr eaLnBrk="1" hangingPunct="1">
              <a:lnSpc>
                <a:spcPct val="140000"/>
              </a:lnSpc>
              <a:buFont typeface="Wingdings" pitchFamily="2" charset="2"/>
              <a:buNone/>
            </a:pPr>
            <a:r>
              <a:rPr lang="zh-CN" altLang="en-US" sz="5400" b="1">
                <a:latin typeface="楷体" pitchFamily="49" charset="-122"/>
                <a:ea typeface="楷体" pitchFamily="49" charset="-122"/>
              </a:rPr>
              <a:t>带回去  知道  据说  纪念</a:t>
            </a:r>
            <a:endParaRPr lang="en-US" altLang="zh-CN" sz="5400" b="1">
              <a:latin typeface="楷体" pitchFamily="49" charset="-122"/>
              <a:ea typeface="楷体" pitchFamily="49" charset="-122"/>
            </a:endParaRPr>
          </a:p>
          <a:p>
            <a:pPr eaLnBrk="1" hangingPunct="1">
              <a:lnSpc>
                <a:spcPct val="140000"/>
              </a:lnSpc>
              <a:buFont typeface="Wingdings" pitchFamily="2" charset="2"/>
              <a:buNone/>
            </a:pPr>
            <a:r>
              <a:rPr lang="zh-CN" altLang="en-US" sz="5400" b="1">
                <a:latin typeface="楷体" pitchFamily="49" charset="-122"/>
                <a:ea typeface="楷体" pitchFamily="49" charset="-122"/>
              </a:rPr>
              <a:t>箬竹   裹着   掀开   剥开</a:t>
            </a:r>
            <a:endParaRPr lang="en-US" altLang="zh-CN" sz="5400" b="1">
              <a:latin typeface="楷体" pitchFamily="49" charset="-122"/>
              <a:ea typeface="楷体" pitchFamily="49" charset="-122"/>
            </a:endParaRPr>
          </a:p>
          <a:p>
            <a:pPr eaLnBrk="1" hangingPunct="1">
              <a:lnSpc>
                <a:spcPct val="140000"/>
              </a:lnSpc>
              <a:buFont typeface="Wingdings" pitchFamily="2" charset="2"/>
              <a:buNone/>
            </a:pPr>
            <a:r>
              <a:rPr lang="zh-CN" altLang="en-US" sz="5400" b="1">
                <a:latin typeface="楷体" pitchFamily="49" charset="-122"/>
                <a:ea typeface="楷体" pitchFamily="49" charset="-122"/>
              </a:rPr>
              <a:t>又黏又甜  美滋滋  煮一锅</a:t>
            </a:r>
            <a:endParaRPr lang="en-US" altLang="zh-CN" sz="5400" b="1">
              <a:latin typeface="楷体" pitchFamily="49" charset="-122"/>
              <a:ea typeface="楷体" pitchFamily="49" charset="-122"/>
            </a:endParaRPr>
          </a:p>
        </p:txBody>
      </p:sp>
      <p:sp>
        <p:nvSpPr>
          <p:cNvPr id="10" name="矩形 9"/>
          <p:cNvSpPr>
            <a:spLocks noChangeArrowheads="1"/>
          </p:cNvSpPr>
          <p:nvPr/>
        </p:nvSpPr>
        <p:spPr bwMode="auto">
          <a:xfrm>
            <a:off x="-166688" y="3983038"/>
            <a:ext cx="8913813" cy="523875"/>
          </a:xfrm>
          <a:prstGeom prst="rect">
            <a:avLst/>
          </a:prstGeom>
          <a:noFill/>
          <a:ln w="9525">
            <a:noFill/>
            <a:miter lim="800000"/>
            <a:headEnd/>
            <a:tailEnd/>
          </a:ln>
        </p:spPr>
        <p:txBody>
          <a:bodyPr>
            <a:spAutoFit/>
          </a:bodyPr>
          <a:lstStyle/>
          <a:p>
            <a:pPr eaLnBrk="1" hangingPunct="1"/>
            <a:r>
              <a:rPr lang="en-US" altLang="zh-CN" sz="2800" b="1">
                <a:solidFill>
                  <a:srgbClr val="0070C0"/>
                </a:solidFill>
                <a:latin typeface="华文细黑" pitchFamily="2" charset="-122"/>
                <a:ea typeface="华文细黑" pitchFamily="2" charset="-122"/>
              </a:rPr>
              <a:t>   ruò                     guǒ                   xiān                    bāo                        </a:t>
            </a:r>
            <a:endParaRPr lang="zh-CN" altLang="en-US" sz="1000">
              <a:solidFill>
                <a:srgbClr val="0070C0"/>
              </a:solidFill>
              <a:latin typeface="华文细黑" pitchFamily="2" charset="-122"/>
              <a:ea typeface="华文细黑" pitchFamily="2" charset="-122"/>
            </a:endParaRPr>
          </a:p>
        </p:txBody>
      </p:sp>
      <p:sp>
        <p:nvSpPr>
          <p:cNvPr id="11" name="矩形 10"/>
          <p:cNvSpPr>
            <a:spLocks noChangeArrowheads="1"/>
          </p:cNvSpPr>
          <p:nvPr/>
        </p:nvSpPr>
        <p:spPr bwMode="auto">
          <a:xfrm>
            <a:off x="-30163" y="5138738"/>
            <a:ext cx="8915401" cy="522287"/>
          </a:xfrm>
          <a:prstGeom prst="rect">
            <a:avLst/>
          </a:prstGeom>
          <a:noFill/>
          <a:ln w="9525">
            <a:noFill/>
            <a:miter lim="800000"/>
            <a:headEnd/>
            <a:tailEnd/>
          </a:ln>
        </p:spPr>
        <p:txBody>
          <a:bodyPr>
            <a:spAutoFit/>
          </a:bodyPr>
          <a:lstStyle/>
          <a:p>
            <a:pPr eaLnBrk="1" hangingPunct="1"/>
            <a:r>
              <a:rPr lang="en-US" altLang="zh-CN" sz="2800" b="1">
                <a:solidFill>
                  <a:srgbClr val="0070C0"/>
                </a:solidFill>
                <a:latin typeface="华文细黑" pitchFamily="2" charset="-122"/>
                <a:ea typeface="华文细黑" pitchFamily="2" charset="-122"/>
              </a:rPr>
              <a:t>        nián                                 zī                    zhǔ       guō</a:t>
            </a:r>
            <a:endParaRPr lang="zh-CN" altLang="en-US" sz="1000">
              <a:solidFill>
                <a:srgbClr val="0070C0"/>
              </a:solidFill>
              <a:latin typeface="华文细黑" pitchFamily="2" charset="-122"/>
              <a:ea typeface="华文细黑" pitchFamily="2" charset="-122"/>
            </a:endParaRPr>
          </a:p>
        </p:txBody>
      </p:sp>
      <p:sp>
        <p:nvSpPr>
          <p:cNvPr id="12" name="矩形 11"/>
          <p:cNvSpPr>
            <a:spLocks noChangeArrowheads="1"/>
          </p:cNvSpPr>
          <p:nvPr/>
        </p:nvSpPr>
        <p:spPr bwMode="auto">
          <a:xfrm>
            <a:off x="-166688" y="1727200"/>
            <a:ext cx="8913813" cy="523875"/>
          </a:xfrm>
          <a:prstGeom prst="rect">
            <a:avLst/>
          </a:prstGeom>
          <a:noFill/>
          <a:ln w="9525">
            <a:noFill/>
            <a:miter lim="800000"/>
            <a:headEnd/>
            <a:tailEnd/>
          </a:ln>
        </p:spPr>
        <p:txBody>
          <a:bodyPr>
            <a:spAutoFit/>
          </a:bodyPr>
          <a:lstStyle/>
          <a:p>
            <a:pPr eaLnBrk="1" hangingPunct="1"/>
            <a:r>
              <a:rPr lang="en-US" altLang="zh-CN" sz="2800" b="1">
                <a:solidFill>
                  <a:srgbClr val="0070C0"/>
                </a:solidFill>
                <a:latin typeface="华文细黑" pitchFamily="2" charset="-122"/>
                <a:ea typeface="华文细黑" pitchFamily="2" charset="-122"/>
              </a:rPr>
              <a:t>           fēn                            dòu                        ròu</a:t>
            </a:r>
            <a:endParaRPr lang="zh-CN" altLang="en-US" sz="1000">
              <a:solidFill>
                <a:srgbClr val="0070C0"/>
              </a:solidFill>
              <a:latin typeface="华文细黑" pitchFamily="2" charset="-122"/>
              <a:ea typeface="华文细黑" pitchFamily="2" charset="-122"/>
            </a:endParaRPr>
          </a:p>
        </p:txBody>
      </p:sp>
      <p:sp>
        <p:nvSpPr>
          <p:cNvPr id="13" name="矩形 12"/>
          <p:cNvSpPr>
            <a:spLocks noChangeArrowheads="1"/>
          </p:cNvSpPr>
          <p:nvPr/>
        </p:nvSpPr>
        <p:spPr bwMode="auto">
          <a:xfrm>
            <a:off x="-609600" y="2882900"/>
            <a:ext cx="10058400" cy="522288"/>
          </a:xfrm>
          <a:prstGeom prst="rect">
            <a:avLst/>
          </a:prstGeom>
          <a:noFill/>
          <a:ln w="9525">
            <a:noFill/>
            <a:miter lim="800000"/>
            <a:headEnd/>
            <a:tailEnd/>
          </a:ln>
        </p:spPr>
        <p:txBody>
          <a:bodyPr>
            <a:spAutoFit/>
          </a:bodyPr>
          <a:lstStyle/>
          <a:p>
            <a:pPr eaLnBrk="1" hangingPunct="1"/>
            <a:r>
              <a:rPr lang="en-US" altLang="zh-CN" sz="2800" b="1">
                <a:solidFill>
                  <a:srgbClr val="0070C0"/>
                </a:solidFill>
                <a:latin typeface="华文细黑" pitchFamily="2" charset="-122"/>
                <a:ea typeface="华文细黑" pitchFamily="2" charset="-122"/>
              </a:rPr>
              <a:t>        dài                          zhī                  jù                         niàn</a:t>
            </a:r>
            <a:endParaRPr lang="zh-CN" altLang="en-US" sz="1000">
              <a:solidFill>
                <a:srgbClr val="0070C0"/>
              </a:solidFill>
              <a:latin typeface="华文细黑" pitchFamily="2" charset="-122"/>
              <a:ea typeface="华文细黑" pitchFamily="2" charset="-122"/>
            </a:endParaRPr>
          </a:p>
        </p:txBody>
      </p:sp>
      <p:sp>
        <p:nvSpPr>
          <p:cNvPr id="14" name="矩形 13"/>
          <p:cNvSpPr>
            <a:spLocks noChangeArrowheads="1"/>
          </p:cNvSpPr>
          <p:nvPr/>
        </p:nvSpPr>
        <p:spPr bwMode="auto">
          <a:xfrm>
            <a:off x="-166688" y="627063"/>
            <a:ext cx="8913813" cy="523875"/>
          </a:xfrm>
          <a:prstGeom prst="rect">
            <a:avLst/>
          </a:prstGeom>
          <a:noFill/>
          <a:ln w="9525">
            <a:noFill/>
            <a:miter lim="800000"/>
            <a:headEnd/>
            <a:tailEnd/>
          </a:ln>
        </p:spPr>
        <p:txBody>
          <a:bodyPr>
            <a:spAutoFit/>
          </a:bodyPr>
          <a:lstStyle/>
          <a:p>
            <a:pPr eaLnBrk="1" hangingPunct="1"/>
            <a:r>
              <a:rPr lang="en-US" altLang="zh-CN" sz="2800" b="1">
                <a:solidFill>
                  <a:srgbClr val="0070C0"/>
                </a:solidFill>
                <a:latin typeface="华文细黑" pitchFamily="2" charset="-122"/>
                <a:ea typeface="华文细黑" pitchFamily="2" charset="-122"/>
              </a:rPr>
              <a:t>                    jié          zǒng              nuò                      jiān</a:t>
            </a:r>
            <a:endParaRPr lang="zh-CN" altLang="en-US" sz="1000">
              <a:solidFill>
                <a:srgbClr val="0070C0"/>
              </a:solidFill>
              <a:latin typeface="华文细黑" pitchFamily="2" charset="-122"/>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3"/>
                                        </p:tgtEl>
                                      </p:cBhvr>
                                    </p:animEffect>
                                    <p:set>
                                      <p:cBhvr>
                                        <p:cTn id="16" dur="1" fill="hold">
                                          <p:stCondLst>
                                            <p:cond delay="499"/>
                                          </p:stCondLst>
                                        </p:cTn>
                                        <p:tgtEl>
                                          <p:spTgt spid="13"/>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4"/>
                                        </p:tgtEl>
                                      </p:cBhvr>
                                    </p:animEffect>
                                    <p:set>
                                      <p:cBhvr>
                                        <p:cTn id="1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p:cNvSpPr>
            <a:spLocks noChangeArrowheads="1"/>
          </p:cNvSpPr>
          <p:nvPr/>
        </p:nvSpPr>
        <p:spPr bwMode="auto">
          <a:xfrm>
            <a:off x="0" y="44450"/>
            <a:ext cx="6372225" cy="6813550"/>
          </a:xfrm>
          <a:prstGeom prst="rtTriangle">
            <a:avLst/>
          </a:prstGeom>
          <a:solidFill>
            <a:srgbClr val="21EB2B"/>
          </a:solidFill>
          <a:ln w="9525">
            <a:noFill/>
            <a:miter lim="800000"/>
            <a:headEnd/>
            <a:tailEnd/>
          </a:ln>
        </p:spPr>
        <p:txBody>
          <a:bodyPr anchor="ctr"/>
          <a:lstStyle/>
          <a:p>
            <a:pPr eaLnBrk="1" hangingPunct="1"/>
            <a:endParaRPr lang="zh-CN" altLang="en-US">
              <a:sym typeface="Calibri" pitchFamily="34" charset="0"/>
            </a:endParaRPr>
          </a:p>
        </p:txBody>
      </p:sp>
      <p:sp>
        <p:nvSpPr>
          <p:cNvPr id="20483" name="AutoShape 3"/>
          <p:cNvSpPr>
            <a:spLocks noChangeArrowheads="1"/>
          </p:cNvSpPr>
          <p:nvPr/>
        </p:nvSpPr>
        <p:spPr bwMode="auto">
          <a:xfrm flipH="1" flipV="1">
            <a:off x="-38100" y="-28575"/>
            <a:ext cx="9220200" cy="6886575"/>
          </a:xfrm>
          <a:prstGeom prst="rtTriangle">
            <a:avLst/>
          </a:prstGeom>
          <a:solidFill>
            <a:srgbClr val="FF0D0D"/>
          </a:solidFill>
          <a:ln w="9525">
            <a:noFill/>
            <a:miter lim="800000"/>
            <a:headEnd/>
            <a:tailEnd/>
          </a:ln>
        </p:spPr>
        <p:txBody>
          <a:bodyPr anchor="ctr"/>
          <a:lstStyle/>
          <a:p>
            <a:pPr eaLnBrk="1" hangingPunct="1"/>
            <a:endParaRPr lang="zh-CN" altLang="en-US">
              <a:sym typeface="Calibri" pitchFamily="34" charset="0"/>
            </a:endParaRPr>
          </a:p>
        </p:txBody>
      </p:sp>
      <p:sp>
        <p:nvSpPr>
          <p:cNvPr id="20484" name="AutoShape 4"/>
          <p:cNvSpPr>
            <a:spLocks noChangeArrowheads="1"/>
          </p:cNvSpPr>
          <p:nvPr/>
        </p:nvSpPr>
        <p:spPr bwMode="auto">
          <a:xfrm>
            <a:off x="838200" y="825500"/>
            <a:ext cx="7546975" cy="5341938"/>
          </a:xfrm>
          <a:prstGeom prst="roundRect">
            <a:avLst>
              <a:gd name="adj" fmla="val 3829"/>
            </a:avLst>
          </a:prstGeom>
          <a:solidFill>
            <a:schemeClr val="bg1"/>
          </a:solidFill>
          <a:ln w="9525">
            <a:noFill/>
            <a:round/>
            <a:headEnd/>
            <a:tailEnd/>
          </a:ln>
        </p:spPr>
        <p:txBody>
          <a:bodyPr anchor="ctr"/>
          <a:lstStyle/>
          <a:p>
            <a:pPr eaLnBrk="1" hangingPunct="1"/>
            <a:endParaRPr lang="zh-CN" altLang="en-US">
              <a:sym typeface="Calibri" pitchFamily="34" charset="0"/>
            </a:endParaRPr>
          </a:p>
        </p:txBody>
      </p:sp>
      <p:sp>
        <p:nvSpPr>
          <p:cNvPr id="20485" name="矩形 6"/>
          <p:cNvSpPr>
            <a:spLocks noChangeArrowheads="1"/>
          </p:cNvSpPr>
          <p:nvPr/>
        </p:nvSpPr>
        <p:spPr bwMode="auto">
          <a:xfrm>
            <a:off x="838200" y="1676400"/>
            <a:ext cx="7315200" cy="1754188"/>
          </a:xfrm>
          <a:prstGeom prst="rect">
            <a:avLst/>
          </a:prstGeom>
          <a:noFill/>
          <a:ln w="9525">
            <a:noFill/>
            <a:miter lim="800000"/>
            <a:headEnd/>
            <a:tailEnd/>
          </a:ln>
        </p:spPr>
        <p:txBody>
          <a:bodyPr>
            <a:spAutoFit/>
          </a:bodyPr>
          <a:lstStyle/>
          <a:p>
            <a:pPr eaLnBrk="1" hangingPunct="1"/>
            <a:r>
              <a:rPr lang="zh-CN" altLang="en-US" sz="5400" b="1">
                <a:solidFill>
                  <a:srgbClr val="000000"/>
                </a:solidFill>
                <a:latin typeface="楷体" pitchFamily="49" charset="-122"/>
                <a:ea typeface="楷体" pitchFamily="49" charset="-122"/>
              </a:rPr>
              <a:t>    课文围绕着“粽子”讲了哪些内容？</a:t>
            </a:r>
            <a:endParaRPr lang="zh-CN" alt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2682875" y="403225"/>
            <a:ext cx="3778250" cy="1143000"/>
          </a:xfrm>
        </p:spPr>
        <p:txBody>
          <a:bodyPr anchor="ctr"/>
          <a:lstStyle/>
          <a:p>
            <a:pPr lvl="0"/>
            <a:r>
              <a:rPr lang="zh-CN" altLang="en-US">
                <a:solidFill>
                  <a:srgbClr val="FF0000"/>
                </a:solidFill>
              </a:rPr>
              <a:t>春  节</a:t>
            </a:r>
          </a:p>
        </p:txBody>
      </p:sp>
      <p:pic>
        <p:nvPicPr>
          <p:cNvPr id="3075" name="图片 1"/>
          <p:cNvPicPr>
            <a:picLocks noChangeAspect="1"/>
          </p:cNvPicPr>
          <p:nvPr/>
        </p:nvPicPr>
        <p:blipFill>
          <a:blip r:embed="rId2"/>
          <a:stretch>
            <a:fillRect/>
          </a:stretch>
        </p:blipFill>
        <p:spPr>
          <a:xfrm>
            <a:off x="1055688" y="1703388"/>
            <a:ext cx="7177087" cy="4371975"/>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a:spLocks noChangeArrowheads="1"/>
          </p:cNvSpPr>
          <p:nvPr/>
        </p:nvSpPr>
        <p:spPr bwMode="auto">
          <a:xfrm>
            <a:off x="0" y="44450"/>
            <a:ext cx="6372225" cy="6813550"/>
          </a:xfrm>
          <a:prstGeom prst="rtTriangle">
            <a:avLst/>
          </a:prstGeom>
          <a:solidFill>
            <a:srgbClr val="21EB2B"/>
          </a:solidFill>
          <a:ln w="9525">
            <a:noFill/>
            <a:miter lim="800000"/>
            <a:headEnd/>
            <a:tailEnd/>
          </a:ln>
        </p:spPr>
        <p:txBody>
          <a:bodyPr anchor="ctr"/>
          <a:lstStyle/>
          <a:p>
            <a:pPr eaLnBrk="1" hangingPunct="1"/>
            <a:endParaRPr lang="zh-CN" altLang="en-US">
              <a:sym typeface="Calibri" pitchFamily="34" charset="0"/>
            </a:endParaRPr>
          </a:p>
        </p:txBody>
      </p:sp>
      <p:sp>
        <p:nvSpPr>
          <p:cNvPr id="24579" name="AutoShape 3"/>
          <p:cNvSpPr>
            <a:spLocks noChangeArrowheads="1"/>
          </p:cNvSpPr>
          <p:nvPr/>
        </p:nvSpPr>
        <p:spPr bwMode="auto">
          <a:xfrm flipH="1" flipV="1">
            <a:off x="-38100" y="-28575"/>
            <a:ext cx="9220200" cy="6886575"/>
          </a:xfrm>
          <a:prstGeom prst="rtTriangle">
            <a:avLst/>
          </a:prstGeom>
          <a:solidFill>
            <a:srgbClr val="FF0D0D"/>
          </a:solidFill>
          <a:ln w="9525">
            <a:noFill/>
            <a:miter lim="800000"/>
            <a:headEnd/>
            <a:tailEnd/>
          </a:ln>
        </p:spPr>
        <p:txBody>
          <a:bodyPr anchor="ctr"/>
          <a:lstStyle/>
          <a:p>
            <a:pPr eaLnBrk="1" hangingPunct="1"/>
            <a:endParaRPr lang="zh-CN" altLang="en-US">
              <a:sym typeface="Calibri" pitchFamily="34" charset="0"/>
            </a:endParaRPr>
          </a:p>
        </p:txBody>
      </p:sp>
      <p:sp>
        <p:nvSpPr>
          <p:cNvPr id="24580" name="AutoShape 4"/>
          <p:cNvSpPr>
            <a:spLocks noChangeArrowheads="1"/>
          </p:cNvSpPr>
          <p:nvPr/>
        </p:nvSpPr>
        <p:spPr bwMode="auto">
          <a:xfrm>
            <a:off x="838200" y="825500"/>
            <a:ext cx="7546975" cy="5341938"/>
          </a:xfrm>
          <a:prstGeom prst="roundRect">
            <a:avLst>
              <a:gd name="adj" fmla="val 3829"/>
            </a:avLst>
          </a:prstGeom>
          <a:solidFill>
            <a:schemeClr val="bg1"/>
          </a:solidFill>
          <a:ln w="9525">
            <a:noFill/>
            <a:round/>
            <a:headEnd/>
            <a:tailEnd/>
          </a:ln>
        </p:spPr>
        <p:txBody>
          <a:bodyPr anchor="ctr"/>
          <a:lstStyle/>
          <a:p>
            <a:pPr eaLnBrk="1" hangingPunct="1"/>
            <a:endParaRPr lang="zh-CN" altLang="en-US">
              <a:sym typeface="Calibri" pitchFamily="34" charset="0"/>
            </a:endParaRPr>
          </a:p>
        </p:txBody>
      </p:sp>
      <p:sp>
        <p:nvSpPr>
          <p:cNvPr id="24581" name="矩形 6"/>
          <p:cNvSpPr>
            <a:spLocks noChangeArrowheads="1"/>
          </p:cNvSpPr>
          <p:nvPr/>
        </p:nvSpPr>
        <p:spPr bwMode="auto">
          <a:xfrm>
            <a:off x="1038225" y="1690688"/>
            <a:ext cx="7191375" cy="1754187"/>
          </a:xfrm>
          <a:prstGeom prst="rect">
            <a:avLst/>
          </a:prstGeom>
          <a:noFill/>
          <a:ln w="9525">
            <a:noFill/>
            <a:miter lim="800000"/>
            <a:headEnd/>
            <a:tailEnd/>
          </a:ln>
        </p:spPr>
        <p:txBody>
          <a:bodyPr>
            <a:spAutoFit/>
          </a:bodyPr>
          <a:lstStyle/>
          <a:p>
            <a:pPr eaLnBrk="1" hangingPunct="1"/>
            <a:r>
              <a:rPr lang="zh-CN" altLang="en-US" sz="5400" b="1">
                <a:solidFill>
                  <a:srgbClr val="000000"/>
                </a:solidFill>
                <a:latin typeface="楷体" pitchFamily="49" charset="-122"/>
                <a:ea typeface="楷体" pitchFamily="49" charset="-122"/>
              </a:rPr>
              <a:t>    外婆包的粽子是什么样子的？ </a:t>
            </a:r>
            <a:endParaRPr lang="zh-CN" alt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HTIFJuYui_1401646662"/>
          <p:cNvPicPr>
            <a:picLocks noGrp="1" noChangeAspect="1"/>
          </p:cNvPicPr>
          <p:nvPr>
            <p:ph idx="1"/>
          </p:nvPr>
        </p:nvPicPr>
        <p:blipFill>
          <a:blip r:embed="rId2"/>
          <a:stretch>
            <a:fillRect/>
          </a:stretch>
        </p:blipFill>
        <p:spPr>
          <a:xfrm>
            <a:off x="1167765" y="274955"/>
            <a:ext cx="5971540" cy="6010275"/>
          </a:xfrm>
          <a:prstGeom prst="rect">
            <a:avLst/>
          </a:prstGeom>
        </p:spPr>
      </p:pic>
      <p:pic>
        <p:nvPicPr>
          <p:cNvPr id="6" name="图片 5" descr="TB24c3acpXXXXcQXXXXXXXXXXXX-2383086697"/>
          <p:cNvPicPr>
            <a:picLocks noChangeAspect="1"/>
          </p:cNvPicPr>
          <p:nvPr/>
        </p:nvPicPr>
        <p:blipFill>
          <a:blip r:embed="rId3"/>
          <a:stretch>
            <a:fillRect/>
          </a:stretch>
        </p:blipFill>
        <p:spPr>
          <a:xfrm>
            <a:off x="999490" y="1475740"/>
            <a:ext cx="7145020" cy="3905885"/>
          </a:xfrm>
          <a:prstGeom prst="rect">
            <a:avLst/>
          </a:prstGeom>
        </p:spPr>
      </p:pic>
      <p:pic>
        <p:nvPicPr>
          <p:cNvPr id="7" name="图片 6" descr="20130529145036423642"/>
          <p:cNvPicPr>
            <a:picLocks noChangeAspect="1"/>
          </p:cNvPicPr>
          <p:nvPr/>
        </p:nvPicPr>
        <p:blipFill>
          <a:blip r:embed="rId4"/>
          <a:stretch>
            <a:fillRect/>
          </a:stretch>
        </p:blipFill>
        <p:spPr>
          <a:xfrm>
            <a:off x="324485" y="859155"/>
            <a:ext cx="8495030" cy="5317490"/>
          </a:xfrm>
          <a:prstGeom prst="rect">
            <a:avLst/>
          </a:prstGeom>
        </p:spPr>
      </p:pic>
      <p:sp>
        <p:nvSpPr>
          <p:cNvPr id="12" name="TextBox 11"/>
          <p:cNvSpPr txBox="1"/>
          <p:nvPr/>
        </p:nvSpPr>
        <p:spPr>
          <a:xfrm>
            <a:off x="549593" y="2756218"/>
            <a:ext cx="7705725" cy="646112"/>
          </a:xfrm>
          <a:prstGeom prst="rect">
            <a:avLst/>
          </a:prstGeom>
          <a:solidFill>
            <a:schemeClr val="bg1"/>
          </a:solidFill>
          <a:ln w="9525">
            <a:noFill/>
          </a:ln>
        </p:spPr>
        <p:txBody>
          <a:bodyPr>
            <a:spAutoFit/>
          </a:bodyPr>
          <a:lstStyle/>
          <a:p>
            <a:pPr lvl="0"/>
            <a:r>
              <a:rPr lang="en-US" altLang="zh-CN" sz="3600" dirty="0">
                <a:solidFill>
                  <a:srgbClr val="FF0000"/>
                </a:solidFill>
                <a:latin typeface="Calibri" panose="020F0502020204030204" charset="0"/>
                <a:ea typeface="宋体" panose="02010600030101010101" pitchFamily="2" charset="-122"/>
              </a:rPr>
              <a:t>      </a:t>
            </a:r>
            <a:r>
              <a:rPr lang="zh-CN" altLang="zh-CN" sz="3600" dirty="0">
                <a:solidFill>
                  <a:srgbClr val="FF0000"/>
                </a:solidFill>
                <a:latin typeface="Calibri" panose="020F0502020204030204" charset="0"/>
                <a:ea typeface="宋体" panose="02010600030101010101" pitchFamily="2" charset="-122"/>
              </a:rPr>
              <a:t>箬竹叶、糯米、红枣、线。</a:t>
            </a:r>
            <a:endParaRPr lang="en-US" altLang="zh-CN" sz="3600" dirty="0">
              <a:solidFill>
                <a:srgbClr val="FF0000"/>
              </a:solidFill>
              <a:latin typeface="Calibri" panose="020F0502020204030204" charset="0"/>
              <a:ea typeface="宋体" panose="02010600030101010101" pitchFamily="2" charset="-122"/>
            </a:endParaRPr>
          </a:p>
        </p:txBody>
      </p:sp>
      <p:sp>
        <p:nvSpPr>
          <p:cNvPr id="11" name="TextBox 10"/>
          <p:cNvSpPr txBox="1"/>
          <p:nvPr/>
        </p:nvSpPr>
        <p:spPr>
          <a:xfrm>
            <a:off x="720090" y="218758"/>
            <a:ext cx="7704138" cy="640080"/>
          </a:xfrm>
          <a:prstGeom prst="rect">
            <a:avLst/>
          </a:prstGeom>
          <a:solidFill>
            <a:schemeClr val="bg1"/>
          </a:solidFill>
          <a:ln w="9525">
            <a:noFill/>
          </a:ln>
        </p:spPr>
        <p:txBody>
          <a:bodyPr>
            <a:spAutoFit/>
          </a:bodyPr>
          <a:lstStyle/>
          <a:p>
            <a:pPr lvl="0"/>
            <a:r>
              <a:rPr lang="zh-CN" altLang="zh-CN" sz="3600" dirty="0">
                <a:latin typeface="Calibri" panose="020F0502020204030204" charset="0"/>
                <a:ea typeface="宋体" panose="02010600030101010101" pitchFamily="2" charset="-122"/>
              </a:rPr>
              <a:t>说一说包粽子前要准备什么材料？</a:t>
            </a:r>
            <a:endParaRPr lang="zh-CN" altLang="en-US" sz="3600" dirty="0">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grpId="1"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ppt_x</p:attrName>
                                        </p:attrNameLst>
                                      </p:cBhvr>
                                      <p:tavLst>
                                        <p:tav tm="0">
                                          <p:val>
                                            <p:strVal val="#ppt_x-.2"/>
                                          </p:val>
                                        </p:tav>
                                        <p:tav tm="100000">
                                          <p:val>
                                            <p:strVal val="#ppt_x"/>
                                          </p:val>
                                        </p:tav>
                                      </p:tavLst>
                                    </p:anim>
                                    <p:anim calcmode="lin" valueType="num">
                                      <p:cBhvr>
                                        <p:cTn id="2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1"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bldLvl="0" animBg="1"/>
      <p:bldP spid="11" grpId="0" bldLvl="0" animBg="1"/>
      <p:bldP spid="11"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eaLnBrk="1" hangingPunct="1">
              <a:buFont typeface="Arial" charset="0"/>
              <a:buNone/>
            </a:pPr>
            <a:fld id="{EC1EFD69-3EC9-485D-97CD-B658E5A82BCC}" type="slidenum">
              <a:rPr lang="zh-CN" altLang="en-US" sz="1200">
                <a:solidFill>
                  <a:srgbClr val="898989"/>
                </a:solidFill>
                <a:sym typeface="Calibri" pitchFamily="34" charset="0"/>
              </a:rPr>
              <a:pPr algn="r" eaLnBrk="1" hangingPunct="1">
                <a:buFont typeface="Arial" charset="0"/>
                <a:buNone/>
              </a:pPr>
              <a:t>22</a:t>
            </a:fld>
            <a:endParaRPr lang="zh-CN" altLang="en-US" sz="1200">
              <a:solidFill>
                <a:srgbClr val="898989"/>
              </a:solidFill>
              <a:sym typeface="Calibri" pitchFamily="34" charset="0"/>
            </a:endParaRPr>
          </a:p>
        </p:txBody>
      </p:sp>
      <p:sp>
        <p:nvSpPr>
          <p:cNvPr id="26627" name="矩形 7"/>
          <p:cNvSpPr>
            <a:spLocks noChangeArrowheads="1"/>
          </p:cNvSpPr>
          <p:nvPr/>
        </p:nvSpPr>
        <p:spPr bwMode="auto">
          <a:xfrm>
            <a:off x="1371600" y="1295400"/>
            <a:ext cx="6934200" cy="3416300"/>
          </a:xfrm>
          <a:prstGeom prst="rect">
            <a:avLst/>
          </a:prstGeom>
          <a:noFill/>
          <a:ln w="9525">
            <a:noFill/>
            <a:miter lim="800000"/>
            <a:headEnd/>
            <a:tailEnd/>
          </a:ln>
        </p:spPr>
        <p:txBody>
          <a:bodyPr>
            <a:spAutoFit/>
          </a:bodyPr>
          <a:lstStyle/>
          <a:p>
            <a:pPr indent="152400" eaLnBrk="1" hangingPunct="1"/>
            <a:r>
              <a:rPr lang="en-US" altLang="zh-CN" sz="5400" b="1">
                <a:latin typeface="楷体" pitchFamily="49" charset="-122"/>
                <a:ea typeface="楷体" pitchFamily="49" charset="-122"/>
                <a:sym typeface="Calibri" pitchFamily="34" charset="0"/>
              </a:rPr>
              <a:t>    </a:t>
            </a:r>
            <a:r>
              <a:rPr lang="zh-CN" altLang="zh-CN" sz="5400" b="1">
                <a:latin typeface="楷体" pitchFamily="49" charset="-122"/>
                <a:ea typeface="楷体" pitchFamily="49" charset="-122"/>
                <a:sym typeface="Calibri" pitchFamily="34" charset="0"/>
              </a:rPr>
              <a:t>粽子是用</a:t>
            </a:r>
            <a:r>
              <a:rPr lang="en-US" altLang="zh-CN" sz="5400" b="1">
                <a:latin typeface="楷体" pitchFamily="49" charset="-122"/>
                <a:ea typeface="楷体" pitchFamily="49" charset="-122"/>
                <a:sym typeface="Calibri" pitchFamily="34" charset="0"/>
              </a:rPr>
              <a:t>_____</a:t>
            </a:r>
            <a:r>
              <a:rPr lang="zh-CN" altLang="zh-CN" sz="5400" b="1">
                <a:latin typeface="楷体" pitchFamily="49" charset="-122"/>
                <a:ea typeface="楷体" pitchFamily="49" charset="-122"/>
                <a:sym typeface="Calibri" pitchFamily="34" charset="0"/>
              </a:rPr>
              <a:t>箬竹叶包的，里面裹着</a:t>
            </a:r>
            <a:r>
              <a:rPr lang="en-US" altLang="zh-CN" sz="5400" b="1">
                <a:latin typeface="楷体" pitchFamily="49" charset="-122"/>
                <a:ea typeface="楷体" pitchFamily="49" charset="-122"/>
                <a:sym typeface="Calibri" pitchFamily="34" charset="0"/>
              </a:rPr>
              <a:t>_____</a:t>
            </a:r>
            <a:r>
              <a:rPr lang="zh-CN" altLang="zh-CN" sz="5400" b="1">
                <a:latin typeface="楷体" pitchFamily="49" charset="-122"/>
                <a:ea typeface="楷体" pitchFamily="49" charset="-122"/>
                <a:sym typeface="Calibri" pitchFamily="34" charset="0"/>
              </a:rPr>
              <a:t>糯米，中间有一颗</a:t>
            </a:r>
            <a:r>
              <a:rPr lang="en-US" altLang="zh-CN" sz="5400" b="1">
                <a:latin typeface="楷体" pitchFamily="49" charset="-122"/>
                <a:ea typeface="楷体" pitchFamily="49" charset="-122"/>
                <a:sym typeface="Calibri" pitchFamily="34" charset="0"/>
              </a:rPr>
              <a:t>______</a:t>
            </a:r>
            <a:r>
              <a:rPr lang="zh-CN" altLang="zh-CN" sz="5400" b="1">
                <a:latin typeface="楷体" pitchFamily="49" charset="-122"/>
                <a:ea typeface="楷体" pitchFamily="49" charset="-122"/>
                <a:sym typeface="Calibri" pitchFamily="34" charset="0"/>
              </a:rPr>
              <a:t>枣。</a:t>
            </a:r>
          </a:p>
        </p:txBody>
      </p:sp>
      <p:sp>
        <p:nvSpPr>
          <p:cNvPr id="2" name="矩形 1"/>
          <p:cNvSpPr>
            <a:spLocks noChangeArrowheads="1"/>
          </p:cNvSpPr>
          <p:nvPr/>
        </p:nvSpPr>
        <p:spPr bwMode="auto">
          <a:xfrm>
            <a:off x="5688013" y="1295400"/>
            <a:ext cx="1882775" cy="769938"/>
          </a:xfrm>
          <a:prstGeom prst="rect">
            <a:avLst/>
          </a:prstGeom>
          <a:noFill/>
          <a:ln w="9525">
            <a:noFill/>
            <a:miter lim="800000"/>
            <a:headEnd/>
            <a:tailEnd/>
          </a:ln>
        </p:spPr>
        <p:txBody>
          <a:bodyPr wrap="none">
            <a:spAutoFit/>
          </a:bodyPr>
          <a:lstStyle/>
          <a:p>
            <a:pPr eaLnBrk="1" hangingPunct="1"/>
            <a:r>
              <a:rPr lang="zh-CN" altLang="zh-CN" sz="4400" b="1">
                <a:solidFill>
                  <a:srgbClr val="FF0000"/>
                </a:solidFill>
                <a:latin typeface="楷体" pitchFamily="49" charset="-122"/>
                <a:ea typeface="楷体" pitchFamily="49" charset="-122"/>
                <a:sym typeface="Calibri" pitchFamily="34" charset="0"/>
              </a:rPr>
              <a:t>青青的</a:t>
            </a:r>
            <a:endParaRPr lang="zh-CN" altLang="en-US" sz="4400" b="1">
              <a:solidFill>
                <a:srgbClr val="FF0000"/>
              </a:solidFill>
              <a:latin typeface="楷体" pitchFamily="49" charset="-122"/>
              <a:ea typeface="楷体" pitchFamily="49" charset="-122"/>
              <a:sym typeface="Calibri" pitchFamily="34" charset="0"/>
            </a:endParaRPr>
          </a:p>
        </p:txBody>
      </p:sp>
      <p:sp>
        <p:nvSpPr>
          <p:cNvPr id="10" name="矩形 9"/>
          <p:cNvSpPr>
            <a:spLocks noChangeArrowheads="1"/>
          </p:cNvSpPr>
          <p:nvPr/>
        </p:nvSpPr>
        <p:spPr bwMode="auto">
          <a:xfrm>
            <a:off x="1371600" y="3003550"/>
            <a:ext cx="1882775" cy="769938"/>
          </a:xfrm>
          <a:prstGeom prst="rect">
            <a:avLst/>
          </a:prstGeom>
          <a:noFill/>
          <a:ln w="9525">
            <a:noFill/>
            <a:miter lim="800000"/>
            <a:headEnd/>
            <a:tailEnd/>
          </a:ln>
        </p:spPr>
        <p:txBody>
          <a:bodyPr wrap="none">
            <a:spAutoFit/>
          </a:bodyPr>
          <a:lstStyle/>
          <a:p>
            <a:pPr eaLnBrk="1" hangingPunct="1"/>
            <a:r>
              <a:rPr lang="zh-CN" altLang="en-US" sz="4400" b="1">
                <a:solidFill>
                  <a:srgbClr val="FF0000"/>
                </a:solidFill>
                <a:latin typeface="楷体" pitchFamily="49" charset="-122"/>
                <a:ea typeface="楷体" pitchFamily="49" charset="-122"/>
                <a:sym typeface="Calibri" pitchFamily="34" charset="0"/>
              </a:rPr>
              <a:t>白白</a:t>
            </a:r>
            <a:r>
              <a:rPr lang="zh-CN" altLang="zh-CN" sz="4400" b="1">
                <a:solidFill>
                  <a:srgbClr val="FF0000"/>
                </a:solidFill>
                <a:latin typeface="楷体" pitchFamily="49" charset="-122"/>
                <a:ea typeface="楷体" pitchFamily="49" charset="-122"/>
                <a:sym typeface="Calibri" pitchFamily="34" charset="0"/>
              </a:rPr>
              <a:t>的</a:t>
            </a:r>
            <a:endParaRPr lang="zh-CN" altLang="en-US" sz="4400" b="1">
              <a:solidFill>
                <a:srgbClr val="FF0000"/>
              </a:solidFill>
              <a:latin typeface="楷体" pitchFamily="49" charset="-122"/>
              <a:ea typeface="楷体" pitchFamily="49" charset="-122"/>
              <a:sym typeface="Calibri" pitchFamily="34" charset="0"/>
            </a:endParaRPr>
          </a:p>
        </p:txBody>
      </p:sp>
      <p:sp>
        <p:nvSpPr>
          <p:cNvPr id="11" name="矩形 10"/>
          <p:cNvSpPr>
            <a:spLocks noChangeArrowheads="1"/>
          </p:cNvSpPr>
          <p:nvPr/>
        </p:nvSpPr>
        <p:spPr bwMode="auto">
          <a:xfrm>
            <a:off x="2343150" y="3803650"/>
            <a:ext cx="1882775" cy="769938"/>
          </a:xfrm>
          <a:prstGeom prst="rect">
            <a:avLst/>
          </a:prstGeom>
          <a:noFill/>
          <a:ln w="9525">
            <a:noFill/>
            <a:miter lim="800000"/>
            <a:headEnd/>
            <a:tailEnd/>
          </a:ln>
        </p:spPr>
        <p:txBody>
          <a:bodyPr wrap="none">
            <a:spAutoFit/>
          </a:bodyPr>
          <a:lstStyle/>
          <a:p>
            <a:pPr eaLnBrk="1" hangingPunct="1"/>
            <a:r>
              <a:rPr lang="zh-CN" altLang="en-US" sz="4400" b="1">
                <a:solidFill>
                  <a:srgbClr val="FF0000"/>
                </a:solidFill>
                <a:latin typeface="楷体" pitchFamily="49" charset="-122"/>
                <a:ea typeface="楷体" pitchFamily="49" charset="-122"/>
                <a:sym typeface="Calibri" pitchFamily="34" charset="0"/>
              </a:rPr>
              <a:t>红红</a:t>
            </a:r>
            <a:r>
              <a:rPr lang="zh-CN" altLang="zh-CN" sz="4400" b="1">
                <a:solidFill>
                  <a:srgbClr val="FF0000"/>
                </a:solidFill>
                <a:latin typeface="楷体" pitchFamily="49" charset="-122"/>
                <a:ea typeface="楷体" pitchFamily="49" charset="-122"/>
                <a:sym typeface="Calibri" pitchFamily="34" charset="0"/>
              </a:rPr>
              <a:t>的</a:t>
            </a:r>
            <a:endParaRPr lang="zh-CN" altLang="en-US" sz="4400" b="1">
              <a:solidFill>
                <a:srgbClr val="FF0000"/>
              </a:solidFill>
              <a:latin typeface="楷体" pitchFamily="49" charset="-122"/>
              <a:ea typeface="楷体" pitchFamily="49" charset="-122"/>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rcRect/>
          <a:stretch>
            <a:fillRect/>
          </a:stretch>
        </p:blipFill>
        <p:spPr bwMode="auto">
          <a:xfrm rot="-8141173">
            <a:off x="395288" y="4373563"/>
            <a:ext cx="5140325" cy="1697037"/>
          </a:xfrm>
          <a:prstGeom prst="rect">
            <a:avLst/>
          </a:prstGeom>
          <a:noFill/>
          <a:ln w="9525">
            <a:noFill/>
            <a:miter lim="800000"/>
            <a:headEnd/>
            <a:tailEnd/>
          </a:ln>
        </p:spPr>
      </p:pic>
      <p:pic>
        <p:nvPicPr>
          <p:cNvPr id="25603" name="图片 2"/>
          <p:cNvPicPr>
            <a:picLocks noChangeAspect="1"/>
          </p:cNvPicPr>
          <p:nvPr/>
        </p:nvPicPr>
        <p:blipFill>
          <a:blip r:embed="rId3"/>
          <a:srcRect/>
          <a:stretch>
            <a:fillRect/>
          </a:stretch>
        </p:blipFill>
        <p:spPr bwMode="auto">
          <a:xfrm>
            <a:off x="304800" y="304800"/>
            <a:ext cx="5240338" cy="3124200"/>
          </a:xfrm>
          <a:prstGeom prst="rect">
            <a:avLst/>
          </a:prstGeom>
          <a:noFill/>
          <a:ln w="9525">
            <a:noFill/>
            <a:miter lim="800000"/>
            <a:headEnd/>
            <a:tailEnd/>
          </a:ln>
        </p:spPr>
      </p:pic>
      <p:sp>
        <p:nvSpPr>
          <p:cNvPr id="25604" name="矩形 4"/>
          <p:cNvSpPr>
            <a:spLocks noChangeArrowheads="1"/>
          </p:cNvSpPr>
          <p:nvPr/>
        </p:nvSpPr>
        <p:spPr bwMode="auto">
          <a:xfrm>
            <a:off x="6705600" y="1295400"/>
            <a:ext cx="1576388" cy="923925"/>
          </a:xfrm>
          <a:prstGeom prst="rect">
            <a:avLst/>
          </a:prstGeom>
          <a:noFill/>
          <a:ln w="9525">
            <a:noFill/>
            <a:miter lim="800000"/>
            <a:headEnd/>
            <a:tailEnd/>
          </a:ln>
        </p:spPr>
        <p:txBody>
          <a:bodyPr wrap="none">
            <a:spAutoFit/>
          </a:bodyPr>
          <a:lstStyle/>
          <a:p>
            <a:r>
              <a:rPr lang="zh-CN" altLang="en-US" sz="5400" b="1">
                <a:solidFill>
                  <a:srgbClr val="000000"/>
                </a:solidFill>
                <a:latin typeface="楷体" pitchFamily="49" charset="-122"/>
                <a:ea typeface="楷体" pitchFamily="49" charset="-122"/>
              </a:rPr>
              <a:t>箬竹</a:t>
            </a:r>
            <a:endParaRPr lang="zh-CN" altLang="en-US"/>
          </a:p>
        </p:txBody>
      </p:sp>
      <p:sp>
        <p:nvSpPr>
          <p:cNvPr id="8" name="矩形 7"/>
          <p:cNvSpPr>
            <a:spLocks noChangeArrowheads="1"/>
          </p:cNvSpPr>
          <p:nvPr/>
        </p:nvSpPr>
        <p:spPr bwMode="auto">
          <a:xfrm>
            <a:off x="6564313" y="4760913"/>
            <a:ext cx="1574800" cy="922337"/>
          </a:xfrm>
          <a:prstGeom prst="rect">
            <a:avLst/>
          </a:prstGeom>
          <a:noFill/>
          <a:ln w="9525">
            <a:noFill/>
            <a:miter lim="800000"/>
            <a:headEnd/>
            <a:tailEnd/>
          </a:ln>
        </p:spPr>
        <p:txBody>
          <a:bodyPr wrap="none">
            <a:spAutoFit/>
          </a:bodyPr>
          <a:lstStyle/>
          <a:p>
            <a:r>
              <a:rPr lang="zh-CN" altLang="en-US" sz="5400" b="1">
                <a:solidFill>
                  <a:srgbClr val="000000"/>
                </a:solidFill>
                <a:latin typeface="楷体" pitchFamily="49" charset="-122"/>
                <a:ea typeface="楷体" pitchFamily="49" charset="-122"/>
              </a:rPr>
              <a:t>箬叶</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5470" y="1710055"/>
            <a:ext cx="7981315" cy="1310640"/>
          </a:xfrm>
          <a:prstGeom prst="rect">
            <a:avLst/>
          </a:prstGeom>
          <a:noFill/>
        </p:spPr>
        <p:txBody>
          <a:bodyPr wrap="square" rtlCol="0">
            <a:spAutoFit/>
          </a:bodyPr>
          <a:lstStyle/>
          <a:p>
            <a:r>
              <a:rPr lang="en-US" altLang="zh-CN" sz="4000" b="1">
                <a:latin typeface="楷体" panose="02010609060101010101" pitchFamily="49" charset="-122"/>
                <a:ea typeface="楷体" panose="02010609060101010101" pitchFamily="49" charset="-122"/>
              </a:rPr>
              <a:t>    </a:t>
            </a:r>
            <a:r>
              <a:rPr lang="zh-CN" altLang="en-US" sz="4000" b="1">
                <a:latin typeface="楷体" panose="02010609060101010101" pitchFamily="49" charset="-122"/>
                <a:ea typeface="楷体" panose="02010609060101010101" pitchFamily="49" charset="-122"/>
              </a:rPr>
              <a:t>一到端午节，外婆总会煮好一锅粽子，盼着我们回去。</a:t>
            </a:r>
          </a:p>
        </p:txBody>
      </p:sp>
      <p:sp>
        <p:nvSpPr>
          <p:cNvPr id="4" name="文本框 3"/>
          <p:cNvSpPr txBox="1"/>
          <p:nvPr/>
        </p:nvSpPr>
        <p:spPr>
          <a:xfrm>
            <a:off x="5688330" y="1710055"/>
            <a:ext cx="1203960" cy="701040"/>
          </a:xfrm>
          <a:prstGeom prst="rect">
            <a:avLst/>
          </a:prstGeom>
          <a:noFill/>
        </p:spPr>
        <p:txBody>
          <a:bodyPr wrap="none" rtlCol="0">
            <a:spAutoFit/>
          </a:bodyPr>
          <a:lstStyle/>
          <a:p>
            <a:r>
              <a:rPr lang="zh-CN" altLang="en-US" sz="4000" b="1">
                <a:solidFill>
                  <a:srgbClr val="FF0000"/>
                </a:solidFill>
                <a:latin typeface="楷体" panose="02010609060101010101" pitchFamily="49" charset="-122"/>
                <a:ea typeface="楷体" panose="02010609060101010101" pitchFamily="49" charset="-122"/>
              </a:rPr>
              <a:t>总会</a:t>
            </a:r>
          </a:p>
        </p:txBody>
      </p:sp>
      <p:sp>
        <p:nvSpPr>
          <p:cNvPr id="5" name="文本框 4"/>
          <p:cNvSpPr txBox="1"/>
          <p:nvPr/>
        </p:nvSpPr>
        <p:spPr>
          <a:xfrm>
            <a:off x="2629535" y="2319655"/>
            <a:ext cx="1203960" cy="701040"/>
          </a:xfrm>
          <a:prstGeom prst="rect">
            <a:avLst/>
          </a:prstGeom>
          <a:noFill/>
        </p:spPr>
        <p:txBody>
          <a:bodyPr wrap="none" rtlCol="0">
            <a:spAutoFit/>
          </a:bodyPr>
          <a:lstStyle/>
          <a:p>
            <a:r>
              <a:rPr lang="zh-CN" altLang="en-US" sz="4000" b="1">
                <a:solidFill>
                  <a:srgbClr val="FF0000"/>
                </a:solidFill>
                <a:latin typeface="楷体" panose="02010609060101010101" pitchFamily="49" charset="-122"/>
                <a:ea typeface="楷体" panose="02010609060101010101" pitchFamily="49" charset="-122"/>
              </a:rPr>
              <a:t>盼着</a:t>
            </a:r>
          </a:p>
        </p:txBody>
      </p:sp>
      <p:sp>
        <p:nvSpPr>
          <p:cNvPr id="6" name="文本框 5"/>
          <p:cNvSpPr txBox="1"/>
          <p:nvPr/>
        </p:nvSpPr>
        <p:spPr>
          <a:xfrm>
            <a:off x="1205230" y="3693795"/>
            <a:ext cx="6151245" cy="640080"/>
          </a:xfrm>
          <a:prstGeom prst="rect">
            <a:avLst/>
          </a:prstGeom>
          <a:noFill/>
        </p:spPr>
        <p:txBody>
          <a:bodyPr wrap="none" rtlCol="0">
            <a:spAutoFit/>
          </a:bodyPr>
          <a:lstStyle/>
          <a:p>
            <a:pPr algn="l"/>
            <a:r>
              <a:rPr lang="zh-CN" altLang="en-US" sz="3600" b="1">
                <a:sym typeface="+mn-ea"/>
              </a:rPr>
              <a:t>外婆在什么时候盼我们回去？</a:t>
            </a:r>
            <a:endParaRPr lang="zh-CN" altLang="en-US" sz="3600" b="1"/>
          </a:p>
        </p:txBody>
      </p:sp>
      <p:sp>
        <p:nvSpPr>
          <p:cNvPr id="7" name="文本框 6"/>
          <p:cNvSpPr txBox="1"/>
          <p:nvPr/>
        </p:nvSpPr>
        <p:spPr>
          <a:xfrm>
            <a:off x="1205230" y="4756785"/>
            <a:ext cx="3159760" cy="706755"/>
          </a:xfrm>
          <a:prstGeom prst="rect">
            <a:avLst/>
          </a:prstGeom>
          <a:noFill/>
        </p:spPr>
        <p:txBody>
          <a:bodyPr wrap="none" rtlCol="0">
            <a:spAutoFit/>
          </a:bodyPr>
          <a:lstStyle/>
          <a:p>
            <a:r>
              <a:rPr lang="zh-CN" altLang="en-US" sz="4000" b="1">
                <a:solidFill>
                  <a:srgbClr val="FF0000"/>
                </a:solidFill>
              </a:rPr>
              <a:t>一</a:t>
            </a:r>
            <a:r>
              <a:rPr lang="en-US" altLang="zh-CN" sz="4000" b="1">
                <a:solidFill>
                  <a:srgbClr val="FF0000"/>
                </a:solidFill>
              </a:rPr>
              <a:t>……</a:t>
            </a:r>
            <a:r>
              <a:rPr lang="zh-CN" altLang="en-US" sz="4000" b="1">
                <a:solidFill>
                  <a:srgbClr val="FF0000"/>
                </a:solidFill>
              </a:rPr>
              <a:t>总会</a:t>
            </a:r>
            <a:r>
              <a:rPr lang="en-US" altLang="zh-CN" sz="4000" b="1">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6845" y="582913"/>
            <a:ext cx="7643866" cy="3857652"/>
          </a:xfrm>
          <a:solidFill>
            <a:schemeClr val="bg1"/>
          </a:solidFill>
        </p:spPr>
        <p:txBody>
          <a:bodyPr>
            <a:normAutofit/>
          </a:bodyPr>
          <a:lstStyle/>
          <a:p>
            <a:pPr>
              <a:buNone/>
            </a:pPr>
            <a:r>
              <a:rPr lang="zh-CN" altLang="en-US" dirty="0" smtClean="0"/>
              <a:t>             </a:t>
            </a:r>
            <a:r>
              <a:rPr lang="zh-CN" altLang="en-US" sz="4000" b="1" dirty="0" smtClean="0">
                <a:solidFill>
                  <a:schemeClr val="tx1"/>
                </a:solidFill>
                <a:latin typeface="楷体" panose="02010609060101010101" pitchFamily="49" charset="-122"/>
                <a:ea typeface="楷体" panose="02010609060101010101" pitchFamily="49" charset="-122"/>
              </a:rPr>
              <a:t>粽子是用青青的箬竹叶包的，里面裹着白白的糯米，中间有一颗红红的枣。外婆一掀开锅盖，煮熟的粽子就飘出一股清香来。剥开粽叶，咬一口粽子，真是又黏又甜。</a:t>
            </a:r>
          </a:p>
        </p:txBody>
      </p:sp>
      <p:pic>
        <p:nvPicPr>
          <p:cNvPr id="5" name="Picture 2" descr="C:\Users\Administrator\Desktop\QQ截图20161011160219.png"/>
          <p:cNvPicPr>
            <a:picLocks noChangeAspect="1" noChangeArrowheads="1"/>
          </p:cNvPicPr>
          <p:nvPr/>
        </p:nvPicPr>
        <p:blipFill>
          <a:blip r:embed="rId2" cstate="print"/>
          <a:srcRect/>
          <a:stretch>
            <a:fillRect/>
          </a:stretch>
        </p:blipFill>
        <p:spPr bwMode="auto">
          <a:xfrm>
            <a:off x="0" y="4714884"/>
            <a:ext cx="9144000" cy="2143116"/>
          </a:xfrm>
          <a:prstGeom prst="rect">
            <a:avLst/>
          </a:prstGeom>
          <a:noFill/>
        </p:spPr>
      </p:pic>
      <p:sp>
        <p:nvSpPr>
          <p:cNvPr id="4" name="文本框 3"/>
          <p:cNvSpPr txBox="1"/>
          <p:nvPr/>
        </p:nvSpPr>
        <p:spPr>
          <a:xfrm>
            <a:off x="3641725" y="525145"/>
            <a:ext cx="1714500" cy="701040"/>
          </a:xfrm>
          <a:prstGeom prst="rect">
            <a:avLst/>
          </a:prstGeom>
          <a:noFill/>
        </p:spPr>
        <p:txBody>
          <a:bodyPr wrap="none" rtlCol="0">
            <a:spAutoFit/>
          </a:bodyPr>
          <a:lstStyle/>
          <a:p>
            <a:r>
              <a:rPr lang="zh-CN" altLang="en-US" sz="4000" b="1">
                <a:solidFill>
                  <a:srgbClr val="92D050"/>
                </a:solidFill>
                <a:latin typeface="楷体" panose="02010609060101010101" pitchFamily="49" charset="-122"/>
                <a:ea typeface="楷体" panose="02010609060101010101" pitchFamily="49" charset="-122"/>
              </a:rPr>
              <a:t>青青的</a:t>
            </a:r>
          </a:p>
        </p:txBody>
      </p:sp>
      <p:sp>
        <p:nvSpPr>
          <p:cNvPr id="2" name="文本框 1"/>
          <p:cNvSpPr txBox="1"/>
          <p:nvPr/>
        </p:nvSpPr>
        <p:spPr>
          <a:xfrm>
            <a:off x="2682240" y="1085215"/>
            <a:ext cx="1714500" cy="701040"/>
          </a:xfrm>
          <a:prstGeom prst="rect">
            <a:avLst/>
          </a:prstGeom>
          <a:noFill/>
        </p:spPr>
        <p:txBody>
          <a:bodyPr wrap="none" rtlCol="0">
            <a:spAutoFit/>
          </a:bodyPr>
          <a:lstStyle/>
          <a:p>
            <a:r>
              <a:rPr lang="zh-CN" altLang="en-US" sz="4000" b="1">
                <a:solidFill>
                  <a:schemeClr val="bg1">
                    <a:lumMod val="65000"/>
                  </a:schemeClr>
                </a:solidFill>
                <a:latin typeface="楷体" panose="02010609060101010101" pitchFamily="49" charset="-122"/>
                <a:ea typeface="楷体" panose="02010609060101010101" pitchFamily="49" charset="-122"/>
              </a:rPr>
              <a:t>白白的</a:t>
            </a:r>
          </a:p>
        </p:txBody>
      </p:sp>
      <p:sp>
        <p:nvSpPr>
          <p:cNvPr id="6" name="文本框 5"/>
          <p:cNvSpPr txBox="1"/>
          <p:nvPr/>
        </p:nvSpPr>
        <p:spPr>
          <a:xfrm>
            <a:off x="1673860" y="1641475"/>
            <a:ext cx="1714500" cy="701040"/>
          </a:xfrm>
          <a:prstGeom prst="rect">
            <a:avLst/>
          </a:prstGeom>
          <a:noFill/>
        </p:spPr>
        <p:txBody>
          <a:bodyPr wrap="none" rtlCol="0">
            <a:spAutoFit/>
          </a:bodyPr>
          <a:lstStyle/>
          <a:p>
            <a:r>
              <a:rPr lang="zh-CN" altLang="en-US" sz="4000" b="1">
                <a:solidFill>
                  <a:srgbClr val="FF0000"/>
                </a:solidFill>
                <a:latin typeface="楷体" panose="02010609060101010101" pitchFamily="49" charset="-122"/>
                <a:ea typeface="楷体" panose="02010609060101010101" pitchFamily="49" charset="-122"/>
              </a:rPr>
              <a:t>红红的</a:t>
            </a:r>
          </a:p>
        </p:txBody>
      </p:sp>
      <p:sp>
        <p:nvSpPr>
          <p:cNvPr id="7" name="矩形 6"/>
          <p:cNvSpPr/>
          <p:nvPr/>
        </p:nvSpPr>
        <p:spPr>
          <a:xfrm>
            <a:off x="7165340" y="3526155"/>
            <a:ext cx="1101090" cy="118872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edge">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
          <p:cNvSpPr>
            <a:spLocks noChangeArrowheads="1"/>
          </p:cNvSpPr>
          <p:nvPr/>
        </p:nvSpPr>
        <p:spPr bwMode="auto">
          <a:xfrm>
            <a:off x="152400" y="0"/>
            <a:ext cx="8534400" cy="5354638"/>
          </a:xfrm>
          <a:prstGeom prst="rect">
            <a:avLst/>
          </a:prstGeom>
          <a:noFill/>
          <a:ln w="9525">
            <a:noFill/>
            <a:miter lim="800000"/>
            <a:headEnd/>
            <a:tailEnd/>
          </a:ln>
        </p:spPr>
        <p:txBody>
          <a:bodyPr>
            <a:spAutoFit/>
          </a:bodyPr>
          <a:lstStyle/>
          <a:p>
            <a:pPr indent="152400" eaLnBrk="1" hangingPunct="1"/>
            <a:r>
              <a:rPr lang="en-US" altLang="zh-CN" sz="5400" b="1">
                <a:latin typeface="楷体" pitchFamily="49" charset="-122"/>
                <a:ea typeface="楷体" pitchFamily="49" charset="-122"/>
              </a:rPr>
              <a:t>    </a:t>
            </a:r>
            <a:r>
              <a:rPr lang="zh-CN" altLang="zh-CN" sz="4800" b="1">
                <a:latin typeface="楷体" pitchFamily="49" charset="-122"/>
                <a:ea typeface="楷体" pitchFamily="49" charset="-122"/>
              </a:rPr>
              <a:t>粽子是用</a:t>
            </a:r>
            <a:r>
              <a:rPr lang="zh-CN" altLang="zh-CN" sz="4800" b="1">
                <a:solidFill>
                  <a:srgbClr val="FF0000"/>
                </a:solidFill>
                <a:latin typeface="楷体" pitchFamily="49" charset="-122"/>
                <a:ea typeface="楷体" pitchFamily="49" charset="-122"/>
              </a:rPr>
              <a:t>青青的</a:t>
            </a:r>
            <a:r>
              <a:rPr lang="zh-CN" altLang="zh-CN" sz="4800" b="1">
                <a:latin typeface="楷体" pitchFamily="49" charset="-122"/>
                <a:ea typeface="楷体" pitchFamily="49" charset="-122"/>
              </a:rPr>
              <a:t>箬竹叶包的，里面裹着</a:t>
            </a:r>
            <a:r>
              <a:rPr lang="zh-CN" altLang="zh-CN" sz="4800" b="1">
                <a:solidFill>
                  <a:srgbClr val="FF0000"/>
                </a:solidFill>
                <a:latin typeface="楷体" pitchFamily="49" charset="-122"/>
                <a:ea typeface="楷体" pitchFamily="49" charset="-122"/>
              </a:rPr>
              <a:t>白白的</a:t>
            </a:r>
            <a:r>
              <a:rPr lang="zh-CN" altLang="zh-CN" sz="4800" b="1">
                <a:latin typeface="楷体" pitchFamily="49" charset="-122"/>
                <a:ea typeface="楷体" pitchFamily="49" charset="-122"/>
              </a:rPr>
              <a:t>糯米，中间有一颗</a:t>
            </a:r>
            <a:r>
              <a:rPr lang="zh-CN" altLang="zh-CN" sz="4800" b="1">
                <a:solidFill>
                  <a:srgbClr val="FF0000"/>
                </a:solidFill>
                <a:latin typeface="楷体" pitchFamily="49" charset="-122"/>
                <a:ea typeface="楷体" pitchFamily="49" charset="-122"/>
              </a:rPr>
              <a:t>红红的</a:t>
            </a:r>
            <a:r>
              <a:rPr lang="zh-CN" altLang="zh-CN" sz="4800" b="1">
                <a:latin typeface="楷体" pitchFamily="49" charset="-122"/>
                <a:ea typeface="楷体" pitchFamily="49" charset="-122"/>
              </a:rPr>
              <a:t>枣。</a:t>
            </a:r>
          </a:p>
          <a:p>
            <a:pPr indent="152400" eaLnBrk="1" hangingPunct="1"/>
            <a:r>
              <a:rPr lang="en-US" altLang="zh-CN" sz="4800" b="1">
                <a:latin typeface="楷体" pitchFamily="49" charset="-122"/>
                <a:ea typeface="楷体" pitchFamily="49" charset="-122"/>
              </a:rPr>
              <a:t>    </a:t>
            </a:r>
          </a:p>
          <a:p>
            <a:pPr indent="152400" eaLnBrk="1" hangingPunct="1"/>
            <a:r>
              <a:rPr lang="en-US" altLang="zh-CN" sz="4800" b="1">
                <a:latin typeface="楷体" pitchFamily="49" charset="-122"/>
                <a:ea typeface="楷体" pitchFamily="49" charset="-122"/>
              </a:rPr>
              <a:t>    </a:t>
            </a:r>
            <a:r>
              <a:rPr lang="zh-CN" altLang="zh-CN" sz="4800" b="1">
                <a:latin typeface="楷体" pitchFamily="49" charset="-122"/>
                <a:ea typeface="楷体" pitchFamily="49" charset="-122"/>
              </a:rPr>
              <a:t>粽子是用</a:t>
            </a:r>
            <a:r>
              <a:rPr lang="zh-CN" altLang="zh-CN" sz="4800" b="1">
                <a:solidFill>
                  <a:srgbClr val="FF0000"/>
                </a:solidFill>
                <a:latin typeface="楷体" pitchFamily="49" charset="-122"/>
                <a:ea typeface="楷体" pitchFamily="49" charset="-122"/>
              </a:rPr>
              <a:t>青的</a:t>
            </a:r>
            <a:r>
              <a:rPr lang="zh-CN" altLang="zh-CN" sz="4800" b="1">
                <a:latin typeface="楷体" pitchFamily="49" charset="-122"/>
                <a:ea typeface="楷体" pitchFamily="49" charset="-122"/>
              </a:rPr>
              <a:t>箬竹叶包的，里面裹着</a:t>
            </a:r>
            <a:r>
              <a:rPr lang="zh-CN" altLang="zh-CN" sz="4800" b="1">
                <a:solidFill>
                  <a:srgbClr val="FF0000"/>
                </a:solidFill>
                <a:latin typeface="楷体" pitchFamily="49" charset="-122"/>
                <a:ea typeface="楷体" pitchFamily="49" charset="-122"/>
              </a:rPr>
              <a:t>白的</a:t>
            </a:r>
            <a:r>
              <a:rPr lang="zh-CN" altLang="zh-CN" sz="4800" b="1">
                <a:latin typeface="楷体" pitchFamily="49" charset="-122"/>
                <a:ea typeface="楷体" pitchFamily="49" charset="-122"/>
              </a:rPr>
              <a:t>糯米，中间有一颗</a:t>
            </a:r>
            <a:r>
              <a:rPr lang="zh-CN" altLang="zh-CN" sz="4800" b="1">
                <a:solidFill>
                  <a:srgbClr val="FF0000"/>
                </a:solidFill>
                <a:latin typeface="楷体" pitchFamily="49" charset="-122"/>
                <a:ea typeface="楷体" pitchFamily="49" charset="-122"/>
              </a:rPr>
              <a:t>红的</a:t>
            </a:r>
            <a:r>
              <a:rPr lang="zh-CN" altLang="zh-CN" sz="4800" b="1">
                <a:latin typeface="楷体" pitchFamily="49" charset="-122"/>
                <a:ea typeface="楷体" pitchFamily="49" charset="-122"/>
              </a:rPr>
              <a:t>枣。</a:t>
            </a:r>
          </a:p>
        </p:txBody>
      </p:sp>
      <p:sp>
        <p:nvSpPr>
          <p:cNvPr id="4" name="矩形 3"/>
          <p:cNvSpPr>
            <a:spLocks noChangeArrowheads="1"/>
          </p:cNvSpPr>
          <p:nvPr/>
        </p:nvSpPr>
        <p:spPr bwMode="auto">
          <a:xfrm>
            <a:off x="1231900" y="5791200"/>
            <a:ext cx="8140700" cy="769938"/>
          </a:xfrm>
          <a:prstGeom prst="rect">
            <a:avLst/>
          </a:prstGeom>
          <a:noFill/>
          <a:ln w="9525">
            <a:noFill/>
            <a:miter lim="800000"/>
            <a:headEnd/>
            <a:tailEnd/>
          </a:ln>
        </p:spPr>
        <p:txBody>
          <a:bodyPr>
            <a:spAutoFit/>
          </a:bodyPr>
          <a:lstStyle/>
          <a:p>
            <a:pPr eaLnBrk="1" hangingPunct="1"/>
            <a:r>
              <a:rPr lang="zh-CN" altLang="en-US" sz="4400" b="1">
                <a:solidFill>
                  <a:srgbClr val="FF0000"/>
                </a:solidFill>
                <a:latin typeface="楷体" pitchFamily="49" charset="-122"/>
                <a:ea typeface="楷体" pitchFamily="49" charset="-122"/>
              </a:rPr>
              <a:t>绿绿</a:t>
            </a:r>
            <a:r>
              <a:rPr lang="zh-CN" altLang="zh-CN" sz="4400" b="1">
                <a:solidFill>
                  <a:srgbClr val="FF0000"/>
                </a:solidFill>
                <a:latin typeface="楷体" pitchFamily="49" charset="-122"/>
                <a:ea typeface="楷体" pitchFamily="49" charset="-122"/>
              </a:rPr>
              <a:t>的</a:t>
            </a:r>
            <a:r>
              <a:rPr lang="en-US" altLang="zh-CN" sz="4400" b="1">
                <a:solidFill>
                  <a:srgbClr val="FF0000"/>
                </a:solidFill>
                <a:latin typeface="楷体" pitchFamily="49" charset="-122"/>
                <a:ea typeface="楷体" pitchFamily="49" charset="-122"/>
              </a:rPr>
              <a:t>  </a:t>
            </a:r>
            <a:r>
              <a:rPr lang="zh-CN" altLang="en-US" sz="4400" b="1">
                <a:solidFill>
                  <a:srgbClr val="FF0000"/>
                </a:solidFill>
                <a:latin typeface="楷体" pitchFamily="49" charset="-122"/>
                <a:ea typeface="楷体" pitchFamily="49" charset="-122"/>
              </a:rPr>
              <a:t>蓝蓝的  黄黄的</a:t>
            </a:r>
            <a:r>
              <a:rPr lang="en-US" altLang="zh-CN" sz="4400" b="1">
                <a:solidFill>
                  <a:srgbClr val="FF0000"/>
                </a:solidFill>
                <a:latin typeface="楷体" pitchFamily="49" charset="-122"/>
                <a:ea typeface="楷体" pitchFamily="49" charset="-122"/>
              </a:rPr>
              <a:t>……</a:t>
            </a:r>
            <a:endParaRPr lang="zh-CN" altLang="en-US" sz="4400" b="1">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3400" y="1708150"/>
            <a:ext cx="7632700" cy="640080"/>
          </a:xfrm>
          <a:prstGeom prst="rect">
            <a:avLst/>
          </a:prstGeom>
          <a:noFill/>
        </p:spPr>
        <p:txBody>
          <a:bodyPr wrap="square" rtlCol="0">
            <a:spAutoFit/>
          </a:bodyPr>
          <a:lstStyle/>
          <a:p>
            <a:pPr lvl="0">
              <a:buFont typeface="Arial" panose="020B0604020202020204" pitchFamily="34" charset="0"/>
              <a:buNone/>
            </a:pPr>
            <a:r>
              <a:rPr lang="zh-CN" altLang="en-US" sz="3600" b="1">
                <a:latin typeface="楷体" panose="02010609060101010101" pitchFamily="49" charset="-122"/>
                <a:ea typeface="楷体" panose="02010609060101010101" pitchFamily="49" charset="-122"/>
              </a:rPr>
              <a:t>青青的箬叶 白白的糯米 红红的枣 </a:t>
            </a:r>
            <a:r>
              <a:rPr lang="zh-CN" altLang="en-US" sz="3600" b="1" u="sng">
                <a:latin typeface="楷体" panose="02010609060101010101" pitchFamily="49" charset="-122"/>
                <a:ea typeface="楷体" panose="02010609060101010101" pitchFamily="49" charset="-122"/>
              </a:rPr>
              <a:t>  </a:t>
            </a:r>
            <a:r>
              <a:rPr lang="zh-CN" altLang="en-US" sz="3600">
                <a:latin typeface="Arial" panose="020B0604020202020204" pitchFamily="34" charset="0"/>
                <a:ea typeface="宋体" panose="02010600030101010101" pitchFamily="2" charset="-122"/>
              </a:rPr>
              <a:t>     </a:t>
            </a:r>
          </a:p>
        </p:txBody>
      </p:sp>
      <p:pic>
        <p:nvPicPr>
          <p:cNvPr id="2053" name="Picture 16" descr="0015e77674b7604f-592c837e68606e11-9db1e8c9d1ec6a465e02d03d03db53e5"/>
          <p:cNvPicPr>
            <a:picLocks noChangeAspect="1"/>
          </p:cNvPicPr>
          <p:nvPr/>
        </p:nvPicPr>
        <p:blipFill>
          <a:blip r:embed="rId2">
            <a:clrChange>
              <a:clrFrom>
                <a:srgbClr val="FFFFFF"/>
              </a:clrFrom>
              <a:clrTo>
                <a:srgbClr val="FFFFFF">
                  <a:alpha val="0"/>
                </a:srgbClr>
              </a:clrTo>
            </a:clrChange>
          </a:blip>
          <a:srcRect l="23589" t="3334" r="8420" b="5927"/>
          <a:stretch>
            <a:fillRect/>
          </a:stretch>
        </p:blipFill>
        <p:spPr>
          <a:xfrm>
            <a:off x="7216775" y="4778375"/>
            <a:ext cx="1871663" cy="1944688"/>
          </a:xfrm>
          <a:prstGeom prst="rect">
            <a:avLst/>
          </a:prstGeom>
          <a:noFill/>
          <a:ln w="9525">
            <a:noFill/>
          </a:ln>
        </p:spPr>
      </p:pic>
      <p:sp>
        <p:nvSpPr>
          <p:cNvPr id="6" name="文本框 5"/>
          <p:cNvSpPr txBox="1"/>
          <p:nvPr/>
        </p:nvSpPr>
        <p:spPr>
          <a:xfrm>
            <a:off x="771525" y="3018155"/>
            <a:ext cx="5278755" cy="2046605"/>
          </a:xfrm>
          <a:prstGeom prst="rect">
            <a:avLst/>
          </a:prstGeom>
          <a:noFill/>
        </p:spPr>
        <p:txBody>
          <a:bodyPr wrap="none" rtlCol="0">
            <a:spAutoFit/>
          </a:bodyPr>
          <a:lstStyle/>
          <a:p>
            <a:pPr algn="l"/>
            <a:r>
              <a:rPr lang="zh-CN" altLang="en-US" sz="3200" b="1"/>
              <a:t>绿绿的小草     绿绿的大树    </a:t>
            </a:r>
          </a:p>
          <a:p>
            <a:pPr algn="l"/>
            <a:r>
              <a:rPr lang="zh-CN" altLang="en-US" sz="3200" b="1"/>
              <a:t>白白的云朵     白白的棉花</a:t>
            </a:r>
          </a:p>
          <a:p>
            <a:pPr algn="l"/>
            <a:r>
              <a:rPr lang="zh-CN" altLang="en-US" sz="3200" b="1"/>
              <a:t>蓝蓝的天空     蓝蓝的大海      </a:t>
            </a:r>
          </a:p>
          <a:p>
            <a:pPr algn="l"/>
            <a:r>
              <a:rPr lang="zh-CN" altLang="en-US" sz="3200" b="1"/>
              <a:t>红红的小脸  </a:t>
            </a:r>
            <a:r>
              <a:rPr lang="zh-CN" altLang="en-US" sz="3200"/>
              <a:t>   </a:t>
            </a:r>
            <a:r>
              <a:rPr lang="zh-CN" altLang="en-US" sz="3200" b="1">
                <a:sym typeface="+mn-ea"/>
              </a:rPr>
              <a:t>红红的太阳 </a:t>
            </a:r>
            <a:r>
              <a:rPr lang="zh-CN" altLang="en-US" b="1">
                <a:sym typeface="+mn-ea"/>
              </a:rPr>
              <a:t>  </a:t>
            </a:r>
            <a:endParaRPr lang="zh-CN" altLang="en-US"/>
          </a:p>
        </p:txBody>
      </p:sp>
      <p:sp>
        <p:nvSpPr>
          <p:cNvPr id="7" name="文本框 6"/>
          <p:cNvSpPr txBox="1"/>
          <p:nvPr/>
        </p:nvSpPr>
        <p:spPr>
          <a:xfrm>
            <a:off x="2074545" y="526415"/>
            <a:ext cx="4094480" cy="762000"/>
          </a:xfrm>
          <a:prstGeom prst="rect">
            <a:avLst/>
          </a:prstGeom>
          <a:noFill/>
        </p:spPr>
        <p:txBody>
          <a:bodyPr wrap="none" rtlCol="0">
            <a:spAutoFit/>
          </a:bodyPr>
          <a:lstStyle/>
          <a:p>
            <a:r>
              <a:rPr lang="zh-CN" altLang="en-US" sz="4400">
                <a:ln>
                  <a:solidFill>
                    <a:sysClr val="windowText" lastClr="000000"/>
                  </a:solidFill>
                </a:ln>
                <a:solidFill>
                  <a:schemeClr val="accent1"/>
                </a:solidFill>
                <a:effectLst>
                  <a:outerShdw blurRad="38100" dist="25400" dir="5400000" algn="ctr" rotWithShape="0">
                    <a:srgbClr val="6E747A">
                      <a:alpha val="43000"/>
                    </a:srgbClr>
                  </a:outerShdw>
                  <a:reflection blurRad="6350" stA="55000" endA="300" endPos="45500" dir="5400000" sy="-100000" algn="bl" rotWithShape="0"/>
                </a:effectLst>
              </a:rPr>
              <a:t>叠字形容词短语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6875" y="582930"/>
            <a:ext cx="8103235" cy="3857625"/>
          </a:xfrm>
          <a:solidFill>
            <a:schemeClr val="bg1"/>
          </a:solidFill>
        </p:spPr>
        <p:txBody>
          <a:bodyPr>
            <a:normAutofit/>
          </a:bodyPr>
          <a:lstStyle/>
          <a:p>
            <a:pPr>
              <a:buNone/>
            </a:pPr>
            <a:r>
              <a:rPr lang="zh-CN" altLang="en-US" dirty="0" smtClean="0"/>
              <a:t>             </a:t>
            </a:r>
            <a:r>
              <a:rPr lang="zh-CN" altLang="en-US" sz="4000" b="1" dirty="0" smtClean="0">
                <a:solidFill>
                  <a:schemeClr val="tx1"/>
                </a:solidFill>
                <a:latin typeface="楷体" panose="02010609060101010101" pitchFamily="49" charset="-122"/>
                <a:ea typeface="楷体" panose="02010609060101010101" pitchFamily="49" charset="-122"/>
              </a:rPr>
              <a:t>粽子是用青青的箬竹叶包的，里面裹着白白的糯米，中间有一颗红红的枣。外婆一掀开锅盖，煮熟的粽子就飘出一股清香来。剥开粽叶，咬一口粽子，真是又黏又甜。</a:t>
            </a:r>
          </a:p>
        </p:txBody>
      </p:sp>
      <p:pic>
        <p:nvPicPr>
          <p:cNvPr id="5" name="Picture 2" descr="C:\Users\Administrator\Desktop\QQ截图20161011160219.png"/>
          <p:cNvPicPr>
            <a:picLocks noChangeAspect="1" noChangeArrowheads="1"/>
          </p:cNvPicPr>
          <p:nvPr/>
        </p:nvPicPr>
        <p:blipFill>
          <a:blip r:embed="rId2" cstate="print"/>
          <a:srcRect/>
          <a:stretch>
            <a:fillRect/>
          </a:stretch>
        </p:blipFill>
        <p:spPr bwMode="auto">
          <a:xfrm>
            <a:off x="0" y="4714884"/>
            <a:ext cx="9144000" cy="2143116"/>
          </a:xfrm>
          <a:prstGeom prst="rect">
            <a:avLst/>
          </a:prstGeom>
          <a:noFill/>
        </p:spPr>
      </p:pic>
      <p:sp>
        <p:nvSpPr>
          <p:cNvPr id="6" name="文本框 5"/>
          <p:cNvSpPr txBox="1"/>
          <p:nvPr/>
        </p:nvSpPr>
        <p:spPr>
          <a:xfrm>
            <a:off x="4827905" y="2160905"/>
            <a:ext cx="2225040" cy="701040"/>
          </a:xfrm>
          <a:prstGeom prst="rect">
            <a:avLst/>
          </a:prstGeom>
          <a:noFill/>
        </p:spPr>
        <p:txBody>
          <a:bodyPr wrap="none" rtlCol="0">
            <a:spAutoFit/>
          </a:bodyPr>
          <a:lstStyle/>
          <a:p>
            <a:r>
              <a:rPr lang="zh-CN" altLang="en-US" sz="4000" b="1">
                <a:solidFill>
                  <a:srgbClr val="FF0000"/>
                </a:solidFill>
                <a:latin typeface="楷体" panose="02010609060101010101" pitchFamily="49" charset="-122"/>
                <a:ea typeface="楷体" panose="02010609060101010101" pitchFamily="49" charset="-122"/>
              </a:rPr>
              <a:t>一股清香</a:t>
            </a:r>
          </a:p>
        </p:txBody>
      </p:sp>
      <p:sp>
        <p:nvSpPr>
          <p:cNvPr id="7" name="矩形 6"/>
          <p:cNvSpPr/>
          <p:nvPr/>
        </p:nvSpPr>
        <p:spPr>
          <a:xfrm>
            <a:off x="7165340" y="3526155"/>
            <a:ext cx="1101090" cy="118872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2575" y="1516380"/>
            <a:ext cx="8526780" cy="640080"/>
          </a:xfrm>
          <a:prstGeom prst="rect">
            <a:avLst/>
          </a:prstGeom>
          <a:noFill/>
        </p:spPr>
        <p:txBody>
          <a:bodyPr wrap="square" rtlCol="0">
            <a:spAutoFit/>
          </a:bodyPr>
          <a:lstStyle/>
          <a:p>
            <a:pPr lvl="0">
              <a:buFont typeface="Arial" panose="020B0604020202020204" pitchFamily="34" charset="0"/>
              <a:buNone/>
            </a:pPr>
            <a:r>
              <a:rPr lang="zh-CN" altLang="en-US" sz="3600" b="1">
                <a:latin typeface="楷体" panose="02010609060101010101" pitchFamily="49" charset="-122"/>
                <a:ea typeface="楷体" panose="02010609060101010101" pitchFamily="49" charset="-122"/>
              </a:rPr>
              <a:t>一锅粽子   一颗红枣   一股清香 </a:t>
            </a:r>
            <a:r>
              <a:rPr lang="zh-CN" altLang="en-US" sz="3600" b="1" u="sng">
                <a:latin typeface="楷体" panose="02010609060101010101" pitchFamily="49" charset="-122"/>
                <a:ea typeface="楷体" panose="02010609060101010101" pitchFamily="49" charset="-122"/>
              </a:rPr>
              <a:t> </a:t>
            </a:r>
            <a:r>
              <a:rPr lang="zh-CN" altLang="en-US" sz="3600" u="sng">
                <a:latin typeface="Arial" panose="020B0604020202020204" pitchFamily="34" charset="0"/>
                <a:ea typeface="宋体" panose="02010600030101010101" pitchFamily="2" charset="-122"/>
              </a:rPr>
              <a:t> </a:t>
            </a:r>
            <a:r>
              <a:rPr lang="zh-CN" altLang="en-US" sz="3600">
                <a:latin typeface="Arial" panose="020B0604020202020204" pitchFamily="34" charset="0"/>
                <a:ea typeface="宋体" panose="02010600030101010101" pitchFamily="2" charset="-122"/>
              </a:rPr>
              <a:t>     </a:t>
            </a:r>
          </a:p>
        </p:txBody>
      </p:sp>
      <p:sp>
        <p:nvSpPr>
          <p:cNvPr id="3" name="矩形 2"/>
          <p:cNvSpPr/>
          <p:nvPr/>
        </p:nvSpPr>
        <p:spPr>
          <a:xfrm>
            <a:off x="3353435" y="288925"/>
            <a:ext cx="2938780" cy="914400"/>
          </a:xfrm>
          <a:prstGeom prst="rect">
            <a:avLst/>
          </a:prstGeom>
          <a:noFill/>
          <a:ln>
            <a:noFill/>
          </a:ln>
        </p:spPr>
        <p:txBody>
          <a:bodyPr wrap="none" rtlCol="0" anchor="t">
            <a:spAutoFit/>
          </a:bodyPr>
          <a:lstStyle/>
          <a:p>
            <a:pPr algn="ctr"/>
            <a:r>
              <a:rPr lang="zh-CN" altLang="en-US" sz="5400" b="1">
                <a:ln w="22225">
                  <a:solidFill>
                    <a:schemeClr val="accent2"/>
                  </a:solidFill>
                  <a:prstDash val="solid"/>
                </a:ln>
                <a:solidFill>
                  <a:schemeClr val="accent2">
                    <a:lumMod val="40000"/>
                    <a:lumOff val="60000"/>
                  </a:schemeClr>
                </a:solidFill>
                <a:effectLst/>
              </a:rPr>
              <a:t>量词短语</a:t>
            </a:r>
          </a:p>
        </p:txBody>
      </p:sp>
      <p:sp>
        <p:nvSpPr>
          <p:cNvPr id="6" name="文本框 5"/>
          <p:cNvSpPr txBox="1"/>
          <p:nvPr/>
        </p:nvSpPr>
        <p:spPr>
          <a:xfrm>
            <a:off x="282575" y="2739390"/>
            <a:ext cx="8037195" cy="3017520"/>
          </a:xfrm>
          <a:prstGeom prst="rect">
            <a:avLst/>
          </a:prstGeom>
          <a:noFill/>
        </p:spPr>
        <p:txBody>
          <a:bodyPr wrap="square" rtlCol="0">
            <a:spAutoFit/>
          </a:bodyPr>
          <a:lstStyle/>
          <a:p>
            <a:pPr algn="l"/>
            <a:r>
              <a:rPr lang="zh-CN" altLang="en-US" sz="3200" b="1">
                <a:latin typeface="楷体" panose="02010609060101010101" pitchFamily="49" charset="-122"/>
                <a:ea typeface="楷体" panose="02010609060101010101" pitchFamily="49" charset="-122"/>
              </a:rPr>
              <a:t>一支铅笔 　  一把尺子 　一块橡皮  </a:t>
            </a:r>
          </a:p>
          <a:p>
            <a:pPr algn="l"/>
            <a:r>
              <a:rPr lang="zh-CN" altLang="en-US" sz="3200" b="1">
                <a:latin typeface="楷体" panose="02010609060101010101" pitchFamily="49" charset="-122"/>
                <a:ea typeface="楷体" panose="02010609060101010101" pitchFamily="49" charset="-122"/>
              </a:rPr>
              <a:t>一张桌子 　　一间教室 　一列火车      </a:t>
            </a:r>
          </a:p>
          <a:p>
            <a:pPr algn="l"/>
            <a:r>
              <a:rPr lang="zh-CN" altLang="en-US" sz="3200" b="1">
                <a:latin typeface="楷体" panose="02010609060101010101" pitchFamily="49" charset="-122"/>
                <a:ea typeface="楷体" panose="02010609060101010101" pitchFamily="49" charset="-122"/>
              </a:rPr>
              <a:t>一块黑板     一扇门　　一张纸        </a:t>
            </a:r>
          </a:p>
          <a:p>
            <a:pPr algn="l"/>
            <a:r>
              <a:rPr lang="zh-CN" altLang="en-US" sz="3200" b="1">
                <a:latin typeface="楷体" panose="02010609060101010101" pitchFamily="49" charset="-122"/>
                <a:ea typeface="楷体" panose="02010609060101010101" pitchFamily="49" charset="-122"/>
              </a:rPr>
              <a:t>一扇窗户　　 一匹布　 　一根草 　　</a:t>
            </a:r>
          </a:p>
          <a:p>
            <a:pPr algn="l"/>
            <a:r>
              <a:rPr lang="zh-CN" altLang="en-US" sz="3200" b="1">
                <a:latin typeface="楷体" panose="02010609060101010101" pitchFamily="49" charset="-122"/>
                <a:ea typeface="楷体" panose="02010609060101010101" pitchFamily="49" charset="-122"/>
              </a:rPr>
              <a:t>一件衣服 　 一双鞋子 　 一座桥   </a:t>
            </a:r>
          </a:p>
          <a:p>
            <a:pPr algn="l"/>
            <a:r>
              <a:rPr lang="zh-CN" altLang="en-US" sz="3200" b="1">
                <a:latin typeface="楷体" panose="02010609060101010101" pitchFamily="49" charset="-122"/>
                <a:ea typeface="楷体" panose="02010609060101010101" pitchFamily="49" charset="-122"/>
              </a:rPr>
              <a:t>一盏灯　　 一片面包　 　一片心意</a:t>
            </a:r>
            <a:r>
              <a:rPr lang="zh-CN" altLang="en-US" b="1">
                <a:latin typeface="楷体" panose="02010609060101010101" pitchFamily="49" charset="-122"/>
                <a:ea typeface="楷体" panose="02010609060101010101" pitchFamily="49" charset="-122"/>
                <a:sym typeface="+mn-ea"/>
              </a:rPr>
              <a:t>  </a:t>
            </a:r>
            <a:endParaRPr lang="zh-CN" altLang="en-US"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2"/>
          <p:cNvPicPr>
            <a:picLocks noChangeAspect="1"/>
          </p:cNvPicPr>
          <p:nvPr/>
        </p:nvPicPr>
        <p:blipFill>
          <a:blip r:embed="rId2"/>
          <a:stretch>
            <a:fillRect/>
          </a:stretch>
        </p:blipFill>
        <p:spPr>
          <a:xfrm>
            <a:off x="393700" y="1798638"/>
            <a:ext cx="4535488" cy="3260725"/>
          </a:xfrm>
          <a:prstGeom prst="rect">
            <a:avLst/>
          </a:prstGeom>
          <a:noFill/>
          <a:ln w="9525">
            <a:noFill/>
          </a:ln>
        </p:spPr>
      </p:pic>
      <p:sp>
        <p:nvSpPr>
          <p:cNvPr id="4099" name="标题 1"/>
          <p:cNvSpPr>
            <a:spLocks noGrp="1"/>
          </p:cNvSpPr>
          <p:nvPr>
            <p:ph type="title"/>
          </p:nvPr>
        </p:nvSpPr>
        <p:spPr>
          <a:xfrm>
            <a:off x="2582863" y="704850"/>
            <a:ext cx="3778250" cy="1143000"/>
          </a:xfrm>
        </p:spPr>
        <p:txBody>
          <a:bodyPr anchor="ctr"/>
          <a:lstStyle/>
          <a:p>
            <a:pPr lvl="0"/>
            <a:r>
              <a:rPr lang="zh-CN" altLang="en-US">
                <a:solidFill>
                  <a:srgbClr val="FF0000"/>
                </a:solidFill>
              </a:rPr>
              <a:t>元宵节</a:t>
            </a:r>
          </a:p>
        </p:txBody>
      </p:sp>
      <p:pic>
        <p:nvPicPr>
          <p:cNvPr id="4100" name="图片 1"/>
          <p:cNvPicPr>
            <a:picLocks noChangeAspect="1"/>
          </p:cNvPicPr>
          <p:nvPr/>
        </p:nvPicPr>
        <p:blipFill>
          <a:blip r:embed="rId3"/>
          <a:srcRect r="1239" b="10332"/>
          <a:stretch>
            <a:fillRect/>
          </a:stretch>
        </p:blipFill>
        <p:spPr>
          <a:xfrm>
            <a:off x="4214813" y="3213100"/>
            <a:ext cx="4359275" cy="2870200"/>
          </a:xfrm>
          <a:prstGeom prst="rect">
            <a:avLst/>
          </a:prstGeom>
          <a:noFill/>
          <a:ln w="9525">
            <a:noFill/>
          </a:ln>
        </p:spPr>
      </p:pic>
      <p:sp>
        <p:nvSpPr>
          <p:cNvPr id="4101" name="矩形 4100"/>
          <p:cNvSpPr/>
          <p:nvPr/>
        </p:nvSpPr>
        <p:spPr>
          <a:xfrm>
            <a:off x="381000" y="5943600"/>
            <a:ext cx="696913" cy="107950"/>
          </a:xfrm>
          <a:prstGeom prst="rect">
            <a:avLst/>
          </a:prstGeom>
          <a:noFill/>
          <a:ln w="9525">
            <a:noFill/>
          </a:ln>
        </p:spPr>
        <p:txBody>
          <a:bodyPr wrap="none" anchor="t">
            <a:spAutoFit/>
          </a:bodyPr>
          <a:lstStyle/>
          <a:p>
            <a:pPr lvl="0">
              <a:buFont typeface="Arial" panose="020B0604020202020204" pitchFamily="34" charset="0"/>
              <a:buNone/>
            </a:pPr>
            <a:r>
              <a:rPr lang="en-US" altLang="zh-CN" sz="100" dirty="0" err="1">
                <a:solidFill>
                  <a:schemeClr val="bg1"/>
                </a:solidFill>
                <a:latin typeface="Arial" panose="020B0604020202020204" pitchFamily="34" charset="0"/>
                <a:ea typeface="宋体" panose="02010600030101010101" pitchFamily="2" charset="-122"/>
              </a:rPr>
              <a:t>http://lspjy.com</a:t>
            </a:r>
            <a:r>
              <a:rPr lang="zh-CN" altLang="en-US" sz="100" dirty="0">
                <a:solidFill>
                  <a:schemeClr val="bg1"/>
                </a:solidFill>
                <a:latin typeface="Arial" panose="020B0604020202020204" pitchFamily="34" charset="0"/>
                <a:ea typeface="宋体" panose="02010600030101010101" pitchFamily="2" charset="-122"/>
              </a:rPr>
              <a:t>绿色圃中小学教育网</a:t>
            </a:r>
            <a:r>
              <a:rPr lang="en-US" altLang="zh-CN" sz="100" dirty="0" err="1">
                <a:solidFill>
                  <a:schemeClr val="bg1"/>
                </a:solidFill>
                <a:latin typeface="Arial" panose="020B0604020202020204" pitchFamily="34" charset="0"/>
                <a:ea typeface="宋体" panose="02010600030101010101" pitchFamily="2" charset="-122"/>
              </a:rPr>
              <a:t>http://www.lspjy.com</a:t>
            </a:r>
            <a:r>
              <a:rPr lang="en-US" altLang="zh-CN" sz="100" dirty="0">
                <a:solidFill>
                  <a:schemeClr val="bg1"/>
                </a:solidFill>
                <a:latin typeface="Arial" panose="020B0604020202020204" pitchFamily="34" charset="0"/>
                <a:ea typeface="宋体" panose="02010600030101010101" pitchFamily="2" charset="-122"/>
              </a:rPr>
              <a:t>  </a:t>
            </a:r>
            <a:r>
              <a:rPr lang="zh-CN" altLang="en-US" sz="100" dirty="0">
                <a:solidFill>
                  <a:schemeClr val="bg1"/>
                </a:solidFill>
                <a:latin typeface="Arial" panose="020B0604020202020204" pitchFamily="34" charset="0"/>
                <a:ea typeface="宋体" panose="02010600030101010101" pitchFamily="2" charset="-122"/>
              </a:rPr>
              <a:t>绿色圃中学资源网</a:t>
            </a:r>
            <a:r>
              <a:rPr lang="en-US" altLang="zh-CN" sz="100" dirty="0" err="1">
                <a:solidFill>
                  <a:schemeClr val="bg1"/>
                </a:solidFill>
                <a:latin typeface="Arial" panose="020B0604020202020204" pitchFamily="34" charset="0"/>
                <a:ea typeface="宋体" panose="02010600030101010101" pitchFamily="2" charset="-122"/>
              </a:rPr>
              <a:t>http://cz.lspjy.com</a:t>
            </a:r>
            <a:endParaRPr lang="en-US" altLang="zh-CN" sz="100" dirty="0">
              <a:solidFill>
                <a:schemeClr val="bg1"/>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6845" y="582913"/>
            <a:ext cx="7643866" cy="3857652"/>
          </a:xfrm>
          <a:solidFill>
            <a:schemeClr val="bg1"/>
          </a:solidFill>
        </p:spPr>
        <p:txBody>
          <a:bodyPr>
            <a:normAutofit/>
          </a:bodyPr>
          <a:lstStyle/>
          <a:p>
            <a:pPr>
              <a:buNone/>
            </a:pPr>
            <a:r>
              <a:rPr lang="zh-CN" altLang="en-US" dirty="0" smtClean="0"/>
              <a:t>             </a:t>
            </a:r>
            <a:r>
              <a:rPr lang="zh-CN" altLang="en-US" sz="4000" b="1" dirty="0" smtClean="0">
                <a:solidFill>
                  <a:schemeClr val="tx1"/>
                </a:solidFill>
                <a:latin typeface="楷体" panose="02010609060101010101" pitchFamily="49" charset="-122"/>
                <a:ea typeface="楷体" panose="02010609060101010101" pitchFamily="49" charset="-122"/>
              </a:rPr>
              <a:t>粽子是用青青的箬竹叶包的，里面裹着白白的糯米，中间有一颗红红的枣。外婆一掀开锅盖，煮熟的粽子就飘出一股清香来。剥开粽叶，咬一口粽子，真是又黏又甜。</a:t>
            </a:r>
          </a:p>
        </p:txBody>
      </p:sp>
      <p:pic>
        <p:nvPicPr>
          <p:cNvPr id="5" name="Picture 2" descr="C:\Users\Administrator\Desktop\QQ截图20161011160219.png"/>
          <p:cNvPicPr>
            <a:picLocks noChangeAspect="1" noChangeArrowheads="1"/>
          </p:cNvPicPr>
          <p:nvPr/>
        </p:nvPicPr>
        <p:blipFill>
          <a:blip r:embed="rId2" cstate="print"/>
          <a:srcRect/>
          <a:stretch>
            <a:fillRect/>
          </a:stretch>
        </p:blipFill>
        <p:spPr bwMode="auto">
          <a:xfrm>
            <a:off x="0" y="4714884"/>
            <a:ext cx="9144000" cy="2143116"/>
          </a:xfrm>
          <a:prstGeom prst="rect">
            <a:avLst/>
          </a:prstGeom>
          <a:noFill/>
        </p:spPr>
      </p:pic>
      <p:sp>
        <p:nvSpPr>
          <p:cNvPr id="6" name="文本框 5"/>
          <p:cNvSpPr txBox="1"/>
          <p:nvPr/>
        </p:nvSpPr>
        <p:spPr>
          <a:xfrm>
            <a:off x="1673225" y="3267075"/>
            <a:ext cx="2225040" cy="701040"/>
          </a:xfrm>
          <a:prstGeom prst="rect">
            <a:avLst/>
          </a:prstGeom>
          <a:noFill/>
        </p:spPr>
        <p:txBody>
          <a:bodyPr wrap="none" rtlCol="0">
            <a:spAutoFit/>
          </a:bodyPr>
          <a:lstStyle/>
          <a:p>
            <a:r>
              <a:rPr lang="zh-CN" altLang="en-US" sz="4000" b="1">
                <a:solidFill>
                  <a:srgbClr val="FF0000"/>
                </a:solidFill>
                <a:latin typeface="楷体" panose="02010609060101010101" pitchFamily="49" charset="-122"/>
                <a:ea typeface="楷体" panose="02010609060101010101" pitchFamily="49" charset="-122"/>
              </a:rPr>
              <a:t>又黏又甜</a:t>
            </a:r>
          </a:p>
        </p:txBody>
      </p:sp>
      <p:sp>
        <p:nvSpPr>
          <p:cNvPr id="7" name="矩形 6"/>
          <p:cNvSpPr/>
          <p:nvPr/>
        </p:nvSpPr>
        <p:spPr>
          <a:xfrm>
            <a:off x="7165340" y="3526155"/>
            <a:ext cx="1101090" cy="118872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2575" y="1516380"/>
            <a:ext cx="8526780" cy="640080"/>
          </a:xfrm>
          <a:prstGeom prst="rect">
            <a:avLst/>
          </a:prstGeom>
          <a:noFill/>
        </p:spPr>
        <p:txBody>
          <a:bodyPr wrap="square" rtlCol="0">
            <a:spAutoFit/>
          </a:bodyPr>
          <a:lstStyle/>
          <a:p>
            <a:pPr lvl="0">
              <a:buFont typeface="Arial" panose="020B0604020202020204" pitchFamily="34" charset="0"/>
              <a:buNone/>
            </a:pPr>
            <a:r>
              <a:rPr lang="zh-CN" altLang="en-US" sz="3600" b="1">
                <a:latin typeface="楷体" panose="02010609060101010101" pitchFamily="49" charset="-122"/>
                <a:ea typeface="楷体" panose="02010609060101010101" pitchFamily="49" charset="-122"/>
              </a:rPr>
              <a:t>又黏又香 </a:t>
            </a:r>
            <a:r>
              <a:rPr lang="zh-CN" altLang="en-US" sz="3600" b="1" u="sng">
                <a:latin typeface="楷体" panose="02010609060101010101" pitchFamily="49" charset="-122"/>
                <a:ea typeface="楷体" panose="02010609060101010101" pitchFamily="49" charset="-122"/>
              </a:rPr>
              <a:t> </a:t>
            </a:r>
            <a:r>
              <a:rPr lang="zh-CN" altLang="en-US" sz="3600" u="sng">
                <a:latin typeface="Arial" panose="020B0604020202020204" pitchFamily="34" charset="0"/>
                <a:ea typeface="宋体" panose="02010600030101010101" pitchFamily="2" charset="-122"/>
              </a:rPr>
              <a:t> </a:t>
            </a:r>
            <a:r>
              <a:rPr lang="zh-CN" altLang="en-US" sz="3600">
                <a:latin typeface="Arial" panose="020B0604020202020204" pitchFamily="34" charset="0"/>
                <a:ea typeface="宋体" panose="02010600030101010101" pitchFamily="2" charset="-122"/>
              </a:rPr>
              <a:t>     </a:t>
            </a:r>
          </a:p>
        </p:txBody>
      </p:sp>
      <p:sp>
        <p:nvSpPr>
          <p:cNvPr id="3" name="矩形 2"/>
          <p:cNvSpPr/>
          <p:nvPr/>
        </p:nvSpPr>
        <p:spPr>
          <a:xfrm>
            <a:off x="3261043" y="288925"/>
            <a:ext cx="3123565" cy="921385"/>
          </a:xfrm>
          <a:prstGeom prst="rect">
            <a:avLst/>
          </a:prstGeom>
          <a:noFill/>
          <a:ln>
            <a:noFill/>
          </a:ln>
        </p:spPr>
        <p:txBody>
          <a:bodyPr wrap="none" rtlCol="0" anchor="t">
            <a:spAutoFit/>
          </a:bodyPr>
          <a:lstStyle/>
          <a:p>
            <a:pPr algn="ctr"/>
            <a:r>
              <a:rPr lang="en-US" altLang="zh-CN" sz="5400" b="1">
                <a:ln w="22225">
                  <a:solidFill>
                    <a:schemeClr val="accent2"/>
                  </a:solidFill>
                  <a:prstDash val="solid"/>
                </a:ln>
                <a:solidFill>
                  <a:schemeClr val="accent2">
                    <a:lumMod val="40000"/>
                    <a:lumOff val="60000"/>
                  </a:schemeClr>
                </a:solidFill>
                <a:effectLst/>
              </a:rPr>
              <a:t>ABAC</a:t>
            </a:r>
            <a:r>
              <a:rPr lang="zh-CN" altLang="en-US" sz="5400" b="1">
                <a:ln w="22225">
                  <a:solidFill>
                    <a:schemeClr val="accent2"/>
                  </a:solidFill>
                  <a:prstDash val="solid"/>
                </a:ln>
                <a:solidFill>
                  <a:schemeClr val="accent2">
                    <a:lumMod val="40000"/>
                    <a:lumOff val="60000"/>
                  </a:schemeClr>
                </a:solidFill>
                <a:effectLst/>
              </a:rPr>
              <a:t>短语</a:t>
            </a:r>
          </a:p>
        </p:txBody>
      </p:sp>
      <p:sp>
        <p:nvSpPr>
          <p:cNvPr id="6" name="文本框 5"/>
          <p:cNvSpPr txBox="1"/>
          <p:nvPr/>
        </p:nvSpPr>
        <p:spPr>
          <a:xfrm>
            <a:off x="282575" y="2739390"/>
            <a:ext cx="8037195" cy="1828800"/>
          </a:xfrm>
          <a:prstGeom prst="rect">
            <a:avLst/>
          </a:prstGeom>
          <a:noFill/>
        </p:spPr>
        <p:txBody>
          <a:bodyPr wrap="square" rtlCol="0">
            <a:spAutoFit/>
          </a:bodyPr>
          <a:lstStyle/>
          <a:p>
            <a:pPr algn="l"/>
            <a:r>
              <a:rPr lang="zh-CN" altLang="en-US" sz="3200" b="1">
                <a:latin typeface="楷体" panose="02010609060101010101" pitchFamily="49" charset="-122"/>
                <a:ea typeface="楷体" panose="02010609060101010101" pitchFamily="49" charset="-122"/>
                <a:sym typeface="+mn-ea"/>
              </a:rPr>
              <a:t>又大又圆  又白又胖  又蹦又跳  又香又甜</a:t>
            </a:r>
          </a:p>
          <a:p>
            <a:pPr algn="l"/>
            <a:r>
              <a:rPr lang="zh-CN" altLang="en-US" sz="3200" b="1">
                <a:latin typeface="楷体" panose="02010609060101010101" pitchFamily="49" charset="-122"/>
                <a:ea typeface="楷体" panose="02010609060101010101" pitchFamily="49" charset="-122"/>
                <a:sym typeface="+mn-ea"/>
              </a:rPr>
              <a:t>飞来飞去  走来走去  一心一意  一生一世</a:t>
            </a:r>
          </a:p>
          <a:p>
            <a:pPr algn="l"/>
            <a:r>
              <a:rPr lang="zh-CN" altLang="en-US" sz="3200" b="1">
                <a:latin typeface="楷体" panose="02010609060101010101" pitchFamily="49" charset="-122"/>
                <a:ea typeface="楷体" panose="02010609060101010101" pitchFamily="49" charset="-122"/>
                <a:sym typeface="+mn-ea"/>
              </a:rPr>
              <a:t>不伦不类  不偏不倚  自由自在  自言自语</a:t>
            </a:r>
          </a:p>
          <a:p>
            <a:pPr algn="l"/>
            <a:r>
              <a:rPr lang="zh-CN" altLang="en-US" b="1">
                <a:latin typeface="楷体" panose="02010609060101010101" pitchFamily="49" charset="-122"/>
                <a:ea typeface="楷体" panose="02010609060101010101" pitchFamily="49" charset="-122"/>
                <a:sym typeface="+mn-ea"/>
              </a:rPr>
              <a:t> </a:t>
            </a:r>
            <a:endParaRPr lang="zh-CN" altLang="en-US"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6845" y="582913"/>
            <a:ext cx="7643866" cy="3857652"/>
          </a:xfrm>
          <a:solidFill>
            <a:schemeClr val="bg1"/>
          </a:solidFill>
        </p:spPr>
        <p:txBody>
          <a:bodyPr>
            <a:normAutofit/>
          </a:bodyPr>
          <a:lstStyle/>
          <a:p>
            <a:pPr>
              <a:buNone/>
            </a:pPr>
            <a:r>
              <a:rPr lang="zh-CN" altLang="en-US" dirty="0" smtClean="0"/>
              <a:t>             </a:t>
            </a:r>
            <a:r>
              <a:rPr lang="zh-CN" altLang="en-US" sz="4000" b="1" dirty="0" smtClean="0">
                <a:solidFill>
                  <a:schemeClr val="tx1"/>
                </a:solidFill>
                <a:latin typeface="楷体" panose="02010609060101010101" pitchFamily="49" charset="-122"/>
                <a:ea typeface="楷体" panose="02010609060101010101" pitchFamily="49" charset="-122"/>
              </a:rPr>
              <a:t>粽子是用青青的箬竹叶包的，里面裹着白白的糯米，中间有一颗红红的枣。外婆一掀开锅盖，煮熟的粽子就飘出一股清香来。剥开粽叶，咬一口粽子，真是又黏又甜。</a:t>
            </a:r>
          </a:p>
        </p:txBody>
      </p:sp>
      <p:pic>
        <p:nvPicPr>
          <p:cNvPr id="5" name="Picture 2" descr="C:\Users\Administrator\Desktop\QQ截图20161011160219.png"/>
          <p:cNvPicPr>
            <a:picLocks noChangeAspect="1" noChangeArrowheads="1"/>
          </p:cNvPicPr>
          <p:nvPr/>
        </p:nvPicPr>
        <p:blipFill>
          <a:blip r:embed="rId2" cstate="print"/>
          <a:srcRect/>
          <a:stretch>
            <a:fillRect/>
          </a:stretch>
        </p:blipFill>
        <p:spPr bwMode="auto">
          <a:xfrm>
            <a:off x="0" y="4728854"/>
            <a:ext cx="9144000" cy="2143116"/>
          </a:xfrm>
          <a:prstGeom prst="rect">
            <a:avLst/>
          </a:prstGeom>
          <a:noFill/>
        </p:spPr>
      </p:pic>
      <p:cxnSp>
        <p:nvCxnSpPr>
          <p:cNvPr id="2" name="直接连接符 1"/>
          <p:cNvCxnSpPr/>
          <p:nvPr/>
        </p:nvCxnSpPr>
        <p:spPr>
          <a:xfrm flipH="1">
            <a:off x="2543810" y="582930"/>
            <a:ext cx="316230" cy="4908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3643306" y="714356"/>
            <a:ext cx="316230" cy="4908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729865" y="1196340"/>
            <a:ext cx="186055" cy="4997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929454" y="1214422"/>
            <a:ext cx="152400" cy="4997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041005" y="1696085"/>
            <a:ext cx="316230" cy="4908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57356" y="1928802"/>
            <a:ext cx="195580" cy="48641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357818" y="1928802"/>
            <a:ext cx="316230" cy="4908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357686" y="2571744"/>
            <a:ext cx="242570" cy="48069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857884" y="2643182"/>
            <a:ext cx="316230" cy="4908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1517015"/>
            <a:ext cx="7644130" cy="3246755"/>
          </a:xfrm>
        </p:spPr>
        <p:txBody>
          <a:bodyPr>
            <a:noAutofit/>
          </a:bodyPr>
          <a:lstStyle/>
          <a:p>
            <a:pPr>
              <a:buNone/>
            </a:pPr>
            <a:r>
              <a:rPr lang="zh-CN" altLang="en-US" sz="3600" b="1" dirty="0" smtClean="0">
                <a:solidFill>
                  <a:srgbClr val="FF0000"/>
                </a:solidFill>
                <a:latin typeface="楷体" panose="02010609060101010101" pitchFamily="49" charset="-122"/>
                <a:ea typeface="楷体" panose="02010609060101010101" pitchFamily="49" charset="-122"/>
              </a:rPr>
              <a:t>     </a:t>
            </a:r>
            <a:r>
              <a:rPr lang="zh-CN" altLang="en-US" sz="3600" b="1" dirty="0" smtClean="0">
                <a:solidFill>
                  <a:schemeClr val="bg2">
                    <a:lumMod val="10000"/>
                  </a:schemeClr>
                </a:solidFill>
                <a:latin typeface="楷体" panose="02010609060101010101" pitchFamily="49" charset="-122"/>
                <a:ea typeface="楷体" panose="02010609060101010101" pitchFamily="49" charset="-122"/>
              </a:rPr>
              <a:t>外婆包的粽子十分好吃，花样也多。</a:t>
            </a:r>
            <a:r>
              <a:rPr lang="zh-CN" altLang="en-US" sz="3600" b="1" dirty="0" smtClean="0">
                <a:solidFill>
                  <a:srgbClr val="FF0000"/>
                </a:solidFill>
                <a:latin typeface="楷体" panose="02010609060101010101" pitchFamily="49" charset="-122"/>
                <a:ea typeface="楷体" panose="02010609060101010101" pitchFamily="49" charset="-122"/>
              </a:rPr>
              <a:t>除了红枣粽，还有红豆粽和鲜肉棕。</a:t>
            </a:r>
            <a:r>
              <a:rPr lang="zh-CN" altLang="en-US" sz="3600" b="1" dirty="0" smtClean="0">
                <a:solidFill>
                  <a:schemeClr val="bg2">
                    <a:lumMod val="10000"/>
                  </a:schemeClr>
                </a:solidFill>
                <a:latin typeface="楷体" panose="02010609060101010101" pitchFamily="49" charset="-122"/>
                <a:ea typeface="楷体" panose="02010609060101010101" pitchFamily="49" charset="-122"/>
              </a:rPr>
              <a:t>我们在外婆家美滋滋地吃了之后，外婆还会装一小篮粽子要我们带回去，分给邻居吃 。</a:t>
            </a:r>
            <a:endParaRPr lang="en-US" altLang="zh-CN" sz="3600" b="1" dirty="0" smtClean="0">
              <a:solidFill>
                <a:schemeClr val="bg2">
                  <a:lumMod val="10000"/>
                </a:schemeClr>
              </a:solidFill>
              <a:latin typeface="楷体" panose="02010609060101010101" pitchFamily="49" charset="-122"/>
              <a:ea typeface="楷体" panose="02010609060101010101" pitchFamily="49" charset="-122"/>
            </a:endParaRPr>
          </a:p>
          <a:p>
            <a:pPr>
              <a:buNone/>
            </a:pPr>
            <a:r>
              <a:rPr lang="zh-CN" altLang="en-US" sz="3600" b="1" dirty="0" smtClean="0">
                <a:solidFill>
                  <a:schemeClr val="bg2">
                    <a:lumMod val="10000"/>
                  </a:schemeClr>
                </a:solidFill>
                <a:latin typeface="楷体" panose="02010609060101010101" pitchFamily="49" charset="-122"/>
                <a:ea typeface="楷体" panose="02010609060101010101" pitchFamily="49" charset="-122"/>
              </a:rPr>
              <a:t>     </a:t>
            </a:r>
            <a:endParaRPr lang="zh-CN" altLang="en-US" sz="3600" b="1" dirty="0">
              <a:solidFill>
                <a:schemeClr val="bg2">
                  <a:lumMod val="10000"/>
                </a:schemeClr>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657P1276DT20120620093243"/>
          <p:cNvPicPr>
            <a:picLocks noChangeAspect="1"/>
          </p:cNvPicPr>
          <p:nvPr/>
        </p:nvPicPr>
        <p:blipFill>
          <a:blip r:embed="rId2"/>
          <a:stretch>
            <a:fillRect/>
          </a:stretch>
        </p:blipFill>
        <p:spPr>
          <a:xfrm>
            <a:off x="172085" y="113665"/>
            <a:ext cx="8841740" cy="5850255"/>
          </a:xfrm>
          <a:prstGeom prst="rect">
            <a:avLst/>
          </a:prstGeom>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descr="C:\Users\Administrator.USER-20140303WR\Desktop\W020150615342133353892.jpgW020150615342133353892"/>
          <p:cNvPicPr>
            <a:picLocks noGrp="1" noChangeAspect="1"/>
          </p:cNvPicPr>
          <p:nvPr>
            <p:ph idx="1"/>
          </p:nvPr>
        </p:nvPicPr>
        <p:blipFill>
          <a:blip r:embed="rId2"/>
          <a:srcRect/>
          <a:stretch>
            <a:fillRect/>
          </a:stretch>
        </p:blipFill>
        <p:spPr>
          <a:xfrm>
            <a:off x="169545" y="111125"/>
            <a:ext cx="8804910" cy="5985510"/>
          </a:xfrm>
          <a:prstGeom prst="rect">
            <a:avLst/>
          </a:prstGeom>
        </p:spPr>
      </p:pic>
    </p:spTree>
  </p:cSld>
  <p:clrMapOvr>
    <a:masterClrMapping/>
  </p:clrMapOvr>
  <p:transition>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descr="429440e07f5806c55c9e92f2172_p1_mk1"/>
          <p:cNvPicPr>
            <a:picLocks noChangeAspect="1"/>
          </p:cNvPicPr>
          <p:nvPr/>
        </p:nvPicPr>
        <p:blipFill>
          <a:blip r:embed="rId2"/>
          <a:stretch>
            <a:fillRect/>
          </a:stretch>
        </p:blipFill>
        <p:spPr>
          <a:xfrm>
            <a:off x="352425" y="411480"/>
            <a:ext cx="8466455" cy="5784850"/>
          </a:xfrm>
          <a:prstGeom prst="rect">
            <a:avLst/>
          </a:prstGeom>
        </p:spPr>
      </p:pic>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484755" y="402590"/>
            <a:ext cx="5212080" cy="762000"/>
          </a:xfrm>
          <a:prstGeom prst="rect">
            <a:avLst/>
          </a:prstGeom>
          <a:noFill/>
          <a:ln>
            <a:solidFill>
              <a:schemeClr val="tx1"/>
            </a:solidFill>
          </a:ln>
        </p:spPr>
        <p:txBody>
          <a:bodyPr wrap="none" rtlCol="0">
            <a:spAutoFit/>
          </a:bodyPr>
          <a:lstStyle/>
          <a:p>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你还知道哪些粽子？</a:t>
            </a:r>
          </a:p>
        </p:txBody>
      </p:sp>
      <p:pic>
        <p:nvPicPr>
          <p:cNvPr id="13" name="图片 12" descr="03"/>
          <p:cNvPicPr>
            <a:picLocks noChangeAspect="1"/>
          </p:cNvPicPr>
          <p:nvPr/>
        </p:nvPicPr>
        <p:blipFill>
          <a:blip r:embed="rId2" cstate="print"/>
          <a:stretch>
            <a:fillRect/>
          </a:stretch>
        </p:blipFill>
        <p:spPr>
          <a:xfrm>
            <a:off x="405130" y="2033270"/>
            <a:ext cx="7599045" cy="4274185"/>
          </a:xfrm>
          <a:prstGeom prst="rect">
            <a:avLst/>
          </a:prstGeom>
        </p:spPr>
      </p:pic>
      <p:pic>
        <p:nvPicPr>
          <p:cNvPr id="14" name="图片 13" descr="210424b29mj3w303m5ijv9"/>
          <p:cNvPicPr>
            <a:picLocks noChangeAspect="1"/>
          </p:cNvPicPr>
          <p:nvPr/>
        </p:nvPicPr>
        <p:blipFill>
          <a:blip r:embed="rId3"/>
          <a:stretch>
            <a:fillRect/>
          </a:stretch>
        </p:blipFill>
        <p:spPr>
          <a:xfrm>
            <a:off x="543560" y="1360805"/>
            <a:ext cx="7643495" cy="5619115"/>
          </a:xfrm>
          <a:prstGeom prst="rect">
            <a:avLst/>
          </a:prstGeom>
        </p:spPr>
      </p:pic>
      <p:pic>
        <p:nvPicPr>
          <p:cNvPr id="15" name="图片 14" descr="2014522F14D6F2D7EC34C6AA34DFD7219979C22"/>
          <p:cNvPicPr>
            <a:picLocks noChangeAspect="1"/>
          </p:cNvPicPr>
          <p:nvPr/>
        </p:nvPicPr>
        <p:blipFill>
          <a:blip r:embed="rId4"/>
          <a:stretch>
            <a:fillRect/>
          </a:stretch>
        </p:blipFill>
        <p:spPr>
          <a:xfrm>
            <a:off x="-76835" y="1407160"/>
            <a:ext cx="9105900" cy="4900295"/>
          </a:xfrm>
          <a:prstGeom prst="rect">
            <a:avLst/>
          </a:prstGeom>
        </p:spPr>
      </p:pic>
      <p:pic>
        <p:nvPicPr>
          <p:cNvPr id="16" name="图片 15" descr="20130509183152_43769"/>
          <p:cNvPicPr>
            <a:picLocks noChangeAspect="1"/>
          </p:cNvPicPr>
          <p:nvPr/>
        </p:nvPicPr>
        <p:blipFill>
          <a:blip r:embed="rId5"/>
          <a:stretch>
            <a:fillRect/>
          </a:stretch>
        </p:blipFill>
        <p:spPr>
          <a:xfrm>
            <a:off x="271145" y="1164590"/>
            <a:ext cx="7425690" cy="5568950"/>
          </a:xfrm>
          <a:prstGeom prst="rect">
            <a:avLst/>
          </a:prstGeom>
        </p:spPr>
      </p:pic>
      <p:pic>
        <p:nvPicPr>
          <p:cNvPr id="17" name="图片 16" descr="1506111013571060"/>
          <p:cNvPicPr>
            <a:picLocks noChangeAspect="1"/>
          </p:cNvPicPr>
          <p:nvPr/>
        </p:nvPicPr>
        <p:blipFill>
          <a:blip r:embed="rId6"/>
          <a:stretch>
            <a:fillRect/>
          </a:stretch>
        </p:blipFill>
        <p:spPr>
          <a:xfrm>
            <a:off x="443865" y="1408430"/>
            <a:ext cx="8256905" cy="5081270"/>
          </a:xfrm>
          <a:prstGeom prst="rect">
            <a:avLst/>
          </a:prstGeom>
        </p:spPr>
      </p:pic>
      <p:pic>
        <p:nvPicPr>
          <p:cNvPr id="18" name="图片 17" descr="U10826P1332DT20150617164337"/>
          <p:cNvPicPr>
            <a:picLocks noChangeAspect="1"/>
          </p:cNvPicPr>
          <p:nvPr/>
        </p:nvPicPr>
        <p:blipFill>
          <a:blip r:embed="rId7"/>
          <a:stretch>
            <a:fillRect/>
          </a:stretch>
        </p:blipFill>
        <p:spPr>
          <a:xfrm>
            <a:off x="1017270" y="1360805"/>
            <a:ext cx="6986905" cy="5068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Left)">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checkerboard(across)">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ppt_x</p:attrName>
                                        </p:attrNameLst>
                                      </p:cBhvr>
                                      <p:tavLst>
                                        <p:tav tm="0">
                                          <p:val>
                                            <p:strVal val="#ppt_x-.2"/>
                                          </p:val>
                                        </p:tav>
                                        <p:tav tm="100000">
                                          <p:val>
                                            <p:strVal val="#ppt_x"/>
                                          </p:val>
                                        </p:tav>
                                      </p:tavLst>
                                    </p:anim>
                                    <p:anim calcmode="lin" valueType="num">
                                      <p:cBhvr>
                                        <p:cTn id="30"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to="" calcmode="lin" valueType="num">
                                      <p:cBhvr>
                                        <p:cTn id="36" dur="1" fill="hold"/>
                                        <p:tgtEl>
                                          <p:spTgt spid="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1517015"/>
            <a:ext cx="7644130" cy="3246755"/>
          </a:xfrm>
        </p:spPr>
        <p:txBody>
          <a:bodyPr>
            <a:noAutofit/>
          </a:bodyPr>
          <a:lstStyle/>
          <a:p>
            <a:pPr>
              <a:buNone/>
            </a:pPr>
            <a:r>
              <a:rPr lang="zh-CN" altLang="en-US" sz="3600" b="1" dirty="0" smtClean="0">
                <a:solidFill>
                  <a:srgbClr val="FF0000"/>
                </a:solidFill>
                <a:latin typeface="楷体" panose="02010609060101010101" pitchFamily="49" charset="-122"/>
                <a:ea typeface="楷体" panose="02010609060101010101" pitchFamily="49" charset="-122"/>
              </a:rPr>
              <a:t>    </a:t>
            </a:r>
            <a:r>
              <a:rPr lang="zh-CN" altLang="en-US" sz="3600" b="1" dirty="0" smtClean="0">
                <a:solidFill>
                  <a:schemeClr val="tx1"/>
                </a:solidFill>
                <a:latin typeface="楷体" panose="02010609060101010101" pitchFamily="49" charset="-122"/>
                <a:ea typeface="楷体" panose="02010609060101010101" pitchFamily="49" charset="-122"/>
              </a:rPr>
              <a:t> 外婆包的粽子十分好吃，花样也多。除了红枣粽，还有红豆粽和鲜肉棕。</a:t>
            </a:r>
            <a:r>
              <a:rPr lang="zh-CN" altLang="en-US" sz="3600" b="1" dirty="0" smtClean="0">
                <a:solidFill>
                  <a:srgbClr val="FF0000"/>
                </a:solidFill>
                <a:latin typeface="楷体" panose="02010609060101010101" pitchFamily="49" charset="-122"/>
                <a:ea typeface="楷体" panose="02010609060101010101" pitchFamily="49" charset="-122"/>
              </a:rPr>
              <a:t>我们在外婆家美滋滋地吃了之后，外婆还会装一小篮粽子要我们带回去，分给邻居吃。</a:t>
            </a:r>
          </a:p>
          <a:p>
            <a:pPr>
              <a:buNone/>
            </a:pPr>
            <a:r>
              <a:rPr lang="zh-CN" altLang="en-US" sz="3600" b="1" dirty="0" smtClean="0">
                <a:solidFill>
                  <a:schemeClr val="bg2">
                    <a:lumMod val="10000"/>
                  </a:schemeClr>
                </a:solidFill>
                <a:latin typeface="楷体" panose="02010609060101010101" pitchFamily="49" charset="-122"/>
                <a:ea typeface="楷体" panose="02010609060101010101" pitchFamily="49" charset="-122"/>
              </a:rPr>
              <a:t>     </a:t>
            </a:r>
            <a:endParaRPr lang="zh-CN" altLang="en-US" sz="3600" b="1" dirty="0">
              <a:solidFill>
                <a:schemeClr val="bg2">
                  <a:lumMod val="10000"/>
                </a:schemeClr>
              </a:solidFill>
              <a:latin typeface="楷体" panose="02010609060101010101" pitchFamily="49" charset="-122"/>
              <a:ea typeface="楷体" panose="02010609060101010101" pitchFamily="49" charset="-122"/>
            </a:endParaRPr>
          </a:p>
        </p:txBody>
      </p:sp>
      <p:sp>
        <p:nvSpPr>
          <p:cNvPr id="2" name="文本框 1"/>
          <p:cNvSpPr txBox="1"/>
          <p:nvPr/>
        </p:nvSpPr>
        <p:spPr>
          <a:xfrm>
            <a:off x="1594485" y="4568825"/>
            <a:ext cx="5161280" cy="518160"/>
          </a:xfrm>
          <a:prstGeom prst="rect">
            <a:avLst/>
          </a:prstGeom>
          <a:noFill/>
        </p:spPr>
        <p:txBody>
          <a:bodyPr wrap="none" rtlCol="0">
            <a:spAutoFit/>
          </a:bodyPr>
          <a:lstStyle/>
          <a:p>
            <a:r>
              <a:rPr lang="zh-CN" altLang="en-US" sz="2800"/>
              <a:t>这句话说明外婆是个怎样的人？</a:t>
            </a:r>
          </a:p>
        </p:txBody>
      </p:sp>
      <p:sp>
        <p:nvSpPr>
          <p:cNvPr id="4" name="文本框 3"/>
          <p:cNvSpPr txBox="1"/>
          <p:nvPr/>
        </p:nvSpPr>
        <p:spPr>
          <a:xfrm>
            <a:off x="2169160" y="5515610"/>
            <a:ext cx="4805680" cy="518160"/>
          </a:xfrm>
          <a:prstGeom prst="rect">
            <a:avLst/>
          </a:prstGeom>
          <a:noFill/>
        </p:spPr>
        <p:txBody>
          <a:bodyPr wrap="none" rtlCol="0">
            <a:spAutoFit/>
          </a:bodyPr>
          <a:lstStyle/>
          <a:p>
            <a:r>
              <a:rPr lang="zh-CN" altLang="en-US" sz="2800"/>
              <a:t>善良，关爱别人，乐于助人。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用</a:t>
            </a:r>
            <a:r>
              <a:rPr lang="zh-CN" altLang="en-US" b="1" dirty="0" smtClean="0">
                <a:solidFill>
                  <a:srgbClr val="FF0000"/>
                </a:solidFill>
              </a:rPr>
              <a:t>“除了</a:t>
            </a:r>
            <a:r>
              <a:rPr lang="en-US" altLang="zh-CN" b="1" dirty="0" smtClean="0">
                <a:solidFill>
                  <a:srgbClr val="FF0000"/>
                </a:solidFill>
              </a:rPr>
              <a:t>……</a:t>
            </a:r>
            <a:r>
              <a:rPr lang="zh-CN" altLang="en-US" b="1" dirty="0" smtClean="0">
                <a:solidFill>
                  <a:srgbClr val="FF0000"/>
                </a:solidFill>
              </a:rPr>
              <a:t>还</a:t>
            </a:r>
            <a:r>
              <a:rPr lang="en-US" altLang="zh-CN" b="1" dirty="0" smtClean="0">
                <a:solidFill>
                  <a:srgbClr val="FF0000"/>
                </a:solidFill>
              </a:rPr>
              <a:t>……</a:t>
            </a:r>
            <a:r>
              <a:rPr lang="zh-CN" altLang="en-US" b="1" dirty="0" smtClean="0">
                <a:solidFill>
                  <a:srgbClr val="FF0000"/>
                </a:solidFill>
              </a:rPr>
              <a:t>”</a:t>
            </a:r>
            <a:r>
              <a:rPr lang="zh-CN" altLang="en-US" b="1" dirty="0" smtClean="0"/>
              <a:t>写句子。</a:t>
            </a:r>
            <a:endParaRPr lang="zh-CN" altLang="en-US" b="1" dirty="0"/>
          </a:p>
        </p:txBody>
      </p:sp>
      <p:sp>
        <p:nvSpPr>
          <p:cNvPr id="3" name="内容占位符 2"/>
          <p:cNvSpPr>
            <a:spLocks noGrp="1"/>
          </p:cNvSpPr>
          <p:nvPr>
            <p:ph idx="1"/>
          </p:nvPr>
        </p:nvSpPr>
        <p:spPr>
          <a:xfrm>
            <a:off x="357158" y="2000240"/>
            <a:ext cx="7572428" cy="4525963"/>
          </a:xfrm>
        </p:spPr>
        <p:txBody>
          <a:bodyPr/>
          <a:lstStyle/>
          <a:p>
            <a:r>
              <a:rPr lang="zh-CN" altLang="en-US" b="1" dirty="0" smtClean="0">
                <a:solidFill>
                  <a:srgbClr val="FF0000"/>
                </a:solidFill>
                <a:latin typeface="楷体" panose="02010609060101010101" pitchFamily="49" charset="-122"/>
                <a:ea typeface="楷体" panose="02010609060101010101" pitchFamily="49" charset="-122"/>
              </a:rPr>
              <a:t>除了</a:t>
            </a:r>
            <a:r>
              <a:rPr lang="zh-CN" altLang="en-US" b="1" dirty="0" smtClean="0">
                <a:latin typeface="楷体" panose="02010609060101010101" pitchFamily="49" charset="-122"/>
                <a:ea typeface="楷体" panose="02010609060101010101" pitchFamily="49" charset="-122"/>
              </a:rPr>
              <a:t>苹果，我</a:t>
            </a:r>
            <a:r>
              <a:rPr lang="zh-CN" altLang="en-US" b="1" dirty="0" smtClean="0">
                <a:solidFill>
                  <a:srgbClr val="FF0000"/>
                </a:solidFill>
                <a:latin typeface="楷体" panose="02010609060101010101" pitchFamily="49" charset="-122"/>
                <a:ea typeface="楷体" panose="02010609060101010101" pitchFamily="49" charset="-122"/>
              </a:rPr>
              <a:t>还</a:t>
            </a:r>
            <a:r>
              <a:rPr lang="zh-CN" altLang="en-US" b="1" dirty="0" smtClean="0">
                <a:latin typeface="楷体" panose="02010609060101010101" pitchFamily="49" charset="-122"/>
                <a:ea typeface="楷体" panose="02010609060101010101" pitchFamily="49" charset="-122"/>
              </a:rPr>
              <a:t>喜欢吃西瓜和葡萄 。</a:t>
            </a:r>
            <a:endParaRPr lang="en-US" altLang="zh-CN" b="1" dirty="0" smtClean="0">
              <a:latin typeface="楷体" panose="02010609060101010101" pitchFamily="49" charset="-122"/>
              <a:ea typeface="楷体" panose="02010609060101010101" pitchFamily="49" charset="-122"/>
            </a:endParaRPr>
          </a:p>
          <a:p>
            <a:r>
              <a:rPr lang="zh-CN" altLang="en-US" b="1" dirty="0" smtClean="0">
                <a:solidFill>
                  <a:srgbClr val="FF0000"/>
                </a:solidFill>
                <a:latin typeface="楷体" panose="02010609060101010101" pitchFamily="49" charset="-122"/>
                <a:ea typeface="楷体" panose="02010609060101010101" pitchFamily="49" charset="-122"/>
              </a:rPr>
              <a:t>除了</a:t>
            </a:r>
            <a:r>
              <a:rPr lang="zh-CN" altLang="en-US" b="1" dirty="0" smtClean="0">
                <a:latin typeface="楷体" panose="02010609060101010101" pitchFamily="49" charset="-122"/>
                <a:ea typeface="楷体" panose="02010609060101010101" pitchFamily="49" charset="-122"/>
              </a:rPr>
              <a:t>我告诉你的，你</a:t>
            </a:r>
            <a:r>
              <a:rPr lang="zh-CN" altLang="en-US" b="1" dirty="0" smtClean="0">
                <a:solidFill>
                  <a:srgbClr val="FF0000"/>
                </a:solidFill>
                <a:latin typeface="楷体" panose="02010609060101010101" pitchFamily="49" charset="-122"/>
                <a:ea typeface="楷体" panose="02010609060101010101" pitchFamily="49" charset="-122"/>
              </a:rPr>
              <a:t>还</a:t>
            </a:r>
            <a:r>
              <a:rPr lang="zh-CN" altLang="en-US" b="1" dirty="0" smtClean="0">
                <a:latin typeface="楷体" panose="02010609060101010101" pitchFamily="49" charset="-122"/>
                <a:ea typeface="楷体" panose="02010609060101010101" pitchFamily="49" charset="-122"/>
              </a:rPr>
              <a:t>知道哪些？</a:t>
            </a:r>
            <a:endParaRPr lang="en-US" altLang="zh-CN" b="1" dirty="0" smtClean="0">
              <a:latin typeface="楷体" panose="02010609060101010101" pitchFamily="49" charset="-122"/>
              <a:ea typeface="楷体" panose="02010609060101010101" pitchFamily="49" charset="-122"/>
            </a:endParaRPr>
          </a:p>
          <a:p>
            <a:r>
              <a:rPr lang="zh-CN" altLang="en-US" b="1" dirty="0" smtClean="0">
                <a:solidFill>
                  <a:srgbClr val="FF0000"/>
                </a:solidFill>
                <a:latin typeface="楷体" panose="02010609060101010101" pitchFamily="49" charset="-122"/>
                <a:ea typeface="楷体" panose="02010609060101010101" pitchFamily="49" charset="-122"/>
              </a:rPr>
              <a:t>除了</a:t>
            </a:r>
            <a:r>
              <a:rPr lang="zh-CN" altLang="en-US" b="1" dirty="0" smtClean="0">
                <a:latin typeface="楷体" panose="02010609060101010101" pitchFamily="49" charset="-122"/>
                <a:ea typeface="楷体" panose="02010609060101010101" pitchFamily="49" charset="-122"/>
              </a:rPr>
              <a:t>爸爸妈妈和我，家里</a:t>
            </a:r>
            <a:r>
              <a:rPr lang="zh-CN" altLang="en-US" b="1" dirty="0" smtClean="0">
                <a:solidFill>
                  <a:srgbClr val="FF0000"/>
                </a:solidFill>
                <a:latin typeface="楷体" panose="02010609060101010101" pitchFamily="49" charset="-122"/>
                <a:ea typeface="楷体" panose="02010609060101010101" pitchFamily="49" charset="-122"/>
              </a:rPr>
              <a:t>还</a:t>
            </a:r>
            <a:r>
              <a:rPr lang="zh-CN" altLang="en-US" b="1" dirty="0" smtClean="0">
                <a:latin typeface="楷体" panose="02010609060101010101" pitchFamily="49" charset="-122"/>
                <a:ea typeface="楷体" panose="02010609060101010101" pitchFamily="49" charset="-122"/>
              </a:rPr>
              <a:t>有爷爷奶奶和弟弟。</a:t>
            </a:r>
            <a:endParaRPr lang="en-US" altLang="zh-CN" b="1" dirty="0" smtClean="0">
              <a:latin typeface="楷体" panose="02010609060101010101" pitchFamily="49" charset="-122"/>
              <a:ea typeface="楷体" panose="02010609060101010101" pitchFamily="49" charset="-122"/>
            </a:endParaRPr>
          </a:p>
          <a:p>
            <a:pPr>
              <a:buNone/>
            </a:pPr>
            <a:r>
              <a:rPr lang="en-US" altLang="zh-CN" b="1" dirty="0" smtClean="0">
                <a:latin typeface="楷体" panose="02010609060101010101" pitchFamily="49" charset="-122"/>
                <a:ea typeface="楷体" panose="02010609060101010101" pitchFamily="49" charset="-122"/>
              </a:rPr>
              <a:t>  ……</a:t>
            </a:r>
            <a:endParaRPr lang="zh-CN" altLang="en-US"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2"/>
          <p:cNvPicPr>
            <a:picLocks noChangeAspect="1"/>
          </p:cNvPicPr>
          <p:nvPr/>
        </p:nvPicPr>
        <p:blipFill>
          <a:blip r:embed="rId2"/>
          <a:srcRect t="1202" r="21078"/>
          <a:stretch>
            <a:fillRect/>
          </a:stretch>
        </p:blipFill>
        <p:spPr>
          <a:xfrm>
            <a:off x="4341813" y="3286125"/>
            <a:ext cx="3932237" cy="3076575"/>
          </a:xfrm>
          <a:prstGeom prst="rect">
            <a:avLst/>
          </a:prstGeom>
          <a:noFill/>
          <a:ln w="9525">
            <a:noFill/>
          </a:ln>
        </p:spPr>
      </p:pic>
      <p:sp>
        <p:nvSpPr>
          <p:cNvPr id="5123" name="标题 1"/>
          <p:cNvSpPr>
            <a:spLocks noGrp="1"/>
          </p:cNvSpPr>
          <p:nvPr>
            <p:ph type="title"/>
          </p:nvPr>
        </p:nvSpPr>
        <p:spPr>
          <a:xfrm>
            <a:off x="2582863" y="704850"/>
            <a:ext cx="3778250" cy="1143000"/>
          </a:xfrm>
        </p:spPr>
        <p:txBody>
          <a:bodyPr anchor="ctr"/>
          <a:lstStyle/>
          <a:p>
            <a:pPr lvl="0"/>
            <a:r>
              <a:rPr lang="zh-CN" altLang="en-US">
                <a:solidFill>
                  <a:srgbClr val="FF0000"/>
                </a:solidFill>
              </a:rPr>
              <a:t>中秋节</a:t>
            </a:r>
          </a:p>
        </p:txBody>
      </p:sp>
      <p:pic>
        <p:nvPicPr>
          <p:cNvPr id="5124" name="图片 1"/>
          <p:cNvPicPr>
            <a:picLocks noChangeAspect="1"/>
          </p:cNvPicPr>
          <p:nvPr/>
        </p:nvPicPr>
        <p:blipFill>
          <a:blip r:embed="rId3"/>
          <a:stretch>
            <a:fillRect/>
          </a:stretch>
        </p:blipFill>
        <p:spPr>
          <a:xfrm>
            <a:off x="541338" y="1628775"/>
            <a:ext cx="4584700" cy="3048000"/>
          </a:xfrm>
          <a:prstGeom prst="rect">
            <a:avLst/>
          </a:prstGeom>
          <a:noFill/>
          <a:ln w="9525">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1016635"/>
            <a:ext cx="7644130" cy="1898650"/>
          </a:xfrm>
        </p:spPr>
        <p:txBody>
          <a:bodyPr>
            <a:noAutofit/>
          </a:bodyPr>
          <a:lstStyle/>
          <a:p>
            <a:pPr>
              <a:buNone/>
            </a:pPr>
            <a:r>
              <a:rPr lang="zh-CN" altLang="en-US" sz="3600" b="1" dirty="0" smtClean="0">
                <a:solidFill>
                  <a:schemeClr val="bg2">
                    <a:lumMod val="10000"/>
                  </a:schemeClr>
                </a:solidFill>
                <a:latin typeface="楷体" panose="02010609060101010101" pitchFamily="49" charset="-122"/>
                <a:ea typeface="楷体" panose="02010609060101010101" pitchFamily="49" charset="-122"/>
              </a:rPr>
              <a:t>     长大了我才知道，人们端午节吃粽子，据说是为了纪念爱国诗人屈原。</a:t>
            </a:r>
            <a:endParaRPr lang="zh-CN" altLang="en-US" sz="3600" b="1" dirty="0">
              <a:solidFill>
                <a:schemeClr val="bg2">
                  <a:lumMod val="10000"/>
                </a:schemeClr>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5920" y="768985"/>
            <a:ext cx="4465638" cy="4524375"/>
          </a:xfrm>
          <a:prstGeom prst="rect">
            <a:avLst/>
          </a:prstGeom>
          <a:noFill/>
        </p:spPr>
        <p:txBody>
          <a:bodyPr>
            <a:spAutoFit/>
          </a:bodyPr>
          <a:lstStyle/>
          <a:p>
            <a:pPr lvl="0"/>
            <a:r>
              <a:rPr lang="zh-CN" altLang="en-US" sz="3600" dirty="0">
                <a:latin typeface="Calibri" panose="020F0502020204030204" charset="0"/>
                <a:ea typeface="宋体" panose="02010600030101010101" pitchFamily="2" charset="-122"/>
              </a:rPr>
              <a:t>屈原，字灵均，汉族，战国末期楚国人。屈原是中国最伟大的浪漫主义诗人。他创立了“楚辞”这种文体，也开创了“香草美人”的传统。代表作品有</a:t>
            </a:r>
            <a:r>
              <a:rPr lang="en-US" altLang="zh-CN" sz="3600" dirty="0">
                <a:latin typeface="Calibri" panose="020F0502020204030204" charset="0"/>
                <a:ea typeface="宋体" panose="02010600030101010101" pitchFamily="2" charset="-122"/>
              </a:rPr>
              <a:t>《</a:t>
            </a:r>
            <a:r>
              <a:rPr lang="zh-CN" altLang="en-US" sz="3600" dirty="0">
                <a:latin typeface="Calibri" panose="020F0502020204030204" charset="0"/>
                <a:ea typeface="宋体" panose="02010600030101010101" pitchFamily="2" charset="-122"/>
              </a:rPr>
              <a:t>离骚</a:t>
            </a:r>
            <a:r>
              <a:rPr lang="en-US" altLang="zh-CN" sz="3600" dirty="0">
                <a:latin typeface="Calibri" panose="020F0502020204030204" charset="0"/>
                <a:ea typeface="宋体" panose="02010600030101010101" pitchFamily="2" charset="-122"/>
              </a:rPr>
              <a:t>》《</a:t>
            </a:r>
            <a:r>
              <a:rPr lang="zh-CN" altLang="en-US" sz="3600" dirty="0">
                <a:latin typeface="Calibri" panose="020F0502020204030204" charset="0"/>
                <a:ea typeface="宋体" panose="02010600030101010101" pitchFamily="2" charset="-122"/>
              </a:rPr>
              <a:t>九歌</a:t>
            </a:r>
            <a:r>
              <a:rPr lang="en-US" altLang="zh-CN" sz="3600" dirty="0">
                <a:latin typeface="Calibri" panose="020F0502020204030204" charset="0"/>
                <a:ea typeface="宋体" panose="02010600030101010101" pitchFamily="2" charset="-122"/>
              </a:rPr>
              <a:t>》</a:t>
            </a:r>
            <a:r>
              <a:rPr lang="zh-CN" altLang="en-US" sz="3600" dirty="0">
                <a:latin typeface="Calibri" panose="020F0502020204030204" charset="0"/>
                <a:ea typeface="宋体" panose="02010600030101010101" pitchFamily="2" charset="-122"/>
              </a:rPr>
              <a:t>等。</a:t>
            </a:r>
            <a:endParaRPr lang="zh-CN" altLang="en-US" sz="3600" dirty="0">
              <a:latin typeface="宋体" panose="02010600030101010101" pitchFamily="2" charset="-122"/>
              <a:ea typeface="宋体" panose="02010600030101010101" pitchFamily="2" charset="-122"/>
            </a:endParaRPr>
          </a:p>
        </p:txBody>
      </p:sp>
      <p:pic>
        <p:nvPicPr>
          <p:cNvPr id="2050" name="Picture 2" descr="http://imgsrc.baidu.com/baike/pic/item/359b033b5bb5c9ea7d93dd41d139b6003af3b334.jpg"/>
          <p:cNvPicPr>
            <a:picLocks noChangeAspect="1" noChangeArrowheads="1"/>
          </p:cNvPicPr>
          <p:nvPr/>
        </p:nvPicPr>
        <p:blipFill>
          <a:blip r:embed="rId2" cstate="print"/>
          <a:srcRect/>
          <a:stretch>
            <a:fillRect/>
          </a:stretch>
        </p:blipFill>
        <p:spPr bwMode="auto">
          <a:xfrm flipH="1">
            <a:off x="4966062" y="1785007"/>
            <a:ext cx="3320451" cy="4427271"/>
          </a:xfrm>
          <a:prstGeom prst="rect">
            <a:avLst/>
          </a:prstGeom>
          <a:noFill/>
          <a:effectLst>
            <a:softEdge rad="317500"/>
          </a:effectLst>
        </p:spPr>
      </p:pic>
      <p:sp>
        <p:nvSpPr>
          <p:cNvPr id="3" name="页脚占位符 2"/>
          <p:cNvSpPr>
            <a:spLocks noGrp="1"/>
          </p:cNvSpPr>
          <p:nvPr>
            <p:ph type="ftr" sz="quarter" idx="11"/>
          </p:nvPr>
        </p:nvSpPr>
        <p:spPr/>
        <p:txBody>
          <a:bodyPr/>
          <a:lstStyle/>
          <a:p>
            <a:pPr lvl="0"/>
            <a:r>
              <a:rPr lang="zh-CN" dirty="0">
                <a:latin typeface="Calibri" panose="020F0502020204030204" charset="0"/>
              </a:rPr>
              <a:t>绿色圃中小学教育网http://www.lspjy.com</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00042"/>
            <a:ext cx="5472122" cy="1143000"/>
          </a:xfrm>
        </p:spPr>
        <p:txBody>
          <a:bodyPr/>
          <a:lstStyle/>
          <a:p>
            <a:r>
              <a:rPr lang="zh-CN" altLang="en-US" b="1" dirty="0" smtClean="0">
                <a:solidFill>
                  <a:srgbClr val="FF0000"/>
                </a:solidFill>
              </a:rPr>
              <a:t>读一读 ，写一写</a:t>
            </a:r>
            <a:endParaRPr lang="zh-CN" altLang="en-US" b="1" dirty="0">
              <a:solidFill>
                <a:srgbClr val="FF0000"/>
              </a:solidFill>
            </a:endParaRPr>
          </a:p>
        </p:txBody>
      </p:sp>
      <p:pic>
        <p:nvPicPr>
          <p:cNvPr id="4" name="Picture 2" descr="田字格"/>
          <p:cNvPicPr>
            <a:picLocks noChangeAspect="1" noChangeArrowheads="1"/>
          </p:cNvPicPr>
          <p:nvPr/>
        </p:nvPicPr>
        <p:blipFill>
          <a:blip r:embed="rId2" cstate="print"/>
          <a:srcRect/>
          <a:stretch>
            <a:fillRect/>
          </a:stretch>
        </p:blipFill>
        <p:spPr bwMode="auto">
          <a:xfrm>
            <a:off x="3500430" y="2786058"/>
            <a:ext cx="1423849" cy="1428760"/>
          </a:xfrm>
          <a:prstGeom prst="rect">
            <a:avLst/>
          </a:prstGeom>
          <a:noFill/>
          <a:ln w="9525">
            <a:noFill/>
            <a:miter lim="800000"/>
            <a:headEnd/>
            <a:tailEnd/>
          </a:ln>
        </p:spPr>
      </p:pic>
      <p:pic>
        <p:nvPicPr>
          <p:cNvPr id="5" name="Picture 2" descr="田字格"/>
          <p:cNvPicPr>
            <a:picLocks noChangeAspect="1" noChangeArrowheads="1"/>
          </p:cNvPicPr>
          <p:nvPr/>
        </p:nvPicPr>
        <p:blipFill>
          <a:blip r:embed="rId2" cstate="print"/>
          <a:srcRect/>
          <a:stretch>
            <a:fillRect/>
          </a:stretch>
        </p:blipFill>
        <p:spPr bwMode="auto">
          <a:xfrm>
            <a:off x="2714612" y="4786322"/>
            <a:ext cx="1423849" cy="1428760"/>
          </a:xfrm>
          <a:prstGeom prst="rect">
            <a:avLst/>
          </a:prstGeom>
          <a:noFill/>
          <a:ln w="9525">
            <a:noFill/>
            <a:miter lim="800000"/>
            <a:headEnd/>
            <a:tailEnd/>
          </a:ln>
        </p:spPr>
      </p:pic>
      <p:pic>
        <p:nvPicPr>
          <p:cNvPr id="6" name="Picture 2" descr="田字格"/>
          <p:cNvPicPr>
            <a:picLocks noChangeAspect="1" noChangeArrowheads="1"/>
          </p:cNvPicPr>
          <p:nvPr/>
        </p:nvPicPr>
        <p:blipFill>
          <a:blip r:embed="rId2" cstate="print"/>
          <a:srcRect/>
          <a:stretch>
            <a:fillRect/>
          </a:stretch>
        </p:blipFill>
        <p:spPr bwMode="auto">
          <a:xfrm>
            <a:off x="571472" y="4786322"/>
            <a:ext cx="1423849" cy="1428760"/>
          </a:xfrm>
          <a:prstGeom prst="rect">
            <a:avLst/>
          </a:prstGeom>
          <a:noFill/>
          <a:ln w="9525">
            <a:noFill/>
            <a:miter lim="800000"/>
            <a:headEnd/>
            <a:tailEnd/>
          </a:ln>
        </p:spPr>
      </p:pic>
      <p:pic>
        <p:nvPicPr>
          <p:cNvPr id="7" name="Picture 2" descr="田字格"/>
          <p:cNvPicPr>
            <a:picLocks noChangeAspect="1" noChangeArrowheads="1"/>
          </p:cNvPicPr>
          <p:nvPr/>
        </p:nvPicPr>
        <p:blipFill>
          <a:blip r:embed="rId2" cstate="print"/>
          <a:srcRect/>
          <a:stretch>
            <a:fillRect/>
          </a:stretch>
        </p:blipFill>
        <p:spPr bwMode="auto">
          <a:xfrm>
            <a:off x="1357290" y="2786058"/>
            <a:ext cx="1423849" cy="1428760"/>
          </a:xfrm>
          <a:prstGeom prst="rect">
            <a:avLst/>
          </a:prstGeom>
          <a:noFill/>
          <a:ln w="9525">
            <a:noFill/>
            <a:miter lim="800000"/>
            <a:headEnd/>
            <a:tailEnd/>
          </a:ln>
        </p:spPr>
      </p:pic>
      <p:pic>
        <p:nvPicPr>
          <p:cNvPr id="8" name="Picture 2" descr="田字格"/>
          <p:cNvPicPr>
            <a:picLocks noChangeAspect="1" noChangeArrowheads="1"/>
          </p:cNvPicPr>
          <p:nvPr/>
        </p:nvPicPr>
        <p:blipFill>
          <a:blip r:embed="rId2" cstate="print"/>
          <a:srcRect/>
          <a:stretch>
            <a:fillRect/>
          </a:stretch>
        </p:blipFill>
        <p:spPr bwMode="auto">
          <a:xfrm>
            <a:off x="4857752" y="4786322"/>
            <a:ext cx="1423849" cy="1428760"/>
          </a:xfrm>
          <a:prstGeom prst="rect">
            <a:avLst/>
          </a:prstGeom>
          <a:noFill/>
          <a:ln w="9525">
            <a:noFill/>
            <a:miter lim="800000"/>
            <a:headEnd/>
            <a:tailEnd/>
          </a:ln>
        </p:spPr>
      </p:pic>
      <p:pic>
        <p:nvPicPr>
          <p:cNvPr id="9" name="Picture 2" descr="田字格"/>
          <p:cNvPicPr>
            <a:picLocks noChangeAspect="1" noChangeArrowheads="1"/>
          </p:cNvPicPr>
          <p:nvPr/>
        </p:nvPicPr>
        <p:blipFill>
          <a:blip r:embed="rId2" cstate="print"/>
          <a:srcRect/>
          <a:stretch>
            <a:fillRect/>
          </a:stretch>
        </p:blipFill>
        <p:spPr bwMode="auto">
          <a:xfrm>
            <a:off x="6929454" y="4714884"/>
            <a:ext cx="1423849" cy="1428760"/>
          </a:xfrm>
          <a:prstGeom prst="rect">
            <a:avLst/>
          </a:prstGeom>
          <a:noFill/>
          <a:ln w="9525">
            <a:noFill/>
            <a:miter lim="800000"/>
            <a:headEnd/>
            <a:tailEnd/>
          </a:ln>
        </p:spPr>
      </p:pic>
      <p:pic>
        <p:nvPicPr>
          <p:cNvPr id="10" name="Picture 2" descr="田字格"/>
          <p:cNvPicPr>
            <a:picLocks noChangeAspect="1" noChangeArrowheads="1"/>
          </p:cNvPicPr>
          <p:nvPr/>
        </p:nvPicPr>
        <p:blipFill>
          <a:blip r:embed="rId2" cstate="print"/>
          <a:srcRect/>
          <a:stretch>
            <a:fillRect/>
          </a:stretch>
        </p:blipFill>
        <p:spPr bwMode="auto">
          <a:xfrm>
            <a:off x="5643570" y="2786058"/>
            <a:ext cx="1423849" cy="1428760"/>
          </a:xfrm>
          <a:prstGeom prst="rect">
            <a:avLst/>
          </a:prstGeom>
          <a:noFill/>
          <a:ln w="9525">
            <a:noFill/>
            <a:miter lim="800000"/>
            <a:headEnd/>
            <a:tailEnd/>
          </a:ln>
        </p:spPr>
      </p:pic>
      <p:sp>
        <p:nvSpPr>
          <p:cNvPr id="11" name="矩形 10"/>
          <p:cNvSpPr/>
          <p:nvPr/>
        </p:nvSpPr>
        <p:spPr>
          <a:xfrm>
            <a:off x="3571868" y="2714620"/>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节</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642910" y="4714884"/>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米</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2786050" y="4714884"/>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真</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4929190" y="4714884"/>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分</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1428728" y="2714620"/>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午</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5715008" y="2714620"/>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叶</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7000892" y="4643446"/>
            <a:ext cx="1313180" cy="1446550"/>
          </a:xfrm>
          <a:prstGeom prst="rect">
            <a:avLst/>
          </a:prstGeom>
        </p:spPr>
        <p:txBody>
          <a:bodyPr wrap="none">
            <a:spAutoFit/>
          </a:bodyPr>
          <a:lstStyle/>
          <a:p>
            <a:r>
              <a:rPr lang="zh-CN" altLang="en-US" sz="8800" dirty="0" smtClean="0">
                <a:solidFill>
                  <a:srgbClr val="FF0000"/>
                </a:solidFill>
                <a:latin typeface="楷体" panose="02010609060101010101" pitchFamily="49" charset="-122"/>
                <a:ea typeface="楷体" panose="02010609060101010101" pitchFamily="49" charset="-122"/>
              </a:rPr>
              <a:t>豆</a:t>
            </a:r>
            <a:endParaRPr lang="zh-CN" altLang="en-US" sz="8800" dirty="0">
              <a:solidFill>
                <a:srgbClr val="FF0000"/>
              </a:solidFill>
              <a:latin typeface="楷体" panose="02010609060101010101" pitchFamily="49" charset="-122"/>
              <a:ea typeface="楷体" panose="02010609060101010101" pitchFamily="49" charset="-122"/>
            </a:endParaRPr>
          </a:p>
        </p:txBody>
      </p:sp>
      <p:sp>
        <p:nvSpPr>
          <p:cNvPr id="19" name="矩形 18"/>
          <p:cNvSpPr/>
          <p:nvPr/>
        </p:nvSpPr>
        <p:spPr>
          <a:xfrm>
            <a:off x="1714480" y="2143116"/>
            <a:ext cx="861133" cy="646331"/>
          </a:xfrm>
          <a:prstGeom prst="rect">
            <a:avLst/>
          </a:prstGeom>
        </p:spPr>
        <p:txBody>
          <a:bodyPr wrap="none">
            <a:spAutoFit/>
          </a:bodyPr>
          <a:lstStyle/>
          <a:p>
            <a:r>
              <a:rPr lang="en-US" altLang="zh-CN" sz="3600" dirty="0" smtClean="0">
                <a:solidFill>
                  <a:prstClr val="black"/>
                </a:solidFill>
              </a:rPr>
              <a:t>w</a:t>
            </a:r>
            <a:r>
              <a:rPr lang="zh-CN" altLang="zh-CN" sz="3600" dirty="0" smtClean="0">
                <a:solidFill>
                  <a:prstClr val="black"/>
                </a:solidFill>
              </a:rPr>
              <a:t>ǔ</a:t>
            </a:r>
            <a:r>
              <a:rPr lang="en-US" altLang="zh-CN" sz="3600" dirty="0" smtClean="0">
                <a:solidFill>
                  <a:prstClr val="black"/>
                </a:solidFill>
              </a:rPr>
              <a:t> </a:t>
            </a:r>
            <a:endParaRPr lang="zh-CN" altLang="en-US" dirty="0"/>
          </a:p>
        </p:txBody>
      </p:sp>
      <p:sp>
        <p:nvSpPr>
          <p:cNvPr id="20" name="矩形 19"/>
          <p:cNvSpPr/>
          <p:nvPr/>
        </p:nvSpPr>
        <p:spPr>
          <a:xfrm>
            <a:off x="3786182" y="2143116"/>
            <a:ext cx="734496" cy="646331"/>
          </a:xfrm>
          <a:prstGeom prst="rect">
            <a:avLst/>
          </a:prstGeom>
        </p:spPr>
        <p:txBody>
          <a:bodyPr wrap="none">
            <a:spAutoFit/>
          </a:bodyPr>
          <a:lstStyle/>
          <a:p>
            <a:r>
              <a:rPr lang="en-US" altLang="zh-CN" sz="3600" dirty="0" err="1" smtClean="0">
                <a:solidFill>
                  <a:prstClr val="black"/>
                </a:solidFill>
              </a:rPr>
              <a:t>ji</a:t>
            </a:r>
            <a:r>
              <a:rPr lang="zh-CN" altLang="zh-CN" sz="3600" dirty="0" smtClean="0">
                <a:solidFill>
                  <a:prstClr val="black"/>
                </a:solidFill>
              </a:rPr>
              <a:t>é</a:t>
            </a:r>
            <a:r>
              <a:rPr lang="en-US" altLang="zh-CN" sz="3600" dirty="0" smtClean="0">
                <a:solidFill>
                  <a:prstClr val="black"/>
                </a:solidFill>
              </a:rPr>
              <a:t> </a:t>
            </a:r>
            <a:endParaRPr lang="zh-CN" altLang="en-US" dirty="0"/>
          </a:p>
        </p:txBody>
      </p:sp>
      <p:sp>
        <p:nvSpPr>
          <p:cNvPr id="21" name="矩形 20"/>
          <p:cNvSpPr/>
          <p:nvPr/>
        </p:nvSpPr>
        <p:spPr>
          <a:xfrm>
            <a:off x="5929322" y="2143116"/>
            <a:ext cx="825034" cy="646331"/>
          </a:xfrm>
          <a:prstGeom prst="rect">
            <a:avLst/>
          </a:prstGeom>
        </p:spPr>
        <p:txBody>
          <a:bodyPr wrap="none">
            <a:spAutoFit/>
          </a:bodyPr>
          <a:lstStyle/>
          <a:p>
            <a:r>
              <a:rPr lang="en-US" altLang="zh-CN" sz="3600" dirty="0" smtClean="0">
                <a:solidFill>
                  <a:prstClr val="black"/>
                </a:solidFill>
              </a:rPr>
              <a:t> y</a:t>
            </a:r>
            <a:r>
              <a:rPr lang="zh-CN" altLang="zh-CN" sz="3600" dirty="0" smtClean="0">
                <a:solidFill>
                  <a:prstClr val="black"/>
                </a:solidFill>
              </a:rPr>
              <a:t>è</a:t>
            </a:r>
            <a:r>
              <a:rPr lang="en-US" altLang="zh-CN" sz="3600" dirty="0" smtClean="0">
                <a:solidFill>
                  <a:prstClr val="black"/>
                </a:solidFill>
              </a:rPr>
              <a:t> </a:t>
            </a:r>
            <a:endParaRPr lang="zh-CN" altLang="en-US" dirty="0"/>
          </a:p>
        </p:txBody>
      </p:sp>
      <p:sp>
        <p:nvSpPr>
          <p:cNvPr id="22" name="矩形 21"/>
          <p:cNvSpPr/>
          <p:nvPr/>
        </p:nvSpPr>
        <p:spPr>
          <a:xfrm>
            <a:off x="857224" y="4143380"/>
            <a:ext cx="763351" cy="646331"/>
          </a:xfrm>
          <a:prstGeom prst="rect">
            <a:avLst/>
          </a:prstGeom>
        </p:spPr>
        <p:txBody>
          <a:bodyPr wrap="none">
            <a:spAutoFit/>
          </a:bodyPr>
          <a:lstStyle/>
          <a:p>
            <a:r>
              <a:rPr lang="en-US" altLang="zh-CN" sz="3600" dirty="0" smtClean="0">
                <a:solidFill>
                  <a:prstClr val="black"/>
                </a:solidFill>
              </a:rPr>
              <a:t>m</a:t>
            </a:r>
            <a:r>
              <a:rPr lang="zh-CN" altLang="zh-CN" sz="3600" dirty="0" smtClean="0">
                <a:solidFill>
                  <a:prstClr val="black"/>
                </a:solidFill>
              </a:rPr>
              <a:t>ǐ</a:t>
            </a:r>
            <a:r>
              <a:rPr lang="en-US" altLang="zh-CN" sz="3600" dirty="0" smtClean="0">
                <a:solidFill>
                  <a:prstClr val="black"/>
                </a:solidFill>
              </a:rPr>
              <a:t> </a:t>
            </a:r>
            <a:endParaRPr lang="zh-CN" altLang="en-US" dirty="0"/>
          </a:p>
        </p:txBody>
      </p:sp>
      <p:sp>
        <p:nvSpPr>
          <p:cNvPr id="23" name="矩形 22"/>
          <p:cNvSpPr/>
          <p:nvPr/>
        </p:nvSpPr>
        <p:spPr>
          <a:xfrm>
            <a:off x="2928926" y="4143380"/>
            <a:ext cx="1080745" cy="646331"/>
          </a:xfrm>
          <a:prstGeom prst="rect">
            <a:avLst/>
          </a:prstGeom>
        </p:spPr>
        <p:txBody>
          <a:bodyPr wrap="none">
            <a:spAutoFit/>
          </a:bodyPr>
          <a:lstStyle/>
          <a:p>
            <a:r>
              <a:rPr lang="en-US" altLang="zh-CN" sz="3600" dirty="0" err="1" smtClean="0">
                <a:solidFill>
                  <a:prstClr val="black"/>
                </a:solidFill>
              </a:rPr>
              <a:t>zh</a:t>
            </a:r>
            <a:r>
              <a:rPr lang="zh-CN" altLang="zh-CN" sz="3600" dirty="0" smtClean="0">
                <a:solidFill>
                  <a:prstClr val="black"/>
                </a:solidFill>
              </a:rPr>
              <a:t>ē</a:t>
            </a:r>
            <a:r>
              <a:rPr lang="en-US" altLang="zh-CN" sz="3600" dirty="0" smtClean="0">
                <a:solidFill>
                  <a:prstClr val="black"/>
                </a:solidFill>
              </a:rPr>
              <a:t>n</a:t>
            </a:r>
            <a:endParaRPr lang="zh-CN" altLang="en-US" dirty="0"/>
          </a:p>
        </p:txBody>
      </p:sp>
      <p:sp>
        <p:nvSpPr>
          <p:cNvPr id="24" name="矩形 23"/>
          <p:cNvSpPr/>
          <p:nvPr/>
        </p:nvSpPr>
        <p:spPr>
          <a:xfrm>
            <a:off x="5143504" y="4143380"/>
            <a:ext cx="993926" cy="646331"/>
          </a:xfrm>
          <a:prstGeom prst="rect">
            <a:avLst/>
          </a:prstGeom>
        </p:spPr>
        <p:txBody>
          <a:bodyPr wrap="none">
            <a:spAutoFit/>
          </a:bodyPr>
          <a:lstStyle/>
          <a:p>
            <a:r>
              <a:rPr lang="en-US" altLang="zh-CN" sz="3600" dirty="0" smtClean="0">
                <a:solidFill>
                  <a:prstClr val="black"/>
                </a:solidFill>
              </a:rPr>
              <a:t> f</a:t>
            </a:r>
            <a:r>
              <a:rPr lang="zh-CN" altLang="zh-CN" sz="3600" dirty="0" smtClean="0">
                <a:solidFill>
                  <a:prstClr val="black"/>
                </a:solidFill>
              </a:rPr>
              <a:t>ē</a:t>
            </a:r>
            <a:r>
              <a:rPr lang="en-US" altLang="zh-CN" sz="3600" dirty="0" smtClean="0">
                <a:solidFill>
                  <a:prstClr val="black"/>
                </a:solidFill>
              </a:rPr>
              <a:t>n </a:t>
            </a:r>
            <a:endParaRPr lang="zh-CN" altLang="en-US" dirty="0"/>
          </a:p>
        </p:txBody>
      </p:sp>
      <p:sp>
        <p:nvSpPr>
          <p:cNvPr id="25" name="矩形 24"/>
          <p:cNvSpPr/>
          <p:nvPr/>
        </p:nvSpPr>
        <p:spPr>
          <a:xfrm>
            <a:off x="7143768" y="4071942"/>
            <a:ext cx="1016625" cy="646331"/>
          </a:xfrm>
          <a:prstGeom prst="rect">
            <a:avLst/>
          </a:prstGeom>
        </p:spPr>
        <p:txBody>
          <a:bodyPr wrap="none">
            <a:spAutoFit/>
          </a:bodyPr>
          <a:lstStyle/>
          <a:p>
            <a:pPr lvl="0"/>
            <a:r>
              <a:rPr lang="en-US" altLang="zh-CN" sz="3600" dirty="0" smtClean="0">
                <a:solidFill>
                  <a:prstClr val="black"/>
                </a:solidFill>
              </a:rPr>
              <a:t>d</a:t>
            </a:r>
            <a:r>
              <a:rPr lang="zh-CN" altLang="zh-CN" sz="3600" dirty="0" smtClean="0">
                <a:solidFill>
                  <a:prstClr val="black"/>
                </a:solidFill>
              </a:rPr>
              <a:t>ò</a:t>
            </a:r>
            <a:r>
              <a:rPr lang="en-US" altLang="zh-CN" sz="3600" dirty="0" smtClean="0">
                <a:solidFill>
                  <a:prstClr val="black"/>
                </a:solidFill>
              </a:rPr>
              <a:t>u </a:t>
            </a:r>
            <a:endParaRPr lang="zh-CN" altLang="en-US" sz="3600" dirty="0">
              <a:solidFill>
                <a:prstClr val="black"/>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p:nvPr/>
        </p:nvGrpSpPr>
        <p:grpSpPr>
          <a:xfrm>
            <a:off x="3795713" y="260350"/>
            <a:ext cx="1928812" cy="965200"/>
            <a:chOff x="2694384" y="508317"/>
            <a:chExt cx="1845563" cy="637982"/>
          </a:xfrm>
        </p:grpSpPr>
        <p:sp>
          <p:nvSpPr>
            <p:cNvPr id="24" name="矩形: 圆角 28"/>
            <p:cNvSpPr/>
            <p:nvPr/>
          </p:nvSpPr>
          <p:spPr bwMode="auto">
            <a:xfrm rot="19996946">
              <a:off x="2694384" y="609051"/>
              <a:ext cx="565061" cy="471142"/>
            </a:xfrm>
            <a:prstGeom prst="roundRect">
              <a:avLst/>
            </a:prstGeom>
            <a:solidFill>
              <a:schemeClr val="accent2">
                <a:lumMod val="20000"/>
                <a:lumOff val="80000"/>
              </a:schemeClr>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我</a:t>
              </a:r>
            </a:p>
          </p:txBody>
        </p:sp>
        <p:sp>
          <p:nvSpPr>
            <p:cNvPr id="25" name="矩形: 圆角 29"/>
            <p:cNvSpPr/>
            <p:nvPr/>
          </p:nvSpPr>
          <p:spPr bwMode="auto">
            <a:xfrm rot="432022">
              <a:off x="3358179" y="508317"/>
              <a:ext cx="565061" cy="471142"/>
            </a:xfrm>
            <a:prstGeom prst="roundRect">
              <a:avLst/>
            </a:prstGeom>
            <a:solidFill>
              <a:srgbClr val="CCFFCC"/>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会</a:t>
              </a:r>
            </a:p>
          </p:txBody>
        </p:sp>
        <p:sp>
          <p:nvSpPr>
            <p:cNvPr id="26" name="矩形: 圆角 30"/>
            <p:cNvSpPr/>
            <p:nvPr/>
          </p:nvSpPr>
          <p:spPr bwMode="auto">
            <a:xfrm rot="1932324">
              <a:off x="3973367" y="675158"/>
              <a:ext cx="566580" cy="471141"/>
            </a:xfrm>
            <a:prstGeom prst="roundRect">
              <a:avLst/>
            </a:prstGeom>
            <a:solidFill>
              <a:srgbClr val="FFCC99"/>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写</a:t>
              </a:r>
            </a:p>
          </p:txBody>
        </p:sp>
      </p:grpSp>
      <p:grpSp>
        <p:nvGrpSpPr>
          <p:cNvPr id="3" name="组合 4"/>
          <p:cNvGrpSpPr/>
          <p:nvPr/>
        </p:nvGrpSpPr>
        <p:grpSpPr>
          <a:xfrm>
            <a:off x="4085590" y="2532380"/>
            <a:ext cx="1968500" cy="1895338"/>
            <a:chOff x="306566" y="1748180"/>
            <a:chExt cx="1898957" cy="1927435"/>
          </a:xfrm>
        </p:grpSpPr>
        <p:pic>
          <p:nvPicPr>
            <p:cNvPr id="1031" name="图片 2"/>
            <p:cNvPicPr>
              <a:picLocks noChangeAspect="1"/>
            </p:cNvPicPr>
            <p:nvPr/>
          </p:nvPicPr>
          <p:blipFill>
            <a:blip r:embed="rId2"/>
            <a:stretch>
              <a:fillRect/>
            </a:stretch>
          </p:blipFill>
          <p:spPr>
            <a:xfrm>
              <a:off x="317986" y="1748180"/>
              <a:ext cx="1887537" cy="1887538"/>
            </a:xfrm>
            <a:prstGeom prst="rect">
              <a:avLst/>
            </a:prstGeom>
            <a:noFill/>
            <a:ln w="9525">
              <a:noFill/>
            </a:ln>
          </p:spPr>
        </p:pic>
        <p:sp>
          <p:nvSpPr>
            <p:cNvPr id="1032" name="TextBox 4"/>
            <p:cNvSpPr txBox="1"/>
            <p:nvPr/>
          </p:nvSpPr>
          <p:spPr>
            <a:xfrm>
              <a:off x="306566" y="1800346"/>
              <a:ext cx="1838325" cy="1875269"/>
            </a:xfrm>
            <a:prstGeom prst="rect">
              <a:avLst/>
            </a:prstGeom>
            <a:noFill/>
            <a:ln w="9525">
              <a:noFill/>
            </a:ln>
          </p:spPr>
          <p:txBody>
            <a:bodyPr anchor="t" anchorCtr="1">
              <a:spAutoFit/>
            </a:bodyPr>
            <a:lstStyle/>
            <a:p>
              <a:pPr lvl="0"/>
              <a:r>
                <a:rPr lang="zh-CN" altLang="en-US" sz="11500" b="1" dirty="0">
                  <a:solidFill>
                    <a:srgbClr val="000000"/>
                  </a:solidFill>
                  <a:latin typeface="楷体" panose="02010609060101010101" pitchFamily="49" charset="-122"/>
                  <a:ea typeface="楷体" panose="02010609060101010101" pitchFamily="49" charset="-122"/>
                </a:rPr>
                <a:t>午</a:t>
              </a:r>
            </a:p>
          </p:txBody>
        </p:sp>
      </p:grpSp>
      <p:sp>
        <p:nvSpPr>
          <p:cNvPr id="21" name="矩形 20"/>
          <p:cNvSpPr/>
          <p:nvPr/>
        </p:nvSpPr>
        <p:spPr>
          <a:xfrm>
            <a:off x="4413250" y="1098550"/>
            <a:ext cx="806450" cy="830263"/>
          </a:xfrm>
          <a:prstGeom prst="rect">
            <a:avLst/>
          </a:prstGeom>
          <a:noFill/>
          <a:ln w="9525">
            <a:noFill/>
          </a:ln>
        </p:spPr>
        <p:txBody>
          <a:bodyPr wrap="none">
            <a:spAutoFit/>
          </a:bodyPr>
          <a:lstStyle/>
          <a:p>
            <a:pPr lvl="0"/>
            <a:r>
              <a:rPr lang="en-US" altLang="zh-CN" sz="4800" b="1" dirty="0">
                <a:solidFill>
                  <a:srgbClr val="FF3300"/>
                </a:solidFill>
                <a:latin typeface="宋体" panose="02010600030101010101" pitchFamily="2" charset="-122"/>
                <a:ea typeface="宋体" panose="02010600030101010101" pitchFamily="2" charset="-122"/>
              </a:rPr>
              <a:t>wǔ</a:t>
            </a:r>
          </a:p>
        </p:txBody>
      </p:sp>
      <p:sp>
        <p:nvSpPr>
          <p:cNvPr id="28" name="矩形 10"/>
          <p:cNvSpPr/>
          <p:nvPr/>
        </p:nvSpPr>
        <p:spPr>
          <a:xfrm>
            <a:off x="2849563" y="5816600"/>
            <a:ext cx="1081087" cy="573088"/>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3668713" y="5815013"/>
            <a:ext cx="2981325" cy="571500"/>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佳佳正在吃</a:t>
            </a:r>
            <a:r>
              <a:rPr lang="zh-CN" altLang="en-US" sz="2600" b="1" dirty="0">
                <a:solidFill>
                  <a:srgbClr val="0000FF"/>
                </a:solidFill>
                <a:latin typeface="楷体_GB2312" pitchFamily="49" charset="-122"/>
                <a:ea typeface="楷体_GB2312" pitchFamily="49" charset="-122"/>
              </a:rPr>
              <a:t>午餐</a:t>
            </a:r>
            <a:r>
              <a:rPr lang="zh-CN" altLang="en-US" sz="2600" b="1" dirty="0">
                <a:solidFill>
                  <a:srgbClr val="000000"/>
                </a:solidFill>
                <a:latin typeface="楷体_GB2312" pitchFamily="49" charset="-122"/>
                <a:ea typeface="楷体_GB2312" pitchFamily="49" charset="-122"/>
              </a:rPr>
              <a:t>。</a:t>
            </a:r>
          </a:p>
        </p:txBody>
      </p:sp>
      <p:sp>
        <p:nvSpPr>
          <p:cNvPr id="19" name="矩形 10"/>
          <p:cNvSpPr/>
          <p:nvPr/>
        </p:nvSpPr>
        <p:spPr>
          <a:xfrm>
            <a:off x="2843213" y="5008563"/>
            <a:ext cx="1081087" cy="571500"/>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5140" name="Picture 20"/>
          <p:cNvPicPr>
            <a:picLocks noChangeAspect="1"/>
          </p:cNvPicPr>
          <p:nvPr/>
        </p:nvPicPr>
        <p:blipFill>
          <a:blip r:embed="rId3"/>
          <a:stretch>
            <a:fillRect/>
          </a:stretch>
        </p:blipFill>
        <p:spPr>
          <a:xfrm>
            <a:off x="3851275" y="5200650"/>
            <a:ext cx="2368550" cy="452438"/>
          </a:xfrm>
          <a:prstGeom prst="rect">
            <a:avLst/>
          </a:prstGeom>
          <a:noFill/>
          <a:ln w="9525">
            <a:noFill/>
          </a:ln>
        </p:spPr>
      </p:pic>
      <p:grpSp>
        <p:nvGrpSpPr>
          <p:cNvPr id="4" name="组合 3"/>
          <p:cNvGrpSpPr/>
          <p:nvPr/>
        </p:nvGrpSpPr>
        <p:grpSpPr>
          <a:xfrm>
            <a:off x="885825" y="644525"/>
            <a:ext cx="2220913" cy="727075"/>
            <a:chOff x="1610558" y="939497"/>
            <a:chExt cx="2221001" cy="659622"/>
          </a:xfrm>
        </p:grpSpPr>
        <p:pic>
          <p:nvPicPr>
            <p:cNvPr id="1039" name="图片 1"/>
            <p:cNvPicPr>
              <a:picLocks noChangeAspect="1"/>
            </p:cNvPicPr>
            <p:nvPr/>
          </p:nvPicPr>
          <p:blipFill>
            <a:blip r:embed="rId4">
              <a:clrChange>
                <a:clrFrom>
                  <a:srgbClr val="FFFEFD"/>
                </a:clrFrom>
                <a:clrTo>
                  <a:srgbClr val="FFFEFD">
                    <a:alpha val="0"/>
                  </a:srgbClr>
                </a:clrTo>
              </a:clrChange>
            </a:blip>
            <a:stretch>
              <a:fillRect/>
            </a:stretch>
          </p:blipFill>
          <p:spPr>
            <a:xfrm>
              <a:off x="1743398" y="991683"/>
              <a:ext cx="2088161" cy="607436"/>
            </a:xfrm>
            <a:prstGeom prst="rect">
              <a:avLst/>
            </a:prstGeom>
            <a:noFill/>
            <a:ln w="9525">
              <a:noFill/>
            </a:ln>
          </p:spPr>
        </p:pic>
        <p:sp>
          <p:nvSpPr>
            <p:cNvPr id="1040" name="文本框 2"/>
            <p:cNvSpPr txBox="1"/>
            <p:nvPr/>
          </p:nvSpPr>
          <p:spPr>
            <a:xfrm>
              <a:off x="1610558" y="939497"/>
              <a:ext cx="1927143" cy="474935"/>
            </a:xfrm>
            <a:prstGeom prst="rect">
              <a:avLst/>
            </a:prstGeom>
            <a:noFill/>
            <a:ln w="9525">
              <a:noFill/>
            </a:ln>
          </p:spPr>
          <p:txBody>
            <a:bodyPr>
              <a:spAutoFit/>
            </a:bodyPr>
            <a:lstStyle/>
            <a:p>
              <a:pPr lvl="0" algn="ctr"/>
              <a:r>
                <a:rPr lang="zh-CN" altLang="en-US" sz="2800" b="1" dirty="0">
                  <a:solidFill>
                    <a:srgbClr val="0070C0"/>
                  </a:solidFill>
                  <a:latin typeface="黑体" panose="02010609060101010101" pitchFamily="49" charset="-122"/>
                  <a:ea typeface="黑体" panose="02010609060101010101" pitchFamily="49" charset="-122"/>
                </a:rPr>
                <a:t>字词学习</a:t>
              </a:r>
            </a:p>
          </p:txBody>
        </p:sp>
      </p:grpSp>
      <p:sp>
        <p:nvSpPr>
          <p:cNvPr id="30" name="矩形 29"/>
          <p:cNvSpPr/>
          <p:nvPr/>
        </p:nvSpPr>
        <p:spPr>
          <a:xfrm>
            <a:off x="6364288" y="1652588"/>
            <a:ext cx="2239962" cy="1139825"/>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xià  wǔ</a:t>
            </a:r>
          </a:p>
          <a:p>
            <a:pPr lvl="0"/>
            <a:r>
              <a:rPr lang="zh-CN" altLang="en-US" sz="3600" b="1" dirty="0">
                <a:solidFill>
                  <a:srgbClr val="000000"/>
                </a:solidFill>
                <a:latin typeface="宋体" panose="02010600030101010101" pitchFamily="2" charset="-122"/>
                <a:ea typeface="宋体" panose="02010600030101010101" pitchFamily="2" charset="-122"/>
              </a:rPr>
              <a:t>下  午</a:t>
            </a:r>
            <a:endParaRPr lang="zh-CN" altLang="en-US" sz="4000" b="1" dirty="0">
              <a:solidFill>
                <a:srgbClr val="000000"/>
              </a:solidFill>
              <a:latin typeface="宋体" panose="02010600030101010101" pitchFamily="2" charset="-122"/>
              <a:ea typeface="宋体" panose="02010600030101010101" pitchFamily="2" charset="-122"/>
            </a:endParaRPr>
          </a:p>
        </p:txBody>
      </p:sp>
      <p:sp>
        <p:nvSpPr>
          <p:cNvPr id="31" name="矩形 30"/>
          <p:cNvSpPr/>
          <p:nvPr/>
        </p:nvSpPr>
        <p:spPr>
          <a:xfrm>
            <a:off x="6386513" y="3249613"/>
            <a:ext cx="2217737" cy="1138237"/>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wǔ  </a:t>
            </a:r>
            <a:r>
              <a:rPr lang="en-US" altLang="zh-CN" sz="3200" b="1" dirty="0">
                <a:solidFill>
                  <a:srgbClr val="000000"/>
                </a:solidFill>
                <a:latin typeface="楷体_GB2312" pitchFamily="49" charset="-122"/>
                <a:ea typeface="楷体_GB2312" pitchFamily="49" charset="-122"/>
              </a:rPr>
              <a:t>c</a:t>
            </a:r>
            <a:r>
              <a:rPr lang="en-US" altLang="zh-CN" sz="3200" b="1" dirty="0">
                <a:solidFill>
                  <a:srgbClr val="000000"/>
                </a:solidFill>
                <a:latin typeface="宋体" panose="02010600030101010101" pitchFamily="2" charset="-122"/>
                <a:ea typeface="宋体" panose="02010600030101010101" pitchFamily="2" charset="-122"/>
              </a:rPr>
              <a:t>ā</a:t>
            </a:r>
            <a:r>
              <a:rPr lang="en-US" altLang="zh-CN" sz="3200" b="1" dirty="0">
                <a:solidFill>
                  <a:srgbClr val="000000"/>
                </a:solidFill>
                <a:latin typeface="楷体_GB2312" pitchFamily="49" charset="-122"/>
                <a:ea typeface="楷体_GB2312" pitchFamily="49" charset="-122"/>
              </a:rPr>
              <a:t>n</a:t>
            </a:r>
            <a:endParaRPr lang="en-US" altLang="zh-CN" sz="3200" b="1" dirty="0">
              <a:solidFill>
                <a:srgbClr val="000000"/>
              </a:solidFill>
              <a:latin typeface="宋体" panose="02010600030101010101" pitchFamily="2" charset="-122"/>
              <a:ea typeface="宋体" panose="02010600030101010101" pitchFamily="2" charset="-122"/>
            </a:endParaRPr>
          </a:p>
          <a:p>
            <a:pPr lvl="0"/>
            <a:r>
              <a:rPr lang="zh-CN" altLang="en-US" sz="3600" b="1" dirty="0">
                <a:solidFill>
                  <a:srgbClr val="000000"/>
                </a:solidFill>
                <a:latin typeface="宋体" panose="02010600030101010101" pitchFamily="2" charset="-122"/>
                <a:ea typeface="宋体" panose="02010600030101010101" pitchFamily="2" charset="-122"/>
              </a:rPr>
              <a:t>午  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500"/>
                                        <p:tgtEl>
                                          <p:spTgt spid="51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bldLvl="0" animBg="1"/>
      <p:bldP spid="29" grpId="0" bldLvl="0" animBg="1"/>
      <p:bldP spid="19" grpId="0" bldLvl="0" animBg="1"/>
      <p:bldP spid="30" grpId="0"/>
      <p:bldP spid="3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3548063" y="2031683"/>
            <a:ext cx="1934529" cy="1920240"/>
            <a:chOff x="317986" y="1747795"/>
            <a:chExt cx="1934529" cy="1946498"/>
          </a:xfrm>
        </p:grpSpPr>
        <p:pic>
          <p:nvPicPr>
            <p:cNvPr id="2051" name="图片 2"/>
            <p:cNvPicPr>
              <a:picLocks noChangeAspect="1"/>
            </p:cNvPicPr>
            <p:nvPr/>
          </p:nvPicPr>
          <p:blipFill>
            <a:blip r:embed="rId2"/>
            <a:stretch>
              <a:fillRect/>
            </a:stretch>
          </p:blipFill>
          <p:spPr>
            <a:xfrm>
              <a:off x="317986" y="1748180"/>
              <a:ext cx="1887537" cy="1887538"/>
            </a:xfrm>
            <a:prstGeom prst="rect">
              <a:avLst/>
            </a:prstGeom>
            <a:noFill/>
            <a:ln w="9525">
              <a:noFill/>
            </a:ln>
          </p:spPr>
        </p:pic>
        <p:sp>
          <p:nvSpPr>
            <p:cNvPr id="2052" name="TextBox 4"/>
            <p:cNvSpPr txBox="1"/>
            <p:nvPr/>
          </p:nvSpPr>
          <p:spPr>
            <a:xfrm>
              <a:off x="414190" y="1747795"/>
              <a:ext cx="1838325" cy="1946498"/>
            </a:xfrm>
            <a:prstGeom prst="rect">
              <a:avLst/>
            </a:prstGeom>
            <a:noFill/>
            <a:ln w="9525">
              <a:noFill/>
            </a:ln>
          </p:spPr>
          <p:txBody>
            <a:bodyPr anchor="t" anchorCtr="1">
              <a:spAutoFit/>
            </a:bodyPr>
            <a:lstStyle/>
            <a:p>
              <a:pPr lvl="0"/>
              <a:r>
                <a:rPr lang="zh-CN" altLang="en-US" sz="12000" b="1" dirty="0">
                  <a:solidFill>
                    <a:srgbClr val="000000"/>
                  </a:solidFill>
                  <a:latin typeface="楷体" panose="02010609060101010101" pitchFamily="49" charset="-122"/>
                  <a:ea typeface="楷体" panose="02010609060101010101" pitchFamily="49" charset="-122"/>
                </a:rPr>
                <a:t>节</a:t>
              </a:r>
            </a:p>
          </p:txBody>
        </p:sp>
      </p:grpSp>
      <p:sp>
        <p:nvSpPr>
          <p:cNvPr id="21" name="矩形 20"/>
          <p:cNvSpPr/>
          <p:nvPr/>
        </p:nvSpPr>
        <p:spPr>
          <a:xfrm>
            <a:off x="3886200" y="452438"/>
            <a:ext cx="1117600" cy="831850"/>
          </a:xfrm>
          <a:prstGeom prst="rect">
            <a:avLst/>
          </a:prstGeom>
          <a:noFill/>
          <a:ln w="9525">
            <a:noFill/>
          </a:ln>
        </p:spPr>
        <p:txBody>
          <a:bodyPr wrap="none">
            <a:spAutoFit/>
          </a:bodyPr>
          <a:lstStyle/>
          <a:p>
            <a:pPr lvl="0"/>
            <a:r>
              <a:rPr lang="en-US" altLang="zh-CN" sz="4800" b="1" dirty="0">
                <a:solidFill>
                  <a:srgbClr val="FF3300"/>
                </a:solidFill>
                <a:latin typeface="宋体" panose="02010600030101010101" pitchFamily="2" charset="-122"/>
                <a:ea typeface="宋体" panose="02010600030101010101" pitchFamily="2" charset="-122"/>
              </a:rPr>
              <a:t>jié</a:t>
            </a:r>
          </a:p>
        </p:txBody>
      </p:sp>
      <p:sp>
        <p:nvSpPr>
          <p:cNvPr id="22" name="矩形 21"/>
          <p:cNvSpPr/>
          <p:nvPr/>
        </p:nvSpPr>
        <p:spPr>
          <a:xfrm>
            <a:off x="5921375" y="1220788"/>
            <a:ext cx="2878138" cy="1139825"/>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duān wǔ jié</a:t>
            </a:r>
          </a:p>
          <a:p>
            <a:pPr lvl="0"/>
            <a:r>
              <a:rPr lang="en-US" altLang="zh-CN" sz="3600" b="1" dirty="0">
                <a:solidFill>
                  <a:srgbClr val="000000"/>
                </a:solidFill>
                <a:latin typeface="宋体" panose="02010600030101010101" pitchFamily="2" charset="-122"/>
                <a:ea typeface="宋体" panose="02010600030101010101" pitchFamily="2" charset="-122"/>
              </a:rPr>
              <a:t> </a:t>
            </a:r>
            <a:r>
              <a:rPr lang="zh-CN" altLang="en-US" sz="3600" b="1" dirty="0">
                <a:solidFill>
                  <a:srgbClr val="000000"/>
                </a:solidFill>
                <a:latin typeface="宋体" panose="02010600030101010101" pitchFamily="2" charset="-122"/>
                <a:ea typeface="宋体" panose="02010600030101010101" pitchFamily="2" charset="-122"/>
              </a:rPr>
              <a:t>端 午 节</a:t>
            </a:r>
          </a:p>
        </p:txBody>
      </p:sp>
      <p:sp>
        <p:nvSpPr>
          <p:cNvPr id="27" name="矩形 26"/>
          <p:cNvSpPr/>
          <p:nvPr/>
        </p:nvSpPr>
        <p:spPr>
          <a:xfrm>
            <a:off x="6372225" y="2755900"/>
            <a:ext cx="2427288" cy="1138238"/>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jì  jié</a:t>
            </a:r>
          </a:p>
          <a:p>
            <a:pPr lvl="0"/>
            <a:r>
              <a:rPr lang="zh-CN" altLang="en-US" sz="3600" b="1" dirty="0">
                <a:solidFill>
                  <a:srgbClr val="000000"/>
                </a:solidFill>
                <a:latin typeface="宋体" panose="02010600030101010101" pitchFamily="2" charset="-122"/>
                <a:ea typeface="宋体" panose="02010600030101010101" pitchFamily="2" charset="-122"/>
              </a:rPr>
              <a:t>季  节</a:t>
            </a:r>
          </a:p>
        </p:txBody>
      </p:sp>
      <p:sp>
        <p:nvSpPr>
          <p:cNvPr id="28" name="矩形 10"/>
          <p:cNvSpPr/>
          <p:nvPr/>
        </p:nvSpPr>
        <p:spPr>
          <a:xfrm>
            <a:off x="2490788" y="5389563"/>
            <a:ext cx="1081087" cy="571500"/>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3390900" y="5386388"/>
            <a:ext cx="4421188"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秋天是个落叶纷飞的</a:t>
            </a:r>
            <a:r>
              <a:rPr lang="zh-CN" altLang="en-US" sz="2600" b="1" dirty="0">
                <a:solidFill>
                  <a:srgbClr val="0000FF"/>
                </a:solidFill>
                <a:latin typeface="楷体_GB2312" pitchFamily="49" charset="-122"/>
                <a:ea typeface="楷体_GB2312" pitchFamily="49" charset="-122"/>
              </a:rPr>
              <a:t>季节</a:t>
            </a:r>
            <a:r>
              <a:rPr lang="zh-CN" altLang="en-US" sz="2600" b="1" dirty="0">
                <a:solidFill>
                  <a:srgbClr val="000000"/>
                </a:solidFill>
                <a:latin typeface="楷体_GB2312" pitchFamily="49" charset="-122"/>
                <a:ea typeface="楷体_GB2312" pitchFamily="49" charset="-122"/>
              </a:rPr>
              <a:t>。</a:t>
            </a:r>
          </a:p>
        </p:txBody>
      </p:sp>
      <p:sp>
        <p:nvSpPr>
          <p:cNvPr id="19" name="矩形 10"/>
          <p:cNvSpPr/>
          <p:nvPr/>
        </p:nvSpPr>
        <p:spPr>
          <a:xfrm>
            <a:off x="2484438" y="4579938"/>
            <a:ext cx="1081087"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5140" name="Picture 20"/>
          <p:cNvPicPr>
            <a:picLocks noChangeAspect="1"/>
          </p:cNvPicPr>
          <p:nvPr/>
        </p:nvPicPr>
        <p:blipFill>
          <a:blip r:embed="rId3"/>
          <a:stretch>
            <a:fillRect/>
          </a:stretch>
        </p:blipFill>
        <p:spPr>
          <a:xfrm>
            <a:off x="3563938" y="4797425"/>
            <a:ext cx="1998662" cy="4524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500"/>
                                        <p:tgtEl>
                                          <p:spTgt spid="51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bldLvl="0" animBg="1"/>
      <p:bldP spid="29" grpId="0" bldLvl="0" animBg="1"/>
      <p:bldP spid="19"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3548063" y="1526223"/>
            <a:ext cx="1887537" cy="1920240"/>
            <a:chOff x="317986" y="1748149"/>
            <a:chExt cx="1887710" cy="1993020"/>
          </a:xfrm>
        </p:grpSpPr>
        <p:pic>
          <p:nvPicPr>
            <p:cNvPr id="3075" name="图片 2"/>
            <p:cNvPicPr>
              <a:picLocks noChangeAspect="1"/>
            </p:cNvPicPr>
            <p:nvPr/>
          </p:nvPicPr>
          <p:blipFill>
            <a:blip r:embed="rId2"/>
            <a:stretch>
              <a:fillRect/>
            </a:stretch>
          </p:blipFill>
          <p:spPr>
            <a:xfrm>
              <a:off x="317986" y="1748180"/>
              <a:ext cx="1887537" cy="1887538"/>
            </a:xfrm>
            <a:prstGeom prst="rect">
              <a:avLst/>
            </a:prstGeom>
            <a:noFill/>
            <a:ln w="9525">
              <a:noFill/>
            </a:ln>
          </p:spPr>
        </p:pic>
        <p:sp>
          <p:nvSpPr>
            <p:cNvPr id="3076" name="TextBox 4"/>
            <p:cNvSpPr txBox="1"/>
            <p:nvPr/>
          </p:nvSpPr>
          <p:spPr>
            <a:xfrm>
              <a:off x="367371" y="1748149"/>
              <a:ext cx="1838325" cy="1993020"/>
            </a:xfrm>
            <a:prstGeom prst="rect">
              <a:avLst/>
            </a:prstGeom>
            <a:noFill/>
            <a:ln w="9525">
              <a:noFill/>
            </a:ln>
          </p:spPr>
          <p:txBody>
            <a:bodyPr anchor="t" anchorCtr="1">
              <a:spAutoFit/>
            </a:bodyPr>
            <a:lstStyle/>
            <a:p>
              <a:pPr lvl="0"/>
              <a:r>
                <a:rPr lang="zh-CN" altLang="en-US" sz="12000" b="1" dirty="0">
                  <a:solidFill>
                    <a:srgbClr val="000000"/>
                  </a:solidFill>
                  <a:latin typeface="楷体" panose="02010609060101010101" pitchFamily="49" charset="-122"/>
                  <a:ea typeface="楷体" panose="02010609060101010101" pitchFamily="49" charset="-122"/>
                </a:rPr>
                <a:t>叶</a:t>
              </a:r>
            </a:p>
          </p:txBody>
        </p:sp>
      </p:grpSp>
      <p:sp>
        <p:nvSpPr>
          <p:cNvPr id="21" name="矩形 20"/>
          <p:cNvSpPr/>
          <p:nvPr/>
        </p:nvSpPr>
        <p:spPr>
          <a:xfrm>
            <a:off x="4125913" y="452438"/>
            <a:ext cx="806450" cy="831850"/>
          </a:xfrm>
          <a:prstGeom prst="rect">
            <a:avLst/>
          </a:prstGeom>
          <a:noFill/>
          <a:ln w="9525">
            <a:noFill/>
          </a:ln>
        </p:spPr>
        <p:txBody>
          <a:bodyPr wrap="none">
            <a:spAutoFit/>
          </a:bodyPr>
          <a:lstStyle/>
          <a:p>
            <a:pPr lvl="0"/>
            <a:r>
              <a:rPr lang="en-US" altLang="zh-CN" sz="4800" b="1" dirty="0">
                <a:solidFill>
                  <a:srgbClr val="FF3300"/>
                </a:solidFill>
                <a:latin typeface="宋体" panose="02010600030101010101" pitchFamily="2" charset="-122"/>
                <a:ea typeface="宋体" panose="02010600030101010101" pitchFamily="2" charset="-122"/>
              </a:rPr>
              <a:t>yè</a:t>
            </a:r>
          </a:p>
        </p:txBody>
      </p:sp>
      <p:sp>
        <p:nvSpPr>
          <p:cNvPr id="22" name="矩形 21"/>
          <p:cNvSpPr/>
          <p:nvPr/>
        </p:nvSpPr>
        <p:spPr>
          <a:xfrm>
            <a:off x="6084888" y="1319213"/>
            <a:ext cx="2209800" cy="1138237"/>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shù  yè</a:t>
            </a:r>
          </a:p>
          <a:p>
            <a:pPr lvl="0"/>
            <a:r>
              <a:rPr lang="zh-CN" altLang="en-US" sz="3600" b="1" dirty="0">
                <a:solidFill>
                  <a:srgbClr val="000000"/>
                </a:solidFill>
                <a:latin typeface="宋体" panose="02010600030101010101" pitchFamily="2" charset="-122"/>
                <a:ea typeface="宋体" panose="02010600030101010101" pitchFamily="2" charset="-122"/>
              </a:rPr>
              <a:t>树  叶</a:t>
            </a:r>
          </a:p>
        </p:txBody>
      </p:sp>
      <p:sp>
        <p:nvSpPr>
          <p:cNvPr id="27" name="矩形 26"/>
          <p:cNvSpPr/>
          <p:nvPr/>
        </p:nvSpPr>
        <p:spPr>
          <a:xfrm>
            <a:off x="6084888" y="2774950"/>
            <a:ext cx="2425700" cy="1138238"/>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luò  yè</a:t>
            </a:r>
          </a:p>
          <a:p>
            <a:pPr lvl="0"/>
            <a:r>
              <a:rPr lang="zh-CN" altLang="en-US" sz="3600" b="1" dirty="0">
                <a:solidFill>
                  <a:srgbClr val="000000"/>
                </a:solidFill>
                <a:latin typeface="宋体" panose="02010600030101010101" pitchFamily="2" charset="-122"/>
                <a:ea typeface="宋体" panose="02010600030101010101" pitchFamily="2" charset="-122"/>
              </a:rPr>
              <a:t>落  叶</a:t>
            </a:r>
          </a:p>
        </p:txBody>
      </p:sp>
      <p:sp>
        <p:nvSpPr>
          <p:cNvPr id="28" name="矩形 10"/>
          <p:cNvSpPr/>
          <p:nvPr/>
        </p:nvSpPr>
        <p:spPr>
          <a:xfrm>
            <a:off x="1665288" y="5599113"/>
            <a:ext cx="1081087" cy="571500"/>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2565400" y="5595938"/>
            <a:ext cx="5757863"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海外旅居多年的伯伯终于</a:t>
            </a:r>
            <a:r>
              <a:rPr lang="zh-CN" altLang="en-US" sz="2600" b="1" dirty="0">
                <a:solidFill>
                  <a:srgbClr val="0000FF"/>
                </a:solidFill>
                <a:latin typeface="楷体_GB2312" pitchFamily="49" charset="-122"/>
                <a:ea typeface="楷体_GB2312" pitchFamily="49" charset="-122"/>
              </a:rPr>
              <a:t>叶落归根</a:t>
            </a:r>
            <a:r>
              <a:rPr lang="zh-CN" altLang="en-US" sz="2600" b="1" dirty="0">
                <a:solidFill>
                  <a:srgbClr val="000000"/>
                </a:solidFill>
                <a:latin typeface="楷体_GB2312" pitchFamily="49" charset="-122"/>
                <a:ea typeface="楷体_GB2312" pitchFamily="49" charset="-122"/>
              </a:rPr>
              <a:t>了。</a:t>
            </a:r>
          </a:p>
        </p:txBody>
      </p:sp>
      <p:sp>
        <p:nvSpPr>
          <p:cNvPr id="19" name="矩形 10"/>
          <p:cNvSpPr/>
          <p:nvPr/>
        </p:nvSpPr>
        <p:spPr>
          <a:xfrm>
            <a:off x="1658938" y="4789488"/>
            <a:ext cx="1081087"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5140" name="Picture 20"/>
          <p:cNvPicPr>
            <a:picLocks noChangeAspect="1"/>
          </p:cNvPicPr>
          <p:nvPr/>
        </p:nvPicPr>
        <p:blipFill>
          <a:blip r:embed="rId3"/>
          <a:stretch>
            <a:fillRect/>
          </a:stretch>
        </p:blipFill>
        <p:spPr>
          <a:xfrm>
            <a:off x="2849563" y="4913313"/>
            <a:ext cx="2994025" cy="4778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500"/>
                                        <p:tgtEl>
                                          <p:spTgt spid="51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bldLvl="0" animBg="1"/>
      <p:bldP spid="29" grpId="0" bldLvl="0" animBg="1"/>
      <p:bldP spid="1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3548063" y="1527575"/>
            <a:ext cx="1900872" cy="2045254"/>
            <a:chOff x="317986" y="1748180"/>
            <a:chExt cx="1901046" cy="2100463"/>
          </a:xfrm>
        </p:grpSpPr>
        <p:pic>
          <p:nvPicPr>
            <p:cNvPr id="4099" name="图片 2"/>
            <p:cNvPicPr>
              <a:picLocks noChangeAspect="1"/>
            </p:cNvPicPr>
            <p:nvPr/>
          </p:nvPicPr>
          <p:blipFill>
            <a:blip r:embed="rId2"/>
            <a:stretch>
              <a:fillRect/>
            </a:stretch>
          </p:blipFill>
          <p:spPr>
            <a:xfrm>
              <a:off x="317986" y="1748180"/>
              <a:ext cx="1887537" cy="1887538"/>
            </a:xfrm>
            <a:prstGeom prst="rect">
              <a:avLst/>
            </a:prstGeom>
            <a:noFill/>
            <a:ln w="9525">
              <a:noFill/>
            </a:ln>
          </p:spPr>
        </p:pic>
        <p:sp>
          <p:nvSpPr>
            <p:cNvPr id="4100" name="TextBox 4"/>
            <p:cNvSpPr txBox="1"/>
            <p:nvPr/>
          </p:nvSpPr>
          <p:spPr>
            <a:xfrm>
              <a:off x="380707" y="1876568"/>
              <a:ext cx="1838325" cy="1972075"/>
            </a:xfrm>
            <a:prstGeom prst="rect">
              <a:avLst/>
            </a:prstGeom>
            <a:noFill/>
            <a:ln w="9525">
              <a:noFill/>
            </a:ln>
          </p:spPr>
          <p:txBody>
            <a:bodyPr anchor="t" anchorCtr="1">
              <a:spAutoFit/>
            </a:bodyPr>
            <a:lstStyle/>
            <a:p>
              <a:pPr lvl="0"/>
              <a:r>
                <a:rPr lang="zh-CN" altLang="en-US" sz="12000" b="1" dirty="0">
                  <a:solidFill>
                    <a:srgbClr val="000000"/>
                  </a:solidFill>
                  <a:latin typeface="楷体" panose="02010609060101010101" pitchFamily="49" charset="-122"/>
                  <a:ea typeface="楷体" panose="02010609060101010101" pitchFamily="49" charset="-122"/>
                </a:rPr>
                <a:t>米</a:t>
              </a:r>
            </a:p>
          </p:txBody>
        </p:sp>
      </p:grpSp>
      <p:sp>
        <p:nvSpPr>
          <p:cNvPr id="21" name="矩形 20"/>
          <p:cNvSpPr/>
          <p:nvPr/>
        </p:nvSpPr>
        <p:spPr>
          <a:xfrm>
            <a:off x="4125913" y="452438"/>
            <a:ext cx="806450" cy="831850"/>
          </a:xfrm>
          <a:prstGeom prst="rect">
            <a:avLst/>
          </a:prstGeom>
          <a:noFill/>
          <a:ln w="9525">
            <a:noFill/>
          </a:ln>
        </p:spPr>
        <p:txBody>
          <a:bodyPr wrap="none">
            <a:spAutoFit/>
          </a:bodyPr>
          <a:lstStyle/>
          <a:p>
            <a:pPr lvl="0"/>
            <a:r>
              <a:rPr lang="en-US" altLang="zh-CN" sz="4800" b="1" dirty="0">
                <a:solidFill>
                  <a:srgbClr val="FF3300"/>
                </a:solidFill>
                <a:latin typeface="宋体" panose="02010600030101010101" pitchFamily="2" charset="-122"/>
                <a:ea typeface="宋体" panose="02010600030101010101" pitchFamily="2" charset="-122"/>
              </a:rPr>
              <a:t>mǐ</a:t>
            </a:r>
          </a:p>
        </p:txBody>
      </p:sp>
      <p:sp>
        <p:nvSpPr>
          <p:cNvPr id="22" name="矩形 21"/>
          <p:cNvSpPr/>
          <p:nvPr/>
        </p:nvSpPr>
        <p:spPr>
          <a:xfrm>
            <a:off x="6084888" y="1257300"/>
            <a:ext cx="2519362" cy="1138238"/>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mǐ  fàn</a:t>
            </a:r>
          </a:p>
          <a:p>
            <a:pPr lvl="0"/>
            <a:r>
              <a:rPr lang="zh-CN" altLang="en-US" sz="3600" b="1" dirty="0">
                <a:solidFill>
                  <a:srgbClr val="000000"/>
                </a:solidFill>
                <a:latin typeface="宋体" panose="02010600030101010101" pitchFamily="2" charset="-122"/>
                <a:ea typeface="宋体" panose="02010600030101010101" pitchFamily="2" charset="-122"/>
              </a:rPr>
              <a:t>米  饭</a:t>
            </a:r>
          </a:p>
        </p:txBody>
      </p:sp>
      <p:sp>
        <p:nvSpPr>
          <p:cNvPr id="27" name="矩形 26"/>
          <p:cNvSpPr/>
          <p:nvPr/>
        </p:nvSpPr>
        <p:spPr>
          <a:xfrm>
            <a:off x="6054725" y="2795588"/>
            <a:ext cx="2427288" cy="1139825"/>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dà   mǐ</a:t>
            </a:r>
          </a:p>
          <a:p>
            <a:pPr lvl="0"/>
            <a:r>
              <a:rPr lang="zh-CN" altLang="en-US" sz="3600" b="1" dirty="0">
                <a:solidFill>
                  <a:srgbClr val="000000"/>
                </a:solidFill>
                <a:latin typeface="宋体" panose="02010600030101010101" pitchFamily="2" charset="-122"/>
                <a:ea typeface="宋体" panose="02010600030101010101" pitchFamily="2" charset="-122"/>
              </a:rPr>
              <a:t>大  米</a:t>
            </a:r>
          </a:p>
        </p:txBody>
      </p:sp>
      <p:sp>
        <p:nvSpPr>
          <p:cNvPr id="28" name="矩形 10"/>
          <p:cNvSpPr/>
          <p:nvPr/>
        </p:nvSpPr>
        <p:spPr>
          <a:xfrm>
            <a:off x="2411413" y="5449888"/>
            <a:ext cx="1081087"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3311525" y="5448300"/>
            <a:ext cx="4140200" cy="573088"/>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爸爸从超市扛回一袋</a:t>
            </a:r>
            <a:r>
              <a:rPr lang="zh-CN" altLang="en-US" sz="2600" b="1" dirty="0">
                <a:solidFill>
                  <a:srgbClr val="0000FF"/>
                </a:solidFill>
                <a:latin typeface="楷体_GB2312" pitchFamily="49" charset="-122"/>
                <a:ea typeface="楷体_GB2312" pitchFamily="49" charset="-122"/>
              </a:rPr>
              <a:t>大米</a:t>
            </a:r>
            <a:r>
              <a:rPr lang="zh-CN" altLang="en-US" sz="2600" b="1" dirty="0">
                <a:solidFill>
                  <a:srgbClr val="000000"/>
                </a:solidFill>
                <a:latin typeface="楷体_GB2312" pitchFamily="49" charset="-122"/>
                <a:ea typeface="楷体_GB2312" pitchFamily="49" charset="-122"/>
              </a:rPr>
              <a:t>。</a:t>
            </a:r>
          </a:p>
        </p:txBody>
      </p:sp>
      <p:sp>
        <p:nvSpPr>
          <p:cNvPr id="19" name="矩形 10"/>
          <p:cNvSpPr/>
          <p:nvPr/>
        </p:nvSpPr>
        <p:spPr>
          <a:xfrm>
            <a:off x="2405063" y="4641850"/>
            <a:ext cx="1081087" cy="573088"/>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5140" name="Picture 20"/>
          <p:cNvPicPr>
            <a:picLocks noChangeAspect="1"/>
          </p:cNvPicPr>
          <p:nvPr/>
        </p:nvPicPr>
        <p:blipFill>
          <a:blip r:embed="rId3"/>
          <a:stretch>
            <a:fillRect/>
          </a:stretch>
        </p:blipFill>
        <p:spPr>
          <a:xfrm>
            <a:off x="3492500" y="4779963"/>
            <a:ext cx="2533650" cy="4476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500"/>
                                        <p:tgtEl>
                                          <p:spTgt spid="51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bldLvl="0" animBg="1"/>
      <p:bldP spid="29" grpId="0" bldLvl="0" animBg="1"/>
      <p:bldP spid="19"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3548063" y="1487488"/>
            <a:ext cx="1887364" cy="1920240"/>
            <a:chOff x="317986" y="1706940"/>
            <a:chExt cx="1887537" cy="1970481"/>
          </a:xfrm>
        </p:grpSpPr>
        <p:pic>
          <p:nvPicPr>
            <p:cNvPr id="5123" name="图片 2"/>
            <p:cNvPicPr>
              <a:picLocks noChangeAspect="1"/>
            </p:cNvPicPr>
            <p:nvPr/>
          </p:nvPicPr>
          <p:blipFill>
            <a:blip r:embed="rId2"/>
            <a:stretch>
              <a:fillRect/>
            </a:stretch>
          </p:blipFill>
          <p:spPr>
            <a:xfrm>
              <a:off x="317986" y="1748180"/>
              <a:ext cx="1887537" cy="1887538"/>
            </a:xfrm>
            <a:prstGeom prst="rect">
              <a:avLst/>
            </a:prstGeom>
            <a:noFill/>
            <a:ln w="9525">
              <a:noFill/>
            </a:ln>
          </p:spPr>
        </p:pic>
        <p:sp>
          <p:nvSpPr>
            <p:cNvPr id="5124" name="TextBox 4"/>
            <p:cNvSpPr txBox="1"/>
            <p:nvPr/>
          </p:nvSpPr>
          <p:spPr>
            <a:xfrm>
              <a:off x="345779" y="1706940"/>
              <a:ext cx="1838325" cy="1970481"/>
            </a:xfrm>
            <a:prstGeom prst="rect">
              <a:avLst/>
            </a:prstGeom>
            <a:noFill/>
            <a:ln w="9525">
              <a:noFill/>
            </a:ln>
          </p:spPr>
          <p:txBody>
            <a:bodyPr anchor="t" anchorCtr="1">
              <a:spAutoFit/>
            </a:bodyPr>
            <a:lstStyle/>
            <a:p>
              <a:pPr lvl="0"/>
              <a:r>
                <a:rPr lang="zh-CN" altLang="en-US" sz="12000" b="1" dirty="0">
                  <a:solidFill>
                    <a:srgbClr val="000000"/>
                  </a:solidFill>
                  <a:latin typeface="楷体" panose="02010609060101010101" pitchFamily="49" charset="-122"/>
                  <a:ea typeface="楷体" panose="02010609060101010101" pitchFamily="49" charset="-122"/>
                </a:rPr>
                <a:t>真</a:t>
              </a:r>
            </a:p>
          </p:txBody>
        </p:sp>
      </p:grpSp>
      <p:sp>
        <p:nvSpPr>
          <p:cNvPr id="21" name="矩形 20"/>
          <p:cNvSpPr/>
          <p:nvPr/>
        </p:nvSpPr>
        <p:spPr>
          <a:xfrm>
            <a:off x="3779838" y="452438"/>
            <a:ext cx="1428750" cy="831850"/>
          </a:xfrm>
          <a:prstGeom prst="rect">
            <a:avLst/>
          </a:prstGeom>
          <a:noFill/>
          <a:ln w="9525">
            <a:noFill/>
          </a:ln>
        </p:spPr>
        <p:txBody>
          <a:bodyPr wrap="none">
            <a:spAutoFit/>
          </a:bodyPr>
          <a:lstStyle/>
          <a:p>
            <a:pPr lvl="0"/>
            <a:r>
              <a:rPr lang="en-US" altLang="zh-CN" sz="4800" b="1" dirty="0">
                <a:solidFill>
                  <a:srgbClr val="FF3300"/>
                </a:solidFill>
                <a:latin typeface="宋体" panose="02010600030101010101" pitchFamily="2" charset="-122"/>
                <a:ea typeface="宋体" panose="02010600030101010101" pitchFamily="2" charset="-122"/>
              </a:rPr>
              <a:t>zhēn</a:t>
            </a:r>
          </a:p>
        </p:txBody>
      </p:sp>
      <p:sp>
        <p:nvSpPr>
          <p:cNvPr id="22" name="矩形 21"/>
          <p:cNvSpPr/>
          <p:nvPr/>
        </p:nvSpPr>
        <p:spPr>
          <a:xfrm>
            <a:off x="6211888" y="1357313"/>
            <a:ext cx="2519362" cy="1076325"/>
          </a:xfrm>
          <a:prstGeom prst="rect">
            <a:avLst/>
          </a:prstGeom>
          <a:noFill/>
          <a:ln w="9525">
            <a:noFill/>
          </a:ln>
        </p:spPr>
        <p:txBody>
          <a:bodyPr>
            <a:spAutoFit/>
          </a:bodyPr>
          <a:lstStyle/>
          <a:p>
            <a:pPr lvl="0"/>
            <a:r>
              <a:rPr lang="en-US" altLang="zh-CN" sz="2800" b="1" dirty="0">
                <a:solidFill>
                  <a:srgbClr val="000000"/>
                </a:solidFill>
                <a:latin typeface="宋体" panose="02010600030101010101" pitchFamily="2" charset="-122"/>
                <a:ea typeface="宋体" panose="02010600030101010101" pitchFamily="2" charset="-122"/>
              </a:rPr>
              <a:t>zhēn zhènɡ</a:t>
            </a:r>
          </a:p>
          <a:p>
            <a:pPr lvl="0"/>
            <a:r>
              <a:rPr lang="en-US" altLang="zh-CN" sz="3600" b="1" dirty="0">
                <a:solidFill>
                  <a:srgbClr val="000000"/>
                </a:solidFill>
                <a:latin typeface="宋体" panose="02010600030101010101" pitchFamily="2" charset="-122"/>
                <a:ea typeface="宋体" panose="02010600030101010101" pitchFamily="2" charset="-122"/>
              </a:rPr>
              <a:t> </a:t>
            </a:r>
            <a:r>
              <a:rPr lang="zh-CN" altLang="en-US" sz="3600" b="1" dirty="0">
                <a:solidFill>
                  <a:srgbClr val="000000"/>
                </a:solidFill>
                <a:latin typeface="宋体" panose="02010600030101010101" pitchFamily="2" charset="-122"/>
                <a:ea typeface="宋体" panose="02010600030101010101" pitchFamily="2" charset="-122"/>
              </a:rPr>
              <a:t>真  正</a:t>
            </a:r>
          </a:p>
        </p:txBody>
      </p:sp>
      <p:sp>
        <p:nvSpPr>
          <p:cNvPr id="27" name="矩形 26"/>
          <p:cNvSpPr/>
          <p:nvPr/>
        </p:nvSpPr>
        <p:spPr>
          <a:xfrm>
            <a:off x="6394450" y="2827338"/>
            <a:ext cx="2425700" cy="1077912"/>
          </a:xfrm>
          <a:prstGeom prst="rect">
            <a:avLst/>
          </a:prstGeom>
          <a:noFill/>
          <a:ln w="9525">
            <a:noFill/>
          </a:ln>
        </p:spPr>
        <p:txBody>
          <a:bodyPr>
            <a:spAutoFit/>
          </a:bodyPr>
          <a:lstStyle/>
          <a:p>
            <a:pPr lvl="0"/>
            <a:r>
              <a:rPr lang="en-US" altLang="zh-CN" sz="2800" b="1" dirty="0">
                <a:solidFill>
                  <a:srgbClr val="000000"/>
                </a:solidFill>
                <a:latin typeface="宋体" panose="02010600030101010101" pitchFamily="2" charset="-122"/>
                <a:ea typeface="宋体" panose="02010600030101010101" pitchFamily="2" charset="-122"/>
              </a:rPr>
              <a:t>rèn zhēn</a:t>
            </a:r>
          </a:p>
          <a:p>
            <a:pPr lvl="0"/>
            <a:r>
              <a:rPr lang="zh-CN" altLang="en-US" sz="3600" b="1" dirty="0">
                <a:solidFill>
                  <a:srgbClr val="000000"/>
                </a:solidFill>
                <a:latin typeface="宋体" panose="02010600030101010101" pitchFamily="2" charset="-122"/>
                <a:ea typeface="宋体" panose="02010600030101010101" pitchFamily="2" charset="-122"/>
              </a:rPr>
              <a:t>认  真</a:t>
            </a:r>
          </a:p>
        </p:txBody>
      </p:sp>
      <p:sp>
        <p:nvSpPr>
          <p:cNvPr id="28" name="矩形 10"/>
          <p:cNvSpPr/>
          <p:nvPr/>
        </p:nvSpPr>
        <p:spPr>
          <a:xfrm>
            <a:off x="2217738" y="5326063"/>
            <a:ext cx="1081087" cy="571500"/>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3106738" y="5353050"/>
            <a:ext cx="3752850" cy="573088"/>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虎子正在</a:t>
            </a:r>
            <a:r>
              <a:rPr lang="zh-CN" altLang="en-US" sz="2600" b="1" dirty="0">
                <a:solidFill>
                  <a:srgbClr val="0000FF"/>
                </a:solidFill>
                <a:latin typeface="楷体_GB2312" pitchFamily="49" charset="-122"/>
                <a:ea typeface="楷体_GB2312" pitchFamily="49" charset="-122"/>
              </a:rPr>
              <a:t>认真</a:t>
            </a:r>
            <a:r>
              <a:rPr lang="zh-CN" altLang="en-US" sz="2600" b="1" dirty="0">
                <a:solidFill>
                  <a:srgbClr val="000000"/>
                </a:solidFill>
                <a:latin typeface="楷体_GB2312" pitchFamily="49" charset="-122"/>
                <a:ea typeface="楷体_GB2312" pitchFamily="49" charset="-122"/>
              </a:rPr>
              <a:t>地做作业。</a:t>
            </a:r>
          </a:p>
        </p:txBody>
      </p:sp>
      <p:sp>
        <p:nvSpPr>
          <p:cNvPr id="19" name="矩形 10"/>
          <p:cNvSpPr/>
          <p:nvPr/>
        </p:nvSpPr>
        <p:spPr>
          <a:xfrm>
            <a:off x="2211388" y="4516438"/>
            <a:ext cx="1081087"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5140" name="Picture 20"/>
          <p:cNvPicPr>
            <a:picLocks noChangeAspect="1"/>
          </p:cNvPicPr>
          <p:nvPr/>
        </p:nvPicPr>
        <p:blipFill>
          <a:blip r:embed="rId3"/>
          <a:stretch>
            <a:fillRect/>
          </a:stretch>
        </p:blipFill>
        <p:spPr>
          <a:xfrm>
            <a:off x="3355975" y="4735513"/>
            <a:ext cx="4384675" cy="407987"/>
          </a:xfrm>
          <a:prstGeom prst="rect">
            <a:avLst/>
          </a:prstGeom>
          <a:noFill/>
          <a:ln w="9525">
            <a:noFill/>
          </a:ln>
        </p:spPr>
      </p:pic>
      <p:sp>
        <p:nvSpPr>
          <p:cNvPr id="5132" name="矩形 5131"/>
          <p:cNvSpPr/>
          <p:nvPr/>
        </p:nvSpPr>
        <p:spPr>
          <a:xfrm>
            <a:off x="107950" y="5949950"/>
            <a:ext cx="687388" cy="107950"/>
          </a:xfrm>
          <a:prstGeom prst="rect">
            <a:avLst/>
          </a:prstGeom>
          <a:noFill/>
          <a:ln w="9525">
            <a:noFill/>
          </a:ln>
        </p:spPr>
        <p:txBody>
          <a:bodyPr wrap="none" anchor="t">
            <a:spAutoFit/>
          </a:bodyPr>
          <a:lstStyle/>
          <a:p>
            <a:pPr lvl="0" algn="ctr"/>
            <a:r>
              <a:rPr lang="en-US" altLang="zh-CN" sz="100" dirty="0" err="1">
                <a:solidFill>
                  <a:srgbClr val="FFFFFF"/>
                </a:solidFill>
                <a:latin typeface="Times New Roman" panose="02020603050405020304" pitchFamily="18" charset="0"/>
                <a:ea typeface="宋体" panose="02010600030101010101" pitchFamily="2" charset="-122"/>
              </a:rPr>
              <a:t>http://lspjy.com</a:t>
            </a:r>
            <a:r>
              <a:rPr lang="zh-CN" altLang="en-US" sz="100" dirty="0">
                <a:solidFill>
                  <a:srgbClr val="FFFFFF"/>
                </a:solidFill>
                <a:latin typeface="Times New Roman" panose="02020603050405020304" pitchFamily="18" charset="0"/>
                <a:ea typeface="宋体" panose="02010600030101010101" pitchFamily="2" charset="-122"/>
              </a:rPr>
              <a:t>绿色圃中小学教育网</a:t>
            </a:r>
            <a:r>
              <a:rPr lang="en-US" altLang="zh-CN" sz="100" dirty="0" err="1">
                <a:solidFill>
                  <a:srgbClr val="FFFFFF"/>
                </a:solidFill>
                <a:latin typeface="Times New Roman" panose="02020603050405020304" pitchFamily="18" charset="0"/>
                <a:ea typeface="宋体" panose="02010600030101010101" pitchFamily="2" charset="-122"/>
              </a:rPr>
              <a:t>http://www.lspjy.com</a:t>
            </a:r>
            <a:r>
              <a:rPr lang="en-US" altLang="zh-CN" sz="100" dirty="0">
                <a:solidFill>
                  <a:srgbClr val="FFFFFF"/>
                </a:solidFill>
                <a:latin typeface="Times New Roman" panose="02020603050405020304" pitchFamily="18" charset="0"/>
                <a:ea typeface="宋体" panose="02010600030101010101" pitchFamily="2" charset="-122"/>
              </a:rPr>
              <a:t>  </a:t>
            </a:r>
            <a:r>
              <a:rPr lang="zh-CN" altLang="en-US" sz="100" dirty="0">
                <a:solidFill>
                  <a:srgbClr val="FFFFFF"/>
                </a:solidFill>
                <a:latin typeface="Times New Roman" panose="02020603050405020304" pitchFamily="18" charset="0"/>
                <a:ea typeface="宋体" panose="02010600030101010101" pitchFamily="2" charset="-122"/>
              </a:rPr>
              <a:t>绿色圃中学资源网</a:t>
            </a:r>
            <a:r>
              <a:rPr lang="en-US" altLang="zh-CN" sz="100" dirty="0" err="1">
                <a:solidFill>
                  <a:srgbClr val="FFFFFF"/>
                </a:solidFill>
                <a:latin typeface="Times New Roman" panose="02020603050405020304" pitchFamily="18" charset="0"/>
                <a:ea typeface="宋体" panose="02010600030101010101" pitchFamily="2" charset="-122"/>
              </a:rPr>
              <a:t>http://cz.lspjy.com</a:t>
            </a:r>
            <a:endParaRPr lang="en-US" altLang="zh-CN">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500"/>
                                        <p:tgtEl>
                                          <p:spTgt spid="51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bldLvl="0" animBg="1"/>
      <p:bldP spid="29" grpId="0" bldLvl="0" animBg="1"/>
      <p:bldP spid="19"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3692525" y="1525588"/>
            <a:ext cx="1887365" cy="1920240"/>
            <a:chOff x="317986" y="1747806"/>
            <a:chExt cx="1887537" cy="1997917"/>
          </a:xfrm>
        </p:grpSpPr>
        <p:pic>
          <p:nvPicPr>
            <p:cNvPr id="6147" name="图片 2"/>
            <p:cNvPicPr>
              <a:picLocks noChangeAspect="1"/>
            </p:cNvPicPr>
            <p:nvPr/>
          </p:nvPicPr>
          <p:blipFill>
            <a:blip r:embed="rId2"/>
            <a:stretch>
              <a:fillRect/>
            </a:stretch>
          </p:blipFill>
          <p:spPr>
            <a:xfrm>
              <a:off x="317986" y="1748180"/>
              <a:ext cx="1887537" cy="1887538"/>
            </a:xfrm>
            <a:prstGeom prst="rect">
              <a:avLst/>
            </a:prstGeom>
            <a:noFill/>
            <a:ln w="9525">
              <a:noFill/>
            </a:ln>
          </p:spPr>
        </p:pic>
        <p:sp>
          <p:nvSpPr>
            <p:cNvPr id="6148" name="TextBox 4"/>
            <p:cNvSpPr txBox="1"/>
            <p:nvPr/>
          </p:nvSpPr>
          <p:spPr>
            <a:xfrm>
              <a:off x="366736" y="1747806"/>
              <a:ext cx="1838325" cy="1997917"/>
            </a:xfrm>
            <a:prstGeom prst="rect">
              <a:avLst/>
            </a:prstGeom>
            <a:noFill/>
            <a:ln w="9525">
              <a:noFill/>
            </a:ln>
          </p:spPr>
          <p:txBody>
            <a:bodyPr anchor="t" anchorCtr="1">
              <a:spAutoFit/>
            </a:bodyPr>
            <a:lstStyle/>
            <a:p>
              <a:pPr lvl="0"/>
              <a:r>
                <a:rPr lang="zh-CN" altLang="en-US" sz="12000" b="1" dirty="0">
                  <a:solidFill>
                    <a:srgbClr val="000000"/>
                  </a:solidFill>
                  <a:latin typeface="楷体" panose="02010609060101010101" pitchFamily="49" charset="-122"/>
                  <a:ea typeface="楷体" panose="02010609060101010101" pitchFamily="49" charset="-122"/>
                </a:rPr>
                <a:t>分</a:t>
              </a:r>
            </a:p>
          </p:txBody>
        </p:sp>
      </p:grpSp>
      <p:sp>
        <p:nvSpPr>
          <p:cNvPr id="21" name="矩形 20"/>
          <p:cNvSpPr/>
          <p:nvPr/>
        </p:nvSpPr>
        <p:spPr>
          <a:xfrm>
            <a:off x="4083050" y="452438"/>
            <a:ext cx="1117600" cy="831850"/>
          </a:xfrm>
          <a:prstGeom prst="rect">
            <a:avLst/>
          </a:prstGeom>
          <a:noFill/>
          <a:ln w="9525">
            <a:noFill/>
          </a:ln>
        </p:spPr>
        <p:txBody>
          <a:bodyPr wrap="none">
            <a:spAutoFit/>
          </a:bodyPr>
          <a:lstStyle/>
          <a:p>
            <a:pPr lvl="0"/>
            <a:r>
              <a:rPr lang="en-US" altLang="zh-CN" sz="4800" b="1" dirty="0">
                <a:solidFill>
                  <a:srgbClr val="FF3300"/>
                </a:solidFill>
                <a:latin typeface="宋体" panose="02010600030101010101" pitchFamily="2" charset="-122"/>
                <a:ea typeface="宋体" panose="02010600030101010101" pitchFamily="2" charset="-122"/>
              </a:rPr>
              <a:t>fēn</a:t>
            </a:r>
          </a:p>
        </p:txBody>
      </p:sp>
      <p:sp>
        <p:nvSpPr>
          <p:cNvPr id="22" name="矩形 21"/>
          <p:cNvSpPr/>
          <p:nvPr/>
        </p:nvSpPr>
        <p:spPr>
          <a:xfrm>
            <a:off x="6156325" y="1143000"/>
            <a:ext cx="2497138" cy="1138238"/>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fēn shù</a:t>
            </a:r>
          </a:p>
          <a:p>
            <a:pPr lvl="0"/>
            <a:r>
              <a:rPr lang="zh-CN" altLang="en-US" sz="3600" b="1" dirty="0">
                <a:solidFill>
                  <a:srgbClr val="000000"/>
                </a:solidFill>
                <a:latin typeface="宋体" panose="02010600030101010101" pitchFamily="2" charset="-122"/>
                <a:ea typeface="宋体" panose="02010600030101010101" pitchFamily="2" charset="-122"/>
              </a:rPr>
              <a:t>分  数</a:t>
            </a:r>
          </a:p>
        </p:txBody>
      </p:sp>
      <p:sp>
        <p:nvSpPr>
          <p:cNvPr id="27" name="矩形 26"/>
          <p:cNvSpPr/>
          <p:nvPr/>
        </p:nvSpPr>
        <p:spPr>
          <a:xfrm>
            <a:off x="6137275" y="2754313"/>
            <a:ext cx="2497138" cy="1138237"/>
          </a:xfrm>
          <a:prstGeom prst="rect">
            <a:avLst/>
          </a:prstGeom>
          <a:noFill/>
          <a:ln w="9525">
            <a:noFill/>
          </a:ln>
        </p:spPr>
        <p:txBody>
          <a:bodyPr>
            <a:spAutoFit/>
          </a:bodyPr>
          <a:lstStyle/>
          <a:p>
            <a:pPr lvl="0"/>
            <a:r>
              <a:rPr lang="en-US" altLang="zh-CN" sz="3200" b="1" dirty="0">
                <a:solidFill>
                  <a:srgbClr val="000000"/>
                </a:solidFill>
                <a:latin typeface="宋体" panose="02010600030101010101" pitchFamily="2" charset="-122"/>
                <a:ea typeface="宋体" panose="02010600030101010101" pitchFamily="2" charset="-122"/>
              </a:rPr>
              <a:t>fēn bié</a:t>
            </a:r>
          </a:p>
          <a:p>
            <a:pPr lvl="0"/>
            <a:r>
              <a:rPr lang="zh-CN" altLang="en-US" sz="3600" b="1" dirty="0">
                <a:solidFill>
                  <a:srgbClr val="000000"/>
                </a:solidFill>
                <a:latin typeface="宋体" panose="02010600030101010101" pitchFamily="2" charset="-122"/>
                <a:ea typeface="宋体" panose="02010600030101010101" pitchFamily="2" charset="-122"/>
              </a:rPr>
              <a:t>分  别</a:t>
            </a:r>
          </a:p>
        </p:txBody>
      </p:sp>
      <p:sp>
        <p:nvSpPr>
          <p:cNvPr id="28" name="矩形 10"/>
          <p:cNvSpPr/>
          <p:nvPr/>
        </p:nvSpPr>
        <p:spPr>
          <a:xfrm>
            <a:off x="1646238" y="5486400"/>
            <a:ext cx="1081087" cy="573088"/>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2546350" y="5500688"/>
            <a:ext cx="4859338"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小玲把课外书都</a:t>
            </a:r>
            <a:r>
              <a:rPr lang="zh-CN" altLang="en-US" sz="2600" b="1" dirty="0">
                <a:solidFill>
                  <a:srgbClr val="0000FF"/>
                </a:solidFill>
                <a:latin typeface="楷体_GB2312" pitchFamily="49" charset="-122"/>
                <a:ea typeface="楷体_GB2312" pitchFamily="49" charset="-122"/>
              </a:rPr>
              <a:t>分类</a:t>
            </a:r>
            <a:r>
              <a:rPr lang="zh-CN" altLang="en-US" sz="2600" b="1" dirty="0">
                <a:solidFill>
                  <a:srgbClr val="000000"/>
                </a:solidFill>
                <a:latin typeface="楷体_GB2312" pitchFamily="49" charset="-122"/>
                <a:ea typeface="楷体_GB2312" pitchFamily="49" charset="-122"/>
              </a:rPr>
              <a:t>整理好了。</a:t>
            </a:r>
          </a:p>
        </p:txBody>
      </p:sp>
      <p:sp>
        <p:nvSpPr>
          <p:cNvPr id="19" name="矩形 10"/>
          <p:cNvSpPr/>
          <p:nvPr/>
        </p:nvSpPr>
        <p:spPr>
          <a:xfrm>
            <a:off x="1639888" y="4678363"/>
            <a:ext cx="1081087" cy="571500"/>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5140" name="Picture 20"/>
          <p:cNvPicPr>
            <a:picLocks noChangeAspect="1"/>
          </p:cNvPicPr>
          <p:nvPr/>
        </p:nvPicPr>
        <p:blipFill>
          <a:blip r:embed="rId3"/>
          <a:stretch>
            <a:fillRect/>
          </a:stretch>
        </p:blipFill>
        <p:spPr>
          <a:xfrm>
            <a:off x="2700338" y="4794250"/>
            <a:ext cx="2327275" cy="4460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500"/>
                                        <p:tgtEl>
                                          <p:spTgt spid="51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bldLvl="0" animBg="1"/>
      <p:bldP spid="29" grpId="0" bldLvl="0" animBg="1"/>
      <p:bldP spid="1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3597275" y="1437323"/>
            <a:ext cx="1887365" cy="1920240"/>
            <a:chOff x="317986" y="1661260"/>
            <a:chExt cx="1887537" cy="2061372"/>
          </a:xfrm>
        </p:grpSpPr>
        <p:pic>
          <p:nvPicPr>
            <p:cNvPr id="7171" name="图片 2"/>
            <p:cNvPicPr>
              <a:picLocks noChangeAspect="1"/>
            </p:cNvPicPr>
            <p:nvPr/>
          </p:nvPicPr>
          <p:blipFill>
            <a:blip r:embed="rId3"/>
            <a:stretch>
              <a:fillRect/>
            </a:stretch>
          </p:blipFill>
          <p:spPr>
            <a:xfrm>
              <a:off x="317986" y="1748180"/>
              <a:ext cx="1887537" cy="1887538"/>
            </a:xfrm>
            <a:prstGeom prst="rect">
              <a:avLst/>
            </a:prstGeom>
            <a:noFill/>
            <a:ln w="9525">
              <a:noFill/>
            </a:ln>
          </p:spPr>
        </p:pic>
        <p:sp>
          <p:nvSpPr>
            <p:cNvPr id="7172" name="TextBox 4"/>
            <p:cNvSpPr txBox="1"/>
            <p:nvPr/>
          </p:nvSpPr>
          <p:spPr>
            <a:xfrm>
              <a:off x="342604" y="1661260"/>
              <a:ext cx="1838325" cy="2061372"/>
            </a:xfrm>
            <a:prstGeom prst="rect">
              <a:avLst/>
            </a:prstGeom>
            <a:noFill/>
            <a:ln w="9525">
              <a:noFill/>
            </a:ln>
          </p:spPr>
          <p:txBody>
            <a:bodyPr anchor="t" anchorCtr="1">
              <a:spAutoFit/>
            </a:bodyPr>
            <a:lstStyle/>
            <a:p>
              <a:pPr lvl="0"/>
              <a:r>
                <a:rPr lang="zh-CN" altLang="en-US" sz="12000" b="1" dirty="0">
                  <a:solidFill>
                    <a:srgbClr val="000000"/>
                  </a:solidFill>
                  <a:latin typeface="楷体" panose="02010609060101010101" pitchFamily="49" charset="-122"/>
                  <a:ea typeface="楷体" panose="02010609060101010101" pitchFamily="49" charset="-122"/>
                </a:rPr>
                <a:t>豆</a:t>
              </a:r>
            </a:p>
          </p:txBody>
        </p:sp>
      </p:grpSp>
      <p:sp>
        <p:nvSpPr>
          <p:cNvPr id="21" name="矩形 20"/>
          <p:cNvSpPr/>
          <p:nvPr/>
        </p:nvSpPr>
        <p:spPr>
          <a:xfrm>
            <a:off x="3959225" y="452438"/>
            <a:ext cx="1117600" cy="831850"/>
          </a:xfrm>
          <a:prstGeom prst="rect">
            <a:avLst/>
          </a:prstGeom>
          <a:noFill/>
          <a:ln w="9525">
            <a:noFill/>
          </a:ln>
        </p:spPr>
        <p:txBody>
          <a:bodyPr wrap="none">
            <a:spAutoFit/>
          </a:bodyPr>
          <a:lstStyle/>
          <a:p>
            <a:pPr lvl="0"/>
            <a:r>
              <a:rPr lang="en-US" altLang="zh-CN" sz="4800" b="1" dirty="0" err="1">
                <a:solidFill>
                  <a:srgbClr val="FF3300"/>
                </a:solidFill>
                <a:latin typeface="宋体" panose="02010600030101010101" pitchFamily="2" charset="-122"/>
                <a:ea typeface="宋体" panose="02010600030101010101" pitchFamily="2" charset="-122"/>
              </a:rPr>
              <a:t>dòu</a:t>
            </a:r>
            <a:endParaRPr lang="en-US" altLang="zh-CN" sz="4800" b="1" dirty="0">
              <a:solidFill>
                <a:srgbClr val="FF3300"/>
              </a:solidFill>
              <a:latin typeface="宋体" panose="02010600030101010101" pitchFamily="2" charset="-122"/>
              <a:ea typeface="宋体" panose="02010600030101010101" pitchFamily="2" charset="-122"/>
            </a:endParaRPr>
          </a:p>
        </p:txBody>
      </p:sp>
      <p:sp>
        <p:nvSpPr>
          <p:cNvPr id="22" name="矩形 21"/>
          <p:cNvSpPr/>
          <p:nvPr/>
        </p:nvSpPr>
        <p:spPr>
          <a:xfrm>
            <a:off x="6157913" y="1143000"/>
            <a:ext cx="2735262" cy="1138238"/>
          </a:xfrm>
          <a:prstGeom prst="rect">
            <a:avLst/>
          </a:prstGeom>
          <a:noFill/>
          <a:ln w="9525">
            <a:noFill/>
          </a:ln>
        </p:spPr>
        <p:txBody>
          <a:bodyPr>
            <a:spAutoFit/>
          </a:bodyPr>
          <a:lstStyle/>
          <a:p>
            <a:pPr lvl="0"/>
            <a:r>
              <a:rPr lang="en-US" altLang="zh-CN" sz="3200" b="1" dirty="0" err="1">
                <a:solidFill>
                  <a:srgbClr val="000000"/>
                </a:solidFill>
                <a:latin typeface="宋体" panose="02010600030101010101" pitchFamily="2" charset="-122"/>
                <a:ea typeface="宋体" panose="02010600030101010101" pitchFamily="2" charset="-122"/>
              </a:rPr>
              <a:t>tǔ  dòu</a:t>
            </a:r>
            <a:endParaRPr lang="en-US" altLang="zh-CN" sz="3200" b="1">
              <a:solidFill>
                <a:srgbClr val="000000"/>
              </a:solidFill>
              <a:latin typeface="宋体" panose="02010600030101010101" pitchFamily="2" charset="-122"/>
              <a:ea typeface="宋体" panose="02010600030101010101" pitchFamily="2" charset="-122"/>
            </a:endParaRPr>
          </a:p>
          <a:p>
            <a:pPr lvl="0"/>
            <a:r>
              <a:rPr lang="zh-CN" altLang="en-US" sz="3600" b="1" dirty="0">
                <a:solidFill>
                  <a:srgbClr val="000000"/>
                </a:solidFill>
                <a:latin typeface="宋体" panose="02010600030101010101" pitchFamily="2" charset="-122"/>
                <a:ea typeface="宋体" panose="02010600030101010101" pitchFamily="2" charset="-122"/>
              </a:rPr>
              <a:t>土  豆</a:t>
            </a:r>
          </a:p>
        </p:txBody>
      </p:sp>
      <p:sp>
        <p:nvSpPr>
          <p:cNvPr id="27" name="矩形 26"/>
          <p:cNvSpPr/>
          <p:nvPr/>
        </p:nvSpPr>
        <p:spPr>
          <a:xfrm>
            <a:off x="6175375" y="2603500"/>
            <a:ext cx="2713038" cy="1138238"/>
          </a:xfrm>
          <a:prstGeom prst="rect">
            <a:avLst/>
          </a:prstGeom>
          <a:noFill/>
          <a:ln w="9525">
            <a:noFill/>
          </a:ln>
        </p:spPr>
        <p:txBody>
          <a:bodyPr>
            <a:spAutoFit/>
          </a:bodyPr>
          <a:lstStyle/>
          <a:p>
            <a:pPr lvl="0"/>
            <a:r>
              <a:rPr lang="en-US" altLang="zh-CN" sz="3200" b="1" dirty="0" err="1">
                <a:solidFill>
                  <a:srgbClr val="000000"/>
                </a:solidFill>
                <a:latin typeface="宋体" panose="02010600030101010101" pitchFamily="2" charset="-122"/>
                <a:ea typeface="宋体" panose="02010600030101010101" pitchFamily="2" charset="-122"/>
              </a:rPr>
              <a:t>dòu jiānɡ</a:t>
            </a:r>
            <a:endParaRPr lang="en-US" altLang="zh-CN" sz="3200" b="1">
              <a:solidFill>
                <a:srgbClr val="000000"/>
              </a:solidFill>
              <a:latin typeface="宋体" panose="02010600030101010101" pitchFamily="2" charset="-122"/>
              <a:ea typeface="宋体" panose="02010600030101010101" pitchFamily="2" charset="-122"/>
            </a:endParaRPr>
          </a:p>
          <a:p>
            <a:pPr lvl="0"/>
            <a:r>
              <a:rPr lang="zh-CN" altLang="en-US" sz="3600" b="1" dirty="0">
                <a:solidFill>
                  <a:srgbClr val="000000"/>
                </a:solidFill>
                <a:latin typeface="宋体" panose="02010600030101010101" pitchFamily="2" charset="-122"/>
                <a:ea typeface="宋体" panose="02010600030101010101" pitchFamily="2" charset="-122"/>
              </a:rPr>
              <a:t>豆  浆</a:t>
            </a:r>
          </a:p>
        </p:txBody>
      </p:sp>
      <p:sp>
        <p:nvSpPr>
          <p:cNvPr id="28" name="矩形 10"/>
          <p:cNvSpPr/>
          <p:nvPr/>
        </p:nvSpPr>
        <p:spPr>
          <a:xfrm>
            <a:off x="1547813" y="5449888"/>
            <a:ext cx="1081087"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造句：</a:t>
            </a:r>
            <a:endParaRPr lang="zh-CN" altLang="en-US" sz="2600" b="1" dirty="0">
              <a:solidFill>
                <a:srgbClr val="000000"/>
              </a:solidFill>
              <a:latin typeface="楷体_GB2312" pitchFamily="49" charset="-122"/>
              <a:ea typeface="楷体_GB2312" pitchFamily="49" charset="-122"/>
            </a:endParaRPr>
          </a:p>
        </p:txBody>
      </p:sp>
      <p:sp>
        <p:nvSpPr>
          <p:cNvPr id="29" name="矩形 10"/>
          <p:cNvSpPr/>
          <p:nvPr/>
        </p:nvSpPr>
        <p:spPr>
          <a:xfrm>
            <a:off x="2447925" y="5448300"/>
            <a:ext cx="5943600" cy="573088"/>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000000"/>
                </a:solidFill>
                <a:latin typeface="楷体_GB2312" pitchFamily="49" charset="-122"/>
                <a:ea typeface="楷体_GB2312" pitchFamily="49" charset="-122"/>
              </a:rPr>
              <a:t>弟弟喝</a:t>
            </a:r>
            <a:r>
              <a:rPr lang="zh-CN" altLang="en-US" sz="2600" b="1" dirty="0">
                <a:solidFill>
                  <a:srgbClr val="0000FF"/>
                </a:solidFill>
                <a:latin typeface="楷体_GB2312" pitchFamily="49" charset="-122"/>
                <a:ea typeface="楷体_GB2312" pitchFamily="49" charset="-122"/>
              </a:rPr>
              <a:t>豆浆</a:t>
            </a:r>
            <a:r>
              <a:rPr lang="zh-CN" altLang="en-US" sz="2600" b="1" dirty="0">
                <a:solidFill>
                  <a:srgbClr val="000000"/>
                </a:solidFill>
                <a:latin typeface="楷体_GB2312" pitchFamily="49" charset="-122"/>
                <a:ea typeface="楷体_GB2312" pitchFamily="49" charset="-122"/>
              </a:rPr>
              <a:t>的可爱模样把大家都逗乐了。</a:t>
            </a:r>
          </a:p>
        </p:txBody>
      </p:sp>
      <p:sp>
        <p:nvSpPr>
          <p:cNvPr id="19" name="矩形 10"/>
          <p:cNvSpPr/>
          <p:nvPr/>
        </p:nvSpPr>
        <p:spPr>
          <a:xfrm>
            <a:off x="1547813" y="4605338"/>
            <a:ext cx="1081087" cy="573087"/>
          </a:xfrm>
          <a:prstGeom prst="rect">
            <a:avLst/>
          </a:prstGeom>
          <a:solidFill>
            <a:srgbClr val="FFFFFF">
              <a:alpha val="50980"/>
            </a:srgbClr>
          </a:solidFill>
          <a:ln w="9525">
            <a:noFill/>
          </a:ln>
        </p:spPr>
        <p:txBody>
          <a:bodyPr>
            <a:spAutoFit/>
          </a:bodyPr>
          <a:lstStyle/>
          <a:p>
            <a:pPr lvl="0">
              <a:lnSpc>
                <a:spcPct val="120000"/>
              </a:lnSpc>
            </a:pPr>
            <a:r>
              <a:rPr lang="zh-CN" altLang="en-US" sz="2600" b="1" dirty="0">
                <a:solidFill>
                  <a:srgbClr val="FF0000"/>
                </a:solidFill>
                <a:latin typeface="黑体" panose="02010609060101010101" pitchFamily="49" charset="-122"/>
                <a:ea typeface="黑体" panose="02010609060101010101" pitchFamily="49" charset="-122"/>
              </a:rPr>
              <a:t>笔顺：</a:t>
            </a:r>
            <a:endParaRPr lang="zh-CN" altLang="en-US" sz="2600" b="1" dirty="0">
              <a:solidFill>
                <a:srgbClr val="000000"/>
              </a:solidFill>
              <a:latin typeface="楷体_GB2312" pitchFamily="49" charset="-122"/>
              <a:ea typeface="楷体_GB2312" pitchFamily="49" charset="-122"/>
            </a:endParaRPr>
          </a:p>
        </p:txBody>
      </p:sp>
      <p:pic>
        <p:nvPicPr>
          <p:cNvPr id="10253" name="Picture 13"/>
          <p:cNvPicPr>
            <a:picLocks noChangeAspect="1"/>
          </p:cNvPicPr>
          <p:nvPr/>
        </p:nvPicPr>
        <p:blipFill>
          <a:blip r:embed="rId4"/>
          <a:stretch>
            <a:fillRect/>
          </a:stretch>
        </p:blipFill>
        <p:spPr>
          <a:xfrm>
            <a:off x="2500313" y="4849813"/>
            <a:ext cx="4738687" cy="3635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10253"/>
                                        </p:tgtEl>
                                        <p:attrNameLst>
                                          <p:attrName>style.visibility</p:attrName>
                                        </p:attrNameLst>
                                      </p:cBhvr>
                                      <p:to>
                                        <p:strVal val="visible"/>
                                      </p:to>
                                    </p:set>
                                    <p:animEffect transition="in" filter="wipe(left)">
                                      <p:cBhvr>
                                        <p:cTn id="22" dur="500"/>
                                        <p:tgtEl>
                                          <p:spTgt spid="1025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bldLvl="0" animBg="1"/>
      <p:bldP spid="29" grpId="0" bldLvl="0" animBg="1"/>
      <p:bldP spid="1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582863" y="704850"/>
            <a:ext cx="3778250" cy="1143000"/>
          </a:xfrm>
        </p:spPr>
        <p:txBody>
          <a:bodyPr anchor="ctr"/>
          <a:lstStyle/>
          <a:p>
            <a:pPr lvl="0"/>
            <a:r>
              <a:rPr lang="zh-CN" altLang="en-US">
                <a:solidFill>
                  <a:srgbClr val="FF0000"/>
                </a:solidFill>
              </a:rPr>
              <a:t>重阳节</a:t>
            </a:r>
          </a:p>
        </p:txBody>
      </p:sp>
      <p:pic>
        <p:nvPicPr>
          <p:cNvPr id="6147" name="图片 1"/>
          <p:cNvPicPr>
            <a:picLocks noChangeAspect="1"/>
          </p:cNvPicPr>
          <p:nvPr/>
        </p:nvPicPr>
        <p:blipFill>
          <a:blip r:embed="rId2"/>
          <a:stretch>
            <a:fillRect/>
          </a:stretch>
        </p:blipFill>
        <p:spPr>
          <a:xfrm>
            <a:off x="598488" y="1660525"/>
            <a:ext cx="4297362" cy="2806700"/>
          </a:xfrm>
          <a:prstGeom prst="rect">
            <a:avLst/>
          </a:prstGeom>
          <a:noFill/>
          <a:ln w="9525">
            <a:noFill/>
          </a:ln>
        </p:spPr>
      </p:pic>
      <p:pic>
        <p:nvPicPr>
          <p:cNvPr id="6148" name="图片 2"/>
          <p:cNvPicPr>
            <a:picLocks noChangeAspect="1"/>
          </p:cNvPicPr>
          <p:nvPr/>
        </p:nvPicPr>
        <p:blipFill>
          <a:blip r:embed="rId3"/>
          <a:srcRect l="6924" t="4364" r="25377" b="7027"/>
          <a:stretch>
            <a:fillRect/>
          </a:stretch>
        </p:blipFill>
        <p:spPr>
          <a:xfrm>
            <a:off x="3810000" y="3727450"/>
            <a:ext cx="4191000" cy="2514600"/>
          </a:xfrm>
          <a:prstGeom prst="rect">
            <a:avLst/>
          </a:prstGeom>
          <a:noFill/>
          <a:ln w="9525">
            <a:noFill/>
          </a:ln>
        </p:spPr>
      </p:pic>
      <p:sp>
        <p:nvSpPr>
          <p:cNvPr id="6149" name="矩形 6148"/>
          <p:cNvSpPr/>
          <p:nvPr/>
        </p:nvSpPr>
        <p:spPr>
          <a:xfrm>
            <a:off x="0" y="76200"/>
            <a:ext cx="4324350" cy="366713"/>
          </a:xfrm>
          <a:prstGeom prst="rect">
            <a:avLst/>
          </a:prstGeom>
          <a:noFill/>
          <a:ln w="9525">
            <a:noFill/>
          </a:ln>
        </p:spPr>
        <p:txBody>
          <a:bodyPr wrap="none" anchor="t">
            <a:spAutoFit/>
          </a:bodyPr>
          <a:lstStyle/>
          <a:p>
            <a:pPr lvl="0">
              <a:buFont typeface="Arial" panose="020B0604020202020204" pitchFamily="34" charset="0"/>
              <a:buNone/>
            </a:pPr>
            <a:r>
              <a:rPr lang="zh-CN" altLang="en-US" dirty="0">
                <a:latin typeface="Arial" panose="020B0604020202020204" pitchFamily="34" charset="0"/>
                <a:ea typeface="宋体" panose="02010600030101010101" pitchFamily="2" charset="-122"/>
              </a:rPr>
              <a:t>绿色圃中小学教育网</a:t>
            </a:r>
            <a:r>
              <a:rPr lang="en-US" altLang="zh-CN" dirty="0" err="1">
                <a:latin typeface="Arial" panose="020B0604020202020204" pitchFamily="34" charset="0"/>
                <a:ea typeface="宋体" panose="02010600030101010101" pitchFamily="2" charset="-122"/>
              </a:rPr>
              <a:t>http://www.lspjy.com</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3555" y="1209675"/>
            <a:ext cx="8097520" cy="4114800"/>
          </a:xfrm>
          <a:prstGeom prst="rect">
            <a:avLst/>
          </a:prstGeom>
          <a:noFill/>
        </p:spPr>
        <p:txBody>
          <a:bodyPr wrap="square" rtlCol="0">
            <a:spAutoFit/>
          </a:bodyPr>
          <a:lstStyle/>
          <a:p>
            <a:r>
              <a:rPr lang="en-US" altLang="zh-CN" sz="4400" b="1">
                <a:latin typeface="楷体" panose="02010609060101010101" pitchFamily="49" charset="-122"/>
                <a:ea typeface="楷体" panose="02010609060101010101" pitchFamily="49" charset="-122"/>
              </a:rPr>
              <a:t>     </a:t>
            </a:r>
            <a:r>
              <a:rPr lang="zh-CN" altLang="en-US" sz="4400" b="1">
                <a:latin typeface="楷体" panose="02010609060101010101" pitchFamily="49" charset="-122"/>
                <a:ea typeface="楷体" panose="02010609060101010101" pitchFamily="49" charset="-122"/>
              </a:rPr>
              <a:t>课文先讲了端午节的时候，外婆要煮好粽子，接着讲了粽子的（     ） 、（     ）、（     ）和（     ），最后讲了人们端午节吃粽子的原因是（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6775" y="2225675"/>
            <a:ext cx="3060700" cy="3932238"/>
          </a:xfrm>
          <a:prstGeom prst="rect">
            <a:avLst/>
          </a:prstGeom>
          <a:noFill/>
        </p:spPr>
        <p:txBody>
          <a:bodyPr wrap="square" rtlCol="0">
            <a:spAutoFit/>
          </a:bodyPr>
          <a:lstStyle/>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一锅粽子</a:t>
            </a:r>
          </a:p>
          <a:p>
            <a:pPr lvl="0">
              <a:buFont typeface="Arial" panose="020B0604020202020204" pitchFamily="34" charset="0"/>
              <a:buNone/>
            </a:pPr>
            <a:endParaRPr lang="zh-CN" altLang="en-US" sz="3600" u="sng">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一口粽子</a:t>
            </a:r>
          </a:p>
          <a:p>
            <a:pPr lvl="0">
              <a:buFont typeface="Arial" panose="020B0604020202020204" pitchFamily="34" charset="0"/>
              <a:buNone/>
            </a:pPr>
            <a:r>
              <a:rPr lang="zh-CN" altLang="en-US" sz="3600" u="sng">
                <a:latin typeface="Arial" panose="020B0604020202020204" pitchFamily="34" charset="0"/>
                <a:ea typeface="宋体" panose="02010600030101010101" pitchFamily="2" charset="-122"/>
              </a:rPr>
              <a:t>       </a:t>
            </a:r>
          </a:p>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一篮粽子</a:t>
            </a:r>
          </a:p>
          <a:p>
            <a:pPr lvl="0">
              <a:buFont typeface="Arial" panose="020B0604020202020204" pitchFamily="34" charset="0"/>
              <a:buNone/>
            </a:pPr>
            <a:endParaRPr lang="zh-CN" altLang="en-US" sz="3600">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    ）粽子</a:t>
            </a:r>
          </a:p>
        </p:txBody>
      </p:sp>
      <p:sp>
        <p:nvSpPr>
          <p:cNvPr id="3" name="文本框 2"/>
          <p:cNvSpPr txBox="1"/>
          <p:nvPr/>
        </p:nvSpPr>
        <p:spPr>
          <a:xfrm>
            <a:off x="4422775" y="2225675"/>
            <a:ext cx="3060700" cy="3932238"/>
          </a:xfrm>
          <a:prstGeom prst="rect">
            <a:avLst/>
          </a:prstGeom>
          <a:noFill/>
        </p:spPr>
        <p:txBody>
          <a:bodyPr wrap="square" rtlCol="0">
            <a:spAutoFit/>
          </a:bodyPr>
          <a:lstStyle/>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一个苹果</a:t>
            </a:r>
          </a:p>
          <a:p>
            <a:pPr lvl="0">
              <a:buFont typeface="Arial" panose="020B0604020202020204" pitchFamily="34" charset="0"/>
              <a:buNone/>
            </a:pPr>
            <a:endParaRPr lang="zh-CN" altLang="en-US" sz="3600">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一盘苹果</a:t>
            </a:r>
          </a:p>
          <a:p>
            <a:pPr lvl="0">
              <a:buFont typeface="Arial" panose="020B0604020202020204" pitchFamily="34" charset="0"/>
              <a:buNone/>
            </a:pPr>
            <a:endParaRPr lang="zh-CN" altLang="en-US" sz="3600">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一箱苹果</a:t>
            </a:r>
          </a:p>
          <a:p>
            <a:pPr lvl="0">
              <a:buFont typeface="Arial" panose="020B0604020202020204" pitchFamily="34" charset="0"/>
              <a:buNone/>
            </a:pPr>
            <a:endParaRPr lang="zh-CN" altLang="en-US" sz="3600">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600">
                <a:latin typeface="Arial" panose="020B0604020202020204" pitchFamily="34" charset="0"/>
                <a:ea typeface="宋体" panose="02010600030101010101" pitchFamily="2" charset="-122"/>
              </a:rPr>
              <a:t>一（    ）苹果 </a:t>
            </a:r>
            <a:r>
              <a:rPr lang="zh-CN" altLang="en-US" sz="3600" u="sng">
                <a:latin typeface="Arial" panose="020B0604020202020204" pitchFamily="34" charset="0"/>
                <a:ea typeface="宋体" panose="02010600030101010101" pitchFamily="2" charset="-122"/>
              </a:rPr>
              <a:t>  </a:t>
            </a:r>
            <a:r>
              <a:rPr lang="zh-CN" altLang="en-US" sz="3600">
                <a:latin typeface="Arial" panose="020B0604020202020204" pitchFamily="34" charset="0"/>
                <a:ea typeface="宋体" panose="02010600030101010101" pitchFamily="2" charset="-122"/>
              </a:rPr>
              <a:t>     </a:t>
            </a:r>
          </a:p>
        </p:txBody>
      </p:sp>
      <p:sp>
        <p:nvSpPr>
          <p:cNvPr id="4" name="矩形 3"/>
          <p:cNvSpPr/>
          <p:nvPr/>
        </p:nvSpPr>
        <p:spPr>
          <a:xfrm>
            <a:off x="929319" y="849627"/>
            <a:ext cx="6383655" cy="914400"/>
          </a:xfrm>
          <a:prstGeom prst="rect">
            <a:avLst/>
          </a:prstGeom>
          <a:noFill/>
          <a:ln>
            <a:noFill/>
          </a:ln>
        </p:spPr>
        <p:txBody>
          <a:bodyPr wrap="none" rtlCol="0" anchor="t">
            <a:spAutoFit/>
          </a:bodyPr>
          <a:lstStyle/>
          <a:p>
            <a:pPr algn="ctr" fontAlgn="base"/>
            <a:r>
              <a:rPr lang="zh-CN" altLang="en-US" sz="5400" b="1" strike="noStrike" noProof="1">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宋体" panose="02010600030101010101" pitchFamily="2" charset="-122"/>
                <a:cs typeface="+mn-ea"/>
              </a:rPr>
              <a:t>想一想还能怎样说？</a:t>
            </a:r>
            <a:endParaRPr lang="zh-CN" altLang="en-US" sz="5400" b="1" strike="noStrike" noProof="1">
              <a:ln w="6600">
                <a:solidFill>
                  <a:schemeClr val="accent2"/>
                </a:solidFill>
                <a:prstDash val="solid"/>
              </a:ln>
              <a:solidFill>
                <a:srgbClr val="FFFFFF"/>
              </a:solidFill>
              <a:effectLst>
                <a:outerShdw dist="38100" dir="2700000" algn="tl" rotWithShape="0">
                  <a:schemeClr val="accent2"/>
                </a:outerShdw>
              </a:effectLst>
            </a:endParaRPr>
          </a:p>
        </p:txBody>
      </p:sp>
      <p:pic>
        <p:nvPicPr>
          <p:cNvPr id="3077" name="Picture 16" descr="0015e77674b7604f-592c837e68606e11-9db1e8c9d1ec6a465e02d03d03db53e5"/>
          <p:cNvPicPr>
            <a:picLocks noChangeAspect="1"/>
          </p:cNvPicPr>
          <p:nvPr/>
        </p:nvPicPr>
        <p:blipFill>
          <a:blip r:embed="rId2">
            <a:clrChange>
              <a:clrFrom>
                <a:srgbClr val="FFFFFF"/>
              </a:clrFrom>
              <a:clrTo>
                <a:srgbClr val="FFFFFF">
                  <a:alpha val="0"/>
                </a:srgbClr>
              </a:clrTo>
            </a:clrChange>
          </a:blip>
          <a:srcRect l="23589" t="3334" r="8420" b="5927"/>
          <a:stretch>
            <a:fillRect/>
          </a:stretch>
        </p:blipFill>
        <p:spPr>
          <a:xfrm>
            <a:off x="7202488" y="4787900"/>
            <a:ext cx="1871662" cy="1944688"/>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
          <p:cNvPicPr>
            <a:picLocks noChangeAspect="1"/>
          </p:cNvPicPr>
          <p:nvPr/>
        </p:nvPicPr>
        <p:blipFill>
          <a:blip r:embed="rId2"/>
          <a:stretch>
            <a:fillRect/>
          </a:stretch>
        </p:blipFill>
        <p:spPr>
          <a:xfrm>
            <a:off x="2582863" y="3516313"/>
            <a:ext cx="6310312" cy="3132137"/>
          </a:xfrm>
          <a:prstGeom prst="rect">
            <a:avLst/>
          </a:prstGeom>
          <a:noFill/>
          <a:ln w="9525">
            <a:noFill/>
          </a:ln>
        </p:spPr>
      </p:pic>
      <p:sp>
        <p:nvSpPr>
          <p:cNvPr id="7171" name="标题 1"/>
          <p:cNvSpPr>
            <a:spLocks noGrp="1"/>
          </p:cNvSpPr>
          <p:nvPr>
            <p:ph type="title"/>
          </p:nvPr>
        </p:nvSpPr>
        <p:spPr>
          <a:xfrm>
            <a:off x="2582863" y="704850"/>
            <a:ext cx="3778250" cy="1143000"/>
          </a:xfrm>
        </p:spPr>
        <p:txBody>
          <a:bodyPr anchor="ctr"/>
          <a:lstStyle/>
          <a:p>
            <a:pPr lvl="0"/>
            <a:r>
              <a:rPr lang="zh-CN" altLang="en-US">
                <a:solidFill>
                  <a:srgbClr val="FF0000"/>
                </a:solidFill>
              </a:rPr>
              <a:t>端午节</a:t>
            </a:r>
          </a:p>
        </p:txBody>
      </p:sp>
      <p:pic>
        <p:nvPicPr>
          <p:cNvPr id="7172" name="图片 1"/>
          <p:cNvPicPr>
            <a:picLocks noChangeAspect="1"/>
          </p:cNvPicPr>
          <p:nvPr/>
        </p:nvPicPr>
        <p:blipFill>
          <a:blip r:embed="rId3" cstate="print"/>
          <a:stretch>
            <a:fillRect/>
          </a:stretch>
        </p:blipFill>
        <p:spPr>
          <a:xfrm>
            <a:off x="485775" y="1677988"/>
            <a:ext cx="4252913" cy="2659062"/>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600" y="734060"/>
            <a:ext cx="8740775" cy="4480560"/>
          </a:xfrm>
          <a:prstGeom prst="rect">
            <a:avLst/>
          </a:prstGeom>
          <a:noFill/>
        </p:spPr>
        <p:txBody>
          <a:bodyPr wrap="square" rtlCol="0" anchor="t">
            <a:spAutoFit/>
          </a:bodyPr>
          <a:lstStyle/>
          <a:p>
            <a:r>
              <a:rPr lang="en-US" altLang="zh-CN" sz="32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端午节为每年农历五月初五，又称端阳节、午日节、五月节等。端午节起源于中国，最初是中国人民祛病防疫的节日，吴越之地春秋之前有在农历五月初五以龙舟竞渡形式举行部落图腾祭祀的习俗；后因诗人屈原在这一天死去，便成了中国人民纪念屈原的传统节日；部分地区也有纪念伍子胥、曹娥等说法。</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2050" name="Picture 2" descr="C:\Users\Administrator\Desktop\QQ截图20161011160449.png"/>
          <p:cNvPicPr>
            <a:picLocks noChangeAspect="1" noChangeArrowheads="1"/>
          </p:cNvPicPr>
          <p:nvPr/>
        </p:nvPicPr>
        <p:blipFill>
          <a:blip r:embed="rId2" cstate="print"/>
          <a:srcRect/>
          <a:stretch>
            <a:fillRect/>
          </a:stretch>
        </p:blipFill>
        <p:spPr bwMode="auto">
          <a:xfrm>
            <a:off x="0" y="0"/>
            <a:ext cx="9169790" cy="6858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descr="C:\Users\Administrator\Desktop\QQ截图20161011160703.pn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1250</Words>
  <Application>WPS 演示</Application>
  <PresentationFormat>全屏显示(4:3)</PresentationFormat>
  <Paragraphs>216</Paragraphs>
  <Slides>51</Slides>
  <Notes>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幻灯片 1</vt:lpstr>
      <vt:lpstr>春  节</vt:lpstr>
      <vt:lpstr>元宵节</vt:lpstr>
      <vt:lpstr>中秋节</vt:lpstr>
      <vt:lpstr>重阳节</vt:lpstr>
      <vt:lpstr>端午节</vt:lpstr>
      <vt:lpstr>幻灯片 7</vt:lpstr>
      <vt:lpstr>幻灯片 8</vt:lpstr>
      <vt:lpstr>幻灯片 9</vt:lpstr>
      <vt:lpstr>幻灯片 10</vt:lpstr>
      <vt:lpstr>幻灯片 11</vt:lpstr>
      <vt:lpstr>10 端午粽</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用“除了……还……”写句子。</vt:lpstr>
      <vt:lpstr>幻灯片 40</vt:lpstr>
      <vt:lpstr>幻灯片 41</vt:lpstr>
      <vt:lpstr>读一读 ，写一写</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28</cp:revision>
  <dcterms:created xsi:type="dcterms:W3CDTF">2016-10-11T07:49:00Z</dcterms:created>
  <dcterms:modified xsi:type="dcterms:W3CDTF">2017-03-19T13:39:09Z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