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826" r:id="rId4"/>
    <p:sldId id="827" r:id="rId6"/>
    <p:sldId id="849" r:id="rId7"/>
    <p:sldId id="854" r:id="rId8"/>
    <p:sldId id="828" r:id="rId9"/>
    <p:sldId id="853" r:id="rId10"/>
    <p:sldId id="829" r:id="rId11"/>
    <p:sldId id="875" r:id="rId12"/>
    <p:sldId id="850" r:id="rId13"/>
    <p:sldId id="874" r:id="rId14"/>
    <p:sldId id="876" r:id="rId15"/>
    <p:sldId id="851" r:id="rId16"/>
    <p:sldId id="855" r:id="rId17"/>
    <p:sldId id="877" r:id="rId18"/>
    <p:sldId id="856" r:id="rId19"/>
    <p:sldId id="852" r:id="rId20"/>
    <p:sldId id="857" r:id="rId21"/>
    <p:sldId id="878" r:id="rId22"/>
    <p:sldId id="873" r:id="rId23"/>
    <p:sldId id="858" r:id="rId24"/>
    <p:sldId id="830" r:id="rId25"/>
    <p:sldId id="831" r:id="rId26"/>
    <p:sldId id="832" r:id="rId27"/>
    <p:sldId id="833" r:id="rId28"/>
    <p:sldId id="834" r:id="rId29"/>
    <p:sldId id="835" r:id="rId30"/>
  </p:sldIdLst>
  <p:sldSz cx="9144000" cy="6858000" type="screen4x3"/>
  <p:notesSz cx="7104380" cy="1023493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4E0E1"/>
    <a:srgbClr val="97EEFE"/>
    <a:srgbClr val="A5EDF0"/>
    <a:srgbClr val="8BE4D2"/>
    <a:srgbClr val="BBEFE7"/>
    <a:srgbClr val="85CAD9"/>
    <a:srgbClr val="027718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>
        <p:scale>
          <a:sx n="100" d="100"/>
          <a:sy n="100" d="100"/>
        </p:scale>
        <p:origin x="-1944" y="-666"/>
      </p:cViewPr>
      <p:guideLst>
        <p:guide orient="horz" pos="2160"/>
        <p:guide pos="216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26" d="100"/>
        <a:sy n="12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8AED777-DBFF-4C12-B5AA-CF2814F7C20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3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Font typeface="Arial" panose="020B0604020202020204" pitchFamily="34" charset="0"/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r>
              <a:rPr lang="zh-CN" altLang="en-US" dirty="0"/>
              <a:t>全世界的大熊猫不足</a:t>
            </a:r>
            <a:r>
              <a:rPr lang="en-US" altLang="zh-CN" dirty="0"/>
              <a:t>1600</a:t>
            </a:r>
            <a:r>
              <a:rPr lang="zh-CN" altLang="en-US" dirty="0"/>
              <a:t>只，属于国家一级保护动物。野外大熊猫的寿命为18-20岁，圈养状态下可以超过30岁。世界最可爱动物榜上排名第三。</a:t>
            </a: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2"/>
          <p:cNvSpPr>
            <a:spLocks noGrp="1"/>
          </p:cNvSpPr>
          <p:nvPr>
            <p:ph type="body"/>
          </p:nvPr>
        </p:nvSpPr>
        <p:spPr>
          <a:xfrm>
            <a:off x="628650" y="1420813"/>
            <a:ext cx="7886700" cy="43513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文本占位符 2"/>
          <p:cNvSpPr>
            <a:spLocks noGrp="1"/>
          </p:cNvSpPr>
          <p:nvPr>
            <p:ph type="body"/>
          </p:nvPr>
        </p:nvSpPr>
        <p:spPr>
          <a:xfrm>
            <a:off x="628650" y="1420813"/>
            <a:ext cx="7886700" cy="43513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CDE36B-2842-49A8-9964-3212EA82DF55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buFont typeface="Arial" panose="020B0604020202020204" pitchFamily="34" charset="0"/>
              <a:buNone/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4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0.jpeg"/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tags" Target="../tags/tag5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8.png"/><Relationship Id="rId5" Type="http://schemas.openxmlformats.org/officeDocument/2006/relationships/tags" Target="../tags/tag2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GIF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465" y="2081530"/>
            <a:ext cx="6969125" cy="371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30313" y="1122363"/>
            <a:ext cx="64658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4400" b="1" dirty="0">
                <a:solidFill>
                  <a:schemeClr val="accent2"/>
                </a:solidFill>
                <a:latin typeface="宋体" panose="02010600030101010101" pitchFamily="2" charset="-122"/>
              </a:rPr>
              <a:t>第七单元 国宝大熊猫</a:t>
            </a:r>
            <a:endParaRPr lang="zh-CN" altLang="en-US" sz="4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WeChat_2020061522030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42870" y="0"/>
            <a:ext cx="3857625" cy="6858000"/>
          </a:xfrm>
          <a:prstGeom prst="rect">
            <a:avLst/>
          </a:prstGeom>
        </p:spPr>
      </p:pic>
      <p:sp>
        <p:nvSpPr>
          <p:cNvPr id="4" name="六角星 3"/>
          <p:cNvSpPr/>
          <p:nvPr/>
        </p:nvSpPr>
        <p:spPr>
          <a:xfrm>
            <a:off x="596265" y="1615440"/>
            <a:ext cx="1761490" cy="1924685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设问开头</a:t>
            </a:r>
            <a:endParaRPr lang="zh-CN" altLang="en-US"/>
          </a:p>
        </p:txBody>
      </p:sp>
      <p:sp>
        <p:nvSpPr>
          <p:cNvPr id="5" name="六角星 4"/>
          <p:cNvSpPr/>
          <p:nvPr/>
        </p:nvSpPr>
        <p:spPr>
          <a:xfrm>
            <a:off x="5777230" y="426720"/>
            <a:ext cx="1761490" cy="1924685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排比开头</a:t>
            </a:r>
            <a:endParaRPr lang="zh-CN" altLang="en-US"/>
          </a:p>
        </p:txBody>
      </p:sp>
      <p:sp>
        <p:nvSpPr>
          <p:cNvPr id="6" name="六角星 5"/>
          <p:cNvSpPr/>
          <p:nvPr/>
        </p:nvSpPr>
        <p:spPr>
          <a:xfrm>
            <a:off x="7151370" y="4284345"/>
            <a:ext cx="1761490" cy="1924685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引用开头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bd7cd91e79f0_61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" y="1289050"/>
            <a:ext cx="4302125" cy="365379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498340" y="1289050"/>
            <a:ext cx="3274060" cy="28530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接着你来到了第二步，我可是靠颜值吃饭的，请把我写得萌一点，嘻嘻</a:t>
            </a:r>
            <a:r>
              <a:rPr lang="en-US" altLang="zh-CN"/>
              <a:t>~</a:t>
            </a:r>
            <a:endParaRPr lang="en-US" altLang="zh-CN"/>
          </a:p>
        </p:txBody>
      </p:sp>
      <p:sp>
        <p:nvSpPr>
          <p:cNvPr id="14338" name="TextBox 3"/>
          <p:cNvSpPr txBox="1"/>
          <p:nvPr/>
        </p:nvSpPr>
        <p:spPr>
          <a:xfrm>
            <a:off x="4759325" y="4873625"/>
            <a:ext cx="343027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第二部分：外貌特征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392430" y="226695"/>
            <a:ext cx="4222115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第二部分：介绍大熊猫的外貌特征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895" y="1045845"/>
            <a:ext cx="5554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整体到局部进行描写，如，身子、尾巴、身上的毛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2920" y="1414145"/>
            <a:ext cx="8641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： </a:t>
            </a:r>
            <a:r>
              <a:rPr lang="zh-CN" altLang="en-US" dirty="0">
                <a:latin typeface="宋体" panose="02010600030101010101" pitchFamily="2" charset="-122"/>
                <a:sym typeface="+mn-ea"/>
              </a:rPr>
              <a:t>也可以从局部到整体，可以分别写头、身子、四肢、肩膀、眼睛等方面的特点。</a:t>
            </a:r>
            <a:endParaRPr lang="zh-CN" altLang="en-US"/>
          </a:p>
        </p:txBody>
      </p:sp>
      <p:pic>
        <p:nvPicPr>
          <p:cNvPr id="4" name="图片 3" descr="u=3914083877,2567769509&amp;fm=26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280" y="2428240"/>
            <a:ext cx="5048885" cy="3383280"/>
          </a:xfrm>
          <a:prstGeom prst="rect">
            <a:avLst/>
          </a:prstGeom>
        </p:spPr>
      </p:pic>
      <p:sp>
        <p:nvSpPr>
          <p:cNvPr id="5" name="线形标注 2 4"/>
          <p:cNvSpPr/>
          <p:nvPr/>
        </p:nvSpPr>
        <p:spPr>
          <a:xfrm>
            <a:off x="6697980" y="2127885"/>
            <a:ext cx="1684655" cy="90995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0390"/>
              <a:gd name="adj6" fmla="val -857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圆圆的脑袋上长着黑耳朵</a:t>
            </a:r>
            <a:endParaRPr lang="zh-CN" altLang="en-US"/>
          </a:p>
        </p:txBody>
      </p:sp>
      <p:sp>
        <p:nvSpPr>
          <p:cNvPr id="6" name="线形标注 2 5"/>
          <p:cNvSpPr/>
          <p:nvPr/>
        </p:nvSpPr>
        <p:spPr>
          <a:xfrm>
            <a:off x="7162165" y="3401060"/>
            <a:ext cx="1220470" cy="78168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1990"/>
              <a:gd name="adj6" fmla="val -145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大大的黑眼圈，像墨镜</a:t>
            </a:r>
            <a:endParaRPr lang="zh-CN" altLang="en-US"/>
          </a:p>
        </p:txBody>
      </p:sp>
      <p:sp>
        <p:nvSpPr>
          <p:cNvPr id="10" name="线形标注 2 9"/>
          <p:cNvSpPr/>
          <p:nvPr/>
        </p:nvSpPr>
        <p:spPr>
          <a:xfrm>
            <a:off x="486410" y="2225675"/>
            <a:ext cx="1452245" cy="909955"/>
          </a:xfrm>
          <a:prstGeom prst="borderCallout2">
            <a:avLst>
              <a:gd name="adj1" fmla="val 18771"/>
              <a:gd name="adj2" fmla="val 98163"/>
              <a:gd name="adj3" fmla="val 48988"/>
              <a:gd name="adj4" fmla="val 99344"/>
              <a:gd name="adj5" fmla="val 141870"/>
              <a:gd name="adj6" fmla="val 2486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脸和身子是雪白的</a:t>
            </a:r>
            <a:endParaRPr lang="zh-CN" altLang="en-US"/>
          </a:p>
        </p:txBody>
      </p:sp>
      <p:sp>
        <p:nvSpPr>
          <p:cNvPr id="11" name="线形标注 2 10"/>
          <p:cNvSpPr/>
          <p:nvPr/>
        </p:nvSpPr>
        <p:spPr>
          <a:xfrm>
            <a:off x="392430" y="3392170"/>
            <a:ext cx="1546225" cy="1226820"/>
          </a:xfrm>
          <a:prstGeom prst="borderCallout2">
            <a:avLst>
              <a:gd name="adj1" fmla="val 18771"/>
              <a:gd name="adj2" fmla="val 98163"/>
              <a:gd name="adj3" fmla="val 48988"/>
              <a:gd name="adj4" fmla="val 99344"/>
              <a:gd name="adj5" fmla="val 37732"/>
              <a:gd name="adj6" fmla="val 2321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黑白相间，毛茸茸的，四肢和肩膀是黑油油的</a:t>
            </a:r>
            <a:endParaRPr lang="zh-CN" altLang="en-US"/>
          </a:p>
        </p:txBody>
      </p:sp>
      <p:sp>
        <p:nvSpPr>
          <p:cNvPr id="12" name="线形标注 2 11"/>
          <p:cNvSpPr/>
          <p:nvPr/>
        </p:nvSpPr>
        <p:spPr>
          <a:xfrm>
            <a:off x="7305040" y="4618990"/>
            <a:ext cx="1220470" cy="78168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5052"/>
              <a:gd name="adj6" fmla="val -903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锋利的爪子</a:t>
            </a:r>
            <a:endParaRPr lang="zh-CN" altLang="en-US"/>
          </a:p>
        </p:txBody>
      </p:sp>
      <p:sp>
        <p:nvSpPr>
          <p:cNvPr id="13" name="线形标注 2 12"/>
          <p:cNvSpPr/>
          <p:nvPr/>
        </p:nvSpPr>
        <p:spPr>
          <a:xfrm>
            <a:off x="392430" y="4815840"/>
            <a:ext cx="1452245" cy="909955"/>
          </a:xfrm>
          <a:prstGeom prst="borderCallout2">
            <a:avLst>
              <a:gd name="adj1" fmla="val 18771"/>
              <a:gd name="adj2" fmla="val 98163"/>
              <a:gd name="adj3" fmla="val 48988"/>
              <a:gd name="adj4" fmla="val 99344"/>
              <a:gd name="adj5" fmla="val 86113"/>
              <a:gd name="adj6" fmla="val 1651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短短的尾巴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5" grpId="0" bldLvl="0" animBg="1"/>
      <p:bldP spid="5" grpId="1" animBg="1"/>
      <p:bldP spid="6" grpId="0" animBg="1"/>
      <p:bldP spid="6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641350" y="897255"/>
            <a:ext cx="3439795" cy="70675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你能根据大熊猫的特点，用一段话描述一下它的样子吗？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7030" y="2302510"/>
            <a:ext cx="6023610" cy="26765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altLang="zh-CN" sz="2800" dirty="0">
                <a:latin typeface="楷体_GB2312"/>
                <a:ea typeface="楷体_GB2312"/>
                <a:sym typeface="+mn-ea"/>
              </a:rPr>
              <a:t>   大熊猫的样子可爱极了。身子胖胖的，尾巴短短的，身上毛茸茸的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，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像披了一件黑白相间的大棉袄</a:t>
            </a:r>
            <a:r>
              <a:rPr lang="en-US" altLang="zh-CN" sz="2800" dirty="0">
                <a:latin typeface="楷体_GB2312"/>
                <a:ea typeface="楷体_GB2312"/>
                <a:sym typeface="+mn-ea"/>
              </a:rPr>
              <a:t>。头和身子雪白雪白的，四肢和肩膀油黑油黑的，圆圆的脑袋上长着一对黑耳朵，黑黑的眼圈就像戴着一副大墨镜。</a:t>
            </a:r>
            <a:endParaRPr lang="en-US" altLang="zh-CN" sz="2800" dirty="0">
              <a:latin typeface="楷体_GB2312"/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bd7cd91e79f0_61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" y="1289050"/>
            <a:ext cx="4302125" cy="365379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498340" y="1289050"/>
            <a:ext cx="3952240" cy="28530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哎呀</a:t>
            </a:r>
            <a:r>
              <a:rPr lang="en-US" altLang="zh-CN"/>
              <a:t>~</a:t>
            </a:r>
            <a:r>
              <a:rPr lang="zh-CN" altLang="en-US"/>
              <a:t>光是长得萌还不足够留住我全球的粉丝啦，当聊起我爱吃、贪玩的性子，睡觉、走路时憨态可掬的样子，女孩子们都要尖叫呢！！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4556125" y="5160010"/>
            <a:ext cx="4008755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第三部分：生活习性和动作特征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501650" y="184150"/>
            <a:ext cx="4008755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第三部分：生活习性和动作特征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341755" y="901700"/>
            <a:ext cx="1804670" cy="10991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喜好</a:t>
            </a:r>
            <a:endParaRPr lang="zh-CN" altLang="en-US"/>
          </a:p>
        </p:txBody>
      </p:sp>
      <p:pic>
        <p:nvPicPr>
          <p:cNvPr id="5" name="图片 4" descr="58e5fc035aafa40f21282ea4a164034f79f019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5" y="405765"/>
            <a:ext cx="3538855" cy="1913255"/>
          </a:xfrm>
          <a:prstGeom prst="rect">
            <a:avLst/>
          </a:prstGeom>
        </p:spPr>
      </p:pic>
      <p:pic>
        <p:nvPicPr>
          <p:cNvPr id="6" name="图片 5" descr="嬉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670" y="2477770"/>
            <a:ext cx="3496310" cy="1931670"/>
          </a:xfrm>
          <a:prstGeom prst="rect">
            <a:avLst/>
          </a:prstGeom>
        </p:spPr>
      </p:pic>
      <p:pic>
        <p:nvPicPr>
          <p:cNvPr id="7" name="图片 6" descr="u=905258584,629571301&amp;fm=26&amp;gp=0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" y="2319020"/>
            <a:ext cx="3810000" cy="2133600"/>
          </a:xfrm>
          <a:prstGeom prst="rect">
            <a:avLst/>
          </a:prstGeom>
        </p:spPr>
      </p:pic>
      <p:pic>
        <p:nvPicPr>
          <p:cNvPr id="8" name="图片 7" descr="吃竹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" y="4679950"/>
            <a:ext cx="3485515" cy="1917065"/>
          </a:xfrm>
          <a:prstGeom prst="rect">
            <a:avLst/>
          </a:prstGeom>
        </p:spPr>
      </p:pic>
      <p:sp>
        <p:nvSpPr>
          <p:cNvPr id="9" name="流程图: 或者 8"/>
          <p:cNvSpPr/>
          <p:nvPr/>
        </p:nvSpPr>
        <p:spPr>
          <a:xfrm>
            <a:off x="5340350" y="4679950"/>
            <a:ext cx="2242820" cy="1739265"/>
          </a:xfrm>
          <a:prstGeom prst="flowChartOr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49595" y="5035550"/>
            <a:ext cx="669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FF00"/>
                </a:solidFill>
              </a:rPr>
              <a:t>爬树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8470" y="5550535"/>
            <a:ext cx="131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FF00"/>
                </a:solidFill>
              </a:rPr>
              <a:t>吃竹子、竹笋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19240" y="5035550"/>
            <a:ext cx="1313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FF00"/>
                </a:solidFill>
              </a:rPr>
              <a:t>嬉闹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75450" y="5688965"/>
            <a:ext cx="687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FF00"/>
                </a:solidFill>
              </a:rPr>
              <a:t>等等</a:t>
            </a:r>
            <a:endParaRPr lang="zh-CN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813435" y="184150"/>
            <a:ext cx="1368425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生活习性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501650" y="995680"/>
            <a:ext cx="1804670" cy="10991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小的时候，活泼好动。</a:t>
            </a:r>
            <a:endParaRPr lang="zh-CN" altLang="en-US"/>
          </a:p>
        </p:txBody>
      </p:sp>
      <p:pic>
        <p:nvPicPr>
          <p:cNvPr id="5" name="图片 4" descr="小心熊猫动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8710" y="995680"/>
            <a:ext cx="2852420" cy="2059305"/>
          </a:xfrm>
          <a:prstGeom prst="rect">
            <a:avLst/>
          </a:prstGeom>
        </p:spPr>
      </p:pic>
      <p:pic>
        <p:nvPicPr>
          <p:cNvPr id="6" name="图片 5" descr="u=2274400162,787461918&amp;fm=15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470" y="920750"/>
            <a:ext cx="3073400" cy="2134235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681990" y="4072890"/>
            <a:ext cx="1624330" cy="9798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长大以后懒洋洋的</a:t>
            </a:r>
            <a:endParaRPr lang="zh-CN" altLang="en-US"/>
          </a:p>
        </p:txBody>
      </p:sp>
      <p:pic>
        <p:nvPicPr>
          <p:cNvPr id="8" name="图片 7" descr="c0184b30jw1f99f8dlrqjg20b4060x6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260" y="3839845"/>
            <a:ext cx="4269740" cy="2305685"/>
          </a:xfrm>
          <a:prstGeom prst="rect">
            <a:avLst/>
          </a:prstGeom>
        </p:spPr>
      </p:pic>
      <p:pic>
        <p:nvPicPr>
          <p:cNvPr id="14" name="图片 13" descr="1125223631_15735621162941n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2050" y="1069340"/>
            <a:ext cx="3021965" cy="198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813435" y="184150"/>
            <a:ext cx="135128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动作特征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363855" y="995680"/>
            <a:ext cx="1933575" cy="109918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走路慢吞吞，八字步</a:t>
            </a:r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>
            <a:off x="89535" y="3702685"/>
            <a:ext cx="3100705" cy="215836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</a:t>
            </a:r>
            <a:r>
              <a:rPr lang="zh-CN" altLang="en-US"/>
              <a:t>睡觉时，腹部朝天。你瞧，它睡醒了！它用前爪轻轻地拍拍肚子，然后两腿一蹬，翻了个身起来</a:t>
            </a:r>
            <a:endParaRPr lang="zh-CN" altLang="en-US"/>
          </a:p>
        </p:txBody>
      </p:sp>
      <p:pic>
        <p:nvPicPr>
          <p:cNvPr id="2" name="图片 1" descr="走内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5100" y="849630"/>
            <a:ext cx="4107815" cy="2667000"/>
          </a:xfrm>
          <a:prstGeom prst="rect">
            <a:avLst/>
          </a:prstGeom>
        </p:spPr>
      </p:pic>
      <p:pic>
        <p:nvPicPr>
          <p:cNvPr id="4" name="图片 3" descr="起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595" y="3807460"/>
            <a:ext cx="4823460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bd7cd91e79f0_61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" y="1289050"/>
            <a:ext cx="4302125" cy="365379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498340" y="1289050"/>
            <a:ext cx="3952240" cy="28530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现在，我所有的秘密你都知道了，你喜欢我吗？现在全世界我的伙伴只有</a:t>
            </a:r>
            <a:r>
              <a:rPr lang="en-US" altLang="zh-CN"/>
              <a:t>1600</a:t>
            </a:r>
            <a:r>
              <a:rPr lang="zh-CN" altLang="en-US"/>
              <a:t>位，野外的美丽家园减少了，希望喜欢我们的粉丝能帮帮团团就好了。不说了我肚子饿了</a:t>
            </a:r>
            <a:r>
              <a:rPr lang="en-US" altLang="zh-CN"/>
              <a:t>...</a:t>
            </a:r>
            <a:endParaRPr lang="en-US" altLang="zh-CN"/>
          </a:p>
        </p:txBody>
      </p:sp>
      <p:sp>
        <p:nvSpPr>
          <p:cNvPr id="3" name="TextBox 3"/>
          <p:cNvSpPr txBox="1"/>
          <p:nvPr/>
        </p:nvSpPr>
        <p:spPr>
          <a:xfrm>
            <a:off x="4556125" y="5160010"/>
            <a:ext cx="4008755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结尾：请大声说出你的爱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WeChat_20200615220243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28900" y="0"/>
            <a:ext cx="38862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tim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9913" y="4138613"/>
            <a:ext cx="1698625" cy="169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446088" y="1004888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文本框 9"/>
          <p:cNvSpPr txBox="1"/>
          <p:nvPr/>
        </p:nvSpPr>
        <p:spPr>
          <a:xfrm>
            <a:off x="1174750" y="1049338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作文要求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1" name="内容占位符 1" descr="交流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3" y="835025"/>
            <a:ext cx="969962" cy="96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文本框 31751"/>
          <p:cNvSpPr txBox="1"/>
          <p:nvPr/>
        </p:nvSpPr>
        <p:spPr>
          <a:xfrm>
            <a:off x="220663" y="2176463"/>
            <a:ext cx="8397875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2800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</a:rPr>
              <a:t>本次作文要求写国宝大熊猫。围绕教材中提示的大熊猫的相关资料和自己查找的相关资料，介绍大熊猫。包括大熊猫的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外形特点、习性</a:t>
            </a:r>
            <a:r>
              <a:rPr lang="zh-CN" altLang="en-US" sz="2800" dirty="0">
                <a:latin typeface="宋体" panose="02010600030101010101" pitchFamily="2" charset="-122"/>
              </a:rPr>
              <a:t>、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被称为国宝的原因</a:t>
            </a:r>
            <a:r>
              <a:rPr lang="zh-CN" altLang="en-US" sz="2800" dirty="0">
                <a:latin typeface="宋体" panose="02010600030101010101" pitchFamily="2" charset="-122"/>
              </a:rPr>
              <a:t>等等，表达对大熊猫的喜爱之情。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821180" y="4683125"/>
            <a:ext cx="2552065" cy="149542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注意是介绍动物，不是描写，需要查资料的说明文。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2" grpId="0" animBg="1"/>
      <p:bldP spid="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5755" y="992505"/>
            <a:ext cx="8492490" cy="51650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170" name="文本框 99"/>
          <p:cNvSpPr txBox="1"/>
          <p:nvPr/>
        </p:nvSpPr>
        <p:spPr>
          <a:xfrm>
            <a:off x="287338" y="1279525"/>
            <a:ext cx="8605837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写作手法。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en-US" sz="2800" dirty="0">
                <a:latin typeface="宋体" panose="02010600030101010101" pitchFamily="2" charset="-122"/>
              </a:rPr>
              <a:t>    在写作过程中，可以运用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列数字的说明方法来说明大熊猫的珍稀</a:t>
            </a:r>
            <a:r>
              <a:rPr lang="zh-CN" altLang="en-US" sz="2800" dirty="0">
                <a:latin typeface="宋体" panose="02010600030101010101" pitchFamily="2" charset="-122"/>
              </a:rPr>
              <a:t>，可以运用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外貌描写</a:t>
            </a:r>
            <a:r>
              <a:rPr lang="zh-CN" altLang="en-US" sz="2800" dirty="0">
                <a:latin typeface="宋体" panose="02010600030101010101" pitchFamily="2" charset="-122"/>
              </a:rPr>
              <a:t>来写大熊猫的外形特征，运用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动作描写</a:t>
            </a:r>
            <a:r>
              <a:rPr lang="zh-CN" altLang="en-US" sz="2800" dirty="0">
                <a:latin typeface="宋体" panose="02010600030101010101" pitchFamily="2" charset="-122"/>
              </a:rPr>
              <a:t>来表现大熊猫的可爱，还可以运用排比来介绍大熊猫的行为习惯等，运用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比喻、对比</a:t>
            </a:r>
            <a:r>
              <a:rPr lang="zh-CN" altLang="en-US" sz="2800" dirty="0">
                <a:latin typeface="宋体" panose="02010600030101010101" pitchFamily="2" charset="-122"/>
              </a:rPr>
              <a:t>等修辞手法让文章更有文采。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2"/>
          <p:cNvSpPr txBox="1"/>
          <p:nvPr/>
        </p:nvSpPr>
        <p:spPr>
          <a:xfrm>
            <a:off x="300038" y="1879600"/>
            <a:ext cx="6873875" cy="457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3500"/>
              </a:lnSpc>
              <a:buFont typeface="Arial" panose="020B0604020202020204" pitchFamily="34" charset="0"/>
            </a:pPr>
            <a:r>
              <a:rPr lang="en-US" altLang="en-US" sz="2800" b="1" dirty="0">
                <a:latin typeface="宋体" panose="02010600030101010101" pitchFamily="2" charset="-122"/>
              </a:rPr>
              <a:t>国宝大熊猫</a:t>
            </a:r>
            <a:endParaRPr lang="en-US" altLang="en-US" sz="2800" b="1" dirty="0">
              <a:latin typeface="宋体" panose="02010600030101010101" pitchFamily="2" charset="-12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</a:pPr>
            <a:r>
              <a:rPr lang="en-US" altLang="en-US" sz="2800" dirty="0">
                <a:latin typeface="宋体" panose="02010600030101010101" pitchFamily="2" charset="-122"/>
              </a:rPr>
              <a:t>   </a:t>
            </a:r>
            <a:r>
              <a:rPr lang="en-US" altLang="en-US" sz="2400" dirty="0">
                <a:latin typeface="宋体" panose="02010600030101010101" pitchFamily="2" charset="-122"/>
              </a:rPr>
              <a:t>  </a:t>
            </a:r>
            <a:r>
              <a:rPr lang="en-US" altLang="en-US" sz="2400" dirty="0">
                <a:latin typeface="楷体_GB2312"/>
                <a:ea typeface="楷体_GB2312"/>
              </a:rPr>
              <a:t>小朋友们，你们知道吗？大熊猫是我国“国宝”，并为世界人民所喜爱，是世界生物多样性保护的标志和平友好的象征。</a:t>
            </a:r>
            <a:r>
              <a:rPr lang="en-US" altLang="en-US" sz="2400" baseline="30000" dirty="0">
                <a:latin typeface="楷体_GB2312"/>
                <a:ea typeface="楷体_GB2312"/>
              </a:rPr>
              <a:t>①</a:t>
            </a:r>
            <a:r>
              <a:rPr lang="en-US" altLang="en-US" sz="2400" dirty="0">
                <a:latin typeface="楷体_GB2312"/>
                <a:ea typeface="楷体_GB2312"/>
              </a:rPr>
              <a:t>它仅分布在我国的四川北部、陕西南部和甘肃南部的山区，野外总数不足100只，80%以上的大熊猫分布在四川境内。成都所属的崇州、都江堰、大邑、彭州几邛崃等地均有大熊猫出没。它是四川独特而宝贵的自然资源，凡是到四川的中外游客，都以一睹大熊猫风采为快。</a:t>
            </a:r>
            <a:r>
              <a:rPr lang="en-US" altLang="en-US" sz="2400" baseline="30000" dirty="0">
                <a:latin typeface="楷体_GB2312"/>
                <a:ea typeface="楷体_GB2312"/>
              </a:rPr>
              <a:t>②</a:t>
            </a:r>
            <a:r>
              <a:rPr lang="en-US" altLang="en-US" sz="2400" dirty="0">
                <a:latin typeface="楷体_GB2312"/>
                <a:ea typeface="楷体_GB2312"/>
              </a:rPr>
              <a:t> </a:t>
            </a:r>
            <a:endParaRPr lang="en-US" altLang="en-US" sz="2400" dirty="0">
              <a:latin typeface="楷体_GB2312"/>
              <a:ea typeface="楷体_GB2312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7088188" y="2311400"/>
            <a:ext cx="1830387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00" dirty="0">
                <a:solidFill>
                  <a:srgbClr val="CC0000"/>
                </a:solidFill>
                <a:latin typeface="楷体_GB2312"/>
                <a:ea typeface="楷体_GB2312"/>
              </a:rPr>
              <a:t>    ①写大熊猫是“国宝”以及它的作用。</a:t>
            </a:r>
            <a:endParaRPr lang="en-US" altLang="zh-CN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②写大熊猫的分布及自然情况。 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6088" y="1077913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7" name="文本框 9"/>
          <p:cNvSpPr txBox="1"/>
          <p:nvPr/>
        </p:nvSpPr>
        <p:spPr>
          <a:xfrm>
            <a:off x="1133475" y="1112838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范文评点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8" name="内容占位符 4" descr="名师辅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3" y="1060450"/>
            <a:ext cx="817562" cy="74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/>
          <p:nvPr/>
        </p:nvSpPr>
        <p:spPr>
          <a:xfrm>
            <a:off x="6440488" y="1852613"/>
            <a:ext cx="2147887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00000"/>
                </a:solidFill>
                <a:latin typeface="楷体_GB2312"/>
                <a:ea typeface="楷体_GB2312"/>
              </a:rPr>
              <a:t>    ③写大熊猫的样子可爱极了。</a:t>
            </a:r>
            <a:endParaRPr lang="zh-CN" altLang="en-US" sz="2000" dirty="0">
              <a:solidFill>
                <a:srgbClr val="C0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④写大熊猫的活动特点。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</p:txBody>
      </p:sp>
      <p:sp>
        <p:nvSpPr>
          <p:cNvPr id="9219" name="文本框 19460"/>
          <p:cNvSpPr txBox="1"/>
          <p:nvPr/>
        </p:nvSpPr>
        <p:spPr>
          <a:xfrm>
            <a:off x="333375" y="1225550"/>
            <a:ext cx="6107113" cy="457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3500"/>
              </a:lnSpc>
              <a:buFont typeface="Arial" panose="020B0604020202020204" pitchFamily="34" charset="0"/>
            </a:pPr>
            <a:r>
              <a:rPr lang="en-US" altLang="zh-CN" sz="2400" dirty="0">
                <a:latin typeface="楷体_GB2312"/>
                <a:ea typeface="楷体_GB2312"/>
              </a:rPr>
              <a:t>    大熊猫的样子可爱极了。身子胖胖的，尾巴短短的，身上毛茸茸的。头和身子雪白雪白的，四肢和肩膀油黑油黑的，圆圆的脑袋上长着一对黑耳朵，黑黑的眼圈就像戴着一副大墨镜。</a:t>
            </a:r>
            <a:r>
              <a:rPr lang="en-US" altLang="en-US" sz="2400" baseline="30000" dirty="0">
                <a:latin typeface="楷体_GB2312"/>
                <a:ea typeface="楷体_GB2312"/>
              </a:rPr>
              <a:t>③</a:t>
            </a:r>
            <a:endParaRPr lang="en-US" altLang="zh-CN" sz="2400" dirty="0">
              <a:latin typeface="楷体_GB2312"/>
              <a:ea typeface="楷体_GB231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</a:pPr>
            <a:r>
              <a:rPr lang="en-US" altLang="zh-CN" sz="2400" dirty="0">
                <a:latin typeface="楷体_GB2312"/>
                <a:ea typeface="楷体_GB2312"/>
              </a:rPr>
              <a:t>    大熊猫小的时候很活泼,喜欢爬上爬下。长大以后,不大爱活动,常常用爪子抱着头,呼呼睡大觉。你去逗它,它会睁开眼睛看一看,然后又呼呼地睡了。有时它也摆动着胖乎乎的身子,走来走去找东西吃。</a:t>
            </a:r>
            <a:r>
              <a:rPr lang="en-US" altLang="en-US" sz="2400" baseline="30000" dirty="0">
                <a:latin typeface="楷体_GB2312"/>
                <a:ea typeface="楷体_GB2312"/>
              </a:rPr>
              <a:t>④</a:t>
            </a:r>
            <a:endParaRPr lang="en-US" altLang="en-US" sz="2400" baseline="30000" dirty="0">
              <a:latin typeface="楷体_GB2312"/>
              <a:ea typeface="楷体_GB231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1"/>
          <p:cNvSpPr txBox="1"/>
          <p:nvPr/>
        </p:nvSpPr>
        <p:spPr>
          <a:xfrm>
            <a:off x="225425" y="1604963"/>
            <a:ext cx="6162675" cy="2335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3500"/>
              </a:lnSpc>
              <a:buFont typeface="Arial" panose="020B0604020202020204" pitchFamily="34" charset="0"/>
            </a:pPr>
            <a:r>
              <a:rPr lang="en-US" altLang="en-US" sz="2400" dirty="0">
                <a:latin typeface="楷体_GB2312"/>
                <a:ea typeface="楷体_GB2312"/>
              </a:rPr>
              <a:t>    大熊猫喜欢吃新鲜的竹叶、竹笋，有时也吃玉米秆、幼杉树皮。你看,它吃得多香啊!</a:t>
            </a:r>
            <a:r>
              <a:rPr lang="en-US" altLang="en-US" sz="2400" baseline="30000" dirty="0">
                <a:latin typeface="楷体_GB2312"/>
                <a:ea typeface="楷体_GB2312"/>
              </a:rPr>
              <a:t>⑤</a:t>
            </a:r>
            <a:endParaRPr lang="en-US" altLang="en-US" sz="2400" dirty="0">
              <a:latin typeface="楷体_GB2312"/>
              <a:ea typeface="楷体_GB2312"/>
            </a:endParaRPr>
          </a:p>
          <a:p>
            <a:pPr>
              <a:lnSpc>
                <a:spcPts val="3500"/>
              </a:lnSpc>
              <a:buFont typeface="Arial" panose="020B0604020202020204" pitchFamily="34" charset="0"/>
            </a:pPr>
            <a:r>
              <a:rPr lang="en-US" altLang="en-US" sz="2400" dirty="0">
                <a:latin typeface="楷体_GB2312"/>
                <a:ea typeface="楷体_GB2312"/>
              </a:rPr>
              <a:t>    我喜欢大熊猫,因为,它是四川独特而宝贵的自然资源。又是我国的“国宝”。</a:t>
            </a:r>
            <a:r>
              <a:rPr lang="en-US" altLang="en-US" sz="2400" baseline="30000" dirty="0">
                <a:latin typeface="楷体_GB2312"/>
                <a:ea typeface="楷体_GB2312"/>
              </a:rPr>
              <a:t>⑥</a:t>
            </a:r>
            <a:endParaRPr lang="en-US" altLang="en-US" sz="2400" dirty="0">
              <a:latin typeface="楷体_GB2312"/>
              <a:ea typeface="楷体_GB231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6388100" y="1481138"/>
            <a:ext cx="2392363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⑤写大熊猫吃的食物。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solidFill>
                  <a:srgbClr val="CC0000"/>
                </a:solidFill>
                <a:latin typeface="楷体_GB2312"/>
                <a:ea typeface="楷体_GB2312"/>
              </a:rPr>
              <a:t>    ⑥总结全文，表达了对大熊猫的喜爱之情。</a:t>
            </a:r>
            <a:endParaRPr lang="zh-CN" altLang="en-US" sz="2000" dirty="0">
              <a:solidFill>
                <a:srgbClr val="CC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tim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5675" y="4108450"/>
            <a:ext cx="1279525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431800" y="1452563"/>
            <a:ext cx="7896225" cy="265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</a:rPr>
              <a:t>总评：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</a:rPr>
              <a:t>   </a:t>
            </a:r>
            <a:r>
              <a:rPr lang="zh-CN" altLang="en-US" sz="2800" dirty="0">
                <a:latin typeface="仿宋_GB2312"/>
                <a:ea typeface="仿宋_GB2312"/>
              </a:rPr>
              <a:t>这篇作文通过对大熊猫的样子、习性和产地的介绍，表现了大熊猫的可爱，表达了作者对大熊猫的喜爱之情。特别是对大熊猫的外形描写，细致入微，活灵活现。 </a:t>
            </a:r>
            <a:endParaRPr lang="zh-CN" altLang="en-US" sz="2800" dirty="0">
              <a:latin typeface="仿宋_GB2312"/>
              <a:ea typeface="仿宋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1558925" y="1292225"/>
            <a:ext cx="5886450" cy="1143000"/>
          </a:xfr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8800" b="1" i="0" u="none" strike="noStrike" kern="1200" cap="none" spc="0" normalizeH="0" baseline="0" noProof="1">
                <a:ln>
                  <a:noFill/>
                </a:ln>
                <a:solidFill>
                  <a:srgbClr val="16247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谢谢</a:t>
            </a:r>
            <a:r>
              <a:rPr kumimoji="0" lang="zh-CN" altLang="zh-CN" sz="8800" b="1" i="0" u="none" strike="noStrike" kern="1200" cap="none" spc="0" normalizeH="0" baseline="0" noProof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观看</a:t>
            </a:r>
            <a:endParaRPr kumimoji="0" lang="zh-CN" altLang="zh-CN" sz="8800" b="1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367030" y="184150"/>
            <a:ext cx="7476490" cy="4603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那咱们查什么呢？对于大熊猫，你想了解哪些问题呢？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图片 2" descr="u=779658637,328179800&amp;fm=26&amp;gp=0[2]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35800" y="774700"/>
            <a:ext cx="1927225" cy="19735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7030" y="1426210"/>
            <a:ext cx="65932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一：大熊猫是猫吗？</a:t>
            </a:r>
            <a:endParaRPr lang="zh-CN" altLang="en-US" sz="3200"/>
          </a:p>
          <a:p>
            <a:r>
              <a:rPr lang="zh-CN" altLang="en-US" sz="3200"/>
              <a:t>二：大熊猫吃什么？</a:t>
            </a:r>
            <a:endParaRPr lang="zh-CN" altLang="en-US" sz="3200"/>
          </a:p>
          <a:p>
            <a:r>
              <a:rPr lang="zh-CN" altLang="en-US" sz="3200"/>
              <a:t>三：大熊猫生活在什么地方？</a:t>
            </a:r>
            <a:endParaRPr lang="zh-CN" altLang="en-US" sz="3200"/>
          </a:p>
          <a:p>
            <a:r>
              <a:rPr lang="zh-CN" altLang="en-US" sz="3200"/>
              <a:t>四：大熊猫哪些地方是白的，哪些地方是黑的？</a:t>
            </a:r>
            <a:endParaRPr lang="zh-CN" altLang="en-US" sz="3200"/>
          </a:p>
          <a:p>
            <a:r>
              <a:rPr lang="zh-CN" altLang="en-US" sz="3200"/>
              <a:t>五：大熊猫为什么被视为中国国宝？</a:t>
            </a:r>
            <a:endParaRPr lang="zh-CN" altLang="en-US" sz="3200"/>
          </a:p>
          <a:p>
            <a:r>
              <a:rPr lang="en-US" altLang="zh-CN" sz="3200"/>
              <a:t>......</a:t>
            </a:r>
            <a:endParaRPr lang="en-US" altLang="zh-CN" sz="3200"/>
          </a:p>
        </p:txBody>
      </p:sp>
      <p:sp>
        <p:nvSpPr>
          <p:cNvPr id="5" name="线形标注 1 4"/>
          <p:cNvSpPr/>
          <p:nvPr/>
        </p:nvSpPr>
        <p:spPr>
          <a:xfrm>
            <a:off x="4550410" y="1099820"/>
            <a:ext cx="1579880" cy="1297305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四川北部、陕西南部和甘肃南部的山区，动物园里。</a:t>
            </a:r>
            <a:endParaRPr lang="zh-CN" altLang="en-US"/>
          </a:p>
        </p:txBody>
      </p:sp>
      <p:sp>
        <p:nvSpPr>
          <p:cNvPr id="6" name="线形标注 1 5"/>
          <p:cNvSpPr/>
          <p:nvPr/>
        </p:nvSpPr>
        <p:spPr>
          <a:xfrm>
            <a:off x="6960235" y="1905000"/>
            <a:ext cx="1417320" cy="1177290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有名的黑眼圈。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231458" y="109855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内容占位符 5" descr="作业指导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8" y="109855"/>
            <a:ext cx="677862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9"/>
          <p:cNvSpPr txBox="1"/>
          <p:nvPr/>
        </p:nvSpPr>
        <p:spPr>
          <a:xfrm>
            <a:off x="909320" y="145098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写作指导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1125223631_15735640721531n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9325"/>
            <a:ext cx="3075305" cy="253555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97840" y="3832225"/>
            <a:ext cx="1684655" cy="5759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</a:t>
            </a:r>
            <a:r>
              <a:rPr lang="zh-CN" altLang="en-US"/>
              <a:t>：数量少</a:t>
            </a: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58165" y="4646295"/>
            <a:ext cx="1684655" cy="5759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r>
              <a:rPr lang="zh-CN" altLang="en-US"/>
              <a:t>：</a:t>
            </a:r>
            <a:r>
              <a:rPr lang="en-US" altLang="zh-CN"/>
              <a:t>“</a:t>
            </a:r>
            <a:r>
              <a:rPr lang="zh-CN" altLang="en-US"/>
              <a:t>活化石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8" name="圆角矩形 7"/>
          <p:cNvSpPr/>
          <p:nvPr/>
        </p:nvSpPr>
        <p:spPr>
          <a:xfrm>
            <a:off x="558165" y="5581015"/>
            <a:ext cx="1684655" cy="5759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</a:t>
            </a:r>
            <a:r>
              <a:rPr lang="zh-CN" altLang="en-US"/>
              <a:t>：象征友好</a:t>
            </a:r>
            <a:endParaRPr lang="en-US" altLang="zh-CN"/>
          </a:p>
        </p:txBody>
      </p:sp>
      <p:pic>
        <p:nvPicPr>
          <p:cNvPr id="9" name="WeChat_20200615220322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24225" y="55880"/>
            <a:ext cx="4005580" cy="674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446088" y="1149350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文本框 9"/>
          <p:cNvSpPr txBox="1"/>
          <p:nvPr/>
        </p:nvSpPr>
        <p:spPr>
          <a:xfrm>
            <a:off x="1133475" y="1157288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写作指导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内容占位符 5" descr="作业指导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088" y="1120775"/>
            <a:ext cx="677862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6153"/>
          <p:cNvSpPr txBox="1"/>
          <p:nvPr/>
        </p:nvSpPr>
        <p:spPr>
          <a:xfrm>
            <a:off x="398463" y="2089150"/>
            <a:ext cx="8347075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素材选择。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zh-CN" sz="2800" dirty="0">
                <a:latin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</a:rPr>
              <a:t>这次习作的题目和写作对象都是规定好的。题目是“国宝大熊猫”，写作对象即大熊猫。在写作之前可以先按照教材上的提示，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</a:rPr>
              <a:t>查找大熊猫的相关资料</a:t>
            </a:r>
            <a:r>
              <a:rPr lang="zh-CN" altLang="en-US" sz="2800" dirty="0">
                <a:latin typeface="宋体" panose="02010600030101010101" pitchFamily="2" charset="-122"/>
              </a:rPr>
              <a:t>，弄清楚大熊猫所属的门类、学名、食物、外貌特征及其产生的原因、分布地区等相关知识。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367030" y="184150"/>
            <a:ext cx="2011045" cy="4603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资料卡片：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5610" y="2131060"/>
            <a:ext cx="85610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名称：</a:t>
            </a:r>
            <a:r>
              <a:rPr lang="zh-CN" altLang="en-US" sz="3200"/>
              <a:t>大熊猫</a:t>
            </a:r>
            <a:endParaRPr lang="zh-CN" altLang="en-US" sz="3200"/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学名：</a:t>
            </a:r>
            <a:r>
              <a:rPr lang="zh-CN" altLang="en-US" sz="3200"/>
              <a:t>大熊猫</a:t>
            </a:r>
            <a:endParaRPr lang="zh-CN" altLang="en-US" sz="3200"/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门类：</a:t>
            </a:r>
            <a:r>
              <a:rPr lang="zh-CN" altLang="en-US" sz="3200"/>
              <a:t>哺乳类、食肉目、大熊猫科</a:t>
            </a:r>
            <a:endParaRPr lang="zh-CN" altLang="en-US" sz="3200"/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食物：</a:t>
            </a:r>
            <a:r>
              <a:rPr lang="zh-CN" altLang="en-US" sz="3200"/>
              <a:t>爱吃翠竹、竹笋、有时也吃玉米杆、幼杉树皮</a:t>
            </a:r>
            <a:endParaRPr lang="zh-CN" altLang="en-US" sz="3200"/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分布地区：</a:t>
            </a:r>
            <a:r>
              <a:rPr lang="zh-CN" altLang="en-US" sz="3200"/>
              <a:t>四川北部、陕西南部和甘肃南部的山区。</a:t>
            </a:r>
            <a:endParaRPr lang="zh-CN" altLang="en-US" sz="3200"/>
          </a:p>
        </p:txBody>
      </p:sp>
      <p:pic>
        <p:nvPicPr>
          <p:cNvPr id="2" name="图片 1" descr="bd60b7238f0c4cf0bfdfdee14925875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93310" y="255905"/>
            <a:ext cx="3529965" cy="25565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6" name="文本框 99"/>
          <p:cNvSpPr txBox="1"/>
          <p:nvPr/>
        </p:nvSpPr>
        <p:spPr>
          <a:xfrm>
            <a:off x="269875" y="938213"/>
            <a:ext cx="8604250" cy="5221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谋篇布局。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en-US" sz="2800" dirty="0">
                <a:latin typeface="宋体" panose="02010600030101010101" pitchFamily="2" charset="-122"/>
              </a:rPr>
              <a:t>    在写作的时候先解决教材上的几个问题，然后再围绕这些问题搜集更多资料，再按照顺序介绍大熊猫。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  <a:buFont typeface="Arial" panose="020B0604020202020204" pitchFamily="34" charset="0"/>
            </a:pPr>
            <a:r>
              <a:rPr lang="zh-CN" altLang="en-US" sz="2800" dirty="0">
                <a:latin typeface="宋体" panose="02010600030101010101" pitchFamily="2" charset="-122"/>
              </a:rPr>
              <a:t>   也可以先介绍关于大熊猫的相关知识，如其所属的门类、学名、分布地区等。然后介绍大熊猫的外貌特征，可以从可以从整体到局部进行描写，如，身子、尾巴、身上的毛；也可以从局部到整体，可以分别写头、身子、四肢、肩膀、眼睛等方面的特点。接着可以介绍大熊猫的生活习性和行为动作等，让大熊猫的形象更具体。最后总结表达自己对大熊猫的喜爱之情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bd7cd91e79f0_61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" y="1289050"/>
            <a:ext cx="4302125" cy="365379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4498340" y="1289050"/>
            <a:ext cx="3952240" cy="285305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嘿嘿，想介绍我，第一部分我团团建议你把你搜集到的资料写一写，我可是大有来头的，不过也有一些伤心事</a:t>
            </a:r>
            <a:r>
              <a:rPr lang="en-US" altLang="zh-CN"/>
              <a:t>......</a:t>
            </a:r>
            <a:endParaRPr lang="en-US" altLang="zh-CN"/>
          </a:p>
        </p:txBody>
      </p:sp>
      <p:sp>
        <p:nvSpPr>
          <p:cNvPr id="14338" name="TextBox 3"/>
          <p:cNvSpPr txBox="1"/>
          <p:nvPr/>
        </p:nvSpPr>
        <p:spPr>
          <a:xfrm>
            <a:off x="4759325" y="4841875"/>
            <a:ext cx="343027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第一部分：介绍相关知识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1054100" y="1060450"/>
            <a:ext cx="3430270" cy="39878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第一部分：介绍相关知识</a:t>
            </a:r>
            <a:endParaRPr lang="zh-CN" altLang="en-US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4100" y="1612265"/>
            <a:ext cx="5897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宋体" panose="02010600030101010101" pitchFamily="2" charset="-122"/>
                <a:sym typeface="+mn-ea"/>
              </a:rPr>
              <a:t>开头点题，及运用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sym typeface="+mn-ea"/>
              </a:rPr>
              <a:t>列数字的说明方法来说明大熊猫的珍稀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23950" y="2278380"/>
            <a:ext cx="6896100" cy="3538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r>
              <a:rPr lang="en-US" altLang="en-US" dirty="0">
                <a:latin typeface="楷体_GB2312"/>
                <a:ea typeface="楷体_GB2312"/>
                <a:sym typeface="+mn-ea"/>
              </a:rPr>
              <a:t>      </a:t>
            </a:r>
            <a:r>
              <a:rPr lang="en-US" altLang="en-US" sz="2800" dirty="0">
                <a:latin typeface="楷体_GB2312"/>
                <a:ea typeface="楷体_GB2312"/>
                <a:sym typeface="+mn-ea"/>
              </a:rPr>
              <a:t>小朋友们，你们知道吗？大熊猫是我国“国宝”，并为世界人民所喜爱，是世界生物多样性保护的标志和平友好的象征。800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万年前地球上就出现了它的身影，是动物界的</a:t>
            </a:r>
            <a:r>
              <a:rPr lang="en-US" altLang="zh-CN" sz="2800" dirty="0">
                <a:latin typeface="楷体_GB2312"/>
                <a:ea typeface="楷体_GB2312"/>
                <a:sym typeface="+mn-ea"/>
              </a:rPr>
              <a:t>“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活化石</a:t>
            </a:r>
            <a:r>
              <a:rPr lang="en-US" altLang="zh-CN" sz="2800" dirty="0">
                <a:latin typeface="楷体_GB2312"/>
                <a:ea typeface="楷体_GB2312"/>
                <a:sym typeface="+mn-ea"/>
              </a:rPr>
              <a:t>”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呢，现不过在</a:t>
            </a:r>
            <a:r>
              <a:rPr lang="en-US" altLang="en-US" sz="2800" dirty="0">
                <a:latin typeface="楷体_GB2312"/>
                <a:ea typeface="楷体_GB2312"/>
                <a:sym typeface="+mn-ea"/>
              </a:rPr>
              <a:t>仅分布在我国的四川北部、陕西南部和甘肃南部的山区，野外总数不足100只，80%以上的大熊猫</a:t>
            </a:r>
            <a:r>
              <a:rPr lang="zh-CN" altLang="en-US" sz="2800" dirty="0">
                <a:latin typeface="楷体_GB2312"/>
                <a:ea typeface="楷体_GB2312"/>
                <a:sym typeface="+mn-ea"/>
              </a:rPr>
              <a:t>都</a:t>
            </a:r>
            <a:r>
              <a:rPr lang="en-US" altLang="en-US" sz="2800" dirty="0">
                <a:latin typeface="楷体_GB2312"/>
                <a:ea typeface="楷体_GB2312"/>
                <a:sym typeface="+mn-ea"/>
              </a:rPr>
              <a:t>分布在四川境内。</a:t>
            </a:r>
            <a:endParaRPr lang="en-US" altLang="en-US" sz="2800" dirty="0">
              <a:latin typeface="楷体_GB2312"/>
              <a:ea typeface="楷体_GB231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2258" y="135255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文本框 9"/>
          <p:cNvSpPr txBox="1"/>
          <p:nvPr/>
        </p:nvSpPr>
        <p:spPr>
          <a:xfrm>
            <a:off x="969645" y="143193"/>
            <a:ext cx="1920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写作指导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内容占位符 5" descr="作业指导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8" y="106680"/>
            <a:ext cx="677862" cy="657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1851025" y="2698115"/>
            <a:ext cx="581787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21740" y="3151505"/>
            <a:ext cx="1884045" cy="190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/>
    </p:bldLst>
  </p:timing>
</p:sld>
</file>

<file path=ppt/tags/tag1.xml><?xml version="1.0" encoding="utf-8"?>
<p:tagLst xmlns:p="http://schemas.openxmlformats.org/presentationml/2006/main">
  <p:tag name="REFSHAPE" val="593716716"/>
  <p:tag name="KSO_WM_UNIT_PLACING_PICTURE_USER_VIEWPORT" val="{&quot;height&quot;:7680,&quot;width&quot;:7500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842*5000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REFSHAPE" val="598984852"/>
  <p:tag name="KSO_WM_UNIT_PLACING_PICTURE_USER_VIEWPORT" val="{&quot;height&quot;:3150,&quot;width&quot;:4350}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726*5088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748*5088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2301</Words>
  <Application>WPS 演示</Application>
  <PresentationFormat>全屏显示(4:3)</PresentationFormat>
  <Paragraphs>154</Paragraphs>
  <Slides>26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Calibri Light</vt:lpstr>
      <vt:lpstr>黑体</vt:lpstr>
      <vt:lpstr>楷体_GB2312</vt:lpstr>
      <vt:lpstr>新宋体</vt:lpstr>
      <vt:lpstr>微软雅黑</vt:lpstr>
      <vt:lpstr>Arial Unicode MS</vt:lpstr>
      <vt:lpstr>仿宋_GB2312</vt:lpstr>
      <vt:lpstr>仿宋</vt:lpstr>
      <vt:lpstr>叶根友毛笔行书2.0版</vt:lpstr>
      <vt:lpstr>第一PPT模板网-WWW.1PPT.COM</vt:lpstr>
      <vt:lpstr>1_第一PPT模板网-WWW.1PPT.COM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Compan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ompany>
  <LinksUpToDate>false</LinksUpToDate>
  <SharedDoc>false</SharedDoc>
  <HyperlinksChanged>false</HyperlinksChanged>
  <AppVersion>14.0000</AppVersion>
  <Manage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title>
  <dc:creator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; Administrator</dc:creator>
  <cp:keywords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keywords>
  <dc:description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description>
  <dc:subject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dc:subject>
  <cp:category>【课件站www.kjzhan.com】~中小学ppt课件、教案、教学设计试卷练习免费下载站~【课件站www.kjzhan.com】~中小学ppt课件、试卷练习免费下载站~【课件站www.kjzhan.com】~中小学ppt课件、试卷练习免费下载站~【课件站www.kjzhan.com】中小学ppt课件、上册教案-@教学设计=语文、数学、英语教案、化学-物理~试卷练习免费下载站~【课件站www.kjzhan.com】~中小学ppt课件、试卷练习免费下载</cp:category>
  <cp:lastModifiedBy>Administrator</cp:lastModifiedBy>
  <cp:revision>22</cp:revision>
  <dcterms:created xsi:type="dcterms:W3CDTF">2018-01-19T05:09:00Z</dcterms:created>
  <dcterms:modified xsi:type="dcterms:W3CDTF">2020-06-15T14:50:39Z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