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</p:sldMasterIdLst>
  <p:sldIdLst>
    <p:sldId id="257" r:id="rId7"/>
    <p:sldId id="263" r:id="rId8"/>
    <p:sldId id="276" r:id="rId9"/>
    <p:sldId id="284" r:id="rId10"/>
    <p:sldId id="264" r:id="rId11"/>
    <p:sldId id="265" r:id="rId12"/>
    <p:sldId id="285" r:id="rId13"/>
    <p:sldId id="286" r:id="rId14"/>
    <p:sldId id="267" r:id="rId15"/>
    <p:sldId id="287" r:id="rId16"/>
    <p:sldId id="288" r:id="rId17"/>
    <p:sldId id="289" r:id="rId18"/>
    <p:sldId id="290" r:id="rId19"/>
    <p:sldId id="266" r:id="rId20"/>
    <p:sldId id="278" r:id="rId21"/>
    <p:sldId id="291" r:id="rId22"/>
    <p:sldId id="268" r:id="rId23"/>
    <p:sldId id="269" r:id="rId24"/>
    <p:sldId id="280" r:id="rId25"/>
    <p:sldId id="270" r:id="rId26"/>
    <p:sldId id="292" r:id="rId27"/>
    <p:sldId id="293" r:id="rId28"/>
    <p:sldId id="279" r:id="rId29"/>
    <p:sldId id="281" r:id="rId30"/>
    <p:sldId id="271" r:id="rId31"/>
    <p:sldId id="296" r:id="rId32"/>
    <p:sldId id="272" r:id="rId33"/>
    <p:sldId id="297" r:id="rId34"/>
    <p:sldId id="282" r:id="rId35"/>
    <p:sldId id="274" r:id="rId36"/>
    <p:sldId id="283" r:id="rId37"/>
    <p:sldId id="298" r:id="rId38"/>
    <p:sldId id="275" r:id="rId39"/>
    <p:sldId id="300" r:id="rId40"/>
    <p:sldId id="301" r:id="rId41"/>
    <p:sldId id="302" r:id="rId4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99CC00"/>
    <a:srgbClr val="FF00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27" autoAdjust="0"/>
    <p:restoredTop sz="90929"/>
  </p:normalViewPr>
  <p:slideViewPr>
    <p:cSldViewPr>
      <p:cViewPr varScale="1">
        <p:scale>
          <a:sx n="106" d="100"/>
          <a:sy n="106" d="100"/>
        </p:scale>
        <p:origin x="-90" y="-84"/>
      </p:cViewPr>
      <p:guideLst>
        <p:guide orient="horz" pos="2151"/>
        <p:guide pos="28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40" Type="http://schemas.openxmlformats.org/officeDocument/2006/relationships/slide" Target="slides/slide34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A1E02E-94C6-494B-97CB-8AAF8A3E090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D942FE-CB90-4D25-8F98-DEFC253BED0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229283-CE5F-40B7-9E5E-4CD716ECE22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4955D0-997F-44DD-A851-8BAA9888A792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F12D3F-8125-4079-9A48-CD6B062012D2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2C68D1-829D-488F-B750-6C3138ABE9B9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CFFF8-F006-4179-8756-1CFC631B568F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EDD7E2-9913-45D8-AC83-DCE594212D3F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932FCA-B170-4F02-8076-B90111C1EE2E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25AAC5-972F-4B09-A29B-C59412820926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C4CAD7-F417-428B-9DA9-B6F5E72108AB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38134-052F-4AE4-94A8-FF8A783AD3F0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46CE6F-9FCD-4C8D-A677-8E82DAD553C9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F41FAA-4B6E-490B-B067-0E669629A069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572534-3367-461D-9189-9680B799A550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pPr lvl="0"/>
            <a:r>
              <a:rPr lang="zh-CN" noProof="0" smtClean="0"/>
              <a:t>单击此处编辑母版标题样式</a:t>
            </a:r>
            <a:endParaRPr lang="zh-CN" noProof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noProof="0" smtClean="0"/>
              <a:t>单击此处编辑母版副标题样式</a:t>
            </a:r>
            <a:endParaRPr lang="zh-CN" noProof="0" smtClean="0"/>
          </a:p>
        </p:txBody>
      </p:sp>
      <p:sp>
        <p:nvSpPr>
          <p:cNvPr id="4100" name="未知"/>
          <p:cNvSpPr/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E2D0BC47-A402-4873-B445-075CA5DA56B2}" type="slidenum">
              <a:rPr lang="zh-CN" altLang="zh-CN"/>
            </a:fld>
            <a:endParaRPr lang="zh-CN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3472D0-E159-4334-B9FF-929C75D7AE1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8CA154-CCF7-48E1-9E3E-ED6FAFAEAE80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9F89D6-80B1-4ADC-B9AA-489F349BD834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00C9F5-139D-477C-A558-6C34F4738860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324ECB-99AA-4A8D-B82D-A154C2622FC6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5857DC-CCD2-420A-9A5D-AB12EC100FF7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D2CCB3-9DFD-4537-94FB-293D12750BE7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091E9D-F291-467A-AB08-4F241EBA3DF0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3A9166-6C61-41BA-9D05-57CC7038BD87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9C3051-5514-451F-B5A1-7554AFAF1B0F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5B9463-9163-49A0-AA19-4CFC4FA5A94D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EB3A76-96EB-4283-8083-022868FC91B6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6BA7E3-2D5C-4A8D-A810-32440F769638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1CA602-5C59-46A6-9F99-3638718DDA3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EBA239-5A6C-450D-9113-77656F9F83A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7E1929-EC39-4AEA-BF73-7304A8976FB7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3D3D48-0C95-4BC7-96B9-955F4537501F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AE1EB0-379C-49A1-9FA6-1C653B0B390D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901A46-E73E-4B3F-8D49-E9860D669FA4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53AECE-F3DB-45E4-B140-9A7551DB7D18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8E4F57-C332-480A-A7B3-290EB10B986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2A8F76-8A08-478F-B726-83D9762D81E2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FEFD1-F930-4E2E-B967-F12367F98E67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noProof="0" smtClean="0"/>
              <a:t>单击此处编辑母版标题样式</a:t>
            </a:r>
            <a:endParaRPr lang="zh-CN" noProof="0" smtClean="0"/>
          </a:p>
        </p:txBody>
      </p:sp>
      <p:sp>
        <p:nvSpPr>
          <p:cNvPr id="717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noProof="0" smtClean="0"/>
              <a:t>单击此处编辑母版副标题样式</a:t>
            </a:r>
            <a:endParaRPr lang="zh-CN" noProof="0" smtClean="0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301625" y="607695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07695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07695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3D3A4EE6-6FF2-4A57-AEA6-8C14B7C14AF0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CDAA19-BBF7-4197-8401-63CB7E4AD6AD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721B0C-7E05-4132-885D-B62C25CC6CA7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791C4E-E35B-4693-A856-F157CAA5EC70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0CBADF-722B-40A7-8A46-8B5865203ED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BEB8D5-929A-4ADC-A8D0-190C72853C3E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B13590-772F-49F2-8F30-864E719AF1E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23A037-2B06-4CCA-9096-4DBCB5FA20A4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4EE93B-70B2-4769-BE87-0CF28B5AE78A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5B3B3C-14A6-4107-9D06-9CD54F9DC096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3F27C0-92D8-43E7-ACBB-0FD68FFA0B84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0363" y="685800"/>
            <a:ext cx="2135187" cy="5181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56338" cy="5181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25FE5C-9BD8-48B4-A40E-20A26D134288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96BFFD-500F-42A8-85B1-EEACA18A048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22E320-05FF-497C-BDBF-84A9A986EDC8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7152E5-E180-4D19-9D98-EEBBAECA97A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80F9B9-D1B6-4BB3-9AF9-655A3E57787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CB59745E-6AED-4DF8-9315-AAA2FE127D93}" type="slidenum">
              <a:rPr lang="zh-CN"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283C1945-DA53-4B9A-B327-8711770C0E9E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zh-CN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zh-CN" altLang="zh-CN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33DC6C67-CFB7-44A2-880D-326566013824}" type="slidenum">
              <a:rPr lang="zh-CN" altLang="zh-CN"/>
            </a:fld>
            <a:endParaRPr lang="zh-CN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仿宋_GB2312" panose="02010609030101010101" pitchFamily="1" charset="-122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仿宋_GB2312" panose="02010609030101010101" pitchFamily="1" charset="-122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仿宋_GB2312" panose="02010609030101010101" pitchFamily="1" charset="-122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仿宋_GB2312" panose="02010609030101010101" pitchFamily="1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仿宋_GB2312" panose="02010609030101010101" pitchFamily="1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仿宋_GB2312" panose="02010609030101010101" pitchFamily="1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仿宋_GB2312" panose="02010609030101010101" pitchFamily="1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仿宋_GB2312" panose="02010609030101010101" pitchFamily="1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Tahoma" panose="020B0604030504040204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Tahoma" panose="020B0604030504040204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仿宋_GB2312" panose="02010609030101010101" pitchFamily="1" charset="-12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仿宋_GB2312" panose="02010609030101010101" pitchFamily="1" charset="-12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仿宋_GB2312" panose="02010609030101010101" pitchFamily="1" charset="-12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仿宋_GB2312" panose="02010609030101010101" pitchFamily="1" charset="-12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仿宋_GB2312" panose="02010609030101010101" pitchFamily="1" charset="-12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zh-CN" altLang="zh-CN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zh-CN" altLang="zh-CN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CEE7218E-020D-479C-8751-96D283E606EB}" type="slidenum">
              <a:rPr lang="zh-CN" altLang="zh-CN"/>
            </a:fld>
            <a:endParaRPr lang="zh-CN" altLang="zh-CN"/>
          </a:p>
        </p:txBody>
      </p:sp>
      <p:sp>
        <p:nvSpPr>
          <p:cNvPr id="5127" name="Rectangle 7"/>
          <p:cNvSpPr>
            <a:spLocks noChangeArrowheads="1"/>
          </p:cNvSpPr>
          <p:nvPr userDrawn="1"/>
        </p:nvSpPr>
        <p:spPr bwMode="auto">
          <a:xfrm>
            <a:off x="5795963" y="6308725"/>
            <a:ext cx="2879725" cy="36036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sz="1400" b="1">
                <a:solidFill>
                  <a:schemeClr val="bg1"/>
                </a:solidFill>
              </a:rPr>
              <a:t>中国学习联盟</a:t>
            </a:r>
            <a:r>
              <a:rPr lang="zh-CN" altLang="zh-CN" sz="1400" b="1">
                <a:solidFill>
                  <a:schemeClr val="bg1"/>
                </a:solidFill>
              </a:rPr>
              <a:t>www.study888.com</a:t>
            </a:r>
            <a:endParaRPr lang="zh-CN" altLang="zh-CN" sz="1400" b="1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685800"/>
            <a:ext cx="85407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6147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4800" y="1981200"/>
            <a:ext cx="854075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zh-CN" altLang="zh-CN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zh-CN" altLang="zh-CN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D59067BF-0C82-4966-9067-F45B7A14130F}" type="slidenum">
              <a:rPr lang="zh-CN"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5.xml"/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4.xml"/><Relationship Id="rId5" Type="http://schemas.openxmlformats.org/officeDocument/2006/relationships/audio" Target="../media/audio3.wav"/><Relationship Id="rId4" Type="http://schemas.openxmlformats.org/officeDocument/2006/relationships/image" Target="../media/image24.png"/><Relationship Id="rId3" Type="http://schemas.microsoft.com/office/2007/relationships/media" Target="ppt/slides/ppt/slides/ppt/slides/ppt/slides/ppt/slides/&#29233;&#30340;&#21327;&#22863;&#26354;.mp3" TargetMode="External"/><Relationship Id="rId2" Type="http://schemas.openxmlformats.org/officeDocument/2006/relationships/audio" Target="ppt/slides/ppt/slides/ppt/slides/ppt/slides/ppt/slides/&#29233;&#30340;&#21327;&#22863;&#26354;.mp3" TargetMode="External"/><Relationship Id="rId1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9.jpeg"/><Relationship Id="rId2" Type="http://schemas.openxmlformats.org/officeDocument/2006/relationships/image" Target="../media/image7.png"/><Relationship Id="rId1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Relationship Id="rId3" Type="http://schemas.openxmlformats.org/officeDocument/2006/relationships/image" Target="../media/image31.jpeg"/><Relationship Id="rId2" Type="http://schemas.openxmlformats.org/officeDocument/2006/relationships/image" Target="../media/image7.png"/><Relationship Id="rId1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1.jpeg"/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3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image" Target="../media/image44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0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2" Type="http://schemas.openxmlformats.org/officeDocument/2006/relationships/image" Target="../media/image53.jpeg"/><Relationship Id="rId1" Type="http://schemas.openxmlformats.org/officeDocument/2006/relationships/image" Target="../media/image5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2" Type="http://schemas.openxmlformats.org/officeDocument/2006/relationships/image" Target="../media/image54.jpeg"/><Relationship Id="rId1" Type="http://schemas.openxmlformats.org/officeDocument/2006/relationships/image" Target="../media/image5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2" Type="http://schemas.openxmlformats.org/officeDocument/2006/relationships/image" Target="../media/image55.jpeg"/><Relationship Id="rId1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7" Type="http://schemas.openxmlformats.org/officeDocument/2006/relationships/audio" Target="../media/audio2.wav"/><Relationship Id="rId6" Type="http://schemas.openxmlformats.org/officeDocument/2006/relationships/audio" Target="../media/audio1.wav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翠鸟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013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5220072" y="4005064"/>
            <a:ext cx="3743325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9600" dirty="0">
                <a:solidFill>
                  <a:srgbClr val="0000FF"/>
                </a:solidFill>
              </a:rPr>
              <a:t>5.</a:t>
            </a:r>
            <a:r>
              <a:rPr lang="zh-CN" sz="9600" dirty="0">
                <a:solidFill>
                  <a:srgbClr val="0000FF"/>
                </a:solidFill>
              </a:rPr>
              <a:t>翠鸟</a:t>
            </a:r>
            <a:endParaRPr lang="zh-CN" sz="96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4"/>
          <p:cNvSpPr>
            <a:spLocks noChangeArrowheads="1"/>
          </p:cNvSpPr>
          <p:nvPr/>
        </p:nvSpPr>
        <p:spPr bwMode="auto">
          <a:xfrm>
            <a:off x="0" y="0"/>
            <a:ext cx="9396413" cy="717391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lang="zh-CN" altLang="zh-CN" sz="1000" b="1">
              <a:solidFill>
                <a:srgbClr val="800000"/>
              </a:solidFill>
            </a:endParaRPr>
          </a:p>
        </p:txBody>
      </p:sp>
      <p:pic>
        <p:nvPicPr>
          <p:cNvPr id="24579" name="Picture 5" descr="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7950" y="190500"/>
            <a:ext cx="5256213" cy="655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Rectangle 8"/>
          <p:cNvSpPr>
            <a:spLocks noChangeArrowheads="1"/>
          </p:cNvSpPr>
          <p:nvPr/>
        </p:nvSpPr>
        <p:spPr bwMode="auto">
          <a:xfrm>
            <a:off x="755650" y="5300663"/>
            <a:ext cx="5762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lang="zh-CN" altLang="zh-CN" sz="1000" b="1">
              <a:solidFill>
                <a:srgbClr val="800000"/>
              </a:solidFill>
            </a:endParaRPr>
          </a:p>
        </p:txBody>
      </p:sp>
      <p:sp>
        <p:nvSpPr>
          <p:cNvPr id="24581" name="Text Box 9"/>
          <p:cNvSpPr txBox="1">
            <a:spLocks noChangeArrowheads="1"/>
          </p:cNvSpPr>
          <p:nvPr/>
        </p:nvSpPr>
        <p:spPr bwMode="auto">
          <a:xfrm>
            <a:off x="5292725" y="333375"/>
            <a:ext cx="3744913" cy="554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800000"/>
                </a:solidFill>
              </a:rPr>
              <a:t>　翠鸟喜欢停在水边的苇秆上，一双</a:t>
            </a:r>
            <a:r>
              <a:rPr lang="zh-CN" altLang="en-US" sz="3600" b="1">
                <a:solidFill>
                  <a:srgbClr val="FF3300"/>
                </a:solidFill>
              </a:rPr>
              <a:t>红色的小爪</a:t>
            </a:r>
            <a:r>
              <a:rPr lang="zh-CN" altLang="en-US" sz="3600" b="1">
                <a:solidFill>
                  <a:srgbClr val="800000"/>
                </a:solidFill>
              </a:rPr>
              <a:t>子紧紧地抓住苇秆。</a:t>
            </a:r>
            <a:endParaRPr lang="zh-CN" altLang="en-US" sz="3600" b="1">
              <a:solidFill>
                <a:srgbClr val="006600"/>
              </a:solidFill>
            </a:endParaRPr>
          </a:p>
        </p:txBody>
      </p:sp>
      <p:sp>
        <p:nvSpPr>
          <p:cNvPr id="24582" name="Text Box 16"/>
          <p:cNvSpPr txBox="1">
            <a:spLocks noChangeArrowheads="1"/>
          </p:cNvSpPr>
          <p:nvPr/>
        </p:nvSpPr>
        <p:spPr bwMode="auto">
          <a:xfrm flipV="1">
            <a:off x="-2433638" y="954088"/>
            <a:ext cx="733425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en-US" sz="3600" b="1">
              <a:solidFill>
                <a:srgbClr val="800000"/>
              </a:solidFill>
            </a:endParaRPr>
          </a:p>
        </p:txBody>
      </p:sp>
      <p:sp>
        <p:nvSpPr>
          <p:cNvPr id="24583" name="Text Box 17"/>
          <p:cNvSpPr txBox="1">
            <a:spLocks noChangeArrowheads="1"/>
          </p:cNvSpPr>
          <p:nvPr/>
        </p:nvSpPr>
        <p:spPr bwMode="auto">
          <a:xfrm>
            <a:off x="250825" y="333375"/>
            <a:ext cx="649288" cy="2298700"/>
          </a:xfrm>
          <a:prstGeom prst="rect">
            <a:avLst/>
          </a:prstGeom>
          <a:noFill/>
          <a:ln w="9525" cmpd="sng">
            <a:solidFill>
              <a:srgbClr val="8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sz="3600" b="1">
                <a:solidFill>
                  <a:srgbClr val="800000"/>
                </a:solidFill>
              </a:rPr>
              <a:t>品读领悟</a:t>
            </a:r>
            <a:endParaRPr lang="zh-CN" sz="3600" b="1">
              <a:solidFill>
                <a:srgbClr val="800000"/>
              </a:solidFill>
            </a:endParaRPr>
          </a:p>
        </p:txBody>
      </p:sp>
      <p:sp>
        <p:nvSpPr>
          <p:cNvPr id="24584" name="Text Box 18"/>
          <p:cNvSpPr txBox="1">
            <a:spLocks noChangeArrowheads="1"/>
          </p:cNvSpPr>
          <p:nvPr/>
        </p:nvSpPr>
        <p:spPr bwMode="auto">
          <a:xfrm>
            <a:off x="-333375" y="549275"/>
            <a:ext cx="728663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en-US" sz="3600" b="1">
              <a:solidFill>
                <a:srgbClr val="80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4"/>
          <p:cNvSpPr>
            <a:spLocks noChangeArrowheads="1"/>
          </p:cNvSpPr>
          <p:nvPr/>
        </p:nvSpPr>
        <p:spPr bwMode="auto">
          <a:xfrm>
            <a:off x="0" y="0"/>
            <a:ext cx="9396413" cy="717391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lang="zh-CN" altLang="zh-CN" sz="1000" b="1">
              <a:solidFill>
                <a:srgbClr val="800000"/>
              </a:solidFill>
            </a:endParaRPr>
          </a:p>
        </p:txBody>
      </p:sp>
      <p:pic>
        <p:nvPicPr>
          <p:cNvPr id="25603" name="Picture 7" descr="2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0975" y="333375"/>
            <a:ext cx="5616575" cy="655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Rectangle 8"/>
          <p:cNvSpPr>
            <a:spLocks noChangeArrowheads="1"/>
          </p:cNvSpPr>
          <p:nvPr/>
        </p:nvSpPr>
        <p:spPr bwMode="auto">
          <a:xfrm>
            <a:off x="755650" y="5300663"/>
            <a:ext cx="5762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lang="zh-CN" altLang="zh-CN" sz="1000" b="1">
              <a:solidFill>
                <a:srgbClr val="800000"/>
              </a:solidFill>
            </a:endParaRPr>
          </a:p>
        </p:txBody>
      </p:sp>
      <p:sp>
        <p:nvSpPr>
          <p:cNvPr id="25605" name="Text Box 9"/>
          <p:cNvSpPr txBox="1">
            <a:spLocks noChangeArrowheads="1"/>
          </p:cNvSpPr>
          <p:nvPr/>
        </p:nvSpPr>
        <p:spPr bwMode="auto">
          <a:xfrm>
            <a:off x="5795963" y="1052513"/>
            <a:ext cx="3243262" cy="410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sz="3600" b="1">
                <a:solidFill>
                  <a:srgbClr val="800000"/>
                </a:solidFill>
              </a:rPr>
              <a:t>　　</a:t>
            </a:r>
            <a:r>
              <a:rPr lang="zh-CN" sz="3600" b="1"/>
              <a:t>它小巧玲珑</a:t>
            </a:r>
            <a:r>
              <a:rPr lang="zh-CN" sz="3600" b="1">
                <a:solidFill>
                  <a:srgbClr val="006600"/>
                </a:solidFill>
              </a:rPr>
              <a:t>，一双</a:t>
            </a:r>
            <a:r>
              <a:rPr lang="zh-CN" sz="3600" b="1">
                <a:solidFill>
                  <a:srgbClr val="FF33CC"/>
                </a:solidFill>
              </a:rPr>
              <a:t>透亮灵活的眼睛</a:t>
            </a:r>
            <a:r>
              <a:rPr lang="zh-CN" sz="3600" b="1">
                <a:solidFill>
                  <a:srgbClr val="006600"/>
                </a:solidFill>
              </a:rPr>
              <a:t>下面，长着一张</a:t>
            </a:r>
            <a:r>
              <a:rPr lang="zh-CN" sz="3600" b="1">
                <a:solidFill>
                  <a:srgbClr val="FF33CC"/>
                </a:solidFill>
              </a:rPr>
              <a:t>又尖又长的嘴</a:t>
            </a:r>
            <a:r>
              <a:rPr lang="zh-CN" sz="3600" b="1">
                <a:solidFill>
                  <a:srgbClr val="006600"/>
                </a:solidFill>
              </a:rPr>
              <a:t>。</a:t>
            </a:r>
            <a:endParaRPr lang="zh-CN" sz="3600" b="1">
              <a:solidFill>
                <a:srgbClr val="006600"/>
              </a:solidFill>
            </a:endParaRPr>
          </a:p>
        </p:txBody>
      </p:sp>
      <p:sp>
        <p:nvSpPr>
          <p:cNvPr id="25606" name="Text Box 16"/>
          <p:cNvSpPr txBox="1">
            <a:spLocks noChangeArrowheads="1"/>
          </p:cNvSpPr>
          <p:nvPr/>
        </p:nvSpPr>
        <p:spPr bwMode="auto">
          <a:xfrm flipV="1">
            <a:off x="-2433638" y="954088"/>
            <a:ext cx="733425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en-US" sz="3600" b="1">
              <a:solidFill>
                <a:srgbClr val="800000"/>
              </a:solidFill>
            </a:endParaRPr>
          </a:p>
        </p:txBody>
      </p:sp>
      <p:sp>
        <p:nvSpPr>
          <p:cNvPr id="25607" name="Text Box 17"/>
          <p:cNvSpPr txBox="1">
            <a:spLocks noChangeArrowheads="1"/>
          </p:cNvSpPr>
          <p:nvPr/>
        </p:nvSpPr>
        <p:spPr bwMode="auto">
          <a:xfrm>
            <a:off x="250825" y="333375"/>
            <a:ext cx="649288" cy="2298700"/>
          </a:xfrm>
          <a:prstGeom prst="rect">
            <a:avLst/>
          </a:prstGeom>
          <a:noFill/>
          <a:ln w="9525" cmpd="sng">
            <a:solidFill>
              <a:srgbClr val="8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sz="3600" b="1">
                <a:solidFill>
                  <a:srgbClr val="800000"/>
                </a:solidFill>
              </a:rPr>
              <a:t>品读领悟</a:t>
            </a:r>
            <a:endParaRPr lang="zh-CN" sz="3600" b="1">
              <a:solidFill>
                <a:srgbClr val="800000"/>
              </a:solidFill>
            </a:endParaRPr>
          </a:p>
        </p:txBody>
      </p:sp>
      <p:sp>
        <p:nvSpPr>
          <p:cNvPr id="25608" name="Text Box 18"/>
          <p:cNvSpPr txBox="1">
            <a:spLocks noChangeArrowheads="1"/>
          </p:cNvSpPr>
          <p:nvPr/>
        </p:nvSpPr>
        <p:spPr bwMode="auto">
          <a:xfrm>
            <a:off x="-333375" y="549275"/>
            <a:ext cx="728663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en-US" sz="3600" b="1">
              <a:solidFill>
                <a:srgbClr val="80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BJ300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3600"/>
              <a:t>       你喜欢翠鸟吗？用下面的句式来赞美翠鸟,你一定行!</a:t>
            </a:r>
            <a:endParaRPr lang="zh-CN" altLang="en-US" sz="3600"/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真是一只</a:t>
            </a:r>
            <a:endParaRPr lang="zh-CN" altLang="en-US"/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3132138" y="1773238"/>
            <a:ext cx="26971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3600"/>
              <a:t>(</a:t>
            </a:r>
            <a:r>
              <a:rPr lang="zh-CN" altLang="zh-CN" sz="3600" b="1"/>
              <a:t> </a:t>
            </a:r>
            <a:r>
              <a:rPr lang="zh-CN" altLang="zh-CN" sz="2400" b="1"/>
              <a:t>     </a:t>
            </a:r>
            <a:r>
              <a:rPr lang="zh-CN" sz="3200" b="1"/>
              <a:t>可     爱  </a:t>
            </a:r>
            <a:r>
              <a:rPr lang="zh-CN" sz="3600"/>
              <a:t> </a:t>
            </a:r>
            <a:r>
              <a:rPr lang="zh-CN" altLang="zh-CN" sz="3600"/>
              <a:t>)</a:t>
            </a:r>
            <a:endParaRPr lang="zh-CN" altLang="zh-CN" sz="3600"/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3203575" y="2781300"/>
            <a:ext cx="501840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3600"/>
              <a:t>(                 )</a:t>
            </a:r>
            <a:endParaRPr lang="zh-CN" altLang="zh-CN" sz="3600"/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3203575" y="3644900"/>
            <a:ext cx="519811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3600"/>
              <a:t>(                 )</a:t>
            </a:r>
            <a:endParaRPr lang="zh-CN" altLang="zh-CN" sz="3600"/>
          </a:p>
        </p:txBody>
      </p:sp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6227763" y="2708275"/>
            <a:ext cx="151606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3200"/>
              <a:t>的翠鸟</a:t>
            </a:r>
            <a:r>
              <a:rPr lang="zh-CN" altLang="zh-CN" sz="3200"/>
              <a:t>!</a:t>
            </a:r>
            <a:endParaRPr lang="zh-CN" altLang="zh-CN" sz="3200"/>
          </a:p>
        </p:txBody>
      </p:sp>
      <p:sp>
        <p:nvSpPr>
          <p:cNvPr id="26633" name="AutoShape 9"/>
          <p:cNvSpPr/>
          <p:nvPr/>
        </p:nvSpPr>
        <p:spPr bwMode="auto">
          <a:xfrm>
            <a:off x="2771775" y="2133600"/>
            <a:ext cx="360363" cy="1944688"/>
          </a:xfrm>
          <a:prstGeom prst="leftBrace">
            <a:avLst>
              <a:gd name="adj1" fmla="val 44971"/>
              <a:gd name="adj2" fmla="val 50000"/>
            </a:avLst>
          </a:prstGeom>
          <a:noFill/>
          <a:ln w="9525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/>
          </a:p>
        </p:txBody>
      </p:sp>
      <p:sp>
        <p:nvSpPr>
          <p:cNvPr id="26634" name="AutoShape 10"/>
          <p:cNvSpPr/>
          <p:nvPr/>
        </p:nvSpPr>
        <p:spPr bwMode="auto">
          <a:xfrm>
            <a:off x="5940425" y="1989138"/>
            <a:ext cx="287338" cy="2016125"/>
          </a:xfrm>
          <a:prstGeom prst="rightBrace">
            <a:avLst>
              <a:gd name="adj1" fmla="val 58471"/>
              <a:gd name="adj2" fmla="val 50000"/>
            </a:avLst>
          </a:prstGeom>
          <a:noFill/>
          <a:ln w="9525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/>
          </a:p>
        </p:txBody>
      </p:sp>
      <p:sp>
        <p:nvSpPr>
          <p:cNvPr id="26635" name="Text Box 11"/>
          <p:cNvSpPr txBox="1">
            <a:spLocks noChangeArrowheads="1"/>
          </p:cNvSpPr>
          <p:nvPr/>
        </p:nvSpPr>
        <p:spPr bwMode="auto">
          <a:xfrm>
            <a:off x="3851275" y="2852738"/>
            <a:ext cx="14414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3200" b="1"/>
              <a:t>漂　亮</a:t>
            </a:r>
            <a:endParaRPr lang="zh-CN" sz="3200" b="1"/>
          </a:p>
        </p:txBody>
      </p:sp>
      <p:sp>
        <p:nvSpPr>
          <p:cNvPr id="26636" name="Text Box 12"/>
          <p:cNvSpPr txBox="1">
            <a:spLocks noChangeArrowheads="1"/>
          </p:cNvSpPr>
          <p:nvPr/>
        </p:nvSpPr>
        <p:spPr bwMode="auto">
          <a:xfrm>
            <a:off x="3851275" y="3716338"/>
            <a:ext cx="14033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3200" b="1"/>
              <a:t>机　灵</a:t>
            </a:r>
            <a:endParaRPr lang="zh-CN" sz="3200" b="1"/>
          </a:p>
        </p:txBody>
      </p:sp>
    </p:spTree>
  </p:cSld>
  <p:clrMapOvr>
    <a:masterClrMapping/>
  </p:clrMapOvr>
  <p:transition spd="slow">
    <p:wheel spokes="8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6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2"/>
                  </p:tgtEl>
                </p:cond>
              </p:nextCondLst>
            </p:seq>
          </p:childTnLst>
        </p:cTn>
      </p:par>
    </p:tnLst>
    <p:bldLst>
      <p:bldP spid="26635" grpId="0" autoUpdateAnimBg="0"/>
      <p:bldP spid="26636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6210" y="2006600"/>
            <a:ext cx="8569325" cy="8434070"/>
          </a:xfrm>
        </p:spPr>
        <p:txBody>
          <a:bodyPr/>
          <a:lstStyle/>
          <a:p>
            <a:pPr algn="l"/>
            <a:r>
              <a:rPr lang="zh-CN" altLang="en-US"/>
              <a:t>         </a:t>
            </a:r>
            <a:r>
              <a:rPr lang="zh-CN" altLang="en-US" sz="3600" b="1"/>
              <a:t>翠鸟喜欢停在水边的苇秆上，一双</a:t>
            </a:r>
            <a:endParaRPr lang="zh-CN" altLang="en-US" sz="3600" b="1"/>
          </a:p>
          <a:p>
            <a:pPr algn="l"/>
            <a:r>
              <a:rPr lang="zh-CN" altLang="en-US" sz="3600" b="1">
                <a:solidFill>
                  <a:srgbClr val="FF3300"/>
                </a:solidFill>
              </a:rPr>
              <a:t>红色</a:t>
            </a:r>
            <a:r>
              <a:rPr lang="zh-CN" altLang="en-US" sz="3600" b="1"/>
              <a:t>的小爪子/紧紧地抓住苇秆。它的颜色</a:t>
            </a:r>
            <a:r>
              <a:rPr lang="zh-CN" altLang="en-US" sz="3600" b="1">
                <a:solidFill>
                  <a:srgbClr val="FF3300"/>
                </a:solidFill>
              </a:rPr>
              <a:t>非常鲜艳</a:t>
            </a:r>
            <a:r>
              <a:rPr lang="zh-CN" altLang="en-US" sz="3600" b="1"/>
              <a:t>。头上的羽毛/像</a:t>
            </a:r>
            <a:r>
              <a:rPr lang="zh-CN" altLang="en-US" sz="3600" b="1">
                <a:solidFill>
                  <a:srgbClr val="FF3300"/>
                </a:solidFill>
              </a:rPr>
              <a:t>橄榄色</a:t>
            </a:r>
            <a:r>
              <a:rPr lang="zh-CN" altLang="en-US" sz="3600" b="1"/>
              <a:t>的头巾，绣满了/</a:t>
            </a:r>
            <a:r>
              <a:rPr lang="zh-CN" altLang="en-US" sz="3600" b="1">
                <a:solidFill>
                  <a:srgbClr val="FF3300"/>
                </a:solidFill>
              </a:rPr>
              <a:t>翠绿色</a:t>
            </a:r>
            <a:r>
              <a:rPr lang="zh-CN" altLang="en-US" sz="3600" b="1"/>
              <a:t>的花纹。背上的羽毛/像</a:t>
            </a:r>
            <a:r>
              <a:rPr lang="zh-CN" altLang="en-US" sz="3600" b="1">
                <a:solidFill>
                  <a:srgbClr val="FF3300"/>
                </a:solidFill>
              </a:rPr>
              <a:t>浅绿色</a:t>
            </a:r>
            <a:r>
              <a:rPr lang="zh-CN" altLang="en-US" sz="3600" b="1"/>
              <a:t>的外衣。腹部的羽毛/像</a:t>
            </a:r>
            <a:r>
              <a:rPr lang="zh-CN" altLang="en-US" sz="3600" b="1">
                <a:solidFill>
                  <a:srgbClr val="FF3300"/>
                </a:solidFill>
              </a:rPr>
              <a:t>赤褐色</a:t>
            </a:r>
            <a:r>
              <a:rPr lang="zh-CN" altLang="en-US" sz="3600" b="1"/>
              <a:t>的衬衫。它</a:t>
            </a:r>
            <a:r>
              <a:rPr lang="zh-CN" altLang="en-US" sz="3600" b="1">
                <a:solidFill>
                  <a:srgbClr val="FF3300"/>
                </a:solidFill>
              </a:rPr>
              <a:t>小巧玲珑</a:t>
            </a:r>
            <a:r>
              <a:rPr lang="zh-CN" altLang="en-US" sz="3600" b="1"/>
              <a:t>，一双</a:t>
            </a:r>
            <a:r>
              <a:rPr lang="zh-CN" altLang="en-US" sz="3600" b="1">
                <a:solidFill>
                  <a:srgbClr val="FF3300"/>
                </a:solidFill>
              </a:rPr>
              <a:t>透亮灵活</a:t>
            </a:r>
            <a:r>
              <a:rPr lang="zh-CN" altLang="en-US" sz="3600" b="1"/>
              <a:t>的/眼睛下面，长着一张/</a:t>
            </a:r>
            <a:r>
              <a:rPr lang="zh-CN" altLang="en-US" sz="3600" b="1">
                <a:solidFill>
                  <a:srgbClr val="FF3300"/>
                </a:solidFill>
              </a:rPr>
              <a:t>又尖又长</a:t>
            </a:r>
            <a:r>
              <a:rPr lang="zh-CN" altLang="en-US" sz="3600" b="1"/>
              <a:t>的嘴巴。</a:t>
            </a:r>
            <a:endParaRPr lang="zh-CN" altLang="en-US" sz="3600" b="1"/>
          </a:p>
        </p:txBody>
      </p:sp>
      <p:pic>
        <p:nvPicPr>
          <p:cNvPr id="27652" name="Picture 4" descr="1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8313" y="333375"/>
            <a:ext cx="1441450" cy="1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爱的协奏曲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813" y="63087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1979613" y="549275"/>
            <a:ext cx="6553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zh-CN" sz="2800" b="1">
                <a:solidFill>
                  <a:srgbClr val="FF3300"/>
                </a:solidFill>
              </a:rPr>
              <a:t>(</a:t>
            </a:r>
            <a:r>
              <a:rPr lang="zh-CN" sz="2800" b="1">
                <a:solidFill>
                  <a:srgbClr val="FF3300"/>
                </a:solidFill>
              </a:rPr>
              <a:t>请同学们用赞美的口气读这一自然段</a:t>
            </a:r>
            <a:r>
              <a:rPr lang="zh-CN" altLang="zh-CN" sz="2800" b="1">
                <a:solidFill>
                  <a:srgbClr val="FF3300"/>
                </a:solidFill>
              </a:rPr>
              <a:t>)</a:t>
            </a:r>
            <a:endParaRPr lang="zh-CN" altLang="zh-CN" sz="2800" b="1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 spd="slow">
    <p:wipe dir="d"/>
    <p:sndAc>
      <p:stSnd>
        <p:snd r:embed="rId5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3908" fill="hold"/>
                                        <p:tgtEl>
                                          <p:spTgt spid="276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p_large_g1Qm_25590002d4dd126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Picture 3" descr="鸟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67175" y="2133600"/>
            <a:ext cx="51054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7" descr="연분홍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71550" y="117475"/>
            <a:ext cx="2160588" cy="185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1619250" y="765175"/>
            <a:ext cx="10080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sz="3600">
                <a:latin typeface="Times New Roman" panose="02020603050405020304" pitchFamily="18" charset="0"/>
                <a:ea typeface="黑体" panose="02010600030101010101" pitchFamily="49" charset="-122"/>
              </a:rPr>
              <a:t>外形</a:t>
            </a:r>
            <a:endParaRPr lang="zh-CN" sz="3600"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pic>
        <p:nvPicPr>
          <p:cNvPr id="28678" name="Picture 15" descr="arrow01-orange"/>
          <p:cNvPicPr>
            <a:picLocks noChangeAspect="1" noChangeArrowheads="1"/>
          </p:cNvPicPr>
          <p:nvPr/>
        </p:nvPicPr>
        <p:blipFill>
          <a:blip r:embed="rId4" cstate="email">
            <a:lum bright="20000"/>
          </a:blip>
          <a:srcRect/>
          <a:stretch>
            <a:fillRect/>
          </a:stretch>
        </p:blipFill>
        <p:spPr bwMode="auto">
          <a:xfrm>
            <a:off x="323850" y="2420938"/>
            <a:ext cx="3527425" cy="973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8679" name="Picture 38" descr="arrow01-green"/>
          <p:cNvPicPr>
            <a:picLocks noChangeAspect="1" noChangeArrowheads="1"/>
          </p:cNvPicPr>
          <p:nvPr/>
        </p:nvPicPr>
        <p:blipFill>
          <a:blip r:embed="rId5">
            <a:lum bright="40000" contrast="40000"/>
          </a:blip>
          <a:srcRect/>
          <a:stretch>
            <a:fillRect/>
          </a:stretch>
        </p:blipFill>
        <p:spPr bwMode="auto">
          <a:xfrm>
            <a:off x="323850" y="3644900"/>
            <a:ext cx="3535363" cy="100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8680" name="Picture 16" descr="arrow01-red"/>
          <p:cNvPicPr>
            <a:picLocks noChangeAspect="1" noChangeArrowheads="1"/>
          </p:cNvPicPr>
          <p:nvPr/>
        </p:nvPicPr>
        <p:blipFill>
          <a:blip r:embed="rId6">
            <a:lum bright="60000" contrast="60000"/>
          </a:blip>
          <a:srcRect/>
          <a:stretch>
            <a:fillRect/>
          </a:stretch>
        </p:blipFill>
        <p:spPr bwMode="auto">
          <a:xfrm>
            <a:off x="250825" y="4797425"/>
            <a:ext cx="3600450" cy="1046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682625" y="2636838"/>
            <a:ext cx="2593975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sz="4000" b="1">
                <a:latin typeface="Times New Roman" panose="02020603050405020304" pitchFamily="18" charset="0"/>
                <a:ea typeface="楷体_GB2312" panose="02010609030101010101" pitchFamily="1" charset="-122"/>
              </a:rPr>
              <a:t>颜色非常鲜艳</a:t>
            </a:r>
            <a:endParaRPr lang="zh-CN" sz="4000" b="1"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sp>
        <p:nvSpPr>
          <p:cNvPr id="28682" name="Rectangle 10"/>
          <p:cNvSpPr>
            <a:spLocks noChangeArrowheads="1"/>
          </p:cNvSpPr>
          <p:nvPr/>
        </p:nvSpPr>
        <p:spPr bwMode="auto">
          <a:xfrm>
            <a:off x="611188" y="3860800"/>
            <a:ext cx="2663825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sz="4000" b="1">
                <a:latin typeface="Times New Roman" panose="02020603050405020304" pitchFamily="18" charset="0"/>
                <a:ea typeface="楷体_GB2312" panose="02010609030101010101" pitchFamily="1" charset="-122"/>
              </a:rPr>
              <a:t>体态小巧玲珑</a:t>
            </a:r>
            <a:endParaRPr lang="zh-CN" sz="4000" b="1"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900113" y="5084763"/>
            <a:ext cx="1871662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sz="3200" b="1">
                <a:latin typeface="Times New Roman" panose="02020603050405020304" pitchFamily="18" charset="0"/>
                <a:ea typeface="楷体_GB2312" panose="02010609030101010101" pitchFamily="1" charset="-122"/>
              </a:rPr>
              <a:t>眼睛灵活、嘴巴尖长</a:t>
            </a:r>
            <a:endParaRPr lang="zh-CN" sz="3200" b="1"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sp>
        <p:nvSpPr>
          <p:cNvPr id="28684" name="AutoShape 12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245475" y="5876925"/>
            <a:ext cx="720725" cy="86360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sz="2400">
              <a:solidFill>
                <a:srgbClr val="FF9933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1" grpId="0" bldLvl="0" autoUpdateAnimBg="0"/>
      <p:bldP spid="28682" grpId="0" bldLvl="0" autoUpdateAnimBg="0"/>
      <p:bldP spid="28683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4"/>
          <p:cNvSpPr>
            <a:spLocks noChangeArrowheads="1"/>
          </p:cNvSpPr>
          <p:nvPr/>
        </p:nvSpPr>
        <p:spPr bwMode="auto">
          <a:xfrm>
            <a:off x="684213" y="1989138"/>
            <a:ext cx="7848600" cy="374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762000"/>
            <a:r>
              <a:rPr lang="en-US" sz="40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1. </a:t>
            </a:r>
            <a:r>
              <a:rPr lang="zh-CN" altLang="en-US" sz="40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抓住事物的特点；</a:t>
            </a:r>
            <a:endParaRPr lang="zh-CN" altLang="en-US" sz="40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indent="762000"/>
            <a:endParaRPr lang="zh-CN" altLang="en-US" sz="40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indent="762000"/>
            <a:r>
              <a:rPr lang="en-US" sz="40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2. </a:t>
            </a:r>
            <a:r>
              <a:rPr lang="zh-CN" altLang="en-US" sz="40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仔细观察，按一定顺序写；</a:t>
            </a:r>
            <a:endParaRPr lang="zh-CN" altLang="en-US" sz="40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indent="762000"/>
            <a:endParaRPr lang="zh-CN" altLang="en-US" sz="40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indent="762000"/>
            <a:r>
              <a:rPr lang="en-US" sz="40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3. </a:t>
            </a:r>
            <a:r>
              <a:rPr lang="zh-CN" altLang="en-US" sz="40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运用比喻、拟人等生动的表</a:t>
            </a:r>
            <a:endParaRPr lang="zh-CN" altLang="en-US" sz="40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indent="762000"/>
            <a:r>
              <a:rPr lang="zh-CN" altLang="en-US" sz="40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   达方式。</a:t>
            </a:r>
            <a:endParaRPr lang="zh-CN" altLang="en-US" sz="40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395288" y="292100"/>
            <a:ext cx="49688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</a:rPr>
              <a:t>写法总结：（外形）</a:t>
            </a:r>
            <a:endParaRPr lang="zh-CN" altLang="en-US" sz="44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3709988" y="406400"/>
            <a:ext cx="5040312" cy="545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ea typeface="楷体_GB2312" panose="02010609030101010101" pitchFamily="1" charset="-122"/>
              </a:rPr>
              <a:t>       作者为什么只描写了翠鸟的爪子、羽毛、眼睛和嘴，而不介绍尾巴等其他部位？这些外形特点跟它的捕鱼本领有关系吗？我们接着学课文。</a:t>
            </a:r>
            <a:endParaRPr lang="zh-CN" altLang="en-US" sz="4400" b="1">
              <a:ea typeface="楷体_GB2312" panose="02010609030101010101" pitchFamily="1" charset="-122"/>
            </a:endParaRPr>
          </a:p>
        </p:txBody>
      </p:sp>
      <p:pic>
        <p:nvPicPr>
          <p:cNvPr id="29699" name="Picture 4" descr="pic_227681[1]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260350"/>
            <a:ext cx="3563938" cy="460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0" name="Text Box 5"/>
          <p:cNvSpPr txBox="1">
            <a:spLocks noChangeArrowheads="1"/>
          </p:cNvSpPr>
          <p:nvPr/>
        </p:nvSpPr>
        <p:spPr bwMode="auto">
          <a:xfrm>
            <a:off x="611188" y="620713"/>
            <a:ext cx="25193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sz="3600" b="1">
                <a:solidFill>
                  <a:srgbClr val="FF00FF"/>
                </a:solidFill>
                <a:ea typeface="黑体" panose="02010600030101010101" pitchFamily="49" charset="-122"/>
              </a:rPr>
              <a:t>读 文  思考</a:t>
            </a:r>
            <a:endParaRPr lang="zh-CN" sz="3600" b="1">
              <a:solidFill>
                <a:srgbClr val="FF00FF"/>
              </a:solidFill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p_large_BEQg_25f700000f36126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1908175" y="1773238"/>
            <a:ext cx="6264275" cy="1753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600" b="1">
                <a:solidFill>
                  <a:srgbClr val="0000FF"/>
                </a:solidFill>
              </a:rPr>
              <a:t>自主学习二、三段，找找作者描写的翠鸟动作特点有哪些，你是从哪些语句中看出来的？</a:t>
            </a:r>
            <a:endParaRPr lang="zh-CN" sz="3600" b="1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p_large_0dg2_20bc00000f85126a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Oval 3"/>
          <p:cNvSpPr>
            <a:spLocks noChangeArrowheads="1"/>
          </p:cNvSpPr>
          <p:nvPr/>
        </p:nvSpPr>
        <p:spPr bwMode="auto">
          <a:xfrm>
            <a:off x="7772400" y="5943600"/>
            <a:ext cx="838200" cy="457200"/>
          </a:xfrm>
          <a:prstGeom prst="ellipse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32772" name="Text Box 4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7813675" y="5943600"/>
            <a:ext cx="793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2400">
                <a:latin typeface="Times New Roman" panose="02020603050405020304" pitchFamily="18" charset="0"/>
              </a:rPr>
              <a:t>返回</a:t>
            </a:r>
            <a:endParaRPr lang="zh-CN" sz="2400">
              <a:latin typeface="Times New Roman" panose="02020603050405020304" pitchFamily="18" charset="0"/>
            </a:endParaRPr>
          </a:p>
        </p:txBody>
      </p:sp>
      <p:pic>
        <p:nvPicPr>
          <p:cNvPr id="32773" name="Picture 7" descr="연분홍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76375" y="117475"/>
            <a:ext cx="2160588" cy="185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2052638" y="765175"/>
            <a:ext cx="1008062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sz="3600">
                <a:latin typeface="Times New Roman" panose="02020603050405020304" pitchFamily="18" charset="0"/>
                <a:ea typeface="黑体" panose="02010600030101010101" pitchFamily="49" charset="-122"/>
              </a:rPr>
              <a:t>动作</a:t>
            </a:r>
            <a:endParaRPr lang="zh-CN" sz="3600"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pic>
        <p:nvPicPr>
          <p:cNvPr id="32775" name="Picture 7" descr="521c0b57514d1cfab745aea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21288" y="3500438"/>
            <a:ext cx="3930650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6" name="AutoShape 21"/>
          <p:cNvSpPr>
            <a:spLocks noChangeArrowheads="1"/>
          </p:cNvSpPr>
          <p:nvPr/>
        </p:nvSpPr>
        <p:spPr bwMode="auto">
          <a:xfrm>
            <a:off x="107950" y="2205038"/>
            <a:ext cx="4968875" cy="4249737"/>
          </a:xfrm>
          <a:prstGeom prst="roundRect">
            <a:avLst>
              <a:gd name="adj" fmla="val 10181"/>
            </a:avLst>
          </a:prstGeom>
          <a:solidFill>
            <a:srgbClr val="C0C0C0">
              <a:alpha val="20000"/>
            </a:srgbClr>
          </a:solidFill>
          <a:ln w="28575" cmpd="sng">
            <a:solidFill>
              <a:srgbClr val="C0C0C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lnSpc>
                <a:spcPct val="130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   </a:t>
            </a:r>
            <a:r>
              <a:rPr lang="zh-CN" altLang="en-US" sz="3200">
                <a:latin typeface="楷体_GB2312" panose="02010609030101010101" pitchFamily="1" charset="-122"/>
                <a:ea typeface="楷体_GB2312" panose="02010609030101010101" pitchFamily="1" charset="-122"/>
              </a:rPr>
              <a:t> </a:t>
            </a:r>
            <a:r>
              <a:rPr lang="zh-CN" altLang="en-US" sz="3200" b="1">
                <a:latin typeface="楷体_GB2312" panose="02010609030101010101" pitchFamily="1" charset="-122"/>
                <a:ea typeface="楷体_GB2312" panose="02010609030101010101" pitchFamily="1" charset="-122"/>
              </a:rPr>
              <a:t> 翠鸟鸣声清脆，爱贴</a:t>
            </a:r>
            <a:endParaRPr lang="zh-CN" altLang="en-US" sz="3200" b="1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latin typeface="楷体_GB2312" panose="02010609030101010101" pitchFamily="1" charset="-122"/>
                <a:ea typeface="楷体_GB2312" panose="02010609030101010101" pitchFamily="1" charset="-122"/>
              </a:rPr>
              <a:t>着水面疾飞，一眨眼，又</a:t>
            </a:r>
            <a:endParaRPr lang="zh-CN" altLang="en-US" sz="3200" b="1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latin typeface="楷体_GB2312" panose="02010609030101010101" pitchFamily="1" charset="-122"/>
                <a:ea typeface="楷体_GB2312" panose="02010609030101010101" pitchFamily="1" charset="-122"/>
              </a:rPr>
              <a:t>轻轻地停在苇杆上了。它</a:t>
            </a:r>
            <a:endParaRPr lang="zh-CN" altLang="en-US" sz="3200" b="1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latin typeface="楷体_GB2312" panose="02010609030101010101" pitchFamily="1" charset="-122"/>
                <a:ea typeface="楷体_GB2312" panose="02010609030101010101" pitchFamily="1" charset="-122"/>
              </a:rPr>
              <a:t>一动不动地注视着泛着微</a:t>
            </a:r>
            <a:endParaRPr lang="zh-CN" altLang="en-US" sz="3200" b="1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latin typeface="楷体_GB2312" panose="02010609030101010101" pitchFamily="1" charset="-122"/>
                <a:ea typeface="楷体_GB2312" panose="02010609030101010101" pitchFamily="1" charset="-122"/>
              </a:rPr>
              <a:t>波的水面，等待游到水面</a:t>
            </a:r>
            <a:endParaRPr lang="zh-CN" altLang="en-US" sz="3200" b="1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latin typeface="楷体_GB2312" panose="02010609030101010101" pitchFamily="1" charset="-122"/>
                <a:ea typeface="楷体_GB2312" panose="02010609030101010101" pitchFamily="1" charset="-122"/>
              </a:rPr>
              <a:t>上来的小鱼。</a:t>
            </a:r>
            <a:endParaRPr lang="zh-CN" altLang="en-US" sz="3200" b="1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32777" name="Line 9"/>
          <p:cNvSpPr>
            <a:spLocks noChangeShapeType="1"/>
          </p:cNvSpPr>
          <p:nvPr/>
        </p:nvSpPr>
        <p:spPr bwMode="auto">
          <a:xfrm>
            <a:off x="4213225" y="3068638"/>
            <a:ext cx="503238" cy="1587"/>
          </a:xfrm>
          <a:prstGeom prst="line">
            <a:avLst/>
          </a:prstGeom>
          <a:noFill/>
          <a:ln w="38100" cmpd="sng">
            <a:solidFill>
              <a:srgbClr val="FF006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8" name="Line 10"/>
          <p:cNvSpPr>
            <a:spLocks noChangeShapeType="1"/>
          </p:cNvSpPr>
          <p:nvPr/>
        </p:nvSpPr>
        <p:spPr bwMode="auto">
          <a:xfrm>
            <a:off x="1547813" y="3644900"/>
            <a:ext cx="754062" cy="0"/>
          </a:xfrm>
          <a:prstGeom prst="line">
            <a:avLst/>
          </a:prstGeom>
          <a:noFill/>
          <a:ln w="38100" cmpd="sng">
            <a:solidFill>
              <a:srgbClr val="FF006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9" name="Line 11"/>
          <p:cNvSpPr>
            <a:spLocks noChangeShapeType="1"/>
          </p:cNvSpPr>
          <p:nvPr/>
        </p:nvSpPr>
        <p:spPr bwMode="auto">
          <a:xfrm>
            <a:off x="1547813" y="4292600"/>
            <a:ext cx="360362" cy="1588"/>
          </a:xfrm>
          <a:prstGeom prst="line">
            <a:avLst/>
          </a:prstGeom>
          <a:noFill/>
          <a:ln w="38100" cmpd="sng">
            <a:solidFill>
              <a:srgbClr val="FF006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80" name="Line 12"/>
          <p:cNvSpPr>
            <a:spLocks noChangeShapeType="1"/>
          </p:cNvSpPr>
          <p:nvPr/>
        </p:nvSpPr>
        <p:spPr bwMode="auto">
          <a:xfrm>
            <a:off x="2413000" y="4940300"/>
            <a:ext cx="752475" cy="1588"/>
          </a:xfrm>
          <a:prstGeom prst="line">
            <a:avLst/>
          </a:prstGeom>
          <a:noFill/>
          <a:ln w="38100" cmpd="sng">
            <a:solidFill>
              <a:srgbClr val="FF006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81" name="Line 13"/>
          <p:cNvSpPr>
            <a:spLocks noChangeShapeType="1"/>
          </p:cNvSpPr>
          <p:nvPr/>
        </p:nvSpPr>
        <p:spPr bwMode="auto">
          <a:xfrm>
            <a:off x="2413000" y="5589588"/>
            <a:ext cx="752475" cy="0"/>
          </a:xfrm>
          <a:prstGeom prst="line">
            <a:avLst/>
          </a:prstGeom>
          <a:noFill/>
          <a:ln w="38100" cmpd="sng">
            <a:solidFill>
              <a:srgbClr val="FF006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6" grpId="0" bldLvl="0" animBg="1" autoUpdateAnimBg="0"/>
      <p:bldP spid="32777" grpId="0" animBg="1"/>
      <p:bldP spid="32778" grpId="0" animBg="1"/>
      <p:bldP spid="32779" grpId="0" animBg="1"/>
      <p:bldP spid="32780" grpId="0" animBg="1"/>
      <p:bldP spid="3278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268413"/>
            <a:ext cx="9109075" cy="3789362"/>
          </a:xfrm>
        </p:spPr>
        <p:txBody>
          <a:bodyPr/>
          <a:lstStyle/>
          <a:p>
            <a:r>
              <a:rPr lang="zh-CN" altLang="en-US" sz="4400" b="1"/>
              <a:t>翠鸟叫声清脆，爱在水面上飞。</a:t>
            </a:r>
            <a:endParaRPr lang="zh-CN" altLang="en-US" sz="4400" b="1"/>
          </a:p>
          <a:p>
            <a:endParaRPr lang="zh-CN" altLang="en-US" sz="4400" b="1"/>
          </a:p>
          <a:p>
            <a:r>
              <a:rPr lang="zh-CN" altLang="en-US" sz="4400" b="1"/>
              <a:t>翠鸟</a:t>
            </a:r>
            <a:r>
              <a:rPr lang="zh-CN" altLang="en-US" sz="4400" b="1">
                <a:solidFill>
                  <a:srgbClr val="FF0066"/>
                </a:solidFill>
              </a:rPr>
              <a:t>鸣声</a:t>
            </a:r>
            <a:r>
              <a:rPr lang="zh-CN" altLang="en-US" sz="4400" b="1"/>
              <a:t>清脆，爱</a:t>
            </a:r>
            <a:r>
              <a:rPr lang="zh-CN" altLang="en-US" sz="4400" b="1">
                <a:solidFill>
                  <a:srgbClr val="FF0066"/>
                </a:solidFill>
              </a:rPr>
              <a:t>贴着</a:t>
            </a:r>
            <a:r>
              <a:rPr lang="zh-CN" altLang="en-US" sz="4400" b="1"/>
              <a:t>水面</a:t>
            </a:r>
            <a:r>
              <a:rPr lang="zh-CN" altLang="en-US" sz="4400" b="1">
                <a:solidFill>
                  <a:srgbClr val="FF3399"/>
                </a:solidFill>
              </a:rPr>
              <a:t>疾飞</a:t>
            </a:r>
            <a:r>
              <a:rPr lang="zh-CN" altLang="en-US" sz="4400" b="1"/>
              <a:t>。</a:t>
            </a:r>
            <a:endParaRPr lang="zh-CN" altLang="en-US" sz="4400" b="1"/>
          </a:p>
        </p:txBody>
      </p:sp>
      <p:sp>
        <p:nvSpPr>
          <p:cNvPr id="2" name="文本框 1"/>
          <p:cNvSpPr txBox="1"/>
          <p:nvPr/>
        </p:nvSpPr>
        <p:spPr>
          <a:xfrm>
            <a:off x="454025" y="4210685"/>
            <a:ext cx="807974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/>
              <a:t>       “</a:t>
            </a:r>
            <a:r>
              <a:rPr lang="zh-CN" altLang="en-US" sz="3600" b="1"/>
              <a:t>鸣声</a:t>
            </a:r>
            <a:r>
              <a:rPr lang="en-US" altLang="zh-CN" sz="3600" b="1"/>
              <a:t>”</a:t>
            </a:r>
            <a:r>
              <a:rPr lang="zh-CN" altLang="en-US" sz="3600" b="1"/>
              <a:t>指鸟的鸣叫，更准确。</a:t>
            </a:r>
            <a:r>
              <a:rPr lang="en-US" altLang="zh-CN" sz="3600" b="1"/>
              <a:t>“</a:t>
            </a:r>
            <a:r>
              <a:rPr lang="zh-CN" altLang="en-US" sz="3600" b="1"/>
              <a:t>贴着</a:t>
            </a:r>
            <a:r>
              <a:rPr lang="en-US" altLang="zh-CN" sz="3600" b="1"/>
              <a:t>”“</a:t>
            </a:r>
            <a:r>
              <a:rPr lang="zh-CN" altLang="en-US" sz="3600" b="1"/>
              <a:t>疾</a:t>
            </a:r>
            <a:r>
              <a:rPr lang="en-US" altLang="zh-CN" sz="3600" b="1"/>
              <a:t>”</a:t>
            </a:r>
            <a:r>
              <a:rPr lang="zh-CN" altLang="en-US" sz="3600" b="1"/>
              <a:t>写出了翠鸟飞行时轻盈、敏捷的特点。</a:t>
            </a:r>
            <a:endParaRPr lang="zh-CN" alt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p_large_ANFj_08ed00001ec7121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WordArt 3"/>
          <p:cNvSpPr>
            <a:spLocks noChangeArrowheads="1" noChangeShapeType="1"/>
          </p:cNvSpPr>
          <p:nvPr/>
        </p:nvSpPr>
        <p:spPr bwMode="auto">
          <a:xfrm>
            <a:off x="3419475" y="333375"/>
            <a:ext cx="2447925" cy="935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2700" cmpd="sng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1">
                    <a:srgbClr val="C0C0C0">
                      <a:alpha val="75000"/>
                    </a:srgbClr>
                  </a:prst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我会读</a:t>
            </a:r>
            <a:endParaRPr lang="zh-CN" altLang="en-US" sz="3600" b="1" kern="10" dirty="0">
              <a:ln w="12700" cmpd="sng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prstShdw prst="shdw11">
                  <a:srgbClr val="C0C0C0">
                    <a:alpha val="75000"/>
                  </a:srgbClr>
                </a:prst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 sz="36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 翠鸟   苇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秆 </a:t>
            </a:r>
            <a:r>
              <a:rPr lang="zh-CN" altLang="en-US" sz="36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  橄榄   腹部   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赤褐</a:t>
            </a:r>
            <a:r>
              <a:rPr lang="zh-CN" altLang="en-US" sz="36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色</a:t>
            </a:r>
            <a:endParaRPr lang="zh-CN" altLang="en-US" sz="36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36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 等待   悄悄   泡泡   机灵   逃脱</a:t>
            </a:r>
            <a:endParaRPr lang="zh-CN" altLang="en-US" sz="36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锐</a:t>
            </a:r>
            <a:r>
              <a:rPr lang="zh-CN" altLang="en-US" sz="36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利   叼起   荡漾   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饲</a:t>
            </a:r>
            <a:r>
              <a:rPr lang="zh-CN" altLang="en-US" sz="36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养   渔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翁</a:t>
            </a:r>
            <a:endParaRPr lang="zh-CN" altLang="en-US" sz="3600" b="1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36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 小溪   陡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峭</a:t>
            </a:r>
            <a:r>
              <a:rPr lang="zh-CN" altLang="en-US" sz="36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   石壁   打消   念头 </a:t>
            </a:r>
            <a:endParaRPr lang="zh-CN" altLang="en-US" sz="36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36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 清脆   疾飞   注视   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泛</a:t>
            </a:r>
            <a:r>
              <a:rPr lang="zh-CN" altLang="en-US" sz="36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着   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衬衫   </a:t>
            </a:r>
            <a:r>
              <a:rPr lang="zh-CN" altLang="en-US" sz="36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透亮   灵活  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绣</a:t>
            </a:r>
            <a:r>
              <a:rPr lang="zh-CN" altLang="en-US" sz="36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花   小巧玲珑</a:t>
            </a:r>
            <a:endParaRPr lang="zh-CN" altLang="en-US" sz="36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09060720007650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11638" y="0"/>
            <a:ext cx="2627312" cy="195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9" name="Picture 7" descr="연분홍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2160588" cy="185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612775" y="620713"/>
            <a:ext cx="1006475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sz="3600">
                <a:latin typeface="Times New Roman" panose="02020603050405020304" pitchFamily="18" charset="0"/>
                <a:ea typeface="黑体" panose="02010600030101010101" pitchFamily="49" charset="-122"/>
              </a:rPr>
              <a:t>动作</a:t>
            </a:r>
            <a:endParaRPr lang="zh-CN" sz="2400">
              <a:latin typeface="Times New Roman" panose="02020603050405020304" pitchFamily="18" charset="0"/>
            </a:endParaRPr>
          </a:p>
        </p:txBody>
      </p:sp>
      <p:sp>
        <p:nvSpPr>
          <p:cNvPr id="34821" name="AutoShape 21"/>
          <p:cNvSpPr>
            <a:spLocks noChangeArrowheads="1"/>
          </p:cNvSpPr>
          <p:nvPr/>
        </p:nvSpPr>
        <p:spPr bwMode="auto">
          <a:xfrm>
            <a:off x="179388" y="2492375"/>
            <a:ext cx="6335712" cy="3816350"/>
          </a:xfrm>
          <a:prstGeom prst="roundRect">
            <a:avLst>
              <a:gd name="adj" fmla="val 10181"/>
            </a:avLst>
          </a:prstGeom>
          <a:solidFill>
            <a:srgbClr val="FFCC00">
              <a:alpha val="20000"/>
            </a:srgbClr>
          </a:solidFill>
          <a:ln w="28575" cmpd="sng">
            <a:solidFill>
              <a:srgbClr val="C0C0C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just">
              <a:lnSpc>
                <a:spcPct val="130000"/>
              </a:lnSpc>
            </a:pP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     </a:t>
            </a:r>
            <a:r>
              <a:rPr 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小鱼悄悄地把头露出水面，吹了个小</a:t>
            </a:r>
            <a:endParaRPr lang="zh-CN" sz="2800" b="1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1" charset="-122"/>
            </a:endParaRPr>
          </a:p>
          <a:p>
            <a:pPr algn="just">
              <a:lnSpc>
                <a:spcPct val="130000"/>
              </a:lnSpc>
            </a:pPr>
            <a:r>
              <a:rPr 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泡泡。尽管它这样机灵，还是难以逃脱</a:t>
            </a:r>
            <a:endParaRPr lang="zh-CN" sz="2800" b="1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1" charset="-122"/>
            </a:endParaRPr>
          </a:p>
          <a:p>
            <a:pPr algn="just">
              <a:lnSpc>
                <a:spcPct val="130000"/>
              </a:lnSpc>
            </a:pPr>
            <a:r>
              <a:rPr 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翠鸟锐利的眼睛。翠鸟蹬开苇秆，像箭</a:t>
            </a:r>
            <a:endParaRPr lang="zh-CN" sz="2800" b="1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1" charset="-122"/>
            </a:endParaRPr>
          </a:p>
          <a:p>
            <a:pPr algn="just">
              <a:lnSpc>
                <a:spcPct val="130000"/>
              </a:lnSpc>
            </a:pPr>
            <a:r>
              <a:rPr 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一样飞过去，叼起小鱼，贴着水面往远</a:t>
            </a:r>
            <a:endParaRPr lang="zh-CN" sz="2800" b="1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1" charset="-122"/>
            </a:endParaRPr>
          </a:p>
          <a:p>
            <a:pPr algn="just">
              <a:lnSpc>
                <a:spcPct val="130000"/>
              </a:lnSpc>
            </a:pPr>
            <a:r>
              <a:rPr 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处飞走了。只有苇秆还在摇晃，水波还</a:t>
            </a:r>
            <a:endParaRPr lang="zh-CN" sz="2800" b="1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1" charset="-122"/>
            </a:endParaRPr>
          </a:p>
          <a:p>
            <a:pPr algn="just">
              <a:lnSpc>
                <a:spcPct val="130000"/>
              </a:lnSpc>
            </a:pPr>
            <a:r>
              <a:rPr 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在荡漾。</a:t>
            </a:r>
            <a:endParaRPr lang="zh-CN" sz="2800" b="1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pic>
        <p:nvPicPr>
          <p:cNvPr id="34822" name="Picture 6" descr="4b74242fed29df0a349bf71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836738" y="0"/>
            <a:ext cx="2698750" cy="196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3" name="Picture 7" descr="279212016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04025" y="0"/>
            <a:ext cx="2339975" cy="256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4" name="Picture 8" descr="8b1b6c571651a818d10906f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804025" y="2565400"/>
            <a:ext cx="2339975" cy="224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5" name="Picture 9" descr="2008_09_17_23_55_49_01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804025" y="4797425"/>
            <a:ext cx="2376488" cy="207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6" name="Line 10"/>
          <p:cNvSpPr>
            <a:spLocks noChangeShapeType="1"/>
          </p:cNvSpPr>
          <p:nvPr/>
        </p:nvSpPr>
        <p:spPr bwMode="auto">
          <a:xfrm>
            <a:off x="3924300" y="4365625"/>
            <a:ext cx="754063" cy="0"/>
          </a:xfrm>
          <a:prstGeom prst="line">
            <a:avLst/>
          </a:prstGeom>
          <a:noFill/>
          <a:ln w="38100" cmpd="sng">
            <a:solidFill>
              <a:srgbClr val="FF006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7" name="Line 11"/>
          <p:cNvSpPr>
            <a:spLocks noChangeShapeType="1"/>
          </p:cNvSpPr>
          <p:nvPr/>
        </p:nvSpPr>
        <p:spPr bwMode="auto">
          <a:xfrm>
            <a:off x="1187450" y="4940300"/>
            <a:ext cx="360363" cy="1588"/>
          </a:xfrm>
          <a:prstGeom prst="line">
            <a:avLst/>
          </a:prstGeom>
          <a:noFill/>
          <a:ln w="38100" cmpd="sng">
            <a:solidFill>
              <a:srgbClr val="FF006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8" name="Line 12"/>
          <p:cNvSpPr>
            <a:spLocks noChangeShapeType="1"/>
          </p:cNvSpPr>
          <p:nvPr/>
        </p:nvSpPr>
        <p:spPr bwMode="auto">
          <a:xfrm>
            <a:off x="2482850" y="4940300"/>
            <a:ext cx="720725" cy="1588"/>
          </a:xfrm>
          <a:prstGeom prst="line">
            <a:avLst/>
          </a:prstGeom>
          <a:noFill/>
          <a:ln w="38100" cmpd="sng">
            <a:solidFill>
              <a:srgbClr val="FF006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9" name="Line 13"/>
          <p:cNvSpPr>
            <a:spLocks noChangeShapeType="1"/>
          </p:cNvSpPr>
          <p:nvPr/>
        </p:nvSpPr>
        <p:spPr bwMode="auto">
          <a:xfrm>
            <a:off x="4356100" y="4940300"/>
            <a:ext cx="360363" cy="1588"/>
          </a:xfrm>
          <a:prstGeom prst="line">
            <a:avLst/>
          </a:prstGeom>
          <a:noFill/>
          <a:ln w="38100" cmpd="sng">
            <a:solidFill>
              <a:srgbClr val="FF006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30" name="Line 14"/>
          <p:cNvSpPr>
            <a:spLocks noChangeShapeType="1"/>
          </p:cNvSpPr>
          <p:nvPr/>
        </p:nvSpPr>
        <p:spPr bwMode="auto">
          <a:xfrm>
            <a:off x="755650" y="5518150"/>
            <a:ext cx="720725" cy="0"/>
          </a:xfrm>
          <a:prstGeom prst="line">
            <a:avLst/>
          </a:prstGeom>
          <a:noFill/>
          <a:ln w="38100" cmpd="sng">
            <a:solidFill>
              <a:srgbClr val="FF006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31" name="Line 15"/>
          <p:cNvSpPr>
            <a:spLocks noChangeShapeType="1"/>
          </p:cNvSpPr>
          <p:nvPr/>
        </p:nvSpPr>
        <p:spPr bwMode="auto">
          <a:xfrm>
            <a:off x="1619250" y="3213100"/>
            <a:ext cx="1152525" cy="0"/>
          </a:xfrm>
          <a:prstGeom prst="line">
            <a:avLst/>
          </a:prstGeom>
          <a:noFill/>
          <a:ln w="38100" cmpd="sng">
            <a:solidFill>
              <a:schemeClr val="accent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32" name="Line 16"/>
          <p:cNvSpPr>
            <a:spLocks noChangeShapeType="1"/>
          </p:cNvSpPr>
          <p:nvPr/>
        </p:nvSpPr>
        <p:spPr bwMode="auto">
          <a:xfrm>
            <a:off x="3348038" y="3213100"/>
            <a:ext cx="719137" cy="0"/>
          </a:xfrm>
          <a:prstGeom prst="line">
            <a:avLst/>
          </a:prstGeom>
          <a:noFill/>
          <a:ln w="38100" cmpd="sng">
            <a:solidFill>
              <a:schemeClr val="accent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33" name="Line 17"/>
          <p:cNvSpPr>
            <a:spLocks noChangeShapeType="1"/>
          </p:cNvSpPr>
          <p:nvPr/>
        </p:nvSpPr>
        <p:spPr bwMode="auto">
          <a:xfrm>
            <a:off x="5219700" y="3213100"/>
            <a:ext cx="1152525" cy="0"/>
          </a:xfrm>
          <a:prstGeom prst="line">
            <a:avLst/>
          </a:prstGeom>
          <a:noFill/>
          <a:ln w="38100" cmpd="sng">
            <a:solidFill>
              <a:schemeClr val="accent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 bldLvl="0" animBg="1" autoUpdateAnimBg="0"/>
      <p:bldP spid="34826" grpId="0" animBg="1"/>
      <p:bldP spid="34827" grpId="0" animBg="1"/>
      <p:bldP spid="34828" grpId="0" animBg="1"/>
      <p:bldP spid="34829" grpId="0" animBg="1"/>
      <p:bldP spid="34830" grpId="0" animBg="1"/>
      <p:bldP spid="34831" grpId="0" animBg="1"/>
      <p:bldP spid="34832" grpId="0" animBg="1"/>
      <p:bldP spid="3483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4"/>
          <p:cNvSpPr txBox="1">
            <a:spLocks noChangeArrowheads="1"/>
          </p:cNvSpPr>
          <p:nvPr/>
        </p:nvSpPr>
        <p:spPr bwMode="auto">
          <a:xfrm>
            <a:off x="395288" y="4076700"/>
            <a:ext cx="8064500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sz="4000" b="1">
                <a:latin typeface="楷体_GB2312" panose="02010609030101010101" pitchFamily="1" charset="-122"/>
                <a:ea typeface="楷体_GB2312" panose="02010609030101010101" pitchFamily="1" charset="-122"/>
              </a:rPr>
              <a:t>　　翠鸟蹬开苇秆，像箭一样飞过去，叼起小鱼，贴着水面往远处飞走了。只有苇秆还在摇晃</a:t>
            </a:r>
            <a:r>
              <a:rPr lang="zh-CN" altLang="zh-CN" sz="4000" b="1">
                <a:latin typeface="楷体_GB2312" panose="02010609030101010101" pitchFamily="1" charset="-122"/>
                <a:ea typeface="楷体_GB2312" panose="02010609030101010101" pitchFamily="1" charset="-122"/>
              </a:rPr>
              <a:t>,</a:t>
            </a:r>
            <a:r>
              <a:rPr lang="zh-CN" sz="4000" b="1">
                <a:latin typeface="楷体_GB2312" panose="02010609030101010101" pitchFamily="1" charset="-122"/>
                <a:ea typeface="楷体_GB2312" panose="02010609030101010101" pitchFamily="1" charset="-122"/>
              </a:rPr>
              <a:t>水波还在荡漾。</a:t>
            </a:r>
            <a:endParaRPr lang="zh-CN" sz="4000" b="1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pic>
        <p:nvPicPr>
          <p:cNvPr id="35843" name="Picture 5" descr="4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716463" y="0"/>
            <a:ext cx="4427537" cy="371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4" name="Picture 7" descr="3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4752975" cy="371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5" name="Rectangle 16"/>
          <p:cNvSpPr>
            <a:spLocks noChangeArrowheads="1"/>
          </p:cNvSpPr>
          <p:nvPr/>
        </p:nvSpPr>
        <p:spPr bwMode="auto">
          <a:xfrm>
            <a:off x="0" y="-596900"/>
            <a:ext cx="9144000" cy="745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lang="zh-CN" altLang="zh-CN" sz="1000" b="1">
              <a:solidFill>
                <a:srgbClr val="800000"/>
              </a:solidFill>
            </a:endParaRPr>
          </a:p>
        </p:txBody>
      </p:sp>
      <p:pic>
        <p:nvPicPr>
          <p:cNvPr id="35846" name="Picture 9" descr="pic_227455[1]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45475" y="6237288"/>
            <a:ext cx="50323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7" name="Oval 7"/>
          <p:cNvSpPr>
            <a:spLocks noChangeArrowheads="1"/>
          </p:cNvSpPr>
          <p:nvPr/>
        </p:nvSpPr>
        <p:spPr bwMode="auto">
          <a:xfrm>
            <a:off x="2484438" y="4149725"/>
            <a:ext cx="576262" cy="576263"/>
          </a:xfrm>
          <a:prstGeom prst="ellipse">
            <a:avLst/>
          </a:prstGeom>
          <a:solidFill>
            <a:schemeClr val="bg1">
              <a:alpha val="0"/>
            </a:schemeClr>
          </a:solidFill>
          <a:ln w="25400" cmpd="sng">
            <a:solidFill>
              <a:srgbClr val="0000FF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>
              <a:solidFill>
                <a:srgbClr val="0000FF"/>
              </a:solidFill>
            </a:endParaRPr>
          </a:p>
        </p:txBody>
      </p:sp>
      <p:sp>
        <p:nvSpPr>
          <p:cNvPr id="35848" name="Oval 8"/>
          <p:cNvSpPr>
            <a:spLocks noChangeArrowheads="1"/>
          </p:cNvSpPr>
          <p:nvPr/>
        </p:nvSpPr>
        <p:spPr bwMode="auto">
          <a:xfrm>
            <a:off x="7092950" y="4149725"/>
            <a:ext cx="576263" cy="576263"/>
          </a:xfrm>
          <a:prstGeom prst="ellipse">
            <a:avLst/>
          </a:prstGeom>
          <a:solidFill>
            <a:schemeClr val="bg1">
              <a:alpha val="0"/>
            </a:schemeClr>
          </a:solidFill>
          <a:ln w="25400" cmpd="sng">
            <a:solidFill>
              <a:srgbClr val="0000FF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>
              <a:solidFill>
                <a:srgbClr val="0000FF"/>
              </a:solidFill>
            </a:endParaRPr>
          </a:p>
        </p:txBody>
      </p:sp>
      <p:sp>
        <p:nvSpPr>
          <p:cNvPr id="35849" name="Oval 9"/>
          <p:cNvSpPr>
            <a:spLocks noChangeArrowheads="1"/>
          </p:cNvSpPr>
          <p:nvPr/>
        </p:nvSpPr>
        <p:spPr bwMode="auto">
          <a:xfrm>
            <a:off x="1476375" y="4797425"/>
            <a:ext cx="576263" cy="576263"/>
          </a:xfrm>
          <a:prstGeom prst="ellipse">
            <a:avLst/>
          </a:prstGeom>
          <a:solidFill>
            <a:schemeClr val="bg1">
              <a:alpha val="0"/>
            </a:schemeClr>
          </a:solidFill>
          <a:ln w="25400" cmpd="sng">
            <a:solidFill>
              <a:srgbClr val="0000FF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>
              <a:solidFill>
                <a:srgbClr val="0000FF"/>
              </a:solidFill>
            </a:endParaRPr>
          </a:p>
        </p:txBody>
      </p:sp>
      <p:sp>
        <p:nvSpPr>
          <p:cNvPr id="35850" name="Oval 10"/>
          <p:cNvSpPr>
            <a:spLocks noChangeArrowheads="1"/>
          </p:cNvSpPr>
          <p:nvPr/>
        </p:nvSpPr>
        <p:spPr bwMode="auto">
          <a:xfrm>
            <a:off x="7596188" y="4797425"/>
            <a:ext cx="576262" cy="576263"/>
          </a:xfrm>
          <a:prstGeom prst="ellipse">
            <a:avLst/>
          </a:prstGeom>
          <a:solidFill>
            <a:schemeClr val="bg1">
              <a:alpha val="0"/>
            </a:schemeClr>
          </a:solidFill>
          <a:ln w="25400" cmpd="sng">
            <a:solidFill>
              <a:srgbClr val="0000FF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>
              <a:solidFill>
                <a:srgbClr val="0000FF"/>
              </a:solidFill>
            </a:endParaRPr>
          </a:p>
        </p:txBody>
      </p:sp>
      <p:sp>
        <p:nvSpPr>
          <p:cNvPr id="35851" name="Oval 11"/>
          <p:cNvSpPr>
            <a:spLocks noChangeArrowheads="1"/>
          </p:cNvSpPr>
          <p:nvPr/>
        </p:nvSpPr>
        <p:spPr bwMode="auto">
          <a:xfrm>
            <a:off x="4067175" y="4724400"/>
            <a:ext cx="576263" cy="576263"/>
          </a:xfrm>
          <a:prstGeom prst="ellipse">
            <a:avLst/>
          </a:prstGeom>
          <a:solidFill>
            <a:schemeClr val="bg1">
              <a:alpha val="0"/>
            </a:schemeClr>
          </a:solidFill>
          <a:ln w="25400" cmpd="sng">
            <a:solidFill>
              <a:srgbClr val="0000FF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>
              <a:solidFill>
                <a:srgbClr val="0000FF"/>
              </a:solidFill>
            </a:endParaRPr>
          </a:p>
        </p:txBody>
      </p:sp>
      <p:sp>
        <p:nvSpPr>
          <p:cNvPr id="35852" name="Text Box 12"/>
          <p:cNvSpPr txBox="1">
            <a:spLocks noChangeArrowheads="1"/>
          </p:cNvSpPr>
          <p:nvPr/>
        </p:nvSpPr>
        <p:spPr bwMode="auto">
          <a:xfrm>
            <a:off x="4973638" y="4095750"/>
            <a:ext cx="24780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4000" b="1"/>
              <a:t>像箭一样</a:t>
            </a:r>
            <a:endParaRPr lang="zh-CN" sz="4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0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7" grpId="0" animBg="1" autoUpdateAnimBg="0"/>
      <p:bldP spid="35848" grpId="0" animBg="1" autoUpdateAnimBg="0"/>
      <p:bldP spid="35849" grpId="0" animBg="1" autoUpdateAnimBg="0"/>
      <p:bldP spid="35850" grpId="0" animBg="1" autoUpdateAnimBg="0"/>
      <p:bldP spid="35851" grpId="0" animBg="1" autoUpdateAnimBg="0"/>
      <p:bldP spid="35852" grpId="0" bldLvl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17" descr="4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461963" y="1844675"/>
            <a:ext cx="4962526" cy="612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6867" name="Picture 9" descr="5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4356100" cy="393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8" name="Picture 15" descr="2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56100" y="0"/>
            <a:ext cx="4787900" cy="393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Picture 7" descr="2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56100" y="3860800"/>
            <a:ext cx="4787900" cy="345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0" name="Rectangle 18"/>
          <p:cNvSpPr>
            <a:spLocks noChangeArrowheads="1"/>
          </p:cNvSpPr>
          <p:nvPr/>
        </p:nvSpPr>
        <p:spPr bwMode="auto">
          <a:xfrm>
            <a:off x="-461963" y="1484313"/>
            <a:ext cx="461963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4800" b="1">
              <a:solidFill>
                <a:schemeClr val="bg1"/>
              </a:solidFill>
              <a:ea typeface="黑体" panose="02010600030101010101" pitchFamily="49" charset="-122"/>
            </a:endParaRPr>
          </a:p>
        </p:txBody>
      </p:sp>
      <p:sp>
        <p:nvSpPr>
          <p:cNvPr id="36871" name="Rectangle 19"/>
          <p:cNvSpPr>
            <a:spLocks noChangeArrowheads="1"/>
          </p:cNvSpPr>
          <p:nvPr/>
        </p:nvSpPr>
        <p:spPr bwMode="auto">
          <a:xfrm>
            <a:off x="0" y="7389813"/>
            <a:ext cx="4716463" cy="5762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lang="zh-CN" altLang="zh-CN" sz="1000" b="1">
              <a:solidFill>
                <a:srgbClr val="800000"/>
              </a:solidFill>
            </a:endParaRPr>
          </a:p>
        </p:txBody>
      </p:sp>
      <p:sp>
        <p:nvSpPr>
          <p:cNvPr id="36872" name="Text Box 21"/>
          <p:cNvSpPr txBox="1">
            <a:spLocks noChangeArrowheads="1"/>
          </p:cNvSpPr>
          <p:nvPr/>
        </p:nvSpPr>
        <p:spPr bwMode="auto">
          <a:xfrm>
            <a:off x="1908175" y="6034088"/>
            <a:ext cx="2289175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sz="4800" b="1">
                <a:solidFill>
                  <a:srgbClr val="0000FF"/>
                </a:solidFill>
                <a:ea typeface="黑体" panose="02010600030101010101" pitchFamily="49" charset="-122"/>
              </a:rPr>
              <a:t>疾飞</a:t>
            </a:r>
            <a:endParaRPr lang="zh-CN" sz="4800" b="1">
              <a:solidFill>
                <a:srgbClr val="0000FF"/>
              </a:solidFill>
              <a:ea typeface="黑体" panose="02010600030101010101" pitchFamily="49" charset="-122"/>
            </a:endParaRPr>
          </a:p>
        </p:txBody>
      </p:sp>
      <p:sp>
        <p:nvSpPr>
          <p:cNvPr id="36873" name="Text Box 22"/>
          <p:cNvSpPr txBox="1">
            <a:spLocks noChangeArrowheads="1"/>
          </p:cNvSpPr>
          <p:nvPr/>
        </p:nvSpPr>
        <p:spPr bwMode="auto">
          <a:xfrm>
            <a:off x="1403350" y="2781300"/>
            <a:ext cx="3025775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sz="4800" b="1">
                <a:solidFill>
                  <a:schemeClr val="bg1"/>
                </a:solidFill>
                <a:ea typeface="黑体" panose="02010600030101010101" pitchFamily="49" charset="-122"/>
              </a:rPr>
              <a:t>像箭一样</a:t>
            </a:r>
            <a:endParaRPr lang="zh-CN" sz="4800" b="1">
              <a:solidFill>
                <a:schemeClr val="bg1"/>
              </a:solidFill>
              <a:ea typeface="黑体" panose="02010600030101010101" pitchFamily="49" charset="-122"/>
            </a:endParaRPr>
          </a:p>
        </p:txBody>
      </p:sp>
      <p:sp>
        <p:nvSpPr>
          <p:cNvPr id="36874" name="Text Box 23"/>
          <p:cNvSpPr txBox="1">
            <a:spLocks noChangeArrowheads="1"/>
          </p:cNvSpPr>
          <p:nvPr/>
        </p:nvSpPr>
        <p:spPr bwMode="auto">
          <a:xfrm>
            <a:off x="7740650" y="2924175"/>
            <a:ext cx="1871663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sz="4800" b="1">
                <a:solidFill>
                  <a:srgbClr val="FF0000"/>
                </a:solidFill>
                <a:ea typeface="黑体" panose="02010600030101010101" pitchFamily="49" charset="-122"/>
              </a:rPr>
              <a:t>蹬开</a:t>
            </a:r>
            <a:endParaRPr lang="zh-CN" sz="4800" b="1">
              <a:solidFill>
                <a:srgbClr val="FF0000"/>
              </a:solidFill>
              <a:ea typeface="黑体" panose="02010600030101010101" pitchFamily="49" charset="-122"/>
            </a:endParaRPr>
          </a:p>
        </p:txBody>
      </p:sp>
      <p:sp>
        <p:nvSpPr>
          <p:cNvPr id="36875" name="Text Box 24"/>
          <p:cNvSpPr txBox="1">
            <a:spLocks noChangeArrowheads="1"/>
          </p:cNvSpPr>
          <p:nvPr/>
        </p:nvSpPr>
        <p:spPr bwMode="auto">
          <a:xfrm>
            <a:off x="6227763" y="6453188"/>
            <a:ext cx="2376487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sz="4800" b="1">
                <a:solidFill>
                  <a:srgbClr val="0000FF"/>
                </a:solidFill>
                <a:ea typeface="黑体" panose="02010600030101010101" pitchFamily="49" charset="-122"/>
              </a:rPr>
              <a:t>叼起</a:t>
            </a:r>
            <a:endParaRPr lang="zh-CN" sz="4800" b="1">
              <a:solidFill>
                <a:srgbClr val="0000FF"/>
              </a:solidFill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36513" y="927100"/>
            <a:ext cx="9145587" cy="314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000" b="1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       翠鸟蹬开苇秆，像箭一样射出去，</a:t>
            </a:r>
            <a:endParaRPr lang="zh-CN" altLang="en-US" sz="4000" b="1"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</a:endParaRPr>
          </a:p>
          <a:p>
            <a:r>
              <a:rPr lang="zh-CN" altLang="en-US" sz="4000" b="1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                                            </a:t>
            </a:r>
            <a:endParaRPr lang="zh-CN" altLang="en-US" sz="4000" b="1"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  <a:ea typeface="微软雅黑" panose="020B0503020204020204" charset="-122"/>
            </a:endParaRPr>
          </a:p>
          <a:p>
            <a:r>
              <a:rPr lang="zh-CN" altLang="en-US" sz="4000" b="1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叼走小鱼，贴着水面往远处飞走了。只</a:t>
            </a:r>
            <a:endParaRPr lang="zh-CN" altLang="en-US" sz="4000" b="1"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</a:endParaRPr>
          </a:p>
          <a:p>
            <a:r>
              <a:rPr lang="zh-CN" altLang="en-US" sz="4000" b="1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ea typeface="微软雅黑" panose="020B0503020204020204" charset="-122"/>
              </a:rPr>
              <a:t>                             </a:t>
            </a:r>
            <a:endParaRPr lang="zh-CN" altLang="en-US" sz="4000" b="1"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  <a:ea typeface="微软雅黑" panose="020B0503020204020204" charset="-122"/>
            </a:endParaRPr>
          </a:p>
          <a:p>
            <a:r>
              <a:rPr lang="zh-CN" altLang="en-US" sz="4000" b="1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有苇秆还在摇晃，水波还在荡漾。</a:t>
            </a:r>
            <a:endParaRPr lang="zh-CN" altLang="en-US" sz="4000" b="1"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37891" name="Text Box 3"/>
          <p:cNvSpPr txBox="1">
            <a:spLocks noChangeArrowheads="1"/>
          </p:cNvSpPr>
          <p:nvPr/>
        </p:nvSpPr>
        <p:spPr bwMode="auto">
          <a:xfrm flipV="1">
            <a:off x="1763713" y="1341438"/>
            <a:ext cx="13684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ea typeface="微软雅黑" panose="020B0503020204020204" charset="-122"/>
              </a:rPr>
              <a:t>〮〮</a:t>
            </a:r>
            <a:endParaRPr lang="zh-CN" altLang="en-US" sz="44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  <a:ea typeface="微软雅黑" panose="020B0503020204020204" charset="-122"/>
            </a:endParaRP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180975" y="2781300"/>
            <a:ext cx="158273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ea typeface="微软雅黑" panose="020B0503020204020204" charset="-122"/>
              </a:rPr>
              <a:t>〮〮</a:t>
            </a:r>
            <a:endParaRPr lang="zh-CN" altLang="en-US" sz="44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  <a:ea typeface="微软雅黑" panose="020B0503020204020204" charset="-122"/>
            </a:endParaRPr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2700338" y="2708275"/>
            <a:ext cx="1439862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ea typeface="微软雅黑" panose="020B0503020204020204" charset="-122"/>
              </a:rPr>
              <a:t>〮〮</a:t>
            </a:r>
            <a:endParaRPr lang="zh-CN" altLang="en-US" sz="44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  <a:ea typeface="微软雅黑" panose="020B0503020204020204" charset="-122"/>
            </a:endParaRPr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6372225" y="2636838"/>
            <a:ext cx="151288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ea typeface="微软雅黑" panose="020B0503020204020204" charset="-122"/>
              </a:rPr>
              <a:t>〮〮</a:t>
            </a:r>
            <a:endParaRPr lang="zh-CN" altLang="en-US" sz="44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  <a:ea typeface="微软雅黑" panose="020B0503020204020204" charset="-122"/>
            </a:endParaRPr>
          </a:p>
        </p:txBody>
      </p:sp>
      <p:sp>
        <p:nvSpPr>
          <p:cNvPr id="37895" name="Text Box 7"/>
          <p:cNvSpPr txBox="1">
            <a:spLocks noChangeArrowheads="1"/>
          </p:cNvSpPr>
          <p:nvPr/>
        </p:nvSpPr>
        <p:spPr bwMode="auto">
          <a:xfrm>
            <a:off x="4860925" y="1485900"/>
            <a:ext cx="194468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sym typeface="微软雅黑" panose="020B0503020204020204" charset="-122"/>
              </a:rPr>
              <a:t> </a:t>
            </a:r>
            <a:endParaRPr lang="zh-CN" altLang="en-US" b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sym typeface="微软雅黑" panose="020B0503020204020204" charset="-122"/>
            </a:endParaRPr>
          </a:p>
        </p:txBody>
      </p:sp>
      <p:sp>
        <p:nvSpPr>
          <p:cNvPr id="37896" name="Text Box 8"/>
          <p:cNvSpPr txBox="1">
            <a:spLocks noChangeArrowheads="1"/>
          </p:cNvSpPr>
          <p:nvPr/>
        </p:nvSpPr>
        <p:spPr bwMode="auto">
          <a:xfrm>
            <a:off x="4645025" y="1485900"/>
            <a:ext cx="204628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sym typeface="微软雅黑" panose="020B0503020204020204" charset="-122"/>
              </a:rPr>
              <a:t>△ △ △ △</a:t>
            </a:r>
            <a:endParaRPr lang="zh-CN" altLang="en-US" sz="44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  <a:sym typeface="微软雅黑" panose="020B0503020204020204" charset="-122"/>
            </a:endParaRPr>
          </a:p>
        </p:txBody>
      </p:sp>
      <p:sp>
        <p:nvSpPr>
          <p:cNvPr id="37897" name="Text Box 9"/>
          <p:cNvSpPr txBox="1">
            <a:spLocks noChangeArrowheads="1"/>
          </p:cNvSpPr>
          <p:nvPr/>
        </p:nvSpPr>
        <p:spPr bwMode="auto">
          <a:xfrm>
            <a:off x="1149985" y="3940175"/>
            <a:ext cx="204628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sym typeface="微软雅黑" panose="020B0503020204020204" charset="-122"/>
              </a:rPr>
              <a:t>△ △ △ △</a:t>
            </a:r>
            <a:endParaRPr lang="zh-CN" altLang="en-US" sz="44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  <a:sym typeface="微软雅黑" panose="020B0503020204020204" charset="-122"/>
            </a:endParaRPr>
          </a:p>
        </p:txBody>
      </p:sp>
      <p:sp>
        <p:nvSpPr>
          <p:cNvPr id="37898" name="Text Box 10"/>
          <p:cNvSpPr txBox="1">
            <a:spLocks noChangeArrowheads="1"/>
          </p:cNvSpPr>
          <p:nvPr/>
        </p:nvSpPr>
        <p:spPr bwMode="auto">
          <a:xfrm>
            <a:off x="4922520" y="3933825"/>
            <a:ext cx="30353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sym typeface="微软雅黑" panose="020B0503020204020204" charset="-122"/>
              </a:rPr>
              <a:t>△ △ △ △</a:t>
            </a:r>
            <a:endParaRPr lang="zh-CN" altLang="en-US" sz="44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  <a:sym typeface="微软雅黑" panose="020B0503020204020204" charset="-122"/>
            </a:endParaRPr>
          </a:p>
        </p:txBody>
      </p:sp>
      <p:sp>
        <p:nvSpPr>
          <p:cNvPr id="37899" name="Text Box 11"/>
          <p:cNvSpPr txBox="1">
            <a:spLocks noChangeArrowheads="1"/>
          </p:cNvSpPr>
          <p:nvPr/>
        </p:nvSpPr>
        <p:spPr bwMode="auto">
          <a:xfrm>
            <a:off x="612775" y="4797425"/>
            <a:ext cx="8286750" cy="173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作者观察得细致、认真，用生动准确的语句把翠鸟捕鱼的瞬间动作描写得活灵活现。</a:t>
            </a:r>
            <a:endParaRPr lang="zh-CN" altLang="en-US" sz="3600" b="1">
              <a:solidFill>
                <a:srgbClr val="FF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37900" name="Text Box 12"/>
          <p:cNvSpPr txBox="1">
            <a:spLocks noChangeArrowheads="1"/>
          </p:cNvSpPr>
          <p:nvPr/>
        </p:nvSpPr>
        <p:spPr bwMode="auto">
          <a:xfrm>
            <a:off x="6804025" y="1412875"/>
            <a:ext cx="13684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ea typeface="微软雅黑" panose="020B0503020204020204" charset="-122"/>
              </a:rPr>
              <a:t>〮〮</a:t>
            </a:r>
            <a:endParaRPr lang="zh-CN" altLang="en-US" sz="44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00" grpId="0" bldLvl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-33020" y="-641985"/>
            <a:ext cx="9109075" cy="4067175"/>
          </a:xfrm>
        </p:spPr>
        <p:txBody>
          <a:bodyPr/>
          <a:lstStyle/>
          <a:p>
            <a:pPr>
              <a:buFontTx/>
              <a:buNone/>
            </a:pPr>
            <a:endParaRPr lang="zh-CN" altLang="en-US" sz="4400" b="1"/>
          </a:p>
          <a:p>
            <a:endParaRPr lang="zh-CN" altLang="en-US" sz="4400" b="1"/>
          </a:p>
          <a:p>
            <a:r>
              <a:rPr lang="zh-CN" altLang="en-US" sz="4400" b="1"/>
              <a:t>翠鸟离开苇秆，很快地飞过去。</a:t>
            </a:r>
            <a:endParaRPr lang="zh-CN" altLang="en-US" sz="4400" b="1"/>
          </a:p>
          <a:p>
            <a:endParaRPr lang="zh-CN" altLang="en-US" sz="4400" b="1"/>
          </a:p>
          <a:p>
            <a:r>
              <a:rPr lang="zh-CN" altLang="en-US" sz="4400" b="1"/>
              <a:t>翠鸟</a:t>
            </a:r>
            <a:r>
              <a:rPr lang="zh-CN" altLang="en-US" sz="4400" b="1">
                <a:solidFill>
                  <a:srgbClr val="FF0066"/>
                </a:solidFill>
              </a:rPr>
              <a:t>蹬开</a:t>
            </a:r>
            <a:r>
              <a:rPr lang="zh-CN" altLang="en-US" sz="4400" b="1"/>
              <a:t>苇秆，</a:t>
            </a:r>
            <a:r>
              <a:rPr lang="zh-CN" altLang="en-US" sz="4400" b="1">
                <a:solidFill>
                  <a:srgbClr val="FF0066"/>
                </a:solidFill>
              </a:rPr>
              <a:t>像箭一样射</a:t>
            </a:r>
            <a:r>
              <a:rPr lang="zh-CN" altLang="en-US" sz="4400" b="1"/>
              <a:t>出去。</a:t>
            </a:r>
            <a:endParaRPr lang="zh-CN" altLang="en-US" sz="4400" b="1"/>
          </a:p>
        </p:txBody>
      </p:sp>
      <p:sp>
        <p:nvSpPr>
          <p:cNvPr id="2" name="文本框 1"/>
          <p:cNvSpPr txBox="1"/>
          <p:nvPr/>
        </p:nvSpPr>
        <p:spPr>
          <a:xfrm>
            <a:off x="476250" y="3539490"/>
            <a:ext cx="819150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/>
              <a:t>      “</a:t>
            </a:r>
            <a:r>
              <a:rPr lang="zh-CN" altLang="en-US" sz="3600" b="1"/>
              <a:t>蹬开</a:t>
            </a:r>
            <a:r>
              <a:rPr lang="en-US" altLang="zh-CN" sz="3600" b="1"/>
              <a:t>”</a:t>
            </a:r>
            <a:r>
              <a:rPr lang="zh-CN" altLang="en-US" sz="3600" b="1"/>
              <a:t>写出了翠鸟起飞的动作、神态、速度，具体形象；</a:t>
            </a:r>
            <a:r>
              <a:rPr lang="en-US" altLang="zh-CN" sz="3600" b="1"/>
              <a:t>“</a:t>
            </a:r>
            <a:r>
              <a:rPr lang="zh-CN" altLang="en-US" sz="3600" b="1"/>
              <a:t>像箭一样</a:t>
            </a:r>
            <a:r>
              <a:rPr lang="en-US" altLang="zh-CN" sz="3600" b="1"/>
              <a:t>”</a:t>
            </a:r>
            <a:r>
              <a:rPr lang="zh-CN" altLang="en-US" sz="3600" b="1"/>
              <a:t>是比喻的说法，生动形象地表达了翠鸟飞走的速度感。</a:t>
            </a:r>
            <a:endParaRPr lang="zh-CN" alt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p_large_KCFw_324e0002d66c126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647700" y="1484313"/>
            <a:ext cx="8172450" cy="2436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400">
                <a:solidFill>
                  <a:srgbClr val="0000FF"/>
                </a:solidFill>
              </a:rPr>
              <a:t>想一想：</a:t>
            </a:r>
            <a:endParaRPr lang="zh-CN" sz="4400">
              <a:solidFill>
                <a:srgbClr val="0000FF"/>
              </a:solidFill>
            </a:endParaRPr>
          </a:p>
          <a:p>
            <a:pPr>
              <a:spcBef>
                <a:spcPct val="50000"/>
              </a:spcBef>
            </a:pPr>
            <a:r>
              <a:rPr lang="zh-CN" sz="4400">
                <a:solidFill>
                  <a:srgbClr val="0000FF"/>
                </a:solidFill>
              </a:rPr>
              <a:t>翠鸟捕鱼时动作快和它的样子有关系吗？</a:t>
            </a:r>
            <a:r>
              <a:rPr lang="zh-CN" sz="4400"/>
              <a:t> </a:t>
            </a:r>
            <a:endParaRPr lang="zh-CN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123950"/>
            <a:ext cx="8964613" cy="5761038"/>
          </a:xfrm>
        </p:spPr>
        <p:txBody>
          <a:bodyPr/>
          <a:lstStyle/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b="1" dirty="0"/>
              <a:t>     </a:t>
            </a:r>
            <a:r>
              <a:rPr lang="zh-CN" altLang="en-US" b="1" dirty="0">
                <a:solidFill>
                  <a:schemeClr val="hlink"/>
                </a:solidFill>
              </a:rPr>
              <a:t>（1 ）翠鸟为什么能停在苇秆上“一动不动地注视着泛着微波的水面”？</a:t>
            </a:r>
            <a:endParaRPr lang="zh-CN" altLang="en-US" b="1" dirty="0">
              <a:solidFill>
                <a:schemeClr val="hlink"/>
              </a:solidFill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endParaRPr lang="zh-CN" altLang="en-US" sz="2800" b="1" dirty="0">
              <a:solidFill>
                <a:schemeClr val="hlink"/>
              </a:solidFill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chemeClr val="hlink"/>
                </a:solidFill>
              </a:rPr>
              <a:t>     （2 ）翠鸟为什么目光“锐利”，能发现机灵的小鱼？</a:t>
            </a:r>
            <a:endParaRPr lang="zh-CN" altLang="en-US" b="1" dirty="0">
              <a:solidFill>
                <a:schemeClr val="hlink"/>
              </a:solidFill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chemeClr val="hlink"/>
                </a:solidFill>
              </a:rPr>
              <a:t>     （3 ）翠鸟为什么能在疾飞中叼起水中的小鱼？</a:t>
            </a:r>
            <a:endParaRPr lang="zh-CN" altLang="en-US" b="1" dirty="0">
              <a:solidFill>
                <a:srgbClr val="FF6600"/>
              </a:solidFill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chemeClr val="hlink"/>
                </a:solidFill>
              </a:rPr>
              <a:t>     （4 ）翠鸟为什么能贴着水面低飞？    </a:t>
            </a:r>
            <a:endParaRPr lang="zh-CN" altLang="en-US" b="1" dirty="0">
              <a:solidFill>
                <a:schemeClr val="hlink"/>
              </a:solidFill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endParaRPr lang="zh-CN" altLang="en-US" sz="2800" b="1" dirty="0">
              <a:solidFill>
                <a:schemeClr val="hlink"/>
              </a:solidFill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rgbClr val="000000"/>
                </a:solidFill>
              </a:rPr>
              <a:t>      </a:t>
            </a:r>
            <a:r>
              <a:rPr lang="zh-CN" altLang="en-US" b="1" dirty="0">
                <a:solidFill>
                  <a:schemeClr val="hlink"/>
                </a:solidFill>
              </a:rPr>
              <a:t>总结：</a:t>
            </a:r>
            <a:endParaRPr lang="zh-CN" altLang="en-US" b="1" dirty="0">
              <a:solidFill>
                <a:srgbClr val="FF6600"/>
              </a:solidFill>
            </a:endParaRPr>
          </a:p>
        </p:txBody>
      </p:sp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396875" y="617538"/>
            <a:ext cx="84963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 dirty="0">
                <a:solidFill>
                  <a:srgbClr val="0066FF"/>
                </a:solidFill>
              </a:rPr>
              <a:t> </a:t>
            </a:r>
            <a:r>
              <a:rPr lang="zh-CN" sz="3200" b="1" dirty="0">
                <a:solidFill>
                  <a:srgbClr val="0066FF"/>
                </a:solidFill>
              </a:rPr>
              <a:t>说说翠鸟捉鱼的本领与它的外形有什么关系？</a:t>
            </a:r>
            <a:endParaRPr lang="zh-CN" sz="3200" b="1" dirty="0">
              <a:solidFill>
                <a:srgbClr val="0066FF"/>
              </a:solidFill>
            </a:endParaRP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539750" y="1484313"/>
            <a:ext cx="7843838" cy="1065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zh-CN" sz="3200" b="1" dirty="0"/>
              <a:t>                                       </a:t>
            </a:r>
            <a:r>
              <a:rPr lang="zh-CN" sz="3200" b="1" dirty="0"/>
              <a:t>（</a:t>
            </a:r>
            <a:r>
              <a:rPr lang="zh-CN" sz="3200" b="1" dirty="0">
                <a:ea typeface="黑体" panose="02010600030101010101" pitchFamily="49" charset="-122"/>
              </a:rPr>
              <a:t>因为它有一双能</a:t>
            </a:r>
            <a:endParaRPr lang="zh-CN" sz="3200" b="1" dirty="0">
              <a:ea typeface="黑体" panose="02010600030101010101" pitchFamily="49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sz="3200" b="1" dirty="0">
                <a:ea typeface="黑体" panose="02010600030101010101" pitchFamily="49" charset="-122"/>
              </a:rPr>
              <a:t>“紧紧抓住苇秆”的小爪子。）</a:t>
            </a:r>
            <a:endParaRPr lang="zh-CN" sz="3200" b="1" dirty="0">
              <a:ea typeface="黑体" panose="02010600030101010101" pitchFamily="49" charset="-122"/>
            </a:endParaRPr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1600200" y="3068638"/>
            <a:ext cx="711835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sz="3200" b="1"/>
              <a:t>（</a:t>
            </a:r>
            <a:r>
              <a:rPr lang="zh-CN" sz="3200" b="1">
                <a:ea typeface="黑体" panose="02010600030101010101" pitchFamily="49" charset="-122"/>
              </a:rPr>
              <a:t>因为它有一双“透亮灵活”的眼睛。）</a:t>
            </a:r>
            <a:endParaRPr lang="zh-CN" b="1">
              <a:latin typeface="Comic Sans MS" panose="030F0702030302020204" pitchFamily="66" charset="0"/>
              <a:ea typeface="黑体" panose="02010600030101010101" pitchFamily="49" charset="-122"/>
            </a:endParaRPr>
          </a:p>
        </p:txBody>
      </p: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1290003" y="4407218"/>
            <a:ext cx="67103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3200" b="1"/>
              <a:t>（</a:t>
            </a:r>
            <a:r>
              <a:rPr lang="zh-CN" sz="3200" b="1">
                <a:ea typeface="黑体" panose="02010600030101010101" pitchFamily="49" charset="-122"/>
              </a:rPr>
              <a:t>因为它有一张“又尖又长”的嘴。）</a:t>
            </a:r>
            <a:endParaRPr lang="zh-CN" sz="3200" b="1">
              <a:ea typeface="黑体" panose="02010600030101010101" pitchFamily="49" charset="-122"/>
            </a:endParaRPr>
          </a:p>
        </p:txBody>
      </p:sp>
      <p:sp>
        <p:nvSpPr>
          <p:cNvPr id="40967" name="Text Box 7"/>
          <p:cNvSpPr txBox="1">
            <a:spLocks noChangeArrowheads="1"/>
          </p:cNvSpPr>
          <p:nvPr/>
        </p:nvSpPr>
        <p:spPr bwMode="auto">
          <a:xfrm>
            <a:off x="1547813" y="4986338"/>
            <a:ext cx="5486400" cy="5302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sz="3200" b="1">
                <a:solidFill>
                  <a:srgbClr val="CC6600"/>
                </a:solidFill>
              </a:rPr>
              <a:t>（</a:t>
            </a:r>
            <a:r>
              <a:rPr lang="zh-CN" sz="3200" b="1">
                <a:solidFill>
                  <a:srgbClr val="CC6600"/>
                </a:solidFill>
                <a:ea typeface="黑体" panose="02010600030101010101" pitchFamily="49" charset="-122"/>
              </a:rPr>
              <a:t>那是因为它“小巧玲珑”。）</a:t>
            </a:r>
            <a:endParaRPr lang="zh-CN" b="1">
              <a:solidFill>
                <a:srgbClr val="CC6600"/>
              </a:solidFill>
              <a:latin typeface="Comic Sans MS" panose="030F0702030302020204" pitchFamily="66" charset="0"/>
              <a:ea typeface="黑体" panose="02010600030101010101" pitchFamily="49" charset="-122"/>
            </a:endParaRPr>
          </a:p>
        </p:txBody>
      </p:sp>
      <p:sp>
        <p:nvSpPr>
          <p:cNvPr id="40968" name="Text Box 8"/>
          <p:cNvSpPr txBox="1">
            <a:spLocks noChangeArrowheads="1"/>
          </p:cNvSpPr>
          <p:nvPr/>
        </p:nvSpPr>
        <p:spPr bwMode="auto">
          <a:xfrm>
            <a:off x="395288" y="5516563"/>
            <a:ext cx="8472487" cy="1065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zh-CN" sz="3200" b="1" dirty="0"/>
              <a:t>            </a:t>
            </a:r>
            <a:r>
              <a:rPr lang="zh-CN" sz="3200" b="1" dirty="0">
                <a:ea typeface="黑体" panose="02010600030101010101" pitchFamily="49" charset="-122"/>
              </a:rPr>
              <a:t>翠鸟捉鱼的本领是由它的外形决定的，</a:t>
            </a:r>
            <a:endParaRPr lang="zh-CN" sz="3200" b="1" dirty="0">
              <a:ea typeface="黑体" panose="02010600030101010101" pitchFamily="49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sz="3200" b="1" dirty="0">
                <a:ea typeface="黑体" panose="02010600030101010101" pitchFamily="49" charset="-122"/>
              </a:rPr>
              <a:t>并且是由各部分的特点整体发挥作用的结果。</a:t>
            </a:r>
            <a:endParaRPr lang="zh-CN" dirty="0">
              <a:latin typeface="Comic Sans MS" panose="030F0702030302020204" pitchFamily="66" charset="0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096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096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09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4096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409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4096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409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4096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409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4096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autoUpdateAnimBg="0"/>
      <p:bldP spid="40964" grpId="0" autoUpdateAnimBg="0"/>
      <p:bldP spid="40965" grpId="0" autoUpdateAnimBg="0"/>
      <p:bldP spid="40966" grpId="0" bldLvl="0" animBg="1" autoUpdateAnimBg="0"/>
      <p:bldP spid="40967" grpId="0" animBg="1" autoUpdateAnimBg="0"/>
      <p:bldP spid="40968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p_large_lfGi_111c0002d6c4126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323850" y="620713"/>
            <a:ext cx="7416800" cy="141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sz="4000" b="1">
                <a:solidFill>
                  <a:srgbClr val="FF00FF"/>
                </a:solidFill>
              </a:rPr>
              <a:t>自由读第四、五自然段，思考：</a:t>
            </a:r>
            <a:endParaRPr lang="zh-CN" sz="4000" b="1">
              <a:solidFill>
                <a:srgbClr val="FF00FF"/>
              </a:solidFill>
            </a:endParaRPr>
          </a:p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539750" y="2276475"/>
            <a:ext cx="7561263" cy="326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</a:rPr>
              <a:t>1</a:t>
            </a:r>
            <a:r>
              <a:rPr lang="zh-CN" sz="3200" b="1">
                <a:solidFill>
                  <a:srgbClr val="FF0000"/>
                </a:solidFill>
              </a:rPr>
              <a:t>、我们的脸为什么发红？</a:t>
            </a:r>
            <a:endParaRPr lang="zh-CN" sz="3200" b="1">
              <a:solidFill>
                <a:srgbClr val="FF0000"/>
              </a:solidFill>
            </a:endParaRPr>
          </a:p>
          <a:p>
            <a:r>
              <a:rPr lang="zh-CN" sz="3200" b="1">
                <a:solidFill>
                  <a:srgbClr val="FF0000"/>
                </a:solidFill>
              </a:rPr>
              <a:t>     我们打消了这个念头，这个念头指什么？</a:t>
            </a:r>
            <a:endParaRPr lang="zh-CN" sz="3200" b="1">
              <a:solidFill>
                <a:srgbClr val="FF0000"/>
              </a:solidFill>
            </a:endParaRPr>
          </a:p>
          <a:p>
            <a:r>
              <a:rPr lang="zh-CN" altLang="zh-CN" sz="3200" b="1">
                <a:solidFill>
                  <a:srgbClr val="FF0000"/>
                </a:solidFill>
              </a:rPr>
              <a:t>2</a:t>
            </a:r>
            <a:r>
              <a:rPr lang="zh-CN" sz="3200" b="1">
                <a:solidFill>
                  <a:srgbClr val="FF0000"/>
                </a:solidFill>
              </a:rPr>
              <a:t>、文章表达了对翠鸟的什么情感？你是从哪些语句中看出来的？</a:t>
            </a:r>
            <a:endParaRPr lang="zh-CN" sz="3200" b="1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endParaRPr lang="zh-CN" altLang="zh-CN" sz="32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611188" y="1052513"/>
            <a:ext cx="7993062" cy="5616575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rgbClr val="000000"/>
                </a:solidFill>
              </a:rPr>
              <a:t>1 、</a:t>
            </a:r>
            <a:r>
              <a:rPr lang="zh-CN" altLang="en-US" b="1">
                <a:solidFill>
                  <a:srgbClr val="000000"/>
                </a:solidFill>
                <a:ea typeface="黑体" panose="02010600030101010101" pitchFamily="49" charset="-122"/>
              </a:rPr>
              <a:t>在欣赏了翠鸟美丽的外形和捉鱼的精彩表演之后，你会产生什么想法呢？</a:t>
            </a:r>
            <a:endParaRPr lang="zh-CN" altLang="en-US" b="1">
              <a:solidFill>
                <a:srgbClr val="000000"/>
              </a:solidFill>
              <a:ea typeface="黑体" panose="02010600030101010101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rgbClr val="000000"/>
                </a:solidFill>
              </a:rPr>
              <a:t>　　</a:t>
            </a:r>
            <a:endParaRPr lang="zh-CN" altLang="en-US" b="1">
              <a:solidFill>
                <a:srgbClr val="000000"/>
              </a:solidFill>
            </a:endParaRPr>
          </a:p>
          <a:p>
            <a:pPr>
              <a:buFont typeface="Wingdings" panose="05000000000000000000" pitchFamily="2" charset="2"/>
              <a:buNone/>
            </a:pPr>
            <a:endParaRPr lang="zh-CN" altLang="en-US" sz="2800" b="1">
              <a:solidFill>
                <a:srgbClr val="000000"/>
              </a:solidFill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rgbClr val="000000"/>
                </a:solidFill>
              </a:rPr>
              <a:t>2 、但这种想法可能吗？</a:t>
            </a:r>
            <a:endParaRPr lang="zh-CN" altLang="en-US" b="1">
              <a:solidFill>
                <a:srgbClr val="000000"/>
              </a:solidFill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rgbClr val="000000"/>
                </a:solidFill>
              </a:rPr>
              <a:t>3 、于是，我们只能……</a:t>
            </a:r>
            <a:br>
              <a:rPr lang="zh-CN" altLang="en-US" b="1">
                <a:solidFill>
                  <a:srgbClr val="000000"/>
                </a:solidFill>
              </a:rPr>
            </a:br>
            <a:r>
              <a:rPr lang="zh-CN" altLang="en-US" b="1">
                <a:solidFill>
                  <a:srgbClr val="000000"/>
                </a:solidFill>
              </a:rPr>
              <a:t>　　</a:t>
            </a:r>
            <a:endParaRPr lang="zh-CN" altLang="en-US" b="1">
              <a:solidFill>
                <a:srgbClr val="000000"/>
              </a:solidFill>
            </a:endParaRPr>
          </a:p>
          <a:p>
            <a:pPr>
              <a:buFont typeface="Wingdings" panose="05000000000000000000" pitchFamily="2" charset="2"/>
              <a:buNone/>
            </a:pPr>
            <a:endParaRPr lang="zh-CN" altLang="en-US" sz="2800" b="1">
              <a:solidFill>
                <a:srgbClr val="000000"/>
              </a:solidFill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rgbClr val="000000"/>
                </a:solidFill>
              </a:rPr>
              <a:t>4 、假如你有机会接近甚至捉到了翠鸟，你该怎么办？</a:t>
            </a: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107950" y="0"/>
            <a:ext cx="2592388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400">
                <a:solidFill>
                  <a:srgbClr val="FF3399"/>
                </a:solidFill>
                <a:ea typeface="黑体" panose="02010600030101010101" pitchFamily="49" charset="-122"/>
              </a:rPr>
              <a:t>保护翠鸟</a:t>
            </a:r>
            <a:endParaRPr lang="zh-CN" sz="4400">
              <a:solidFill>
                <a:srgbClr val="FF3399"/>
              </a:solidFill>
              <a:ea typeface="黑体" panose="02010600030101010101" pitchFamily="49" charset="-122"/>
            </a:endParaRP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755650" y="2276475"/>
            <a:ext cx="8357235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>
                <a:solidFill>
                  <a:srgbClr val="CC6600"/>
                </a:solidFill>
              </a:rPr>
              <a:t>      “</a:t>
            </a:r>
            <a:r>
              <a:rPr lang="zh-CN" sz="3200" b="1">
                <a:solidFill>
                  <a:schemeClr val="accent2"/>
                </a:solidFill>
              </a:rPr>
              <a:t>真想捉一只翠鸟来饲养</a:t>
            </a:r>
            <a:r>
              <a:rPr lang="zh-CN" sz="3200" b="1">
                <a:solidFill>
                  <a:srgbClr val="FF0000"/>
                </a:solidFill>
              </a:rPr>
              <a:t>”强调“真想”，感受那种非常喜爱、迫不及待的心情。</a:t>
            </a:r>
            <a:endParaRPr lang="zh-CN" sz="3200" b="1">
              <a:solidFill>
                <a:srgbClr val="FF0000"/>
              </a:solidFill>
            </a:endParaRP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827088" y="4508500"/>
            <a:ext cx="7489825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zh-CN" sz="3200" b="1">
                <a:solidFill>
                  <a:srgbClr val="FF0000"/>
                </a:solidFill>
              </a:rPr>
              <a:t>        </a:t>
            </a:r>
            <a:r>
              <a:rPr lang="zh-CN" sz="3200" b="1">
                <a:solidFill>
                  <a:srgbClr val="FF0000"/>
                </a:solidFill>
              </a:rPr>
              <a:t>从“远远地看着”“希望它</a:t>
            </a:r>
            <a:r>
              <a:rPr lang="zh-CN" altLang="zh-CN" sz="3200" b="1">
                <a:solidFill>
                  <a:srgbClr val="FF0000"/>
                </a:solidFill>
              </a:rPr>
              <a:t>……</a:t>
            </a:r>
            <a:r>
              <a:rPr lang="zh-CN" sz="3200" b="1">
                <a:solidFill>
                  <a:srgbClr val="FF0000"/>
                </a:solidFill>
              </a:rPr>
              <a:t>多停一会儿”中感受对翠鸟的喜爱。</a:t>
            </a:r>
            <a:endParaRPr lang="zh-CN">
              <a:solidFill>
                <a:srgbClr val="FF0000"/>
              </a:solidFill>
              <a:latin typeface="Comic Sans MS" panose="030F0702030302020204" pitchFamily="66" charset="0"/>
              <a:ea typeface="华文新魏" panose="02010800040101010101" pitchFamily="2" charset="-122"/>
            </a:endParaRP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5292725" y="3429000"/>
            <a:ext cx="18716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200" b="1">
                <a:solidFill>
                  <a:srgbClr val="FF0000"/>
                </a:solidFill>
              </a:rPr>
              <a:t>不可能。</a:t>
            </a:r>
            <a:endParaRPr lang="zh-CN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30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30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30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43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430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430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 bldLvl="0" animBg="1" autoUpdateAnimBg="0"/>
      <p:bldP spid="43013" grpId="0" autoUpdateAnimBg="0"/>
      <p:bldP spid="43014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466725" y="44450"/>
            <a:ext cx="2962275" cy="995363"/>
          </a:xfrm>
        </p:spPr>
        <p:txBody>
          <a:bodyPr/>
          <a:lstStyle/>
          <a:p>
            <a:r>
              <a:rPr lang="zh-CN" altLang="en-US" sz="4000" dirty="0"/>
              <a:t>课文总结：</a:t>
            </a:r>
            <a:endParaRPr lang="zh-CN" altLang="en-US" sz="4000" dirty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950" y="1125538"/>
            <a:ext cx="8937625" cy="4525962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dirty="0"/>
              <a:t>    </a:t>
            </a:r>
            <a:r>
              <a:rPr lang="zh-CN" altLang="en-US" dirty="0">
                <a:sym typeface="宋体" panose="02010600030101010101" pitchFamily="2" charset="-122"/>
              </a:rPr>
              <a:t>⒈ </a:t>
            </a:r>
            <a:r>
              <a:rPr lang="zh-CN" altLang="en-US" dirty="0"/>
              <a:t>课文是从翠鸟的（         ）、（         ）、和    </a:t>
            </a:r>
            <a:endParaRPr lang="zh-CN" altLang="en-US" dirty="0"/>
          </a:p>
          <a:p>
            <a:pPr>
              <a:buFontTx/>
              <a:buNone/>
            </a:pPr>
            <a:r>
              <a:rPr lang="zh-CN" altLang="en-US" dirty="0"/>
              <a:t>（                ）这三个方面来写的。描写翠鸟的</a:t>
            </a:r>
            <a:endParaRPr lang="zh-CN" altLang="en-US" dirty="0"/>
          </a:p>
          <a:p>
            <a:pPr>
              <a:buFontTx/>
              <a:buNone/>
            </a:pPr>
            <a:r>
              <a:rPr lang="zh-CN" altLang="en-US" dirty="0"/>
              <a:t>  外形是按（                      ）的顺序写的，先 写   （          ），  接着写身上的（         ），最后写头部的（         ）和（       ）。</a:t>
            </a:r>
            <a:endParaRPr lang="zh-CN" altLang="en-US" dirty="0"/>
          </a:p>
          <a:p>
            <a:pPr>
              <a:buFontTx/>
              <a:buNone/>
            </a:pPr>
            <a:r>
              <a:rPr lang="zh-CN" altLang="en-US" dirty="0">
                <a:sym typeface="宋体" panose="02010600030101010101" pitchFamily="2" charset="-122"/>
              </a:rPr>
              <a:t>     </a:t>
            </a:r>
            <a:endParaRPr lang="zh-CN" altLang="en-US" sz="2000" dirty="0"/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4356100" y="1125538"/>
            <a:ext cx="12239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</a:rPr>
              <a:t>外形</a:t>
            </a:r>
            <a:endParaRPr lang="zh-CN" altLang="en-US" sz="3200" b="1">
              <a:solidFill>
                <a:srgbClr val="FF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6588125" y="1052513"/>
            <a:ext cx="129698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</a:rPr>
              <a:t>活动</a:t>
            </a:r>
            <a:endParaRPr lang="zh-CN" altLang="en-US" sz="3200" b="1">
              <a:solidFill>
                <a:srgbClr val="FF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44038" name="Text Box 6"/>
          <p:cNvSpPr txBox="1">
            <a:spLocks noChangeArrowheads="1"/>
          </p:cNvSpPr>
          <p:nvPr/>
        </p:nvSpPr>
        <p:spPr bwMode="auto">
          <a:xfrm>
            <a:off x="6661150" y="1125538"/>
            <a:ext cx="1062038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zh-CN" sz="4400" b="1">
              <a:effectLst>
                <a:outerShdw blurRad="38100" dist="38100" dir="2700000" algn="tl">
                  <a:srgbClr val="C0C0C0"/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466725" y="1701800"/>
            <a:ext cx="2016125" cy="57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</a:rPr>
              <a:t>喜欢翠鸟</a:t>
            </a:r>
            <a:endParaRPr lang="zh-CN" altLang="en-US" sz="3200" b="1" dirty="0">
              <a:solidFill>
                <a:srgbClr val="FF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44040" name="Text Box 8"/>
          <p:cNvSpPr txBox="1">
            <a:spLocks noChangeArrowheads="1"/>
          </p:cNvSpPr>
          <p:nvPr/>
        </p:nvSpPr>
        <p:spPr bwMode="auto">
          <a:xfrm>
            <a:off x="4670425" y="4518025"/>
            <a:ext cx="2782888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zh-CN" sz="4400" b="1">
              <a:effectLst>
                <a:outerShdw blurRad="38100" dist="38100" dir="2700000" algn="tl">
                  <a:srgbClr val="C0C0C0"/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44041" name="Text Box 9"/>
          <p:cNvSpPr txBox="1">
            <a:spLocks noChangeArrowheads="1"/>
          </p:cNvSpPr>
          <p:nvPr/>
        </p:nvSpPr>
        <p:spPr bwMode="auto">
          <a:xfrm>
            <a:off x="2700338" y="2205038"/>
            <a:ext cx="25701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</a:rPr>
              <a:t>从下到上</a:t>
            </a:r>
            <a:endParaRPr lang="zh-CN" altLang="en-US" sz="3200" b="1">
              <a:solidFill>
                <a:srgbClr val="FF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44042" name="Text Box 10"/>
          <p:cNvSpPr txBox="1">
            <a:spLocks noChangeArrowheads="1"/>
          </p:cNvSpPr>
          <p:nvPr/>
        </p:nvSpPr>
        <p:spPr bwMode="auto">
          <a:xfrm>
            <a:off x="827088" y="2781300"/>
            <a:ext cx="161448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</a:rPr>
              <a:t>爪子</a:t>
            </a:r>
            <a:endParaRPr lang="zh-CN" altLang="en-US" sz="3200" b="1">
              <a:solidFill>
                <a:srgbClr val="FF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44043" name="Text Box 11"/>
          <p:cNvSpPr txBox="1">
            <a:spLocks noChangeArrowheads="1"/>
          </p:cNvSpPr>
          <p:nvPr/>
        </p:nvSpPr>
        <p:spPr bwMode="auto">
          <a:xfrm>
            <a:off x="6011863" y="2781300"/>
            <a:ext cx="1825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</a:rPr>
              <a:t>羽毛</a:t>
            </a:r>
            <a:endParaRPr lang="zh-CN" altLang="en-US" sz="3200" b="1">
              <a:solidFill>
                <a:srgbClr val="FF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44044" name="Text Box 12"/>
          <p:cNvSpPr txBox="1">
            <a:spLocks noChangeArrowheads="1"/>
          </p:cNvSpPr>
          <p:nvPr/>
        </p:nvSpPr>
        <p:spPr bwMode="auto">
          <a:xfrm>
            <a:off x="2482850" y="3213100"/>
            <a:ext cx="18923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</a:rPr>
              <a:t>眼睛</a:t>
            </a:r>
            <a:endParaRPr lang="zh-CN" altLang="en-US" sz="3200" b="1">
              <a:solidFill>
                <a:srgbClr val="FF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44045" name="Text Box 13"/>
          <p:cNvSpPr txBox="1">
            <a:spLocks noChangeArrowheads="1"/>
          </p:cNvSpPr>
          <p:nvPr/>
        </p:nvSpPr>
        <p:spPr bwMode="auto">
          <a:xfrm>
            <a:off x="4787900" y="3286125"/>
            <a:ext cx="1492250" cy="57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</a:rPr>
              <a:t>嘴</a:t>
            </a:r>
            <a:endParaRPr lang="zh-CN" altLang="en-US" sz="3200" b="1">
              <a:solidFill>
                <a:srgbClr val="FF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44046" name="Text Box 14"/>
          <p:cNvSpPr txBox="1">
            <a:spLocks noChangeArrowheads="1"/>
          </p:cNvSpPr>
          <p:nvPr/>
        </p:nvSpPr>
        <p:spPr bwMode="auto">
          <a:xfrm>
            <a:off x="541338" y="3860800"/>
            <a:ext cx="8280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zh-CN" sz="4400" b="1">
              <a:effectLst>
                <a:outerShdw blurRad="38100" dist="38100" dir="2700000" algn="tl">
                  <a:srgbClr val="C0C0C0"/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44047" name="Text Box 15"/>
          <p:cNvSpPr txBox="1">
            <a:spLocks noChangeArrowheads="1"/>
          </p:cNvSpPr>
          <p:nvPr/>
        </p:nvSpPr>
        <p:spPr bwMode="auto">
          <a:xfrm>
            <a:off x="539750" y="4006850"/>
            <a:ext cx="83534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zh-CN" sz="4400" b="1">
              <a:effectLst>
                <a:outerShdw blurRad="38100" dist="38100" dir="2700000" algn="tl">
                  <a:srgbClr val="C0C0C0"/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44048" name="Text Box 16"/>
          <p:cNvSpPr txBox="1">
            <a:spLocks noChangeArrowheads="1"/>
          </p:cNvSpPr>
          <p:nvPr/>
        </p:nvSpPr>
        <p:spPr bwMode="auto">
          <a:xfrm>
            <a:off x="655638" y="4468813"/>
            <a:ext cx="8308975" cy="15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⒉ </a:t>
            </a:r>
            <a:r>
              <a:rPr lang="zh-CN" altLang="en-US" sz="3200" b="1" dirty="0">
                <a:solidFill>
                  <a:srgbClr val="FF0000"/>
                </a:solidFill>
              </a:rPr>
              <a:t>学了这篇课文，我们要自觉地和鸟儿做朋友，保护动物，才能让动物和人类和谐相处。</a:t>
            </a:r>
            <a:endParaRPr lang="zh-CN" altLang="en-US" sz="3200" b="1" dirty="0">
              <a:solidFill>
                <a:srgbClr val="FF0000"/>
              </a:solidFill>
            </a:endParaRPr>
          </a:p>
          <a:p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40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40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ChangeArrowheads="1"/>
          </p:cNvSpPr>
          <p:nvPr/>
        </p:nvSpPr>
        <p:spPr bwMode="auto">
          <a:xfrm>
            <a:off x="266700" y="1508284"/>
            <a:ext cx="9062085" cy="3538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indent="304800"/>
            <a:r>
              <a:rPr lang="zh-CN" altLang="en-US" sz="32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（</a:t>
            </a:r>
            <a:r>
              <a:rPr lang="en-US" sz="32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1</a:t>
            </a:r>
            <a:r>
              <a:rPr lang="zh-CN" altLang="en-US" sz="32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）作者从哪几方面介绍翠鸟外形？按什么</a:t>
            </a:r>
            <a:endParaRPr lang="zh-CN" altLang="en-US" sz="32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indent="304800"/>
            <a:r>
              <a:rPr lang="zh-CN" altLang="en-US" sz="32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     顺序介绍的？</a:t>
            </a:r>
            <a:endParaRPr lang="zh-CN" altLang="en-US" sz="32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indent="304800"/>
            <a:endParaRPr lang="zh-CN" altLang="en-US" sz="32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indent="304800"/>
            <a:r>
              <a:rPr lang="zh-CN" altLang="en-US" sz="32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（</a:t>
            </a:r>
            <a:r>
              <a:rPr lang="en-US" sz="32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2</a:t>
            </a:r>
            <a:r>
              <a:rPr lang="zh-CN" altLang="en-US" sz="32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）翠鸟各方面有什么特点？请用</a:t>
            </a:r>
            <a:r>
              <a:rPr lang="zh-CN" altLang="en-US" sz="3200" b="1" dirty="0">
                <a:ea typeface="楷体_GB2312" panose="02010609030101010101" pitchFamily="1" charset="-122"/>
              </a:rPr>
              <a:t>“</a:t>
            </a:r>
            <a:r>
              <a:rPr lang="en-US" sz="32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Δ</a:t>
            </a:r>
            <a:r>
              <a:rPr lang="en-US" sz="3200" b="1" dirty="0">
                <a:ea typeface="楷体_GB2312" panose="02010609030101010101" pitchFamily="1" charset="-122"/>
              </a:rPr>
              <a:t>”</a:t>
            </a:r>
            <a:r>
              <a:rPr lang="zh-CN" altLang="en-US" sz="32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标出。</a:t>
            </a:r>
            <a:endParaRPr lang="zh-CN" altLang="en-US" sz="32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indent="304800"/>
            <a:endParaRPr lang="zh-CN" altLang="en-US" sz="32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indent="304800"/>
            <a:r>
              <a:rPr lang="zh-CN" altLang="en-US" sz="32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（</a:t>
            </a:r>
            <a:r>
              <a:rPr lang="en-US" sz="32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3</a:t>
            </a:r>
            <a:r>
              <a:rPr lang="zh-CN" altLang="en-US" sz="32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）课文用了哪些语句描写翠鸟羽毛颜色，</a:t>
            </a:r>
            <a:endParaRPr lang="zh-CN" altLang="en-US" sz="32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indent="304800"/>
            <a:r>
              <a:rPr lang="zh-CN" altLang="en-US" sz="32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     用</a:t>
            </a:r>
            <a:r>
              <a:rPr lang="zh-CN" altLang="en-US" sz="3200" b="1" dirty="0">
                <a:ea typeface="楷体_GB2312" panose="02010609030101010101" pitchFamily="1" charset="-122"/>
              </a:rPr>
              <a:t>“</a:t>
            </a:r>
            <a:r>
              <a:rPr lang="zh-CN" altLang="en-US" sz="3200" b="1" u="sng" dirty="0">
                <a:latin typeface="楷体_GB2312" panose="02010609030101010101" pitchFamily="1" charset="-122"/>
                <a:ea typeface="楷体_GB2312" panose="02010609030101010101" pitchFamily="1" charset="-122"/>
              </a:rPr>
              <a:t>　　　</a:t>
            </a:r>
            <a:r>
              <a:rPr lang="zh-CN" altLang="en-US" sz="3200" b="1" dirty="0">
                <a:ea typeface="楷体_GB2312" panose="02010609030101010101" pitchFamily="1" charset="-122"/>
              </a:rPr>
              <a:t>”</a:t>
            </a:r>
            <a:r>
              <a:rPr lang="zh-CN" altLang="en-US" sz="32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划出。</a:t>
            </a:r>
            <a:endParaRPr lang="zh-CN" altLang="en-US" sz="32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7411" name="Rectangle 5"/>
          <p:cNvSpPr>
            <a:spLocks noChangeArrowheads="1"/>
          </p:cNvSpPr>
          <p:nvPr/>
        </p:nvSpPr>
        <p:spPr bwMode="auto">
          <a:xfrm>
            <a:off x="577850" y="302895"/>
            <a:ext cx="592074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3600" b="1" dirty="0">
                <a:solidFill>
                  <a:srgbClr val="80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学习目标：（自读第一段）</a:t>
            </a:r>
            <a:r>
              <a:rPr lang="zh-CN" altLang="en-US" sz="3600" dirty="0">
                <a:solidFill>
                  <a:srgbClr val="80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</a:t>
            </a:r>
            <a:endParaRPr lang="zh-CN" altLang="en-US" sz="3600" dirty="0">
              <a:solidFill>
                <a:srgbClr val="80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13" descr="2M8JF64H0Z_203_500_32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79388" y="3141663"/>
            <a:ext cx="2951163" cy="3716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9" name="Picture 10" descr="308583749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2771775" cy="321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Picture 7" descr="2_6_0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67400" y="0"/>
            <a:ext cx="3276600" cy="318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Picture 9" descr="1024x768_00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867400" y="3141663"/>
            <a:ext cx="3276600" cy="3716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Picture 12" descr="20070703_b7cb15d9c8fd044cf559lcaFH7hnKlHy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71775" y="3141663"/>
            <a:ext cx="3095625" cy="3716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Picture 14" descr="L83IK5405Q_203_180_16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71775" y="0"/>
            <a:ext cx="3095625" cy="314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4" name="Text Box 16"/>
          <p:cNvSpPr txBox="1">
            <a:spLocks noChangeArrowheads="1"/>
          </p:cNvSpPr>
          <p:nvPr/>
        </p:nvSpPr>
        <p:spPr bwMode="auto">
          <a:xfrm>
            <a:off x="0" y="3213100"/>
            <a:ext cx="684213" cy="345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sz="3200" b="1">
                <a:solidFill>
                  <a:srgbClr val="FF00FF"/>
                </a:solidFill>
                <a:ea typeface="黑体" panose="02010600030101010101" pitchFamily="49" charset="-122"/>
              </a:rPr>
              <a:t>鸟是人类的朋友</a:t>
            </a:r>
            <a:endParaRPr lang="zh-CN" sz="3200" b="1">
              <a:solidFill>
                <a:srgbClr val="FF00FF"/>
              </a:solidFill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9" descr="pic_227455[1]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63713" y="0"/>
            <a:ext cx="6337300" cy="256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3" name="Text Box 10"/>
          <p:cNvSpPr txBox="1">
            <a:spLocks noChangeArrowheads="1"/>
          </p:cNvSpPr>
          <p:nvPr/>
        </p:nvSpPr>
        <p:spPr bwMode="auto">
          <a:xfrm>
            <a:off x="2771775" y="333375"/>
            <a:ext cx="28797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sz="4000" b="1">
                <a:solidFill>
                  <a:srgbClr val="FF0066"/>
                </a:solidFill>
                <a:ea typeface="黑体" panose="02010600030101010101" pitchFamily="49" charset="-122"/>
              </a:rPr>
              <a:t>合 作 交 流</a:t>
            </a:r>
            <a:endParaRPr lang="zh-CN" sz="4000" b="1">
              <a:solidFill>
                <a:srgbClr val="FF0066"/>
              </a:solidFill>
              <a:ea typeface="黑体" panose="02010600030101010101" pitchFamily="49" charset="-122"/>
            </a:endParaRPr>
          </a:p>
        </p:txBody>
      </p:sp>
      <p:sp>
        <p:nvSpPr>
          <p:cNvPr id="46084" name="Text Box 13"/>
          <p:cNvSpPr txBox="1">
            <a:spLocks noChangeArrowheads="1"/>
          </p:cNvSpPr>
          <p:nvPr/>
        </p:nvSpPr>
        <p:spPr bwMode="auto">
          <a:xfrm>
            <a:off x="611188" y="3141663"/>
            <a:ext cx="2160587" cy="308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sz="2800" b="1" dirty="0">
                <a:solidFill>
                  <a:srgbClr val="800000"/>
                </a:solidFill>
              </a:rPr>
              <a:t>第一自然段</a:t>
            </a:r>
            <a:r>
              <a:rPr lang="zh-CN" altLang="zh-CN" sz="2800" b="1" dirty="0">
                <a:solidFill>
                  <a:srgbClr val="800000"/>
                </a:solidFill>
              </a:rPr>
              <a:t>:</a:t>
            </a:r>
            <a:endParaRPr lang="zh-CN" altLang="zh-CN" sz="2800" b="1" dirty="0">
              <a:solidFill>
                <a:srgbClr val="800000"/>
              </a:solidFill>
            </a:endParaRPr>
          </a:p>
          <a:p>
            <a:pPr>
              <a:spcBef>
                <a:spcPct val="50000"/>
              </a:spcBef>
            </a:pPr>
            <a:r>
              <a:rPr lang="zh-CN" sz="2800" b="1" dirty="0">
                <a:solidFill>
                  <a:srgbClr val="800000"/>
                </a:solidFill>
              </a:rPr>
              <a:t>第二自然段</a:t>
            </a:r>
            <a:r>
              <a:rPr lang="zh-CN" altLang="zh-CN" sz="2800" b="1" dirty="0">
                <a:solidFill>
                  <a:srgbClr val="800000"/>
                </a:solidFill>
              </a:rPr>
              <a:t>:</a:t>
            </a:r>
            <a:endParaRPr lang="zh-CN" altLang="zh-CN" sz="2800" b="1" dirty="0">
              <a:solidFill>
                <a:srgbClr val="800000"/>
              </a:solidFill>
            </a:endParaRPr>
          </a:p>
          <a:p>
            <a:pPr>
              <a:spcBef>
                <a:spcPct val="50000"/>
              </a:spcBef>
            </a:pPr>
            <a:r>
              <a:rPr lang="zh-CN" sz="2800" b="1" dirty="0">
                <a:solidFill>
                  <a:srgbClr val="800000"/>
                </a:solidFill>
              </a:rPr>
              <a:t>第三自然段</a:t>
            </a:r>
            <a:r>
              <a:rPr lang="zh-CN" altLang="zh-CN" sz="2800" b="1" dirty="0">
                <a:solidFill>
                  <a:srgbClr val="800000"/>
                </a:solidFill>
              </a:rPr>
              <a:t>:</a:t>
            </a:r>
            <a:endParaRPr lang="zh-CN" altLang="zh-CN" sz="2800" b="1" dirty="0">
              <a:solidFill>
                <a:srgbClr val="800000"/>
              </a:solidFill>
            </a:endParaRPr>
          </a:p>
          <a:p>
            <a:pPr>
              <a:spcBef>
                <a:spcPct val="50000"/>
              </a:spcBef>
            </a:pPr>
            <a:r>
              <a:rPr lang="zh-CN" sz="2800" b="1" dirty="0">
                <a:solidFill>
                  <a:srgbClr val="800000"/>
                </a:solidFill>
              </a:rPr>
              <a:t>第四自然段</a:t>
            </a:r>
            <a:r>
              <a:rPr lang="zh-CN" altLang="zh-CN" sz="2800" b="1" dirty="0">
                <a:solidFill>
                  <a:srgbClr val="800000"/>
                </a:solidFill>
              </a:rPr>
              <a:t>:</a:t>
            </a:r>
            <a:endParaRPr lang="zh-CN" altLang="zh-CN" sz="2800" b="1" dirty="0">
              <a:solidFill>
                <a:srgbClr val="800000"/>
              </a:solidFill>
            </a:endParaRPr>
          </a:p>
          <a:p>
            <a:pPr>
              <a:spcBef>
                <a:spcPct val="50000"/>
              </a:spcBef>
            </a:pPr>
            <a:r>
              <a:rPr lang="zh-CN" sz="2800" b="1" dirty="0">
                <a:solidFill>
                  <a:srgbClr val="800000"/>
                </a:solidFill>
              </a:rPr>
              <a:t>第五自然段</a:t>
            </a:r>
            <a:r>
              <a:rPr lang="zh-CN" altLang="zh-CN" sz="2800" b="1" dirty="0">
                <a:solidFill>
                  <a:srgbClr val="800000"/>
                </a:solidFill>
              </a:rPr>
              <a:t>:</a:t>
            </a:r>
            <a:endParaRPr lang="zh-CN" altLang="zh-CN" sz="2800" b="1" dirty="0">
              <a:solidFill>
                <a:srgbClr val="800000"/>
              </a:solidFill>
            </a:endParaRPr>
          </a:p>
        </p:txBody>
      </p:sp>
      <p:sp>
        <p:nvSpPr>
          <p:cNvPr id="46085" name="Text Box 14"/>
          <p:cNvSpPr txBox="1">
            <a:spLocks noChangeArrowheads="1"/>
          </p:cNvSpPr>
          <p:nvPr/>
        </p:nvSpPr>
        <p:spPr bwMode="auto">
          <a:xfrm>
            <a:off x="2843213" y="3141663"/>
            <a:ext cx="51133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sz="2800" b="1" dirty="0">
                <a:solidFill>
                  <a:srgbClr val="006600"/>
                </a:solidFill>
              </a:rPr>
              <a:t>翠鸟的颜色鲜艳、小巧玲珑。</a:t>
            </a:r>
            <a:endParaRPr lang="zh-CN" sz="2800" b="1" dirty="0">
              <a:solidFill>
                <a:srgbClr val="006600"/>
              </a:solidFill>
            </a:endParaRPr>
          </a:p>
        </p:txBody>
      </p:sp>
      <p:sp>
        <p:nvSpPr>
          <p:cNvPr id="46086" name="Text Box 15"/>
          <p:cNvSpPr txBox="1">
            <a:spLocks noChangeArrowheads="1"/>
          </p:cNvSpPr>
          <p:nvPr/>
        </p:nvSpPr>
        <p:spPr bwMode="auto">
          <a:xfrm>
            <a:off x="2843213" y="3716338"/>
            <a:ext cx="59769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sz="2800" b="1">
                <a:solidFill>
                  <a:srgbClr val="006600"/>
                </a:solidFill>
              </a:rPr>
              <a:t>翠鸟鸣声清脆，爱贴着水面疾飞。</a:t>
            </a:r>
            <a:endParaRPr lang="zh-CN" sz="2800" b="1">
              <a:solidFill>
                <a:srgbClr val="006600"/>
              </a:solidFill>
            </a:endParaRPr>
          </a:p>
        </p:txBody>
      </p:sp>
      <p:sp>
        <p:nvSpPr>
          <p:cNvPr id="46087" name="Text Box 16"/>
          <p:cNvSpPr txBox="1">
            <a:spLocks noChangeArrowheads="1"/>
          </p:cNvSpPr>
          <p:nvPr/>
        </p:nvSpPr>
        <p:spPr bwMode="auto">
          <a:xfrm>
            <a:off x="2843213" y="4384675"/>
            <a:ext cx="48799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sz="2800" b="1">
                <a:solidFill>
                  <a:srgbClr val="006600"/>
                </a:solidFill>
              </a:rPr>
              <a:t>翠鸟捕鱼时动作迅速、敏捷。</a:t>
            </a:r>
            <a:endParaRPr lang="zh-CN" sz="2800" b="1">
              <a:solidFill>
                <a:srgbClr val="006600"/>
              </a:solidFill>
            </a:endParaRPr>
          </a:p>
        </p:txBody>
      </p:sp>
      <p:sp>
        <p:nvSpPr>
          <p:cNvPr id="46088" name="Text Box 17"/>
          <p:cNvSpPr txBox="1">
            <a:spLocks noChangeArrowheads="1"/>
          </p:cNvSpPr>
          <p:nvPr/>
        </p:nvSpPr>
        <p:spPr bwMode="auto">
          <a:xfrm>
            <a:off x="2843213" y="5013325"/>
            <a:ext cx="58324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sz="2800" b="1">
                <a:solidFill>
                  <a:srgbClr val="006600"/>
                </a:solidFill>
              </a:rPr>
              <a:t>翠鸟的家在陡峭的石壁上。</a:t>
            </a:r>
            <a:endParaRPr lang="zh-CN" sz="2800" b="1">
              <a:solidFill>
                <a:srgbClr val="006600"/>
              </a:solidFill>
            </a:endParaRPr>
          </a:p>
        </p:txBody>
      </p:sp>
      <p:sp>
        <p:nvSpPr>
          <p:cNvPr id="46089" name="Text Box 18"/>
          <p:cNvSpPr txBox="1">
            <a:spLocks noChangeArrowheads="1"/>
          </p:cNvSpPr>
          <p:nvPr/>
        </p:nvSpPr>
        <p:spPr bwMode="auto">
          <a:xfrm>
            <a:off x="2843213" y="5661025"/>
            <a:ext cx="482441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006600"/>
                </a:solidFill>
              </a:rPr>
              <a:t>“</a:t>
            </a:r>
            <a:r>
              <a:rPr lang="zh-CN" sz="2800" b="1">
                <a:solidFill>
                  <a:srgbClr val="006600"/>
                </a:solidFill>
              </a:rPr>
              <a:t>我们”把翠鸟当成朋友。</a:t>
            </a:r>
            <a:endParaRPr lang="zh-CN" sz="2800" b="1">
              <a:solidFill>
                <a:srgbClr val="00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0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60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5" grpId="0" autoUpdateAnimBg="0"/>
      <p:bldP spid="46086" grpId="0" autoUpdateAnimBg="0"/>
      <p:bldP spid="46087" grpId="0" autoUpdateAnimBg="0"/>
      <p:bldP spid="46089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2"/>
          <p:cNvSpPr txBox="1">
            <a:spLocks noChangeArrowheads="1"/>
          </p:cNvSpPr>
          <p:nvPr/>
        </p:nvSpPr>
        <p:spPr bwMode="auto">
          <a:xfrm>
            <a:off x="323850" y="1844675"/>
            <a:ext cx="8459788" cy="496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zh-CN" sz="3200" b="1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　①一眨眼，翠鸟又</a:t>
            </a:r>
            <a:r>
              <a:rPr lang="zh-CN" sz="3200" b="1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轻轻地停</a:t>
            </a:r>
            <a:r>
              <a:rPr lang="zh-CN" sz="3200" b="1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在苇秆上了。</a:t>
            </a:r>
            <a:br>
              <a:rPr lang="zh-CN" sz="32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</a:br>
            <a:r>
              <a:rPr lang="zh-CN" sz="3200" b="1">
                <a:solidFill>
                  <a:srgbClr val="CC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　</a:t>
            </a:r>
            <a:r>
              <a:rPr lang="zh-CN" sz="3200" b="1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②一会儿，翠鸟又站在苇秆上了。</a:t>
            </a:r>
            <a:br>
              <a:rPr lang="zh-CN" sz="3200" b="1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</a:br>
            <a:r>
              <a:rPr lang="zh-CN" sz="3200" b="1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　①翠鸟鸣声清脆，爱贴着水面飞。</a:t>
            </a:r>
            <a:br>
              <a:rPr lang="zh-CN" sz="3200" b="1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</a:br>
            <a:r>
              <a:rPr lang="zh-CN" sz="3200" b="1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　②翠鸟鸣声清脆，爱贴着水面</a:t>
            </a:r>
            <a:r>
              <a:rPr lang="zh-CN" sz="3200" b="1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疾</a:t>
            </a:r>
            <a:r>
              <a:rPr lang="zh-CN" sz="3200" b="1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飞。</a:t>
            </a:r>
            <a:br>
              <a:rPr lang="zh-CN" sz="32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</a:br>
            <a:r>
              <a:rPr lang="zh-CN" sz="32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　</a:t>
            </a:r>
            <a:r>
              <a:rPr lang="zh-CN" sz="3200" b="1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①翠鸟蹬开苇秆，很快的飞过去。</a:t>
            </a:r>
            <a:br>
              <a:rPr lang="zh-CN" sz="3200" b="1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</a:br>
            <a:r>
              <a:rPr lang="zh-CN" sz="3200" b="1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　②翠鸟蹬开苇秆，像</a:t>
            </a:r>
            <a:r>
              <a:rPr lang="zh-CN" sz="3200" b="1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箭一样</a:t>
            </a:r>
            <a:r>
              <a:rPr lang="zh-CN" sz="3200" b="1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飞过去。</a:t>
            </a:r>
            <a:br>
              <a:rPr lang="zh-CN" sz="3200" b="1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</a:br>
            <a:r>
              <a:rPr lang="zh-CN" sz="32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　</a:t>
            </a:r>
            <a:r>
              <a:rPr lang="zh-CN" sz="3200" b="1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①它一动不动地看着泛着微波的水面。</a:t>
            </a:r>
            <a:br>
              <a:rPr lang="zh-CN" sz="3200" b="1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</a:br>
            <a:r>
              <a:rPr lang="zh-CN" sz="3200" b="1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　②它一动不动地</a:t>
            </a:r>
            <a:r>
              <a:rPr lang="zh-CN" sz="3200" b="1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注视</a:t>
            </a:r>
            <a:r>
              <a:rPr lang="zh-CN" sz="3200" b="1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着泛着微波的水面。</a:t>
            </a:r>
            <a:endParaRPr lang="zh-CN" sz="3200" b="1">
              <a:solidFill>
                <a:srgbClr val="3366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228600" y="3344863"/>
            <a:ext cx="1143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107950" y="0"/>
            <a:ext cx="2808288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400">
                <a:solidFill>
                  <a:schemeClr val="hlink"/>
                </a:solidFill>
                <a:ea typeface="黑体" panose="02010600030101010101" pitchFamily="49" charset="-122"/>
              </a:rPr>
              <a:t>巩固训练</a:t>
            </a:r>
            <a:endParaRPr lang="zh-CN" sz="4400">
              <a:solidFill>
                <a:schemeClr val="hlink"/>
              </a:solidFill>
              <a:ea typeface="黑体" panose="02010600030101010101" pitchFamily="49" charset="-122"/>
            </a:endParaRPr>
          </a:p>
        </p:txBody>
      </p:sp>
      <p:sp>
        <p:nvSpPr>
          <p:cNvPr id="47109" name="AutoShape 5"/>
          <p:cNvSpPr/>
          <p:nvPr/>
        </p:nvSpPr>
        <p:spPr bwMode="auto">
          <a:xfrm>
            <a:off x="755650" y="1557338"/>
            <a:ext cx="71438" cy="576262"/>
          </a:xfrm>
          <a:prstGeom prst="leftBrace">
            <a:avLst>
              <a:gd name="adj1" fmla="val 67222"/>
              <a:gd name="adj2" fmla="val 500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47110" name="AutoShape 6"/>
          <p:cNvSpPr/>
          <p:nvPr/>
        </p:nvSpPr>
        <p:spPr bwMode="auto">
          <a:xfrm>
            <a:off x="539750" y="2205038"/>
            <a:ext cx="215900" cy="719137"/>
          </a:xfrm>
          <a:prstGeom prst="leftBrace">
            <a:avLst>
              <a:gd name="adj1" fmla="val 27757"/>
              <a:gd name="adj2" fmla="val 50000"/>
            </a:avLst>
          </a:prstGeom>
          <a:noFill/>
          <a:ln w="9525" cmpd="sng">
            <a:solidFill>
              <a:srgbClr val="3366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47111" name="AutoShape 7"/>
          <p:cNvSpPr/>
          <p:nvPr/>
        </p:nvSpPr>
        <p:spPr bwMode="auto">
          <a:xfrm>
            <a:off x="539750" y="3429000"/>
            <a:ext cx="144463" cy="720725"/>
          </a:xfrm>
          <a:prstGeom prst="leftBrace">
            <a:avLst>
              <a:gd name="adj1" fmla="val 41575"/>
              <a:gd name="adj2" fmla="val 50000"/>
            </a:avLst>
          </a:prstGeom>
          <a:noFill/>
          <a:ln w="9525" cmpd="sng">
            <a:solidFill>
              <a:srgbClr val="3366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47112" name="AutoShape 8"/>
          <p:cNvSpPr/>
          <p:nvPr/>
        </p:nvSpPr>
        <p:spPr bwMode="auto">
          <a:xfrm>
            <a:off x="468313" y="4652963"/>
            <a:ext cx="215900" cy="720725"/>
          </a:xfrm>
          <a:prstGeom prst="leftBrace">
            <a:avLst>
              <a:gd name="adj1" fmla="val 27819"/>
              <a:gd name="adj2" fmla="val 50000"/>
            </a:avLst>
          </a:prstGeom>
          <a:noFill/>
          <a:ln w="9525" cmpd="sng">
            <a:solidFill>
              <a:srgbClr val="3366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47113" name="AutoShape 9"/>
          <p:cNvSpPr/>
          <p:nvPr/>
        </p:nvSpPr>
        <p:spPr bwMode="auto">
          <a:xfrm>
            <a:off x="468313" y="5878513"/>
            <a:ext cx="215900" cy="790575"/>
          </a:xfrm>
          <a:prstGeom prst="leftBrace">
            <a:avLst>
              <a:gd name="adj1" fmla="val 30515"/>
              <a:gd name="adj2" fmla="val 50000"/>
            </a:avLst>
          </a:prstGeom>
          <a:noFill/>
          <a:ln w="9525" cmpd="sng">
            <a:solidFill>
              <a:srgbClr val="3366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47114" name="Text Box 10"/>
          <p:cNvSpPr txBox="1">
            <a:spLocks noChangeArrowheads="1"/>
          </p:cNvSpPr>
          <p:nvPr/>
        </p:nvSpPr>
        <p:spPr bwMode="auto">
          <a:xfrm>
            <a:off x="684213" y="765175"/>
            <a:ext cx="78486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>
                <a:latin typeface="Comic Sans MS" panose="030F0702030302020204" pitchFamily="66" charset="0"/>
                <a:ea typeface="华文新魏" panose="02010800040101010101" pitchFamily="2" charset="-122"/>
              </a:rPr>
              <a:t>      </a:t>
            </a:r>
            <a:r>
              <a:rPr lang="zh-CN" sz="3600">
                <a:latin typeface="Comic Sans MS" panose="030F0702030302020204" pitchFamily="66" charset="0"/>
                <a:ea typeface="华文新魏" panose="02010800040101010101" pitchFamily="2" charset="-122"/>
              </a:rPr>
              <a:t>比较下面的句子，看看哪句话用得好，好在哪里？</a:t>
            </a:r>
            <a:endParaRPr lang="zh-CN" sz="3600">
              <a:latin typeface="Comic Sans MS" panose="030F0702030302020204" pitchFamily="66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71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471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471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471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471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0" grpId="0" animBg="1"/>
      <p:bldP spid="47111" grpId="0" animBg="1"/>
      <p:bldP spid="47112" grpId="0" animBg="1"/>
      <p:bldP spid="47113" grpId="0" animBg="1"/>
      <p:bldP spid="47114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p_large_2NVs_7f700002382f121c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971550" y="476250"/>
            <a:ext cx="4321175" cy="118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7200" dirty="0">
                <a:solidFill>
                  <a:srgbClr val="0000FF"/>
                </a:solidFill>
              </a:rPr>
              <a:t>课后作业：</a:t>
            </a:r>
            <a:endParaRPr lang="zh-CN" sz="7200" dirty="0">
              <a:solidFill>
                <a:srgbClr val="0000FF"/>
              </a:solidFill>
            </a:endParaRPr>
          </a:p>
        </p:txBody>
      </p:sp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1042988" y="2492375"/>
            <a:ext cx="6840537" cy="301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800" dirty="0"/>
              <a:t>请你仿照课文第一自然段，按照作者对翠鸟外形特点的描写方法，写一写你熟悉的小动物吧。</a:t>
            </a:r>
            <a:endParaRPr lang="zh-CN" sz="480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小学语文（散文）02-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43000" y="1089025"/>
            <a:ext cx="1668463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4356100" y="1052513"/>
            <a:ext cx="2808288" cy="969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sz="4800" b="1">
                <a:solidFill>
                  <a:srgbClr val="DB25B4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啄木鸟</a:t>
            </a:r>
            <a:endParaRPr lang="zh-CN" sz="4800" b="1">
              <a:solidFill>
                <a:srgbClr val="DB25B4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pic>
        <p:nvPicPr>
          <p:cNvPr id="50180" name="Picture 4" descr="啄木鸟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79838" y="1916113"/>
            <a:ext cx="5364162" cy="446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611188" y="1557338"/>
            <a:ext cx="2951162" cy="704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4800" b="1">
                <a:latin typeface="Times New Roman" panose="02020603050405020304" pitchFamily="18" charset="0"/>
                <a:ea typeface="黑体" panose="02010600030101010101" pitchFamily="49" charset="-122"/>
              </a:rPr>
              <a:t>      </a:t>
            </a:r>
            <a:r>
              <a:rPr lang="zh-CN" sz="4800" b="1">
                <a:latin typeface="Times New Roman" panose="02020603050405020304" pitchFamily="18" charset="0"/>
                <a:ea typeface="黑体" panose="02010600030101010101" pitchFamily="49" charset="-122"/>
              </a:rPr>
              <a:t>在外形上有什么特点？动作有什么特点？</a:t>
            </a:r>
            <a:endParaRPr lang="zh-CN" sz="4800" b="1">
              <a:latin typeface="Times New Roman" panose="02020603050405020304" pitchFamily="18" charset="0"/>
              <a:ea typeface="黑体" panose="02010600030101010101" pitchFamily="49" charset="-122"/>
            </a:endParaRPr>
          </a:p>
          <a:p>
            <a:endParaRPr lang="zh-CN" sz="4800" b="1">
              <a:latin typeface="Times New Roman" panose="02020603050405020304" pitchFamily="18" charset="0"/>
              <a:ea typeface="黑体" panose="02010600030101010101" pitchFamily="49" charset="-122"/>
            </a:endParaRPr>
          </a:p>
          <a:p>
            <a:endParaRPr lang="zh-CN" sz="2800" b="1">
              <a:latin typeface="Times New Roman" panose="02020603050405020304" pitchFamily="18" charset="0"/>
              <a:ea typeface="楷体_GB2312" panose="02010609030101010101" pitchFamily="1" charset="-122"/>
            </a:endParaRPr>
          </a:p>
          <a:p>
            <a:endParaRPr lang="zh-CN" sz="2800" b="1">
              <a:latin typeface="Times New Roman" panose="02020603050405020304" pitchFamily="18" charset="0"/>
              <a:ea typeface="楷体_GB2312" panose="02010609030101010101" pitchFamily="1" charset="-122"/>
            </a:endParaRPr>
          </a:p>
          <a:p>
            <a:endParaRPr lang="zh-CN" sz="2800" b="1">
              <a:latin typeface="Times New Roman" panose="02020603050405020304" pitchFamily="18" charset="0"/>
              <a:ea typeface="楷体_GB2312" panose="02010609030101010101" pitchFamily="1" charset="-122"/>
            </a:endParaRPr>
          </a:p>
          <a:p>
            <a:endParaRPr lang="zh-CN" sz="2800" b="1">
              <a:latin typeface="Times New Roman" panose="02020603050405020304" pitchFamily="18" charset="0"/>
              <a:ea typeface="楷体_GB2312" panose="02010609030101010101" pitchFamily="1" charset="-122"/>
            </a:endParaRPr>
          </a:p>
          <a:p>
            <a:endParaRPr lang="zh-CN" sz="2800" b="1">
              <a:latin typeface="Times New Roman" panose="02020603050405020304" pitchFamily="18" charset="0"/>
              <a:ea typeface="楷体_GB2312" panose="02010609030101010101" pitchFamily="1" charset="-122"/>
            </a:endParaRPr>
          </a:p>
          <a:p>
            <a:endParaRPr lang="zh-CN" altLang="zh-CN" sz="2800" b="1"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小学语文（散文）02-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43000" y="1089025"/>
            <a:ext cx="1668463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3" name="Picture 3" descr="喜鹊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19475" y="908050"/>
            <a:ext cx="5724525" cy="576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5076825" y="0"/>
            <a:ext cx="2303463" cy="89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sz="4400" b="1">
                <a:solidFill>
                  <a:srgbClr val="DB25B4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喜　鹊</a:t>
            </a:r>
            <a:endParaRPr lang="zh-CN" sz="4400" b="1">
              <a:solidFill>
                <a:srgbClr val="DB25B4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51205" name="Rectangle 5"/>
          <p:cNvSpPr>
            <a:spLocks noChangeArrowheads="1"/>
          </p:cNvSpPr>
          <p:nvPr/>
        </p:nvSpPr>
        <p:spPr bwMode="auto">
          <a:xfrm>
            <a:off x="179388" y="1773238"/>
            <a:ext cx="3240087" cy="6465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zh-CN" b="1"/>
          </a:p>
          <a:p>
            <a:r>
              <a:rPr lang="zh-CN" altLang="zh-CN" sz="4800" b="1">
                <a:ea typeface="黑体" panose="02010600030101010101" pitchFamily="49" charset="-122"/>
              </a:rPr>
              <a:t>    </a:t>
            </a:r>
            <a:r>
              <a:rPr lang="zh-CN" sz="4800" b="1">
                <a:ea typeface="黑体" panose="02010600030101010101" pitchFamily="49" charset="-122"/>
              </a:rPr>
              <a:t>在外形上有什么特点？动作有什么特点？</a:t>
            </a:r>
            <a:endParaRPr lang="zh-CN" sz="4800" b="1">
              <a:latin typeface="Times New Roman" panose="02020603050405020304" pitchFamily="18" charset="0"/>
              <a:ea typeface="黑体" panose="02010600030101010101" pitchFamily="49" charset="-122"/>
            </a:endParaRPr>
          </a:p>
          <a:p>
            <a:endParaRPr lang="zh-CN" sz="4800" b="1">
              <a:latin typeface="Times New Roman" panose="02020603050405020304" pitchFamily="18" charset="0"/>
              <a:ea typeface="黑体" panose="02010600030101010101" pitchFamily="49" charset="-122"/>
            </a:endParaRPr>
          </a:p>
          <a:p>
            <a:endParaRPr lang="zh-CN" sz="4800" b="1">
              <a:latin typeface="Times New Roman" panose="02020603050405020304" pitchFamily="18" charset="0"/>
              <a:ea typeface="黑体" panose="02010600030101010101" pitchFamily="49" charset="-122"/>
            </a:endParaRPr>
          </a:p>
          <a:p>
            <a:endParaRPr lang="zh-CN" sz="2800" b="1">
              <a:latin typeface="Times New Roman" panose="02020603050405020304" pitchFamily="18" charset="0"/>
              <a:ea typeface="楷体_GB2312" panose="02010609030101010101" pitchFamily="1" charset="-122"/>
            </a:endParaRPr>
          </a:p>
          <a:p>
            <a:endParaRPr lang="zh-CN" sz="2800" b="1">
              <a:latin typeface="Times New Roman" panose="02020603050405020304" pitchFamily="18" charset="0"/>
              <a:ea typeface="楷体_GB2312" panose="02010609030101010101" pitchFamily="1" charset="-122"/>
            </a:endParaRPr>
          </a:p>
          <a:p>
            <a:endParaRPr lang="zh-CN" sz="2800" b="1">
              <a:latin typeface="Times New Roman" panose="02020603050405020304" pitchFamily="18" charset="0"/>
              <a:ea typeface="楷体_GB2312" panose="02010609030101010101" pitchFamily="1" charset="-122"/>
            </a:endParaRPr>
          </a:p>
          <a:p>
            <a:endParaRPr lang="zh-CN" altLang="zh-CN" sz="2800" b="1"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小学语文（散文）02-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43000" y="1089025"/>
            <a:ext cx="1668463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7" name="Rectangle 3"/>
          <p:cNvSpPr>
            <a:spLocks noChangeArrowheads="1"/>
          </p:cNvSpPr>
          <p:nvPr/>
        </p:nvSpPr>
        <p:spPr bwMode="auto">
          <a:xfrm>
            <a:off x="4716463" y="333375"/>
            <a:ext cx="2376487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sz="4000" b="1">
                <a:solidFill>
                  <a:srgbClr val="DB25B4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麻　雀</a:t>
            </a:r>
            <a:endParaRPr lang="zh-CN" sz="4000" b="1">
              <a:solidFill>
                <a:srgbClr val="DB25B4"/>
              </a:solidFill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pic>
        <p:nvPicPr>
          <p:cNvPr id="52228" name="Picture 4" descr="麻雀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4663" y="1052513"/>
            <a:ext cx="4859337" cy="580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9" name="Rectangle 5"/>
          <p:cNvSpPr>
            <a:spLocks noChangeArrowheads="1"/>
          </p:cNvSpPr>
          <p:nvPr/>
        </p:nvSpPr>
        <p:spPr bwMode="auto">
          <a:xfrm>
            <a:off x="0" y="1628775"/>
            <a:ext cx="3816350" cy="594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4000" b="1">
                <a:latin typeface="Times New Roman" panose="02020603050405020304" pitchFamily="18" charset="0"/>
                <a:ea typeface="黑体" panose="02010600030101010101" pitchFamily="49" charset="-122"/>
              </a:rPr>
              <a:t>     </a:t>
            </a:r>
            <a:r>
              <a:rPr lang="zh-CN" sz="4000" b="1">
                <a:latin typeface="Times New Roman" panose="02020603050405020304" pitchFamily="18" charset="0"/>
                <a:ea typeface="黑体" panose="02010600030101010101" pitchFamily="49" charset="-122"/>
              </a:rPr>
              <a:t>在外形上有什么特点？动作有什么特点？</a:t>
            </a:r>
            <a:endParaRPr lang="zh-CN" sz="4000" b="1">
              <a:latin typeface="Times New Roman" panose="02020603050405020304" pitchFamily="18" charset="0"/>
              <a:ea typeface="黑体" panose="02010600030101010101" pitchFamily="49" charset="-122"/>
            </a:endParaRPr>
          </a:p>
          <a:p>
            <a:endParaRPr lang="zh-CN" sz="4000" b="1">
              <a:latin typeface="Times New Roman" panose="02020603050405020304" pitchFamily="18" charset="0"/>
              <a:ea typeface="黑体" panose="02010600030101010101" pitchFamily="49" charset="-122"/>
            </a:endParaRPr>
          </a:p>
          <a:p>
            <a:endParaRPr lang="zh-CN" sz="2800" b="1">
              <a:latin typeface="Times New Roman" panose="02020603050405020304" pitchFamily="18" charset="0"/>
              <a:ea typeface="楷体_GB2312" panose="02010609030101010101" pitchFamily="1" charset="-122"/>
            </a:endParaRPr>
          </a:p>
          <a:p>
            <a:endParaRPr lang="zh-CN" sz="2800" b="1">
              <a:latin typeface="Times New Roman" panose="02020603050405020304" pitchFamily="18" charset="0"/>
              <a:ea typeface="楷体_GB2312" panose="02010609030101010101" pitchFamily="1" charset="-122"/>
            </a:endParaRPr>
          </a:p>
          <a:p>
            <a:endParaRPr lang="zh-CN" sz="2800" b="1">
              <a:latin typeface="Times New Roman" panose="02020603050405020304" pitchFamily="18" charset="0"/>
              <a:ea typeface="楷体_GB2312" panose="02010609030101010101" pitchFamily="1" charset="-122"/>
            </a:endParaRPr>
          </a:p>
          <a:p>
            <a:endParaRPr lang="zh-CN" sz="2800" b="1">
              <a:latin typeface="Times New Roman" panose="02020603050405020304" pitchFamily="18" charset="0"/>
              <a:ea typeface="楷体_GB2312" panose="02010609030101010101" pitchFamily="1" charset="-122"/>
            </a:endParaRPr>
          </a:p>
          <a:p>
            <a:endParaRPr lang="zh-CN" sz="2800" b="1">
              <a:latin typeface="Times New Roman" panose="02020603050405020304" pitchFamily="18" charset="0"/>
              <a:ea typeface="楷体_GB2312" panose="02010609030101010101" pitchFamily="1" charset="-122"/>
            </a:endParaRPr>
          </a:p>
          <a:p>
            <a:endParaRPr lang="zh-CN" sz="2800" b="1">
              <a:latin typeface="Times New Roman" panose="02020603050405020304" pitchFamily="18" charset="0"/>
              <a:ea typeface="楷体_GB2312" panose="02010609030101010101" pitchFamily="1" charset="-122"/>
            </a:endParaRPr>
          </a:p>
          <a:p>
            <a:endParaRPr lang="zh-CN" sz="2800" b="1">
              <a:latin typeface="Times New Roman" panose="02020603050405020304" pitchFamily="18" charset="0"/>
              <a:ea typeface="楷体_GB2312" panose="02010609030101010101" pitchFamily="1" charset="-122"/>
            </a:endParaRPr>
          </a:p>
          <a:p>
            <a:endParaRPr lang="zh-CN" altLang="zh-CN" sz="2800" b="1"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-103188" y="476250"/>
            <a:ext cx="9283701" cy="4525963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4400" b="1">
                <a:latin typeface="楷体_GB2312" panose="02010609030101010101" pitchFamily="1" charset="-122"/>
                <a:ea typeface="楷体_GB2312" panose="02010609030101010101" pitchFamily="1" charset="-122"/>
              </a:rPr>
              <a:t>      翠鸟喜欢停在水边的苇秆上，一双红色的小爪子紧紧地抓住苇秆。它的颜色非常鲜艳。头上的羽毛像橄榄色的头巾，绣满了翠绿色的花纹。背上的羽毛像浅绿色的外衣。腹部的羽毛像赤褐色的衬衫。它小巧玲珑，一双透亮灵活的眼睛下面，长着一张又尖又长的嘴。</a:t>
            </a:r>
            <a:br>
              <a:rPr lang="zh-CN" altLang="en-US" sz="4400" b="1">
                <a:latin typeface="楷体_GB2312" panose="02010609030101010101" pitchFamily="1" charset="-122"/>
                <a:ea typeface="楷体_GB2312" panose="02010609030101010101" pitchFamily="1" charset="-122"/>
              </a:rPr>
            </a:br>
            <a:endParaRPr lang="zh-CN" altLang="en-US" sz="4400" b="1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1368425" y="1803400"/>
            <a:ext cx="4859338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4400" b="1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颜色    鲜艳</a:t>
            </a:r>
            <a:endParaRPr lang="zh-CN" sz="4400" b="1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250825" y="3819525"/>
            <a:ext cx="8893175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4400" b="1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                           </a:t>
            </a:r>
            <a:r>
              <a:rPr lang="zh-CN" sz="4400" b="1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小巧玲珑</a:t>
            </a:r>
            <a:endParaRPr lang="zh-CN" sz="4400" b="1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utoUpdateAnimBg="0"/>
      <p:bldP spid="18436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p_large_g1Qm_25590002d4dd126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 descr="鸟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38600" y="2133600"/>
            <a:ext cx="51054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7" descr="연분홍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7088" y="44450"/>
            <a:ext cx="2160587" cy="185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1331913" y="692150"/>
            <a:ext cx="1008062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sz="3600">
                <a:latin typeface="Times New Roman" panose="02020603050405020304" pitchFamily="18" charset="0"/>
                <a:ea typeface="黑体" panose="02010600030101010101" pitchFamily="49" charset="-122"/>
              </a:rPr>
              <a:t>外形</a:t>
            </a:r>
            <a:endParaRPr lang="zh-CN" sz="3600"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19462" name="AutoShape 6"/>
          <p:cNvSpPr>
            <a:spLocks noChangeArrowheads="1"/>
          </p:cNvSpPr>
          <p:nvPr/>
        </p:nvSpPr>
        <p:spPr bwMode="auto">
          <a:xfrm>
            <a:off x="827088" y="2060575"/>
            <a:ext cx="2057400" cy="574675"/>
          </a:xfrm>
          <a:prstGeom prst="roundRect">
            <a:avLst>
              <a:gd name="adj" fmla="val 50000"/>
            </a:avLst>
          </a:prstGeom>
          <a:solidFill>
            <a:srgbClr val="00FFFF"/>
          </a:solidFill>
          <a:ln w="38100" cmpd="sng">
            <a:solidFill>
              <a:srgbClr val="FFFFFF"/>
            </a:solidFill>
            <a:round/>
          </a:ln>
          <a:effectLst>
            <a:outerShdw dist="63500" dir="3187806" algn="ctr" rotWithShape="0">
              <a:schemeClr val="bg2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zh-CN" altLang="en-US" sz="4000" b="1">
                <a:latin typeface="Times New Roman" panose="02020603050405020304" pitchFamily="18" charset="0"/>
              </a:rPr>
              <a:t>爪子</a:t>
            </a:r>
            <a:endParaRPr lang="en-US" sz="4000" b="1">
              <a:latin typeface="Times New Roman" panose="02020603050405020304" pitchFamily="18" charset="0"/>
            </a:endParaRPr>
          </a:p>
        </p:txBody>
      </p:sp>
      <p:sp>
        <p:nvSpPr>
          <p:cNvPr id="19463" name="AutoShape 7"/>
          <p:cNvSpPr>
            <a:spLocks noChangeArrowheads="1"/>
          </p:cNvSpPr>
          <p:nvPr/>
        </p:nvSpPr>
        <p:spPr bwMode="auto">
          <a:xfrm>
            <a:off x="827088" y="3429000"/>
            <a:ext cx="2057400" cy="574675"/>
          </a:xfrm>
          <a:prstGeom prst="roundRect">
            <a:avLst>
              <a:gd name="adj" fmla="val 50000"/>
            </a:avLst>
          </a:prstGeom>
          <a:solidFill>
            <a:srgbClr val="FF99CC"/>
          </a:solidFill>
          <a:ln w="38100" cmpd="sng">
            <a:solidFill>
              <a:srgbClr val="FFFFFF"/>
            </a:solidFill>
            <a:round/>
          </a:ln>
          <a:effectLst>
            <a:outerShdw dist="63500" dir="3187806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zh-CN" altLang="en-US" sz="4800" b="1">
                <a:latin typeface="Times New Roman" panose="02020603050405020304" pitchFamily="18" charset="0"/>
                <a:hlinkClick r:id="" action="ppaction://noaction"/>
              </a:rPr>
              <a:t>羽毛</a:t>
            </a:r>
            <a:endParaRPr lang="en-US" sz="4800" b="1">
              <a:latin typeface="Times New Roman" panose="02020603050405020304" pitchFamily="18" charset="0"/>
            </a:endParaRPr>
          </a:p>
        </p:txBody>
      </p:sp>
      <p:sp>
        <p:nvSpPr>
          <p:cNvPr id="19464" name="AutoShape 8"/>
          <p:cNvSpPr>
            <a:spLocks noChangeArrowheads="1"/>
          </p:cNvSpPr>
          <p:nvPr/>
        </p:nvSpPr>
        <p:spPr bwMode="auto">
          <a:xfrm>
            <a:off x="827088" y="4724400"/>
            <a:ext cx="2057400" cy="574675"/>
          </a:xfrm>
          <a:prstGeom prst="roundRect">
            <a:avLst>
              <a:gd name="adj" fmla="val 50000"/>
            </a:avLst>
          </a:prstGeom>
          <a:solidFill>
            <a:srgbClr val="FF6600"/>
          </a:solidFill>
          <a:ln w="38100" cmpd="sng">
            <a:solidFill>
              <a:srgbClr val="FFFFFF"/>
            </a:solidFill>
            <a:round/>
          </a:ln>
          <a:effectLst>
            <a:outerShdw dist="63500" dir="3187806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zh-CN" sz="4800" b="1">
                <a:latin typeface="Times New Roman" panose="02020603050405020304" pitchFamily="18" charset="0"/>
              </a:rPr>
              <a:t>眼睛</a:t>
            </a:r>
            <a:endParaRPr lang="zh-CN" sz="4800" b="1">
              <a:latin typeface="Times New Roman" panose="02020603050405020304" pitchFamily="18" charset="0"/>
            </a:endParaRPr>
          </a:p>
        </p:txBody>
      </p:sp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4356100" y="620713"/>
            <a:ext cx="3889375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sz="3600" b="1">
                <a:latin typeface="Times New Roman" panose="02020603050405020304" pitchFamily="18" charset="0"/>
                <a:ea typeface="楷体_GB2312" panose="02010609030101010101" pitchFamily="1" charset="-122"/>
              </a:rPr>
              <a:t>读读第一段</a:t>
            </a:r>
            <a:endParaRPr lang="zh-CN" sz="3600" b="1">
              <a:latin typeface="Times New Roman" panose="02020603050405020304" pitchFamily="18" charset="0"/>
              <a:ea typeface="楷体_GB2312" panose="02010609030101010101" pitchFamily="1" charset="-122"/>
            </a:endParaRPr>
          </a:p>
          <a:p>
            <a:pPr algn="ctr"/>
            <a:r>
              <a:rPr lang="zh-CN" sz="3600" b="1">
                <a:latin typeface="Times New Roman" panose="02020603050405020304" pitchFamily="18" charset="0"/>
                <a:ea typeface="楷体_GB2312" panose="02010609030101010101" pitchFamily="1" charset="-122"/>
              </a:rPr>
              <a:t>作者描写的顺序是什么？</a:t>
            </a:r>
            <a:endParaRPr lang="zh-CN" sz="3600" b="1"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sp>
        <p:nvSpPr>
          <p:cNvPr id="19466" name="AutoShape 10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245475" y="5876925"/>
            <a:ext cx="720725" cy="86360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sz="2400">
              <a:solidFill>
                <a:srgbClr val="FF99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67" name="AutoShape 11"/>
          <p:cNvSpPr>
            <a:spLocks noChangeArrowheads="1"/>
          </p:cNvSpPr>
          <p:nvPr/>
        </p:nvSpPr>
        <p:spPr bwMode="auto">
          <a:xfrm>
            <a:off x="827088" y="5734050"/>
            <a:ext cx="2057400" cy="574675"/>
          </a:xfrm>
          <a:prstGeom prst="roundRect">
            <a:avLst>
              <a:gd name="adj" fmla="val 50000"/>
            </a:avLst>
          </a:prstGeom>
          <a:solidFill>
            <a:srgbClr val="99CC00"/>
          </a:solidFill>
          <a:ln w="38100" cmpd="sng">
            <a:solidFill>
              <a:srgbClr val="FFFFFF"/>
            </a:solidFill>
            <a:round/>
          </a:ln>
          <a:effectLst>
            <a:outerShdw dist="63500" dir="3187806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zh-CN" sz="4800" b="1">
                <a:latin typeface="Times New Roman" panose="02020603050405020304" pitchFamily="18" charset="0"/>
              </a:rPr>
              <a:t>嘴</a:t>
            </a:r>
            <a:endParaRPr lang="zh-CN" sz="4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 bldLvl="0" animBg="1" autoUpdateAnimBg="0"/>
      <p:bldP spid="19463" grpId="0" bldLvl="0" animBg="1" autoUpdateAnimBg="0"/>
      <p:bldP spid="19464" grpId="0" bldLvl="0" animBg="1" autoUpdateAnimBg="0"/>
      <p:bldP spid="19467" grpId="0" bldLvl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p_large_g1Qm_25590002d4dd126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179388" y="1412875"/>
            <a:ext cx="1979612" cy="487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t">
              <a:lnSpc>
                <a:spcPct val="130000"/>
              </a:lnSpc>
              <a:spcBef>
                <a:spcPct val="50000"/>
              </a:spcBef>
            </a:pPr>
            <a:r>
              <a:rPr lang="zh-CN" sz="3600" b="1">
                <a:latin typeface="Times New Roman" panose="02020603050405020304" pitchFamily="18" charset="0"/>
                <a:ea typeface="楷体_GB2312" panose="02010609030101010101" pitchFamily="1" charset="-122"/>
              </a:rPr>
              <a:t>爪子：头上：</a:t>
            </a:r>
            <a:endParaRPr lang="zh-CN" sz="3600" b="1">
              <a:latin typeface="Times New Roman" panose="02020603050405020304" pitchFamily="18" charset="0"/>
              <a:ea typeface="楷体_GB2312" panose="02010609030101010101" pitchFamily="1" charset="-122"/>
            </a:endParaRPr>
          </a:p>
          <a:p>
            <a:pPr fontAlgn="t">
              <a:lnSpc>
                <a:spcPct val="130000"/>
              </a:lnSpc>
              <a:spcBef>
                <a:spcPct val="50000"/>
              </a:spcBef>
            </a:pPr>
            <a:endParaRPr lang="zh-CN" sz="800" b="1">
              <a:latin typeface="Times New Roman" panose="02020603050405020304" pitchFamily="18" charset="0"/>
              <a:ea typeface="楷体_GB2312" panose="02010609030101010101" pitchFamily="1" charset="-122"/>
            </a:endParaRPr>
          </a:p>
          <a:p>
            <a:pPr fontAlgn="t">
              <a:lnSpc>
                <a:spcPct val="130000"/>
              </a:lnSpc>
              <a:spcBef>
                <a:spcPct val="50000"/>
              </a:spcBef>
            </a:pPr>
            <a:r>
              <a:rPr lang="zh-CN" sz="3600" b="1">
                <a:latin typeface="Times New Roman" panose="02020603050405020304" pitchFamily="18" charset="0"/>
                <a:ea typeface="楷体_GB2312" panose="02010609030101010101" pitchFamily="1" charset="-122"/>
              </a:rPr>
              <a:t>背上：腹部：眼睛：嘴巴：</a:t>
            </a:r>
            <a:endParaRPr lang="zh-CN" sz="3600" b="1"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403350" y="2349500"/>
            <a:ext cx="1944688" cy="517525"/>
          </a:xfrm>
          <a:prstGeom prst="rect">
            <a:avLst/>
          </a:prstGeom>
          <a:solidFill>
            <a:srgbClr val="3399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>
                <a:latin typeface="Times New Roman" panose="02020603050405020304" pitchFamily="18" charset="0"/>
                <a:ea typeface="楷体_GB2312" panose="02010609030101010101" pitchFamily="1" charset="-122"/>
              </a:rPr>
              <a:t>橄榄色</a:t>
            </a:r>
            <a:endParaRPr lang="zh-CN" sz="2800" b="1"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1403350" y="3644900"/>
            <a:ext cx="1944688" cy="517525"/>
          </a:xfrm>
          <a:prstGeom prst="rect">
            <a:avLst/>
          </a:prstGeom>
          <a:solidFill>
            <a:srgbClr val="99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>
                <a:latin typeface="Times New Roman" panose="02020603050405020304" pitchFamily="18" charset="0"/>
                <a:ea typeface="楷体_GB2312" panose="02010609030101010101" pitchFamily="1" charset="-122"/>
              </a:rPr>
              <a:t>浅绿色</a:t>
            </a:r>
            <a:endParaRPr lang="zh-CN" sz="2800" b="1"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1404938" y="4365625"/>
            <a:ext cx="1943100" cy="517525"/>
          </a:xfrm>
          <a:prstGeom prst="rect">
            <a:avLst/>
          </a:prstGeom>
          <a:solidFill>
            <a:srgbClr val="FF99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>
                <a:latin typeface="Times New Roman" panose="02020603050405020304" pitchFamily="18" charset="0"/>
                <a:ea typeface="楷体_GB2312" panose="02010609030101010101" pitchFamily="1" charset="-122"/>
              </a:rPr>
              <a:t>赤褐色</a:t>
            </a:r>
            <a:endParaRPr lang="zh-CN" sz="2800" b="1"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1403350" y="5013325"/>
            <a:ext cx="1944688" cy="527050"/>
          </a:xfrm>
          <a:prstGeom prst="rect">
            <a:avLst/>
          </a:prstGeom>
          <a:noFill/>
          <a:ln w="9525" cmpd="sng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>
                <a:latin typeface="Times New Roman" panose="02020603050405020304" pitchFamily="18" charset="0"/>
              </a:rPr>
              <a:t>透亮灵活</a:t>
            </a:r>
            <a:endParaRPr lang="zh-CN" sz="2800" b="1">
              <a:latin typeface="Times New Roman" panose="02020603050405020304" pitchFamily="18" charset="0"/>
            </a:endParaRP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1403350" y="5661025"/>
            <a:ext cx="1943100" cy="527050"/>
          </a:xfrm>
          <a:prstGeom prst="rect">
            <a:avLst/>
          </a:prstGeom>
          <a:noFill/>
          <a:ln w="9525" cmpd="sng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>
                <a:latin typeface="Times New Roman" panose="02020603050405020304" pitchFamily="18" charset="0"/>
              </a:rPr>
              <a:t>又尖又长</a:t>
            </a:r>
            <a:endParaRPr lang="zh-CN" sz="2800" b="1">
              <a:latin typeface="Times New Roman" panose="02020603050405020304" pitchFamily="18" charset="0"/>
            </a:endParaRPr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1403350" y="1701800"/>
            <a:ext cx="1944688" cy="517525"/>
          </a:xfrm>
          <a:prstGeom prst="rect">
            <a:avLst/>
          </a:prstGeom>
          <a:solidFill>
            <a:srgbClr val="FF00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>
                <a:latin typeface="Times New Roman" panose="02020603050405020304" pitchFamily="18" charset="0"/>
                <a:ea typeface="楷体_GB2312" panose="02010609030101010101" pitchFamily="1" charset="-122"/>
              </a:rPr>
              <a:t>红　色</a:t>
            </a:r>
            <a:endParaRPr lang="zh-CN" sz="2800" b="1"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sp>
        <p:nvSpPr>
          <p:cNvPr id="20490" name="Oval 10"/>
          <p:cNvSpPr>
            <a:spLocks noChangeArrowheads="1"/>
          </p:cNvSpPr>
          <p:nvPr/>
        </p:nvSpPr>
        <p:spPr bwMode="auto">
          <a:xfrm>
            <a:off x="7772400" y="5943600"/>
            <a:ext cx="838200" cy="457200"/>
          </a:xfrm>
          <a:prstGeom prst="ellipse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20491" name="Text Box 11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7813675" y="5943600"/>
            <a:ext cx="793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2400">
                <a:latin typeface="Times New Roman" panose="02020603050405020304" pitchFamily="18" charset="0"/>
                <a:hlinkClick r:id="" action="ppaction://noaction"/>
              </a:rPr>
              <a:t>返回</a:t>
            </a:r>
            <a:endParaRPr lang="zh-CN" sz="2400">
              <a:latin typeface="Times New Roman" panose="02020603050405020304" pitchFamily="18" charset="0"/>
            </a:endParaRPr>
          </a:p>
        </p:txBody>
      </p:sp>
      <p:sp>
        <p:nvSpPr>
          <p:cNvPr id="20492" name="Text Box 12"/>
          <p:cNvSpPr txBox="1">
            <a:spLocks noChangeArrowheads="1"/>
          </p:cNvSpPr>
          <p:nvPr/>
        </p:nvSpPr>
        <p:spPr bwMode="auto">
          <a:xfrm>
            <a:off x="1403350" y="2854325"/>
            <a:ext cx="1944688" cy="517525"/>
          </a:xfrm>
          <a:prstGeom prst="rect">
            <a:avLst/>
          </a:prstGeom>
          <a:solidFill>
            <a:srgbClr val="00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>
                <a:latin typeface="Times New Roman" panose="02020603050405020304" pitchFamily="18" charset="0"/>
                <a:ea typeface="楷体_GB2312" panose="02010609030101010101" pitchFamily="1" charset="-122"/>
              </a:rPr>
              <a:t>翠绿色</a:t>
            </a:r>
            <a:endParaRPr lang="zh-CN" sz="2800" b="1"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sp>
        <p:nvSpPr>
          <p:cNvPr id="20493" name="AutoShape 21"/>
          <p:cNvSpPr>
            <a:spLocks noChangeArrowheads="1"/>
          </p:cNvSpPr>
          <p:nvPr/>
        </p:nvSpPr>
        <p:spPr bwMode="auto">
          <a:xfrm>
            <a:off x="2700338" y="333375"/>
            <a:ext cx="3313112" cy="863600"/>
          </a:xfrm>
          <a:prstGeom prst="roundRect">
            <a:avLst>
              <a:gd name="adj" fmla="val 10181"/>
            </a:avLst>
          </a:prstGeom>
          <a:solidFill>
            <a:srgbClr val="C0C0C0">
              <a:alpha val="20000"/>
            </a:srgbClr>
          </a:solidFill>
          <a:ln w="28575" cmpd="sng">
            <a:solidFill>
              <a:srgbClr val="C0C0C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zh-CN" sz="2400">
                <a:latin typeface="Times New Roman" panose="02020603050405020304" pitchFamily="18" charset="0"/>
              </a:rPr>
              <a:t>   </a:t>
            </a:r>
            <a:r>
              <a:rPr lang="zh-CN" sz="4000" b="1">
                <a:latin typeface="黑体" panose="02010600030101010101" pitchFamily="49" charset="-122"/>
                <a:ea typeface="黑体" panose="02010600030101010101" pitchFamily="49" charset="-122"/>
              </a:rPr>
              <a:t>课文的描述</a:t>
            </a:r>
            <a:endParaRPr lang="zh-CN" sz="40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20494" name="Picture 14" descr="鸟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36963" y="1701800"/>
            <a:ext cx="5505450" cy="515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utoUpdateAnimBg="0"/>
      <p:bldP spid="20484" grpId="0" bldLvl="0" animBg="1" autoUpdateAnimBg="0"/>
      <p:bldP spid="20485" grpId="0" bldLvl="0" animBg="1" autoUpdateAnimBg="0"/>
      <p:bldP spid="20486" grpId="0" bldLvl="0" animBg="1" autoUpdateAnimBg="0"/>
      <p:bldP spid="20487" grpId="0" bldLvl="0" animBg="1" autoUpdateAnimBg="0"/>
      <p:bldP spid="20488" grpId="0" bldLvl="0" animBg="1" autoUpdateAnimBg="0"/>
      <p:bldP spid="20489" grpId="0" bldLvl="0" animBg="1" autoUpdateAnimBg="0"/>
      <p:bldP spid="20492" grpId="0" bldLvl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Group 2"/>
          <p:cNvGrpSpPr/>
          <p:nvPr/>
        </p:nvGrpSpPr>
        <p:grpSpPr bwMode="auto">
          <a:xfrm>
            <a:off x="0" y="0"/>
            <a:ext cx="9467850" cy="6496050"/>
            <a:chOff x="0" y="0"/>
            <a:chExt cx="5964" cy="4092"/>
          </a:xfrm>
        </p:grpSpPr>
        <p:sp>
          <p:nvSpPr>
            <p:cNvPr id="21507" name="Text Box 4"/>
            <p:cNvSpPr txBox="1">
              <a:spLocks noChangeArrowheads="1"/>
            </p:cNvSpPr>
            <p:nvPr/>
          </p:nvSpPr>
          <p:spPr bwMode="auto">
            <a:xfrm>
              <a:off x="0" y="3113"/>
              <a:ext cx="5602" cy="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sz="3200" b="1">
                  <a:solidFill>
                    <a:srgbClr val="3399FF"/>
                  </a:solidFill>
                </a:rPr>
                <a:t>　　</a:t>
              </a:r>
              <a:r>
                <a:rPr lang="zh-CN" sz="3200" b="1">
                  <a:solidFill>
                    <a:srgbClr val="FF00FF"/>
                  </a:solidFill>
                </a:rPr>
                <a:t>它的颜色非常鲜艳。头上</a:t>
              </a:r>
              <a:r>
                <a:rPr lang="zh-CN" sz="3200" b="1">
                  <a:solidFill>
                    <a:srgbClr val="006600"/>
                  </a:solidFill>
                </a:rPr>
                <a:t>的羽毛像橄榄色的头巾，绣满了翠绿色的花纹。</a:t>
              </a:r>
              <a:r>
                <a:rPr lang="zh-CN" sz="3200" b="1">
                  <a:solidFill>
                    <a:srgbClr val="FF00FF"/>
                  </a:solidFill>
                </a:rPr>
                <a:t>背上</a:t>
              </a:r>
              <a:r>
                <a:rPr lang="zh-CN" sz="3200" b="1">
                  <a:solidFill>
                    <a:srgbClr val="006600"/>
                  </a:solidFill>
                </a:rPr>
                <a:t>的羽毛像浅绿色的外衣。</a:t>
              </a:r>
              <a:r>
                <a:rPr lang="zh-CN" sz="3200" b="1">
                  <a:solidFill>
                    <a:srgbClr val="FF00FF"/>
                  </a:solidFill>
                </a:rPr>
                <a:t>腹部</a:t>
              </a:r>
              <a:r>
                <a:rPr lang="zh-CN" sz="3200" b="1">
                  <a:solidFill>
                    <a:srgbClr val="006600"/>
                  </a:solidFill>
                </a:rPr>
                <a:t>的羽毛像赤褐色的衬衫。</a:t>
              </a:r>
              <a:endParaRPr lang="zh-CN" sz="3200" b="1">
                <a:solidFill>
                  <a:srgbClr val="006600"/>
                </a:solidFill>
              </a:endParaRPr>
            </a:p>
          </p:txBody>
        </p:sp>
        <p:pic>
          <p:nvPicPr>
            <p:cNvPr id="21508" name="Picture 9" descr="4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0" y="0"/>
              <a:ext cx="2835" cy="29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09" name="Rectangle 13"/>
            <p:cNvSpPr>
              <a:spLocks noChangeArrowheads="1"/>
            </p:cNvSpPr>
            <p:nvPr/>
          </p:nvSpPr>
          <p:spPr bwMode="auto">
            <a:xfrm>
              <a:off x="4876" y="0"/>
              <a:ext cx="1088" cy="3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anchor="ctr"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zh-CN" sz="1000" b="1">
                <a:solidFill>
                  <a:srgbClr val="800000"/>
                </a:solidFill>
              </a:endParaRPr>
            </a:p>
          </p:txBody>
        </p:sp>
        <p:grpSp>
          <p:nvGrpSpPr>
            <p:cNvPr id="21510" name="Group 6"/>
            <p:cNvGrpSpPr/>
            <p:nvPr/>
          </p:nvGrpSpPr>
          <p:grpSpPr bwMode="auto">
            <a:xfrm>
              <a:off x="2835" y="0"/>
              <a:ext cx="2925" cy="2931"/>
              <a:chOff x="0" y="0"/>
              <a:chExt cx="2925" cy="2931"/>
            </a:xfrm>
          </p:grpSpPr>
          <p:pic>
            <p:nvPicPr>
              <p:cNvPr id="21511" name="Picture 10" descr="62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0" y="0"/>
                <a:ext cx="2925" cy="29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512" name="Rectangle 12"/>
              <p:cNvSpPr>
                <a:spLocks noChangeArrowheads="1"/>
              </p:cNvSpPr>
              <p:nvPr/>
            </p:nvSpPr>
            <p:spPr bwMode="auto">
              <a:xfrm>
                <a:off x="1995" y="0"/>
                <a:ext cx="930" cy="29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wrap="none" anchor="ctr"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sz="1000" b="1">
                  <a:solidFill>
                    <a:srgbClr val="800000"/>
                  </a:solidFill>
                </a:endParaRPr>
              </a:p>
            </p:txBody>
          </p:sp>
          <p:sp>
            <p:nvSpPr>
              <p:cNvPr id="21513" name="Rectangle 14"/>
              <p:cNvSpPr>
                <a:spLocks noChangeArrowheads="1"/>
              </p:cNvSpPr>
              <p:nvPr/>
            </p:nvSpPr>
            <p:spPr bwMode="auto">
              <a:xfrm>
                <a:off x="2313" y="0"/>
                <a:ext cx="612" cy="293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anchor="ctr"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sz="1000" b="1">
                  <a:solidFill>
                    <a:srgbClr val="800000"/>
                  </a:solidFill>
                </a:endParaRPr>
              </a:p>
            </p:txBody>
          </p:sp>
          <p:sp>
            <p:nvSpPr>
              <p:cNvPr id="21514" name="Text Box 15"/>
              <p:cNvSpPr txBox="1">
                <a:spLocks noChangeArrowheads="1"/>
              </p:cNvSpPr>
              <p:nvPr/>
            </p:nvSpPr>
            <p:spPr bwMode="auto">
              <a:xfrm>
                <a:off x="2463" y="436"/>
                <a:ext cx="462" cy="1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endParaRPr lang="zh-CN" altLang="en-US" sz="3600" b="1">
                  <a:solidFill>
                    <a:srgbClr val="800000"/>
                  </a:solidFill>
                </a:endParaRPr>
              </a:p>
            </p:txBody>
          </p:sp>
          <p:sp>
            <p:nvSpPr>
              <p:cNvPr id="21515" name="Text Box 18"/>
              <p:cNvSpPr txBox="1">
                <a:spLocks noChangeArrowheads="1"/>
              </p:cNvSpPr>
              <p:nvPr/>
            </p:nvSpPr>
            <p:spPr bwMode="auto">
              <a:xfrm>
                <a:off x="2344" y="300"/>
                <a:ext cx="468" cy="1724"/>
              </a:xfrm>
              <a:prstGeom prst="rect">
                <a:avLst/>
              </a:prstGeom>
              <a:noFill/>
              <a:ln w="9525" cmpd="sng">
                <a:solidFill>
                  <a:srgbClr val="8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eaVert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zh-CN" sz="3600" b="1">
                    <a:solidFill>
                      <a:srgbClr val="800000"/>
                    </a:solidFill>
                  </a:rPr>
                  <a:t>品 读 领 悟</a:t>
                </a:r>
                <a:endParaRPr lang="zh-CN" sz="3600" b="1">
                  <a:solidFill>
                    <a:srgbClr val="800000"/>
                  </a:solidFill>
                </a:endParaRPr>
              </a:p>
            </p:txBody>
          </p:sp>
        </p:grp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20038319464447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97150" y="1270000"/>
            <a:ext cx="3949700" cy="431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3" descr="翠鸟头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DF1BE"/>
              </a:clrFrom>
              <a:clrTo>
                <a:srgbClr val="0DF1B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5313" y="446088"/>
            <a:ext cx="7951787" cy="596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Picture 4" descr="腹部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EF3F0"/>
              </a:clrFrom>
              <a:clrTo>
                <a:srgbClr val="0EF3F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543050" y="-434975"/>
            <a:ext cx="11299825" cy="832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5" descr="背部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07F7F4"/>
              </a:clrFrom>
              <a:clrTo>
                <a:srgbClr val="07F7F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677863" y="-668338"/>
            <a:ext cx="10868026" cy="7969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6" descr="脚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06F5F2"/>
              </a:clrFrom>
              <a:clrTo>
                <a:srgbClr val="06F5F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534988" y="-1101725"/>
            <a:ext cx="10507663" cy="873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1042988" y="908050"/>
            <a:ext cx="2735262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2000">
                <a:ea typeface="黑体" panose="02010600030101010101" pitchFamily="49" charset="-122"/>
              </a:rPr>
              <a:t>头上的羽毛像橄榄色的头巾，绣满了翠绿色的花纹</a:t>
            </a:r>
            <a:endParaRPr lang="zh-CN" sz="2000">
              <a:ea typeface="黑体" panose="02010600030101010101" pitchFamily="49" charset="-122"/>
            </a:endParaRPr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971550" y="3213100"/>
            <a:ext cx="18716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2000">
                <a:ea typeface="黑体" panose="02010600030101010101" pitchFamily="49" charset="-122"/>
              </a:rPr>
              <a:t>背上的羽毛像浅绿色的外衣</a:t>
            </a:r>
            <a:endParaRPr lang="zh-CN" sz="2000">
              <a:ea typeface="黑体" panose="02010600030101010101" pitchFamily="49" charset="-122"/>
            </a:endParaRPr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4932363" y="3213100"/>
            <a:ext cx="20161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2000">
                <a:ea typeface="黑体" panose="02010600030101010101" pitchFamily="49" charset="-122"/>
              </a:rPr>
              <a:t>腹部的羽毛像赤褐色的衬衫</a:t>
            </a:r>
            <a:endParaRPr lang="zh-CN" sz="2000"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 spd="slow">
    <p:comb/>
    <p:sndAc>
      <p:stSnd>
        <p:snd r:embed="rId6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2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" dur="5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20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6" dur="5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autoUpdateAnimBg="0"/>
      <p:bldP spid="22536" grpId="0" autoUpdateAnimBg="0"/>
      <p:bldP spid="22537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p_large_g1Qm_25590002d4dd126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灯片编号占位符 3"/>
          <p:cNvSpPr txBox="1">
            <a:spLocks noGrp="1" noChangeArrowheads="1"/>
          </p:cNvSpPr>
          <p:nvPr/>
        </p:nvSpPr>
        <p:spPr bwMode="auto">
          <a:xfrm>
            <a:off x="4343400" y="6534150"/>
            <a:ext cx="68580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en-US" sz="1400">
                <a:latin typeface="Gulim" panose="020B0600000101010101" pitchFamily="34" charset="-127"/>
                <a:ea typeface="Gulim" panose="020B0600000101010101" pitchFamily="34" charset="-127"/>
              </a:rPr>
              <a:t>-</a:t>
            </a:r>
            <a:fld id="{B68D0330-AE4D-41DD-B8FE-28A987B67302}" type="slidenum">
              <a:rPr lang="en-US" sz="1400">
                <a:latin typeface="Gulim" panose="020B0600000101010101" pitchFamily="34" charset="-127"/>
                <a:ea typeface="Gulim" panose="020B0600000101010101" pitchFamily="34" charset="-127"/>
              </a:rPr>
            </a:fld>
            <a:r>
              <a:rPr lang="en-US" sz="1400">
                <a:latin typeface="Gulim" panose="020B0600000101010101" pitchFamily="34" charset="-127"/>
                <a:ea typeface="Gulim" panose="020B0600000101010101" pitchFamily="34" charset="-127"/>
              </a:rPr>
              <a:t>-</a:t>
            </a:r>
            <a:endParaRPr lang="en-US" sz="140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pic>
        <p:nvPicPr>
          <p:cNvPr id="23556" name="Picture 67" descr="연한주황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850" y="2349500"/>
            <a:ext cx="2057400" cy="184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AutoShape 21"/>
          <p:cNvSpPr>
            <a:spLocks noChangeArrowheads="1"/>
          </p:cNvSpPr>
          <p:nvPr/>
        </p:nvSpPr>
        <p:spPr bwMode="auto">
          <a:xfrm>
            <a:off x="5076825" y="1557338"/>
            <a:ext cx="2663825" cy="1046162"/>
          </a:xfrm>
          <a:prstGeom prst="roundRect">
            <a:avLst>
              <a:gd name="adj" fmla="val 10181"/>
            </a:avLst>
          </a:prstGeom>
          <a:solidFill>
            <a:srgbClr val="C0C0C0">
              <a:alpha val="20000"/>
            </a:srgbClr>
          </a:solidFill>
          <a:ln w="28575" cmpd="sng">
            <a:solidFill>
              <a:srgbClr val="C0C0C0"/>
            </a:solidFill>
            <a:round/>
          </a:ln>
        </p:spPr>
        <p:txBody>
          <a:bodyPr wrap="none" anchor="ctr"/>
          <a:lstStyle/>
          <a:p>
            <a:r>
              <a:rPr lang="zh-CN" sz="3200" b="1">
                <a:latin typeface="Times New Roman" panose="02020603050405020304" pitchFamily="18" charset="0"/>
              </a:rPr>
              <a:t>橄榄色的头巾</a:t>
            </a:r>
            <a:endParaRPr lang="zh-CN" sz="3200" b="1">
              <a:latin typeface="Times New Roman" panose="02020603050405020304" pitchFamily="18" charset="0"/>
            </a:endParaRPr>
          </a:p>
        </p:txBody>
      </p:sp>
      <p:sp>
        <p:nvSpPr>
          <p:cNvPr id="2355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marL="533400" indent="-533400"/>
            <a:r>
              <a:rPr lang="zh-CN" altLang="en-US" sz="4800" b="1">
                <a:solidFill>
                  <a:schemeClr val="tx1"/>
                </a:solidFill>
                <a:ea typeface="黑体" panose="02010600030101010101" pitchFamily="49" charset="-122"/>
              </a:rPr>
              <a:t>你从文中发现了什么</a:t>
            </a:r>
            <a:r>
              <a:rPr lang="zh-CN" altLang="en-US" sz="4800" b="1">
                <a:solidFill>
                  <a:srgbClr val="FF0066"/>
                </a:solidFill>
                <a:ea typeface="黑体" panose="02010600030101010101" pitchFamily="49" charset="-122"/>
              </a:rPr>
              <a:t>修辞手法</a:t>
            </a:r>
            <a:r>
              <a:rPr lang="zh-CN" altLang="en-US" sz="4800" b="1">
                <a:solidFill>
                  <a:schemeClr val="tx1"/>
                </a:solidFill>
                <a:ea typeface="黑体" panose="02010600030101010101" pitchFamily="49" charset="-122"/>
              </a:rPr>
              <a:t>？</a:t>
            </a:r>
            <a:r>
              <a:rPr lang="en-US" sz="4800">
                <a:solidFill>
                  <a:schemeClr val="tx1"/>
                </a:solidFill>
              </a:rPr>
              <a:t> </a:t>
            </a:r>
            <a:endParaRPr lang="en-US">
              <a:solidFill>
                <a:schemeClr val="tx1"/>
              </a:solidFill>
            </a:endParaRPr>
          </a:p>
        </p:txBody>
      </p:sp>
      <p:pic>
        <p:nvPicPr>
          <p:cNvPr id="23559" name="Picture 15" descr="arrow01-orange"/>
          <p:cNvPicPr>
            <a:picLocks noChangeAspect="1" noChangeArrowheads="1"/>
          </p:cNvPicPr>
          <p:nvPr/>
        </p:nvPicPr>
        <p:blipFill>
          <a:blip r:embed="rId3" cstate="email">
            <a:lum bright="20000"/>
          </a:blip>
          <a:srcRect/>
          <a:stretch>
            <a:fillRect/>
          </a:stretch>
        </p:blipFill>
        <p:spPr bwMode="auto">
          <a:xfrm>
            <a:off x="2266950" y="1700213"/>
            <a:ext cx="25908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0" name="Picture 38" descr="arrow01-green"/>
          <p:cNvPicPr>
            <a:picLocks noChangeAspect="1" noChangeArrowheads="1"/>
          </p:cNvPicPr>
          <p:nvPr/>
        </p:nvPicPr>
        <p:blipFill>
          <a:blip r:embed="rId4" cstate="email">
            <a:lum bright="40000" contrast="40000"/>
          </a:blip>
          <a:srcRect/>
          <a:stretch>
            <a:fillRect/>
          </a:stretch>
        </p:blipFill>
        <p:spPr bwMode="auto">
          <a:xfrm>
            <a:off x="2266950" y="2997200"/>
            <a:ext cx="25908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1" name="AutoShape 40"/>
          <p:cNvSpPr>
            <a:spLocks noChangeArrowheads="1"/>
          </p:cNvSpPr>
          <p:nvPr/>
        </p:nvSpPr>
        <p:spPr bwMode="auto">
          <a:xfrm>
            <a:off x="5076825" y="2925763"/>
            <a:ext cx="2663825" cy="1004887"/>
          </a:xfrm>
          <a:prstGeom prst="roundRect">
            <a:avLst>
              <a:gd name="adj" fmla="val 10181"/>
            </a:avLst>
          </a:prstGeom>
          <a:solidFill>
            <a:srgbClr val="C0C0C0">
              <a:alpha val="20000"/>
            </a:srgbClr>
          </a:solidFill>
          <a:ln w="28575" cmpd="sng">
            <a:solidFill>
              <a:srgbClr val="C0C0C0"/>
            </a:solidFill>
            <a:round/>
          </a:ln>
        </p:spPr>
        <p:txBody>
          <a:bodyPr wrap="none" anchor="ctr"/>
          <a:lstStyle/>
          <a:p>
            <a:r>
              <a:rPr lang="zh-CN" sz="3200" b="1">
                <a:latin typeface="Times New Roman" panose="02020603050405020304" pitchFamily="18" charset="0"/>
              </a:rPr>
              <a:t>浅绿色的外衣</a:t>
            </a:r>
            <a:endParaRPr lang="zh-CN" sz="3200" b="1">
              <a:latin typeface="Times New Roman" panose="02020603050405020304" pitchFamily="18" charset="0"/>
            </a:endParaRPr>
          </a:p>
        </p:txBody>
      </p:sp>
      <p:pic>
        <p:nvPicPr>
          <p:cNvPr id="23562" name="Picture 50" descr="arrow01-blue"/>
          <p:cNvPicPr>
            <a:picLocks noChangeAspect="1" noChangeArrowheads="1"/>
          </p:cNvPicPr>
          <p:nvPr/>
        </p:nvPicPr>
        <p:blipFill>
          <a:blip r:embed="rId5" cstate="email">
            <a:lum bright="40000" contrast="20000"/>
          </a:blip>
          <a:srcRect/>
          <a:stretch>
            <a:fillRect/>
          </a:stretch>
        </p:blipFill>
        <p:spPr bwMode="auto">
          <a:xfrm>
            <a:off x="2266950" y="4292600"/>
            <a:ext cx="25908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3" name="AutoShape 59"/>
          <p:cNvSpPr>
            <a:spLocks noChangeArrowheads="1"/>
          </p:cNvSpPr>
          <p:nvPr/>
        </p:nvSpPr>
        <p:spPr bwMode="auto">
          <a:xfrm>
            <a:off x="5076825" y="4294188"/>
            <a:ext cx="2663825" cy="935037"/>
          </a:xfrm>
          <a:prstGeom prst="roundRect">
            <a:avLst>
              <a:gd name="adj" fmla="val 10181"/>
            </a:avLst>
          </a:prstGeom>
          <a:solidFill>
            <a:srgbClr val="C0C0C0">
              <a:alpha val="20000"/>
            </a:srgbClr>
          </a:solidFill>
          <a:ln w="28575" cmpd="sng">
            <a:solidFill>
              <a:srgbClr val="C0C0C0"/>
            </a:solidFill>
            <a:round/>
          </a:ln>
        </p:spPr>
        <p:txBody>
          <a:bodyPr wrap="none" anchor="ctr"/>
          <a:lstStyle/>
          <a:p>
            <a:r>
              <a:rPr lang="zh-CN" sz="3200" b="1">
                <a:latin typeface="Times New Roman" panose="02020603050405020304" pitchFamily="18" charset="0"/>
              </a:rPr>
              <a:t>赤褐色的衬衫</a:t>
            </a:r>
            <a:endParaRPr lang="zh-CN" sz="3200" b="1">
              <a:latin typeface="Times New Roman" panose="02020603050405020304" pitchFamily="18" charset="0"/>
            </a:endParaRPr>
          </a:p>
        </p:txBody>
      </p:sp>
      <p:sp>
        <p:nvSpPr>
          <p:cNvPr id="23564" name="Rectangle 12"/>
          <p:cNvSpPr>
            <a:spLocks noChangeArrowheads="1"/>
          </p:cNvSpPr>
          <p:nvPr/>
        </p:nvSpPr>
        <p:spPr bwMode="auto">
          <a:xfrm>
            <a:off x="3565525" y="5518150"/>
            <a:ext cx="5400675" cy="9350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611188" y="2781300"/>
            <a:ext cx="1512887" cy="935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比喻</a:t>
            </a:r>
            <a:endParaRPr lang="zh-CN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23566" name="Rectangle 14"/>
          <p:cNvSpPr>
            <a:spLocks noChangeArrowheads="1"/>
          </p:cNvSpPr>
          <p:nvPr/>
        </p:nvSpPr>
        <p:spPr bwMode="auto">
          <a:xfrm>
            <a:off x="2627313" y="1917700"/>
            <a:ext cx="1728787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sz="3200" b="1">
                <a:latin typeface="Times New Roman" panose="02020603050405020304" pitchFamily="18" charset="0"/>
                <a:ea typeface="楷体_GB2312" panose="02010609030101010101" pitchFamily="1" charset="-122"/>
              </a:rPr>
              <a:t>头上的羽毛</a:t>
            </a:r>
            <a:endParaRPr lang="zh-CN" sz="3200" b="1"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sp>
        <p:nvSpPr>
          <p:cNvPr id="23567" name="Rectangle 15"/>
          <p:cNvSpPr>
            <a:spLocks noChangeArrowheads="1"/>
          </p:cNvSpPr>
          <p:nvPr/>
        </p:nvSpPr>
        <p:spPr bwMode="auto">
          <a:xfrm>
            <a:off x="2627313" y="3213100"/>
            <a:ext cx="1728787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sz="3200" b="1">
                <a:latin typeface="Times New Roman" panose="02020603050405020304" pitchFamily="18" charset="0"/>
                <a:ea typeface="楷体_GB2312" panose="02010609030101010101" pitchFamily="1" charset="-122"/>
              </a:rPr>
              <a:t>背上的羽毛</a:t>
            </a:r>
            <a:endParaRPr lang="zh-CN" sz="3200" b="1"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sp>
        <p:nvSpPr>
          <p:cNvPr id="23568" name="Rectangle 16"/>
          <p:cNvSpPr>
            <a:spLocks noChangeArrowheads="1"/>
          </p:cNvSpPr>
          <p:nvPr/>
        </p:nvSpPr>
        <p:spPr bwMode="auto">
          <a:xfrm>
            <a:off x="2627313" y="4508500"/>
            <a:ext cx="1728787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sz="3200" b="1">
                <a:latin typeface="Times New Roman" panose="02020603050405020304" pitchFamily="18" charset="0"/>
                <a:ea typeface="楷体_GB2312" panose="02010609030101010101" pitchFamily="1" charset="-122"/>
              </a:rPr>
              <a:t>头上的羽毛</a:t>
            </a:r>
            <a:endParaRPr lang="zh-CN" sz="3200" b="1"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 bldLvl="0" animBg="1" autoUpdateAnimBg="0"/>
      <p:bldP spid="23561" grpId="0" bldLvl="0" animBg="1" autoUpdateAnimBg="0"/>
      <p:bldP spid="23563" grpId="0" bldLvl="0" animBg="1" autoUpdateAnimBg="0"/>
      <p:bldP spid="23565" grpId="0" bldLvl="0" autoUpdateAnimBg="0"/>
      <p:bldP spid="23566" grpId="0" bldLvl="0" autoUpdateAnimBg="0"/>
      <p:bldP spid="23567" grpId="0" bldLvl="0" autoUpdateAnimBg="0"/>
      <p:bldP spid="23568" grpId="0" bldLvl="0" autoUpdateAnimBg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_2">
  <a:themeElements>
    <a:clrScheme name="默认设计模板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cean">
  <a:themeElements>
    <a:clrScheme name="Ocean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Ocean">
      <a:majorFont>
        <a:latin typeface="Tahoma"/>
        <a:ea typeface="仿宋_GB2312"/>
        <a:cs typeface=""/>
      </a:majorFont>
      <a:minorFont>
        <a:latin typeface="Tahoma"/>
        <a:ea typeface="仿宋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cean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默认设计模板_3">
  <a:themeElements>
    <a:clrScheme name="默认设计模板_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_3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_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古瓶荷花">
  <a:themeElements>
    <a:clrScheme name="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古瓶荷花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3000</Words>
  <Application>WPS 演示</Application>
  <PresentationFormat>全屏显示(4:3)</PresentationFormat>
  <Paragraphs>352</Paragraphs>
  <Slides>36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36</vt:i4>
      </vt:variant>
    </vt:vector>
  </HeadingPairs>
  <TitlesOfParts>
    <vt:vector size="55" baseType="lpstr">
      <vt:lpstr>Arial</vt:lpstr>
      <vt:lpstr>宋体</vt:lpstr>
      <vt:lpstr>Wingdings</vt:lpstr>
      <vt:lpstr>Tahoma</vt:lpstr>
      <vt:lpstr>仿宋_GB2312</vt:lpstr>
      <vt:lpstr>黑体</vt:lpstr>
      <vt:lpstr>楷体_GB2312</vt:lpstr>
      <vt:lpstr>Times New Roman</vt:lpstr>
      <vt:lpstr>Gulim</vt:lpstr>
      <vt:lpstr>微软雅黑</vt:lpstr>
      <vt:lpstr>Arial Unicode MS</vt:lpstr>
      <vt:lpstr>Calibri</vt:lpstr>
      <vt:lpstr>Comic Sans MS</vt:lpstr>
      <vt:lpstr>华文新魏</vt:lpstr>
      <vt:lpstr>默认设计模板</vt:lpstr>
      <vt:lpstr>默认设计模板_2</vt:lpstr>
      <vt:lpstr>Ocean</vt:lpstr>
      <vt:lpstr>默认设计模板_3</vt:lpstr>
      <vt:lpstr>古瓶荷花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你从文中发现了什么修辞手法？ </vt:lpstr>
      <vt:lpstr>PowerPoint 演示文稿</vt:lpstr>
      <vt:lpstr>PowerPoint 演示文稿</vt:lpstr>
      <vt:lpstr>       你喜欢翠鸟吗？用下面的句式来赞美翠鸟,你一定行!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课文总结：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</dc:description>
  <dc:subject>第一PPT模板网-WWW.1PPT.COM</dc:subject>
  <cp:category>第一PPT模板网-WWW.1PPT.COM</cp:category>
  <cp:lastModifiedBy>Administrator</cp:lastModifiedBy>
  <cp:revision>15</cp:revision>
  <dcterms:created xsi:type="dcterms:W3CDTF">2012-03-05T06:01:00Z</dcterms:created>
  <dcterms:modified xsi:type="dcterms:W3CDTF">2018-03-19T02:31:56Z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