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activeX/activeX6.bin" ContentType="application/vnd.ms-office.activeX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activeX/activeX4.bin" ContentType="application/vnd.ms-office.activeX"/>
  <Override PartName="/ppt/activeX/activeX5.bin" ContentType="application/vnd.ms-office.activeX"/>
  <Override PartName="/ppt/activeX/activeX2.bin" ContentType="application/vnd.ms-office.activeX"/>
  <Override PartName="/ppt/activeX/activeX3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activeX/activeX6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0" r:id="rId2"/>
    <p:sldId id="300" r:id="rId3"/>
    <p:sldId id="265" r:id="rId4"/>
    <p:sldId id="261" r:id="rId5"/>
    <p:sldId id="266" r:id="rId6"/>
    <p:sldId id="273" r:id="rId7"/>
    <p:sldId id="267" r:id="rId8"/>
    <p:sldId id="274" r:id="rId9"/>
    <p:sldId id="268" r:id="rId10"/>
    <p:sldId id="275" r:id="rId11"/>
    <p:sldId id="269" r:id="rId12"/>
    <p:sldId id="276" r:id="rId13"/>
    <p:sldId id="270" r:id="rId14"/>
    <p:sldId id="277" r:id="rId15"/>
    <p:sldId id="271" r:id="rId16"/>
    <p:sldId id="278" r:id="rId17"/>
    <p:sldId id="262" r:id="rId18"/>
    <p:sldId id="299" r:id="rId19"/>
    <p:sldId id="264" r:id="rId20"/>
    <p:sldId id="302" r:id="rId21"/>
    <p:sldId id="297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301" r:id="rId31"/>
    <p:sldId id="303" r:id="rId32"/>
    <p:sldId id="263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2DA3D-6D79-4BF4-8A15-8EB436ED8AF0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BF391-568D-47CD-AA13-63EE9BECDA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15876-F33F-457E-9CD7-4805D2583CEC}" type="datetimeFigureOut">
              <a:rPr lang="zh-CN" altLang="en-US" smtClean="0"/>
              <a:pPr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99629-9E7B-468A-B224-9A50718F4D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.gif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.gif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.gif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.gif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gif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20.jpeg"/><Relationship Id="rId7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gif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gif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23528" y="302397"/>
            <a:ext cx="6408712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itchFamily="18" charset="0"/>
              </a:rPr>
              <a:t>义务教育语文版</a:t>
            </a:r>
            <a:r>
              <a:rPr lang="en-US" altLang="zh-CN" sz="2400" b="1" dirty="0" smtClean="0">
                <a:latin typeface="Times New Roman" pitchFamily="18" charset="0"/>
              </a:rPr>
              <a:t>2016</a:t>
            </a:r>
            <a:r>
              <a:rPr lang="zh-CN" altLang="en-US" sz="2400" b="1" dirty="0" smtClean="0">
                <a:latin typeface="Times New Roman" pitchFamily="18" charset="0"/>
              </a:rPr>
              <a:t>年修订教材</a:t>
            </a:r>
            <a:endParaRPr lang="zh-CN" altLang="en-US" sz="2400" b="1" dirty="0"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9228" y="2276872"/>
            <a:ext cx="56166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识字</a:t>
            </a:r>
            <a:r>
              <a:rPr lang="en-US" altLang="zh-CN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6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拍手歌</a:t>
            </a:r>
            <a:endParaRPr lang="zh-CN" altLang="en-US" sz="6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433" y="6214734"/>
            <a:ext cx="7429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29" y="3391751"/>
            <a:ext cx="4644008" cy="3466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3934" y="3600"/>
            <a:ext cx="9144000" cy="6854400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豆 角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jiǎo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大 豆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豆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5616" y="2060848"/>
            <a:ext cx="15841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dou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27584" y="4473575"/>
            <a:ext cx="20162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豆 豆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  <p:controls>
      <p:control spid="9218" name="ShockwaveFlash1" r:id="rId2" imgW="3313409" imgH="3384534"/>
    </p:controls>
  </p:cSld>
  <p:clrMapOvr>
    <a:masterClrMapping/>
  </p:clrMapOvr>
  <p:timing>
    <p:tnLst>
      <p:par>
        <p:cTn id="1" dur="indefinite" restart="never" nodeType="tmRoot"/>
      </p:par>
    </p:tnLst>
    <p:bldLst>
      <p:bldP spid="7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300413" y="2886075"/>
            <a:ext cx="2287587" cy="2232025"/>
            <a:chOff x="0" y="0"/>
            <a:chExt cx="4825" cy="447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78213" y="2814638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谷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谷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yǔ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zǐ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谷 雨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谷 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43608" y="2060848"/>
            <a:ext cx="1656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27584" y="4473575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shuǐ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山 谷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227763" y="5949950"/>
          <a:ext cx="546100" cy="712788"/>
        </p:xfrm>
        <a:graphic>
          <a:graphicData uri="http://schemas.openxmlformats.org/presentationml/2006/ole">
            <p:oleObj spid="_x0000_s31745" name="包装程序外壳对象" showAsIcon="1" r:id="rId5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谷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yǔ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zǐ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谷 雨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谷 水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43608" y="2060848"/>
            <a:ext cx="1656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27584" y="4473575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shuǐ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山 谷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  <p:controls>
      <p:control spid="10242" name="ShockwaveFlash1" r:id="rId2" imgW="3384534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7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300413" y="2886075"/>
            <a:ext cx="2287587" cy="2232025"/>
            <a:chOff x="0" y="0"/>
            <a:chExt cx="4825" cy="447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78213" y="2814638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蚕 豆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00192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蚕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蚕 虫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43608" y="2060848"/>
            <a:ext cx="17281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27584" y="4473575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chónɡ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天 蚕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7864" y="404664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300788" y="5949950"/>
          <a:ext cx="546100" cy="712788"/>
        </p:xfrm>
        <a:graphic>
          <a:graphicData uri="http://schemas.openxmlformats.org/presentationml/2006/ole">
            <p:oleObj spid="_x0000_s33793" name="包装程序外壳对象" showAsIcon="1" r:id="rId5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260648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435942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蚕 豆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1522879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00192" y="3935879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037229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蚕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435942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蚕 虫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43608" y="1523152"/>
            <a:ext cx="17281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27584" y="3935879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chónɡ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037229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天 蚕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7864" y="404664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虫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虫字底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83968" y="5301208"/>
            <a:ext cx="24673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chónɡ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dǐ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  <p:controls>
      <p:control spid="11266" name="ShockwaveFlash1" r:id="rId2" imgW="3311657" imgH="3384534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300413" y="2310640"/>
            <a:ext cx="2287587" cy="2232025"/>
            <a:chOff x="0" y="0"/>
            <a:chExt cx="4825" cy="447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222909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78213" y="2239203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139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398203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几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46027" y="1485140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3898140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jǐ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1999490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布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398203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两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5616" y="1485413"/>
            <a:ext cx="1656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mǎ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11560" y="3898140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1999490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马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Picture 6" descr="C:\Users\zg\Desktop\图片1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6154" y="2194204"/>
            <a:ext cx="2044877" cy="2203200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匚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三框儿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47026" y="5301208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sān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kuànɡ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ér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4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8597900" y="5949950"/>
          <a:ext cx="546100" cy="712788"/>
        </p:xfrm>
        <a:graphic>
          <a:graphicData uri="http://schemas.openxmlformats.org/presentationml/2006/ole">
            <p:oleObj spid="_x0000_s35841" name="包装程序外壳对象" showAsIcon="1" r:id="rId6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654957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830251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几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46027" y="1917188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bù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330188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jǐ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431538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布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830251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两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5616" y="1917461"/>
            <a:ext cx="1656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mǎ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11560" y="4330188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431538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马 匹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  <p:controls>
      <p:control spid="12290" name="ShockwaveFlash1" r:id="rId2" imgW="3313409" imgH="3311657"/>
    </p:controls>
  </p:cSld>
  <p:clrMapOvr>
    <a:masterClrMapping/>
  </p:clrMapOvr>
  <p:timing>
    <p:tnLst>
      <p:par>
        <p:cTn id="1" dur="indefinite" restart="never" nodeType="tmRoot"/>
      </p:par>
    </p:tnLst>
    <p:bldLst>
      <p:bldP spid="7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 descr="http://pic.pptbz.com/pptpic/201105/201105210713214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</p:spPr>
      </p:pic>
      <p:sp>
        <p:nvSpPr>
          <p:cNvPr id="2" name="文本框 14339"/>
          <p:cNvSpPr txBox="1">
            <a:spLocks noChangeArrowheads="1"/>
          </p:cNvSpPr>
          <p:nvPr/>
        </p:nvSpPr>
        <p:spPr bwMode="auto">
          <a:xfrm>
            <a:off x="287214" y="476250"/>
            <a:ext cx="295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" name="AutoShape 20"/>
          <p:cNvSpPr>
            <a:spLocks noChangeArrowheads="1"/>
          </p:cNvSpPr>
          <p:nvPr/>
        </p:nvSpPr>
        <p:spPr bwMode="auto">
          <a:xfrm>
            <a:off x="431676" y="117475"/>
            <a:ext cx="8280276" cy="3581400"/>
          </a:xfrm>
          <a:prstGeom prst="roundRect">
            <a:avLst>
              <a:gd name="adj" fmla="val 4792"/>
            </a:avLst>
          </a:prstGeom>
          <a:solidFill>
            <a:schemeClr val="bg1"/>
          </a:solidFill>
          <a:ln w="57150" cmpd="thinThick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4" name="TextBox 24"/>
          <p:cNvSpPr>
            <a:spLocks noChangeArrowheads="1"/>
          </p:cNvSpPr>
          <p:nvPr/>
        </p:nvSpPr>
        <p:spPr bwMode="auto">
          <a:xfrm>
            <a:off x="1050802" y="1644650"/>
            <a:ext cx="18161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/>
          </a:p>
        </p:txBody>
      </p:sp>
      <p:sp>
        <p:nvSpPr>
          <p:cNvPr id="5" name="TextBox 25"/>
          <p:cNvSpPr>
            <a:spLocks noChangeArrowheads="1"/>
          </p:cNvSpPr>
          <p:nvPr/>
        </p:nvSpPr>
        <p:spPr bwMode="auto">
          <a:xfrm>
            <a:off x="2855789" y="1644650"/>
            <a:ext cx="18161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/>
          </a:p>
        </p:txBody>
      </p:sp>
      <p:sp>
        <p:nvSpPr>
          <p:cNvPr id="6" name="TextBox 26"/>
          <p:cNvSpPr>
            <a:spLocks noChangeArrowheads="1"/>
          </p:cNvSpPr>
          <p:nvPr/>
        </p:nvSpPr>
        <p:spPr bwMode="auto">
          <a:xfrm>
            <a:off x="4952877" y="1643063"/>
            <a:ext cx="18145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/>
          </a:p>
        </p:txBody>
      </p:sp>
      <p:pic>
        <p:nvPicPr>
          <p:cNvPr id="7" name="Picture 7" descr="u=3484930805,3477981654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3740150"/>
            <a:ext cx="262731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20130221204306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1754" y="476250"/>
            <a:ext cx="190341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6597937281332158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325" y="3732213"/>
            <a:ext cx="3948113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QQ浏览器截屏未命名"/>
          <p:cNvPicPr>
            <a:picLocks noChangeAspect="1" noChangeArrowheads="1"/>
          </p:cNvPicPr>
          <p:nvPr/>
        </p:nvPicPr>
        <p:blipFill>
          <a:blip r:embed="rId6" cstate="print"/>
          <a:srcRect l="4440" r="-1930" b="57848"/>
          <a:stretch>
            <a:fillRect/>
          </a:stretch>
        </p:blipFill>
        <p:spPr bwMode="auto">
          <a:xfrm>
            <a:off x="1874887" y="228600"/>
            <a:ext cx="37052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623764" y="2060575"/>
            <a:ext cx="6721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/>
              <a:t> </a:t>
            </a:r>
            <a:endParaRPr lang="zh-CN" altLang="en-US" sz="6000">
              <a:solidFill>
                <a:srgbClr val="FF1807"/>
              </a:solidFill>
            </a:endParaRPr>
          </a:p>
        </p:txBody>
      </p:sp>
      <p:graphicFrame>
        <p:nvGraphicFramePr>
          <p:cNvPr id="12" name="Group 12"/>
          <p:cNvGraphicFramePr>
            <a:graphicFrameLocks noGrp="1"/>
          </p:cNvGraphicFramePr>
          <p:nvPr/>
        </p:nvGraphicFramePr>
        <p:xfrm>
          <a:off x="446595" y="1828800"/>
          <a:ext cx="1311275" cy="1249363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Group 23"/>
          <p:cNvGraphicFramePr>
            <a:graphicFrameLocks noGrp="1"/>
          </p:cNvGraphicFramePr>
          <p:nvPr/>
        </p:nvGraphicFramePr>
        <p:xfrm>
          <a:off x="1812942" y="1828800"/>
          <a:ext cx="1311275" cy="1249363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446595" y="1676400"/>
            <a:ext cx="13407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拍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1765317" y="1657350"/>
            <a:ext cx="144075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合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16" name="TextBox 24"/>
          <p:cNvSpPr>
            <a:spLocks noChangeArrowheads="1"/>
          </p:cNvSpPr>
          <p:nvPr/>
        </p:nvSpPr>
        <p:spPr bwMode="auto">
          <a:xfrm>
            <a:off x="3344471" y="1644650"/>
            <a:ext cx="18161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/>
          </a:p>
        </p:txBody>
      </p:sp>
      <p:graphicFrame>
        <p:nvGraphicFramePr>
          <p:cNvPr id="17" name="Group 12"/>
          <p:cNvGraphicFramePr>
            <a:graphicFrameLocks noGrp="1"/>
          </p:cNvGraphicFramePr>
          <p:nvPr/>
        </p:nvGraphicFramePr>
        <p:xfrm>
          <a:off x="3184133" y="1828800"/>
          <a:ext cx="1311275" cy="1249363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Group 23"/>
          <p:cNvGraphicFramePr>
            <a:graphicFrameLocks noGrp="1"/>
          </p:cNvGraphicFramePr>
          <p:nvPr/>
        </p:nvGraphicFramePr>
        <p:xfrm>
          <a:off x="4543954" y="1828800"/>
          <a:ext cx="1311275" cy="1249363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 Box 34"/>
          <p:cNvSpPr txBox="1">
            <a:spLocks noChangeArrowheads="1"/>
          </p:cNvSpPr>
          <p:nvPr/>
        </p:nvSpPr>
        <p:spPr bwMode="auto">
          <a:xfrm>
            <a:off x="3160321" y="1676400"/>
            <a:ext cx="13199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豆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0" name="Text Box 35"/>
          <p:cNvSpPr txBox="1">
            <a:spLocks noChangeArrowheads="1"/>
          </p:cNvSpPr>
          <p:nvPr/>
        </p:nvSpPr>
        <p:spPr bwMode="auto">
          <a:xfrm>
            <a:off x="4467754" y="1676400"/>
            <a:ext cx="1528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谷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1" name="TextBox 9"/>
          <p:cNvSpPr>
            <a:spLocks noChangeArrowheads="1"/>
          </p:cNvSpPr>
          <p:nvPr/>
        </p:nvSpPr>
        <p:spPr bwMode="auto">
          <a:xfrm>
            <a:off x="4283968" y="332656"/>
            <a:ext cx="3124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写一写</a:t>
            </a:r>
          </a:p>
        </p:txBody>
      </p:sp>
      <p:sp>
        <p:nvSpPr>
          <p:cNvPr id="24" name="TextBox 26"/>
          <p:cNvSpPr>
            <a:spLocks noChangeArrowheads="1"/>
          </p:cNvSpPr>
          <p:nvPr/>
        </p:nvSpPr>
        <p:spPr bwMode="auto">
          <a:xfrm>
            <a:off x="7680633" y="1644893"/>
            <a:ext cx="18145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/>
          </a:p>
        </p:txBody>
      </p:sp>
      <p:sp>
        <p:nvSpPr>
          <p:cNvPr id="25" name="TextBox 24"/>
          <p:cNvSpPr>
            <a:spLocks noChangeArrowheads="1"/>
          </p:cNvSpPr>
          <p:nvPr/>
        </p:nvSpPr>
        <p:spPr bwMode="auto">
          <a:xfrm>
            <a:off x="6072227" y="1646480"/>
            <a:ext cx="18161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/>
          </a:p>
        </p:txBody>
      </p:sp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5911889" y="1830630"/>
          <a:ext cx="1311275" cy="1249363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Group 23"/>
          <p:cNvGraphicFramePr>
            <a:graphicFrameLocks noGrp="1"/>
          </p:cNvGraphicFramePr>
          <p:nvPr/>
        </p:nvGraphicFramePr>
        <p:xfrm>
          <a:off x="7271710" y="1830630"/>
          <a:ext cx="1311275" cy="1249363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11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 Box 34"/>
          <p:cNvSpPr txBox="1">
            <a:spLocks noChangeArrowheads="1"/>
          </p:cNvSpPr>
          <p:nvPr/>
        </p:nvSpPr>
        <p:spPr bwMode="auto">
          <a:xfrm>
            <a:off x="5888077" y="1678230"/>
            <a:ext cx="13199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蚕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9" name="Text Box 35"/>
          <p:cNvSpPr txBox="1">
            <a:spLocks noChangeArrowheads="1"/>
          </p:cNvSpPr>
          <p:nvPr/>
        </p:nvSpPr>
        <p:spPr bwMode="auto">
          <a:xfrm>
            <a:off x="7195510" y="1678230"/>
            <a:ext cx="15287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匹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pic>
        <p:nvPicPr>
          <p:cNvPr id="30" name="Picture 4" descr="C:\Users\zg\Desktop\图片6 拷贝.gif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67544" y="188640"/>
            <a:ext cx="1652328" cy="1652414"/>
          </a:xfrm>
          <a:prstGeom prst="rect">
            <a:avLst/>
          </a:prstGeom>
          <a:noFill/>
        </p:spPr>
      </p:pic>
      <p:pic>
        <p:nvPicPr>
          <p:cNvPr id="31" name="Picture 3" descr="C:\Users\Administrator\Desktop\图片2 拷贝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84368" y="5229200"/>
            <a:ext cx="1080120" cy="1434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  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大  树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72032" y="1467337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dà   shù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就  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7544" y="2520926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jiù   shì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蚕  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99792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cán   ér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棍  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11792" y="3581590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ɡùn   zǐ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门  闩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3581590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mén shuān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掰  开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5536" y="4585790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bāi   kāi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苞  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bāo   ɡǔ</a:t>
            </a:r>
            <a:endParaRPr lang="en-US" altLang="zh-CN" sz="28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休  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4895201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xiū  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xī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天  虫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92280" y="146459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chónɡ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插  花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932272" y="2518185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chā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huā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  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64520" y="2518185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yī   ɡēn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毛  笔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máo   bǐ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写  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092512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xiě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zì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  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859800" y="4583049"/>
            <a:ext cx="1584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hé   shǒu</a:t>
            </a:r>
            <a:endParaRPr lang="en-US" altLang="zh-CN" sz="2800" b="1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拿  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020272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ná 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qǐ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甜  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95536" y="5521894"/>
            <a:ext cx="18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tián  dòu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鸣  啼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483768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mínɡ   tí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闯  进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572000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chuǎnɡ jìn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马  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020504" y="5519153"/>
            <a:ext cx="1583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mǎ    pǐ </a:t>
            </a:r>
            <a:endParaRPr lang="zh-CN" altLang="en-US" sz="28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611560" y="141277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pāi shǒu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6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0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4" descr="611904_114516007471_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153400" y="6067425"/>
            <a:ext cx="304800" cy="457200"/>
          </a:xfrm>
        </p:spPr>
        <p:txBody>
          <a:bodyPr>
            <a:normAutofit fontScale="90000"/>
          </a:bodyPr>
          <a:lstStyle/>
          <a:p>
            <a:r>
              <a:rPr lang="zh-CN" sz="320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合作</a:t>
            </a:r>
          </a:p>
        </p:txBody>
      </p:sp>
      <p:pic>
        <p:nvPicPr>
          <p:cNvPr id="20488" name="Picture 9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1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7056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115616" y="188640"/>
            <a:ext cx="5540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sz="3200" b="1" dirty="0">
                <a:latin typeface="楷体" pitchFamily="49" charset="-122"/>
                <a:ea typeface="楷体" pitchFamily="49" charset="-122"/>
              </a:rPr>
              <a:t>同学们，下面的字你认识吗？</a:t>
            </a:r>
          </a:p>
        </p:txBody>
      </p:sp>
      <p:sp>
        <p:nvSpPr>
          <p:cNvPr id="29" name="矩形 28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95224" y="826616"/>
            <a:ext cx="8636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0536" y="2204864"/>
            <a:ext cx="792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555776" y="1988840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插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211960" y="292494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掰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380312" y="227687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棍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804248" y="335699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979712" y="2987229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把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507583" y="385132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172400" y="371703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5580112" y="479715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634636" y="3789040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鸣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131840" y="3429000"/>
            <a:ext cx="7921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1355361" y="1186979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靠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084168" y="2708920"/>
            <a:ext cx="647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苞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07375" y="508518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靠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660158" y="4365104"/>
            <a:ext cx="7921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702992" y="436510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835175" y="419597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3838527" y="1905109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C -0.00521 0.00255 -0.0066 0.0088 -0.01059 0.01482 C -0.01146 0.01945 -0.01233 0.02384 -0.0132 0.02801 C -0.01354 0.03009 -0.01441 0.03449 -0.01441 0.03472 C -0.01302 0.06181 -0.01372 0.08982 -0.01059 0.11713 C -0.01233 0.12593 -0.01094 0.1287 -0.00799 0.13657 C -0.0066 0.14514 -0.00573 0.15093 -0.00278 0.1581 C -0.00087 0.16829 0.00278 0.17778 0.00642 0.18657 C 0.0092 0.20463 0.00555 0.18565 0.01163 0.2037 C 0.01458 0.21273 0.01094 0.20764 0.01424 0.2169 C 0.01788 0.22662 0.02222 0.23773 0.02604 0.24722 C 0.0276 0.25532 0.03003 0.26065 0.03142 0.26898 C 0.02986 0.28195 0.02795 0.29468 0.02344 0.30579 C 0.02292 0.3088 0.02274 0.31157 0.02205 0.31458 C 0.02049 0.3206 0.01684 0.33195 0.01684 0.33218 C 0.01458 0.35 0.0151 0.3706 0.00903 0.38611 C 0.00573 0.40185 0.0059 0.40671 -0.00278 0.41644 C -0.00521 0.42245 -0.00747 0.42847 -0.01059 0.4338 C -0.01163 0.43565 -0.0132 0.43657 -0.01441 0.4382 C -0.01632 0.44097 -0.01806 0.44375 -0.01962 0.44699 C -0.02101 0.44977 -0.02205 0.45324 -0.02361 0.45556 C -0.02517 0.45833 -0.02726 0.45949 -0.02882 0.46204 C -0.03403 0.47153 -0.03576 0.48357 -0.04167 0.49028 C -0.04479 0.5007 -0.04601 0.50301 -0.04445 0.51412 C -0.04254 0.54074 -0.04097 0.56759 -0.03924 0.59421 C -0.04149 0.61296 -0.04288 0.62894 -0.03924 0.64838 C -0.03854 0.65139 -0.03507 0.66898 -0.03524 0.67037 C -0.03559 0.67199 -0.03715 0.67176 -0.03785 0.67269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" y="3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4.44444E-6 C 0.00868 0.00255 0.00903 0.00278 0.00972 0.01065 C 0.01024 0.02662 0.0099 0.01991 0.01059 0.03033 C 0.01129 0.0463 0.01198 0.06065 0.0125 0.07639 C 0.0125 0.09399 0.0125 0.11274 0.0132 0.1294 C 0.01302 0.16737 0.01285 0.2095 0.01163 0.24607 C 0.01146 0.27061 0.01077 0.29561 0.0099 0.31875 C 0.0092 0.33774 0.00799 0.35649 0.00712 0.37408 C 0.00677 0.38079 0.0066 0.38866 0.00643 0.39584 C 0.00608 0.41019 0.00573 0.42362 0.00521 0.43797 C 0.00504 0.46274 0.00469 0.48496 0.00504 0.51042 C 0.00521 0.522 0.0059 0.5338 0.00608 0.54561 C 0.00643 0.5588 0.00643 0.57362 0.00729 0.58542 C 0.00781 0.60255 0.00868 0.61412 0.00938 0.62894 C 0.01007 0.64005 0.01024 0.65162 0.01129 0.66227 C 0.01163 0.67408 0.01198 0.68565 0.0125 0.69746 C 0.0125 0.69954 0.01302 0.72524 0.01302 0.71505 " pathEditMode="relative" rAng="0" ptsTypes="ffffffffffffffff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" y="3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C -0.0118 0.00509 -0.02256 0.0125 -0.03472 0.01528 C -0.04079 0.01875 -0.04687 0.0206 -0.05277 0.02546 C -0.06423 0.03542 -0.05052 0.02662 -0.0618 0.03333 C -0.07048 0.04468 -0.07638 0.0588 -0.08576 0.06898 C -0.0868 0.07269 -0.0875 0.07616 -0.08888 0.07963 C -0.0901 0.08264 -0.09236 0.08403 -0.0934 0.0875 C -0.09878 0.1037 -0.09947 0.1287 -0.10086 0.1463 C -0.09895 0.1794 -0.09583 0.20972 -0.09184 0.2419 C -0.09131 0.2706 -0.09149 0.3 -0.09045 0.32917 C -0.08923 0.35857 -0.07829 0.3875 -0.06944 0.41157 C -0.07048 0.43218 -0.07274 0.45116 -0.0769 0.47083 C -0.0776 0.48218 -0.0776 0.50069 -0.08142 0.51157 C -0.08541 0.52431 -0.08923 0.53148 -0.09184 0.54537 C -0.09704 0.53935 -0.09756 0.5419 -0.09496 0.53727 " pathEditMode="relative" rAng="0" ptsTypes="ffffffffffffff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1" y="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11111E-6 C -0.00243 0.00324 -0.00972 0.01921 -0.01319 0.03194 C -0.01545 0.05278 -0.02048 0.05694 -0.02517 0.07315 C -0.02847 0.09676 -0.02326 0.0618 -0.0283 0.08704 C -0.02899 0.09143 -0.03038 0.10092 -0.03038 0.10116 C -0.02934 0.12639 -0.02708 0.14907 -0.02517 0.1743 C -0.0276 0.19005 -0.02569 0.20625 -0.0243 0.22199 C -0.02552 0.24421 -0.02639 0.27037 -0.03038 0.2912 C -0.03489 0.31713 -0.04323 0.33912 -0.05121 0.35995 C -0.05538 0.36991 -0.05711 0.38194 -0.06232 0.38981 C -0.06684 0.40555 -0.06597 0.42454 -0.06128 0.44005 C -0.05798 0.46481 -0.05885 0.4912 -0.06232 0.51574 C -0.06267 0.52569 -0.06319 0.53727 -0.06441 0.54768 C -0.0651 0.55579 -0.06441 0.55463 -0.06614 0.55463 " pathEditMode="relative" rAng="0" ptsTypes="fffffffffffff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" y="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482 0.02407 0.04288 0.04167 0.04913 0.0838 C 0.0441 0.17014 0.05781 0.22315 0.0092 0.29722 C 0.01771 0.33241 0.02309 0.37037 0.05989 0.40417 C 0.04705 0.44722 0.04913 0.42778 0.04913 0.46273 " pathEditMode="relative" rAng="0" ptsTypes="ffff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7" y="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26 -2.59259E-6 C 0.00695 0.04422 0.00209 0.09861 -0.00434 0.15139 C -0.0052 0.17361 -0.00746 0.19653 -0.00746 0.21875 C -0.00746 0.23357 0.00539 0.28033 0.00938 0.29468 C 0.01424 0.31088 0.01754 0.32847 0.02153 0.34537 C 0.02327 0.35347 0.02726 0.3706 0.02726 0.37084 C 0.02969 0.40394 0.02483 0.39283 0.03542 0.4088 " pathEditMode="relative" rAng="0" ptsTypes="ffffff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" y="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C -0.00139 0.0169 -0.00226 0.03704 -0.0033 0.05741 C -0.00348 0.06204 -0.00365 0.06783 -0.00382 0.07199 C -0.00799 0.13426 -0.00452 0.07616 -0.00764 0.11482 C -0.00851 0.12546 -0.00921 0.13866 -0.0099 0.1507 C -0.01059 0.16158 -0.01112 0.17431 -0.01129 0.18727 C -0.01146 0.19653 -0.01181 0.21574 -0.01181 0.21621 C -0.01164 0.2588 -0.01129 0.30347 -0.01042 0.34537 C -0.01077 0.37639 -0.01129 0.4088 -0.00938 0.43218 C -0.00886 0.44607 -0.00903 0.45833 -0.00955 0.47199 " pathEditMode="relative" rAng="0" ptsTypes="fffffffffA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" y="2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1.11111E-6 C -0.00226 0.01759 0.00156 0.03819 0.00469 0.05833 C 0.00069 0.08542 -0.00313 0.11227 -0.00712 0.13958 C -0.00833 0.14884 -0.00972 0.15787 -0.01094 0.16667 C -0.01146 0.17106 -0.01267 0.18032 -0.01267 0.18079 C -0.01319 0.20393 -0.01441 0.22847 -0.01441 0.25231 C -0.01441 0.26481 -0.01354 0.27685 -0.01267 0.28889 C -0.01181 0.29768 -0.00885 0.31574 -0.00885 0.31597 C -0.01094 0.33542 -0.01354 0.33356 -0.00885 0.33356 " pathEditMode="relative" rAng="0" ptsTypes="ffffffff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023 C -0.0441 0.00069 -0.08924 -0.00926 -0.13264 0.01227 C -0.13889 0.02222 -0.1382 0.03958 -0.14045 0.05579 C -0.14323 0.07546 -0.14653 0.09491 -0.14844 0.11505 C -0.15139 0.14329 -0.15191 0.17384 -0.15365 0.20255 C -0.15243 0.23912 -0.15018 0.27315 -0.14722 0.3088 C -0.14688 0.32708 -0.14288 0.37708 -0.14584 0.39954 C -0.14688 0.41898 -0.14566 0.43056 -0.15365 0.43704 C -0.14948 0.44051 -0.15139 0.43981 -0.14844 0.43981 " pathEditMode="relative" rAng="0" ptsTypes="ffffffff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" y="2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C 0.01007 0.01597 0.0066 0.00787 0.01042 0.03958 C 0.01355 0.06389 0.01129 0.11759 0.01285 0.13727 C 0.01459 0.15671 0.01962 0.14537 0.02066 0.15717 C 0.01962 0.1743 0.01945 0.19166 0.01806 0.20879 C 0.01598 0.23472 0.00712 0.26088 0.00244 0.28634 C -4.44444E-6 0.30046 -0.00086 0.31597 -0.0052 0.32963 C -0.01909 0.37129 -0.03923 0.41018 -0.05138 0.45301 C -0.04583 0.47222 -0.03767 0.49051 -0.0335 0.51065 C -0.03819 0.52662 -0.02951 0.54838 -0.02604 0.56504 C -0.02864 0.57477 -0.0302 0.57152 -0.02604 0.57685 " pathEditMode="relative" rAng="0" ptsTypes="ffaffffffff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C -0.01909 0.0125 -0.03107 0.04166 -0.04757 0.06852 C -0.05208 0.09051 -0.05469 0.11134 -0.05885 0.13217 C -0.05798 0.17384 -0.0585 0.19745 -0.05555 0.23333 C -0.05486 0.24398 -0.0526 0.26481 -0.0526 0.26574 C -0.05399 0.2993 -0.05434 0.30671 -0.05885 0.33402 C -0.05903 0.3368 -0.05798 0.33055 -0.05729 0.32893 " pathEditMode="relative" rAng="0" ptsTypes="ffffffA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0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0573 0.00439 -0.01146 0.00763 -0.01701 0.01088 C -0.02587 0.02569 -0.03455 0.04051 -0.04305 0.05486 C -0.05069 0.06736 -0.05659 0.09375 -0.06319 0.10995 C -0.06493 0.12245 -0.06614 0.13217 -0.06944 0.14305 C -0.07326 0.21018 -0.07448 0.27731 -0.07864 0.34444 C -0.08003 0.36782 -0.08333 0.3868 -0.08767 0.40694 C -0.09028 0.41921 -0.0875 0.41782 -0.09062 0.41782 " pathEditMode="relative" rAng="0" ptsTypes="fffffffA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5" y="2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C -0.01181 0.02963 -0.00799 0.07176 -0.01459 0.10648 C -0.01389 0.11227 -0.01216 0.11759 -0.01233 0.12315 C -0.01285 0.13218 -0.01511 0.13982 -0.01702 0.14838 C -0.01771 0.15208 -0.01771 0.15718 -0.01945 0.16019 C -0.02136 0.1632 -0.02431 0.16296 -0.02657 0.16412 C -0.03143 0.18889 -0.03178 0.21389 -0.03629 0.23866 C -0.03716 0.24699 -0.04098 0.25579 -0.03872 0.26343 C -0.03733 0.26759 -0.03143 0.25023 -0.03143 0.25509 C -0.03143 0.26227 -0.03629 0.26597 -0.03872 0.27176 C -0.04202 0.31042 -0.04341 0.32269 -0.04341 0.3669 " pathEditMode="relative" rAng="0" ptsTypes="ffffffffff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C -0.00243 0.05741 -0.00417 0.04699 -0.00798 0.09213 C -0.00746 0.10417 -0.00694 0.11528 -0.00625 0.12708 C -0.00573 0.13727 -0.00417 0.15602 -0.00417 0.15694 " pathEditMode="relative" rAng="0" ptsTypes="fff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" y="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C 0.0066 0.04977 0.01164 0.04074 0.02379 0.07963 C 0.02171 0.09004 0.0198 0.1 0.01789 0.11041 C 0.01598 0.11875 0.01164 0.13495 0.01164 0.13588 " pathEditMode="relative" rAng="0" ptsTypes="fff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" y="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333E-6 C 0.03194 0.02361 0.03993 0.05301 0.04861 0.08125 C 0.05 0.09352 0.05347 0.10555 0.05347 0.11759 C 0.05347 0.12546 0.03298 0.15046 0.02708 0.15833 C 0.02031 0.16689 0.01562 0.17639 0.00972 0.18564 C 0.00694 0.19004 0.00087 0.19907 0.00087 0.1993 C -0.00347 0.21713 0.00416 0.21111 -0.01163 0.2199 " pathEditMode="relative" rAng="0" ptsTypes="ffffff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" y="1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3.33333E-6 C 0.00781 0.01018 0.02326 0.02268 0.03541 0.03472 C 0.01979 0.05069 0.00434 0.06643 -0.01077 0.08287 C -0.01598 0.08819 -0.02084 0.09352 -0.02622 0.09884 C -0.02795 0.10139 -0.03282 0.10671 -0.03282 0.10694 C -0.03455 0.12106 -0.03924 0.13541 -0.03924 0.1493 C -0.03924 0.15694 -0.03646 0.16389 -0.03282 0.17106 C -0.02934 0.17662 -0.01789 0.18703 -0.01789 0.18727 C -0.02622 0.19884 -0.03646 0.19745 -0.01789 0.19745 " pathEditMode="relative" rAng="0" ptsTypes="ffffffffA">
                                      <p:cBhvr>
                                        <p:cTn id="7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" y="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1406 0.01088 -0.02274 0.03518 -0.0349 0.05833 C -0.03819 0.07685 -0.0401 0.09467 -0.04306 0.11227 C -0.04253 0.14791 -0.04288 0.16805 -0.0408 0.19861 C -0.04028 0.20764 -0.03854 0.22523 -0.03854 0.22592 C -0.03958 0.25463 -0.0401 0.26088 -0.04306 0.28426 C -0.04323 0.28657 -0.04253 0.28125 -0.04201 0.27986 " pathEditMode="relative" rAng="0" ptsTypes="ffffffA">
                                      <p:cBhvr>
                                        <p:cTn id="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7 -3.7037E-7 C 0.01215 0.00208 0.01094 0.00741 0.00816 0.0125 C 0.00747 0.0162 0.00677 0.01991 0.00625 0.02361 C 0.0059 0.02523 0.00521 0.02917 0.00521 0.0294 C 0.00625 0.05232 0.00573 0.07593 0.00816 0.09861 C 0.00677 0.10625 0.00781 0.10857 0.01007 0.11528 C 0.01111 0.12222 0.01181 0.12732 0.01406 0.13357 C 0.01545 0.1419 0.01823 0.14977 0.02066 0.15741 C 0.02292 0.17269 0.02014 0.15648 0.02465 0.17176 C 0.02691 0.17963 0.02413 0.17523 0.02656 0.1831 C 0.02934 0.19097 0.03247 0.20069 0.03542 0.2088 C 0.03646 0.21528 0.03837 0.22014 0.03941 0.22708 C 0.03837 0.23819 0.03681 0.24884 0.03351 0.2581 C 0.03316 0.26042 0.03299 0.26296 0.03247 0.26528 C 0.03125 0.27037 0.02865 0.28009 0.02865 0.28032 C 0.02691 0.29537 0.02726 0.31273 0.02274 0.32593 C 0.02031 0.33912 0.02049 0.34329 0.01406 0.35162 C 0.01215 0.35671 0.01059 0.36181 0.00816 0.3662 C 0.00729 0.36782 0.00625 0.36852 0.00521 0.36991 C 0.00382 0.37222 0.00261 0.37454 0.00139 0.37732 C 0.00035 0.37963 -0.00035 0.38241 -0.00156 0.38449 C -0.0026 0.38681 -0.00434 0.38773 -0.00538 0.39005 C -0.0092 0.39815 -0.01059 0.4081 -0.0151 0.41412 C -0.01736 0.42269 -0.01823 0.42431 -0.01701 0.4338 C -0.01562 0.45648 -0.01458 0.47917 -0.01319 0.50185 C -0.01493 0.51759 -0.01597 0.53102 -0.01319 0.54769 C -0.01267 0.55 -0.01007 0.56482 -0.01024 0.56597 C -0.01042 0.56759 -0.01163 0.56736 -0.01215 0.56806 " pathEditMode="relative" rAng="0" ptsTypes="fffffffffffffffffffffffffffA">
                                      <p:cBhvr>
                                        <p:cTn id="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" y="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15834" y="1124744"/>
            <a:ext cx="4104456" cy="474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你拍一，我拍一，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人靠大树好休息。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你拍二，我拍二，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天虫就是小蚕儿。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你拍三，我拍三，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插根棍子把门闩。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你拍四，我拍四，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竹毛做笔学写字。</a:t>
            </a:r>
          </a:p>
        </p:txBody>
      </p:sp>
      <p:sp>
        <p:nvSpPr>
          <p:cNvPr id="3" name="矩形 2"/>
          <p:cNvSpPr/>
          <p:nvPr/>
        </p:nvSpPr>
        <p:spPr>
          <a:xfrm>
            <a:off x="4788024" y="1124744"/>
            <a:ext cx="4104456" cy="474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你拍五，我拍五，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两手一分掰苞谷。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你拍六，我拍六，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合手拿起甜豆豆。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你拍七，我拍七，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鸟儿开口就鸣啼。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你拍八，我拍八，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闯进门里是匹马。</a:t>
            </a:r>
            <a:endParaRPr lang="zh-CN" altLang="en-US" sz="3200" b="1" spc="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2695" y="260648"/>
            <a:ext cx="2733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拍手歌</a:t>
            </a:r>
            <a:endParaRPr lang="zh-CN" altLang="en-US" sz="5400" b="1" cap="none" spc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567065" y="1856113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67065" y="2996952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67065" y="4149080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67065" y="5361927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732240" y="1844824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32240" y="2985663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732240" y="4137791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732240" y="5350638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13108" y="1897668"/>
            <a:ext cx="86068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 smtClean="0">
                <a:latin typeface="+mn-ea"/>
              </a:rPr>
              <a:t>6</a:t>
            </a:r>
            <a:r>
              <a:rPr lang="zh-CN" altLang="zh-CN" sz="2800" b="1" spc="300" dirty="0" smtClean="0">
                <a:latin typeface="+mn-ea"/>
              </a:rPr>
              <a:t>、</a:t>
            </a:r>
            <a:r>
              <a:rPr lang="en-US" altLang="zh-CN" sz="2800" b="1" spc="300" dirty="0" smtClean="0">
                <a:latin typeface="+mn-ea"/>
              </a:rPr>
              <a:t>我</a:t>
            </a:r>
            <a:r>
              <a:rPr lang="zh-CN" altLang="en-US" sz="2800" b="1" spc="300" dirty="0" smtClean="0">
                <a:latin typeface="+mn-ea"/>
              </a:rPr>
              <a:t>会连线给生字宝宝找个漂亮的家</a:t>
            </a:r>
            <a:r>
              <a:rPr lang="zh-CN" altLang="zh-CN" sz="2800" b="1" spc="300" dirty="0" smtClean="0">
                <a:latin typeface="+mn-ea"/>
              </a:rPr>
              <a:t>。（</a:t>
            </a:r>
            <a:r>
              <a:rPr lang="en-US" altLang="zh-CN" sz="2800" b="1" spc="300" dirty="0" smtClean="0">
                <a:latin typeface="+mn-ea"/>
              </a:rPr>
              <a:t>6</a:t>
            </a:r>
            <a:r>
              <a:rPr lang="zh-CN" altLang="zh-CN" sz="2800" b="1" spc="300" dirty="0" smtClean="0">
                <a:latin typeface="+mn-ea"/>
              </a:rPr>
              <a:t>分）</a:t>
            </a:r>
            <a:endParaRPr kumimoji="0" lang="en-US" altLang="zh-CN" sz="28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2780" y="1582784"/>
            <a:ext cx="62183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xiàn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ɡěi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300" dirty="0" err="1" smtClean="0"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zhǎo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300" dirty="0" err="1" smtClean="0">
                <a:latin typeface="黑体" pitchFamily="49" charset="-122"/>
                <a:ea typeface="黑体" pitchFamily="49" charset="-122"/>
              </a:rPr>
              <a:t>piāoliànɡ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de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jiā</a:t>
            </a:r>
            <a:endParaRPr lang="zh-CN" altLang="en-US" sz="2000" spc="-3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39552" y="576759"/>
          <a:ext cx="1689348" cy="864096"/>
        </p:xfrm>
        <a:graphic>
          <a:graphicData uri="http://schemas.openxmlformats.org/drawingml/2006/table">
            <a:tbl>
              <a:tblPr/>
              <a:tblGrid>
                <a:gridCol w="864096"/>
                <a:gridCol w="825252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latin typeface="Times New Roman"/>
                          <a:ea typeface="方正黑体简体"/>
                          <a:cs typeface="Times New Roman"/>
                        </a:rPr>
                        <a:t>得</a:t>
                      </a:r>
                      <a:r>
                        <a:rPr lang="en-US" altLang="zh-CN" sz="1200" kern="100" dirty="0" smtClean="0">
                          <a:latin typeface="Times New Roman"/>
                          <a:ea typeface="方正黑体简体"/>
                          <a:cs typeface="Times New Roman"/>
                        </a:rPr>
                        <a:t>    </a:t>
                      </a:r>
                      <a:r>
                        <a:rPr lang="zh-CN" sz="1200" kern="100" dirty="0" smtClean="0">
                          <a:latin typeface="Times New Roman"/>
                          <a:ea typeface="方正黑体简体"/>
                          <a:cs typeface="Times New Roman"/>
                        </a:rPr>
                        <a:t>分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Times New Roman"/>
                          <a:ea typeface="方正黑体简体"/>
                          <a:cs typeface="Times New Roman"/>
                        </a:rPr>
                        <a:t>评卷人</a:t>
                      </a:r>
                      <a:endParaRPr lang="zh-CN" sz="105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endParaRPr lang="en-US" sz="1200" kern="100">
                        <a:latin typeface="方正黑体简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endParaRPr lang="en-US" sz="1200" kern="100" dirty="0">
                        <a:latin typeface="方正黑体简体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2330023" y="852275"/>
            <a:ext cx="53383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一、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拼音识字我最棒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(69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分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7956376" y="548680"/>
          <a:ext cx="800100" cy="892175"/>
        </p:xfrm>
        <a:graphic>
          <a:graphicData uri="http://schemas.openxmlformats.org/presentationml/2006/ole">
            <p:oleObj spid="_x0000_s37890" r:id="rId3" imgW="1612698" imgH="1803175" progId="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3198002" y="404664"/>
            <a:ext cx="3095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zuì</a:t>
            </a:r>
            <a:r>
              <a:rPr lang="en-US" altLang="zh-CN" sz="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bànɡ</a:t>
            </a:r>
            <a:endParaRPr lang="zh-CN" altLang="en-US" sz="24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1115616" y="2492896"/>
            <a:ext cx="78488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800" b="1" i="0" u="none" strike="noStrike" cap="none" spc="4800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拍合豆谷蚕匹 </a:t>
            </a:r>
            <a:endParaRPr kumimoji="0" lang="zh-CN" altLang="en-US" sz="4800" b="1" i="0" u="none" strike="noStrike" cap="none" spc="4800" normalizeH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auto">
          <a:xfrm>
            <a:off x="3455876" y="4793110"/>
            <a:ext cx="2232248" cy="563067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3734907" y="5399209"/>
            <a:ext cx="1674186" cy="1126135"/>
          </a:xfrm>
          <a:prstGeom prst="rect">
            <a:avLst/>
          </a:prstGeom>
          <a:noFill/>
          <a:ln w="666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6205606" y="4793110"/>
            <a:ext cx="2232248" cy="563067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6484637" y="5399209"/>
            <a:ext cx="1674186" cy="1126135"/>
          </a:xfrm>
          <a:prstGeom prst="rect">
            <a:avLst/>
          </a:prstGeom>
          <a:noFill/>
          <a:ln w="666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504394" y="5959294"/>
            <a:ext cx="16273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左右结构</a:t>
            </a:r>
            <a:endParaRPr lang="zh-CN" altLang="en-US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50207" y="5804795"/>
            <a:ext cx="1556836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zuǒ  yòu</a:t>
            </a:r>
            <a:r>
              <a:rPr lang="en-US" altLang="zh-CN" sz="11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jié  ɡòu</a:t>
            </a:r>
            <a:endParaRPr lang="zh-CN" altLang="en-US" sz="1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" name="组合 40"/>
          <p:cNvGrpSpPr/>
          <p:nvPr/>
        </p:nvGrpSpPr>
        <p:grpSpPr>
          <a:xfrm>
            <a:off x="706146" y="4793110"/>
            <a:ext cx="2232248" cy="1732234"/>
            <a:chOff x="539552" y="3601992"/>
            <a:chExt cx="2232248" cy="1732234"/>
          </a:xfrm>
        </p:grpSpPr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>
              <a:off x="539552" y="3601992"/>
              <a:ext cx="2232248" cy="563067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818583" y="4208091"/>
              <a:ext cx="1674186" cy="1126135"/>
            </a:xfrm>
            <a:prstGeom prst="rect">
              <a:avLst/>
            </a:prstGeom>
            <a:noFill/>
            <a:ln w="6667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838339" y="4768176"/>
              <a:ext cx="162737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itchFamily="49" charset="-122"/>
                  <a:ea typeface="楷体" pitchFamily="49" charset="-122"/>
                </a:rPr>
                <a:t>上下结构</a:t>
              </a:r>
              <a:endParaRPr lang="zh-CN" altLang="en-US" sz="28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84153" y="4613677"/>
              <a:ext cx="1505540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shànɡ xià jié ɡòu</a:t>
              </a:r>
              <a:endParaRPr lang="zh-CN" altLang="en-US" sz="12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716523" y="6014249"/>
            <a:ext cx="17315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半包围结构</a:t>
            </a:r>
            <a:endParaRPr lang="zh-CN" altLang="en-US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79912" y="5794781"/>
            <a:ext cx="164660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bàn bāo wéi jié ɡòu</a:t>
            </a:r>
            <a:endParaRPr lang="zh-CN" altLang="en-US" sz="1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547664" y="3212976"/>
            <a:ext cx="5688632" cy="15841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1835696" y="3284984"/>
            <a:ext cx="864096" cy="144016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1907704" y="3212976"/>
            <a:ext cx="2029650" cy="151216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1979712" y="3212976"/>
            <a:ext cx="3181778" cy="15841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2123728" y="3212976"/>
            <a:ext cx="4261898" cy="15841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4644008" y="3212976"/>
            <a:ext cx="2965754" cy="151216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15834" y="1124744"/>
            <a:ext cx="4104456" cy="474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你拍一，我拍一，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人靠大树好休息。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你拍二，我拍二，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天虫就是小蚕儿。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你拍三，我拍三，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插根棍子把门闩。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你拍四，我拍四，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竹毛做笔学写字。</a:t>
            </a:r>
          </a:p>
        </p:txBody>
      </p:sp>
      <p:sp>
        <p:nvSpPr>
          <p:cNvPr id="3" name="矩形 2"/>
          <p:cNvSpPr/>
          <p:nvPr/>
        </p:nvSpPr>
        <p:spPr>
          <a:xfrm>
            <a:off x="4788024" y="1124744"/>
            <a:ext cx="4104456" cy="474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你拍五，我拍五，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两手一分掰苞谷。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你拍六，我拍六，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合手拿起甜豆豆。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你拍七，我拍七，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鸟儿开口就鸣啼。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你拍八，我拍八，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闯进门里是匹马。</a:t>
            </a:r>
            <a:endParaRPr lang="zh-CN" altLang="en-US" sz="3200" b="1" spc="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2695" y="260648"/>
            <a:ext cx="2733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拍手歌</a:t>
            </a:r>
            <a:endParaRPr lang="zh-CN" altLang="en-US" sz="5400" b="1" cap="none" spc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567065" y="1856113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67065" y="2996952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67065" y="4149080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67065" y="5361927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732240" y="1844824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32240" y="2985663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732240" y="4137791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732240" y="5350638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yī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yī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你拍一，我拍一，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人靠大树好休息。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257709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kào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shù</a:t>
            </a:r>
            <a:r>
              <a:rPr lang="en-US" altLang="zh-CN" sz="105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hǎo</a:t>
            </a:r>
            <a:r>
              <a:rPr lang="en-US" altLang="zh-CN" sz="600" spc="-15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xiū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xi</a:t>
            </a:r>
            <a:r>
              <a:rPr lang="zh-CN" altLang="en-US" sz="36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4" name="Picture 2" descr="C:\Users\Administrator\Desktop\图片2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3700983"/>
            <a:ext cx="1115866" cy="808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èr </a:t>
            </a:r>
            <a:r>
              <a:rPr lang="zh-CN" altLang="en-US" sz="36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èr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你拍二，我拍二，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天虫就是小蚕儿。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2577098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z="105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chónɡ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jiù shì xiǎo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cán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er </a:t>
            </a:r>
            <a:r>
              <a:rPr lang="zh-CN" altLang="en-US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1" name="直接连接符 10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340768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sān  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sān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84482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你拍三，我拍三，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140968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插根棍子把门闩。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2636912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chā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ɡēn ɡùn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zi  bǎ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mén</a:t>
            </a:r>
            <a:r>
              <a:rPr lang="en-US" altLang="zh-CN" sz="3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shuān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1" name="直接连接符 10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sì 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sì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你拍四，我拍四，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竹毛做笔学写字。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257709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zhú máo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zuò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bǐ xué xiě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zì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1" name="直接连接符 10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wǔ  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wǔ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你拍五，我拍五，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两手一分掰苞谷。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524" y="257709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5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 yī fēn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bāi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bāo ɡǔ  </a:t>
            </a: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1" name="直接连接符 10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liù    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liù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你拍六，我拍六，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合手拿起甜豆豆。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7664" y="257709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hé shǒu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ná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qǐ tián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dou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1" name="直接连接符 10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qī  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qī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你拍七，我拍七，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鸟儿开口就鸣啼。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257709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niǎo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er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kāi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kǒu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jiù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mínɡ tí </a:t>
            </a:r>
          </a:p>
        </p:txBody>
      </p:sp>
      <p:pic>
        <p:nvPicPr>
          <p:cNvPr id="10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1" name="直接连接符 10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1638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619672" y="128095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nǐ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bā    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pāi bā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3390" y="1785010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你拍八，我拍八，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390" y="3081154"/>
            <a:ext cx="67505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spc="2400" dirty="0" smtClean="0">
                <a:latin typeface="楷体" pitchFamily="49" charset="-122"/>
                <a:ea typeface="楷体" pitchFamily="49" charset="-122"/>
              </a:rPr>
              <a:t>闯进门里是匹马。</a:t>
            </a:r>
            <a:endParaRPr lang="zh-CN" altLang="en-US" sz="4000" spc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2577098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chuǎnɡ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jìn mén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li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shì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pǐ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150" dirty="0" smtClean="0">
                <a:latin typeface="黑体" pitchFamily="49" charset="-122"/>
                <a:ea typeface="黑体" pitchFamily="49" charset="-122"/>
              </a:rPr>
              <a:t>mǎ 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6296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pc="-150" dirty="0" smtClean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pic>
        <p:nvPicPr>
          <p:cNvPr id="11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/>
        </p:nvCxnSpPr>
        <p:spPr>
          <a:xfrm flipH="1">
            <a:off x="4644008" y="3262406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学习目标：</a:t>
            </a:r>
          </a:p>
        </p:txBody>
      </p:sp>
      <p:sp>
        <p:nvSpPr>
          <p:cNvPr id="5" name="矩形 4"/>
          <p:cNvSpPr/>
          <p:nvPr/>
        </p:nvSpPr>
        <p:spPr>
          <a:xfrm>
            <a:off x="323528" y="1280949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     1、会认“拍、靠、蚕、插、根、棍、把、掰、苞、鸣、闯、匹</a:t>
            </a:r>
            <a:r>
              <a:rPr lang="en-US" altLang="zh-CN" sz="3200" b="1" spc="-150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个生字。</a:t>
            </a:r>
            <a:endParaRPr lang="en-US" altLang="zh-CN" sz="3200" b="1" spc="-15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 spc="-150" dirty="0" smtClean="0">
                <a:latin typeface="楷体" pitchFamily="49" charset="-122"/>
                <a:ea typeface="楷体" pitchFamily="49" charset="-122"/>
              </a:rPr>
              <a:t>     2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、会写“拍、合、豆、谷、蚕、匹、”</a:t>
            </a:r>
            <a:r>
              <a:rPr lang="en-US" altLang="zh-CN" sz="3200" b="1" spc="-150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个生字，学习口字旁、女字旁和门字框。</a:t>
            </a:r>
            <a:r>
              <a:rPr lang="zh-CN" altLang="en-US" sz="3200" b="1" spc="-1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3200" b="1" spc="-150" dirty="0" smtClean="0">
                <a:latin typeface="楷体" pitchFamily="49" charset="-122"/>
                <a:ea typeface="楷体" pitchFamily="49" charset="-122"/>
              </a:rPr>
              <a:t>     3</a:t>
            </a:r>
            <a:r>
              <a:rPr lang="zh-CN" altLang="en-US" sz="3200" b="1" spc="-150" dirty="0" smtClean="0">
                <a:latin typeface="楷体" pitchFamily="49" charset="-122"/>
                <a:ea typeface="楷体" pitchFamily="49" charset="-122"/>
              </a:rPr>
              <a:t>、借助拼音朗读儿歌，读准字音，读懂内容，复习“合在一起成新字”的方法。</a:t>
            </a:r>
            <a:r>
              <a:rPr lang="zh-CN" altLang="en-US" sz="3200" b="1" spc="-1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zh-CN" altLang="en-US" sz="3200" b="1" spc="-1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15834" y="1124744"/>
            <a:ext cx="4104456" cy="474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你拍一，我拍一，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人靠大树好休息。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你拍二，我拍二，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天虫就是小蚕儿。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你拍三，我拍三，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插根棍子把门闩。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你拍四，我拍四，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竹毛做笔学写字。</a:t>
            </a:r>
          </a:p>
        </p:txBody>
      </p:sp>
      <p:sp>
        <p:nvSpPr>
          <p:cNvPr id="3" name="矩形 2"/>
          <p:cNvSpPr/>
          <p:nvPr/>
        </p:nvSpPr>
        <p:spPr>
          <a:xfrm>
            <a:off x="4788024" y="1124744"/>
            <a:ext cx="4104456" cy="474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你拍五，我拍五，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两手一分掰苞谷。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你拍六，我拍六，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合手拿起甜豆豆。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你拍七，我拍七，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鸟儿开口就鸣啼。</a:t>
            </a: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你拍八，我拍八，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闯进门里是匹马。</a:t>
            </a:r>
            <a:endParaRPr lang="zh-CN" altLang="en-US" sz="3200" b="1" spc="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2695" y="260648"/>
            <a:ext cx="2733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1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拍手歌</a:t>
            </a:r>
            <a:endParaRPr lang="zh-CN" altLang="en-US" sz="5400" b="1" cap="none" spc="1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567065" y="1856113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67065" y="2996952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567065" y="4149080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67065" y="5361927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732240" y="1844824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732240" y="2985663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732240" y="4137791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732240" y="5350638"/>
            <a:ext cx="144016" cy="4320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58403"/>
            <a:ext cx="2664606" cy="1988840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07259" y="907050"/>
            <a:ext cx="831743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合手（ ）</a:t>
            </a:r>
            <a:r>
              <a:rPr lang="en-US" altLang="zh-CN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十口（ ）  自心（ ）</a:t>
            </a:r>
            <a:endParaRPr lang="en-US" altLang="zh-CN" sz="3600" spc="600" dirty="0" smtClean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二小（ ）  田力（ ）  小土（ ）</a:t>
            </a:r>
            <a:endParaRPr lang="en-US" altLang="zh-CN" sz="3600" spc="600" dirty="0" smtClean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白水（ ）  山石（ ）  鱼羊（ ）</a:t>
            </a:r>
            <a:endParaRPr lang="en-US" altLang="zh-CN" sz="3600" spc="600" dirty="0" smtClean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舌甘（ ）  日月（ ）  小大（ ）</a:t>
            </a:r>
            <a:endParaRPr lang="en-US" altLang="zh-CN" sz="3600" spc="600" dirty="0" smtClean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日十（ ）  口未（ ）  口下（ ）</a:t>
            </a:r>
            <a:endParaRPr lang="en-US" altLang="zh-CN" sz="3600" spc="600" dirty="0" smtClean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刀口（ ）  口土（ ）  口合（ ）</a:t>
            </a:r>
            <a:endParaRPr lang="en-US" altLang="zh-CN" sz="3600" spc="600" dirty="0" smtClean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600" dirty="0" smtClean="0">
                <a:solidFill>
                  <a:srgbClr val="000C0C"/>
                </a:solidFill>
                <a:latin typeface="楷体" pitchFamily="49" charset="-122"/>
                <a:ea typeface="楷体" pitchFamily="49" charset="-122"/>
              </a:rPr>
              <a:t>口几（ ）  口欠（ ）  女子（ ）</a:t>
            </a:r>
            <a:endParaRPr lang="zh-CN" sz="3600" spc="600" dirty="0">
              <a:solidFill>
                <a:srgbClr val="000C0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332656"/>
            <a:ext cx="47170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●想一想，说一说。</a:t>
            </a:r>
            <a:endParaRPr lang="zh-CN" altLang="en-US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82010" y="1124744"/>
            <a:ext cx="6479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拿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6126" y="112474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古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8954" y="112474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息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7711" y="1772816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示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1827" y="1772816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男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94655" y="1772816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尘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86284" y="2420888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泉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40400" y="2420888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岩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3228" y="2420888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鲜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86284" y="3107101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甜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40400" y="3107101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明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83228" y="3107101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尖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86284" y="374388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早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40400" y="374388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味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83228" y="374388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吓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86284" y="4410260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召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0400" y="4410260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吐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83228" y="4410260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哈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86284" y="508518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叽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40400" y="508518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83228" y="5085184"/>
            <a:ext cx="6479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好</a:t>
            </a:r>
            <a:endParaRPr lang="zh-CN" altLang="en-US" sz="36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252536" y="1844824"/>
            <a:ext cx="4608437" cy="460867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395496" y="1268760"/>
            <a:ext cx="5208952" cy="314267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小朋友们：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再见！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  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大  树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72032" y="1467337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dà   shù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就  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7544" y="2520926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jiù   shì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蚕  儿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99792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cán   ér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棍  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11792" y="3581590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ɡùn   zǐ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门  闩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3581590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mén shuān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掰  开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5536" y="4585790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bāi   kāi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苞  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bāo   ɡǔ</a:t>
            </a:r>
            <a:endParaRPr lang="en-US" altLang="zh-CN" sz="28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休  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4895201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xiū  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xī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天  虫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92280" y="146459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tiān</a:t>
            </a:r>
            <a:r>
              <a:rPr lang="en-US" altLang="zh-CN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chónɡ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插  花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932272" y="2518185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chā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huā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  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164520" y="2518185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yī   ɡēn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毛  笔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máo   bǐ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写  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092512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xiě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zì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  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859800" y="4583049"/>
            <a:ext cx="1584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hé   shǒu</a:t>
            </a:r>
            <a:endParaRPr lang="en-US" altLang="zh-CN" sz="2800" b="1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拿  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020272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ná 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qǐ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甜  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95536" y="5521894"/>
            <a:ext cx="18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tián  dòu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鸣  啼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483768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mínɡ   tí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闯  进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572000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chuǎnɡ jìn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马  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020504" y="5519153"/>
            <a:ext cx="1583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mǎ    pǐ </a:t>
            </a:r>
            <a:endParaRPr lang="zh-CN" altLang="en-US" sz="28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611560" y="141277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pāi shǒu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300413" y="2886075"/>
            <a:ext cx="2287587" cy="2232025"/>
            <a:chOff x="0" y="0"/>
            <a:chExt cx="4825" cy="447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78213" y="2814638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拍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拍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球 拍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43608" y="2060848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5576" y="4473575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qiú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拍 手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372225" y="5949950"/>
          <a:ext cx="546100" cy="712788"/>
        </p:xfrm>
        <a:graphic>
          <a:graphicData uri="http://schemas.openxmlformats.org/presentationml/2006/ole">
            <p:oleObj spid="_x0000_s28673" name="包装程序外壳对象" showAsIcon="1" r:id="rId5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260648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435942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拍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1522879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3935879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endParaRPr lang="zh-CN" altLang="en-US" sz="36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037229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拍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435942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球 拍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43608" y="1523152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5576" y="3935879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qiú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037229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拍 手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</a:rPr>
              <a:t>扌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提手旁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47026" y="5301208"/>
            <a:ext cx="23519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tí</a:t>
            </a: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shǒu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pánɡ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  <p:controls>
      <p:control spid="7170" name="ShockwaveFlash1" r:id="rId2" imgW="3311657" imgH="3384534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300413" y="2886075"/>
            <a:ext cx="2287587" cy="2232025"/>
            <a:chOff x="0" y="0"/>
            <a:chExt cx="4825" cy="447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78213" y="2814638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力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1216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kāi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lì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开 合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手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66186" y="2060848"/>
            <a:ext cx="180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5576" y="4473575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拍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443663" y="6021388"/>
          <a:ext cx="546100" cy="712787"/>
        </p:xfrm>
        <a:graphic>
          <a:graphicData uri="http://schemas.openxmlformats.org/presentationml/2006/ole">
            <p:oleObj spid="_x0000_s27649" name="包装程序外壳对象" showAsIcon="1" r:id="rId5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260648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435942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力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12160" y="1522879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kāi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3935879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lì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037229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开 合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435942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手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66186" y="1523152"/>
            <a:ext cx="180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pāi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5576" y="3935879"/>
            <a:ext cx="21602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hé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037229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合 拍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1041" y="526734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人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9992" y="5805264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pc="2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人字头</a:t>
            </a:r>
            <a:endParaRPr lang="zh-CN" altLang="en-US" sz="4000" b="1" spc="2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47026" y="5301208"/>
            <a:ext cx="2185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rén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32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tóu</a:t>
            </a:r>
            <a:endParaRPr lang="zh-CN" altLang="en-US" sz="3200" spc="-3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</p:spTree>
    <p:controls>
      <p:control spid="8194" name="ShockwaveFlash1" r:id="rId2" imgW="3311657" imgH="3313409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934" y="3600"/>
            <a:ext cx="9144000" cy="6854400"/>
          </a:xfrm>
          <a:prstGeom prst="rect">
            <a:avLst/>
          </a:prstGeom>
          <a:noFill/>
        </p:spPr>
      </p:pic>
      <p:grpSp>
        <p:nvGrpSpPr>
          <p:cNvPr id="2" name="组合 23556"/>
          <p:cNvGrpSpPr>
            <a:grpSpLocks/>
          </p:cNvGrpSpPr>
          <p:nvPr/>
        </p:nvGrpSpPr>
        <p:grpSpPr bwMode="auto">
          <a:xfrm>
            <a:off x="3300413" y="2886075"/>
            <a:ext cx="2287587" cy="2232025"/>
            <a:chOff x="0" y="0"/>
            <a:chExt cx="4825" cy="447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825" cy="44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200"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" name="组合 23558"/>
            <p:cNvGrpSpPr>
              <a:grpSpLocks/>
            </p:cNvGrpSpPr>
            <p:nvPr/>
          </p:nvGrpSpPr>
          <p:grpSpPr bwMode="auto">
            <a:xfrm>
              <a:off x="1" y="0"/>
              <a:ext cx="4761" cy="4474"/>
              <a:chOff x="0" y="0"/>
              <a:chExt cx="4988" cy="4474"/>
            </a:xfrm>
          </p:grpSpPr>
          <p:sp>
            <p:nvSpPr>
              <p:cNvPr id="5" name="Line 7"/>
              <p:cNvSpPr>
                <a:spLocks noChangeShapeType="1"/>
              </p:cNvSpPr>
              <p:nvPr/>
            </p:nvSpPr>
            <p:spPr bwMode="auto">
              <a:xfrm>
                <a:off x="0" y="2382"/>
                <a:ext cx="49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>
                <a:off x="2495" y="0"/>
                <a:ext cx="50" cy="4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213" y="798344"/>
            <a:ext cx="30908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88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zh-CN" altLang="en-US" sz="88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8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478213" y="2814638"/>
            <a:ext cx="228600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9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139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265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豆 角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89600" y="2060575"/>
            <a:ext cx="208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345348" y="4473575"/>
            <a:ext cx="1872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jiǎo</a:t>
            </a:r>
            <a:endParaRPr lang="zh-CN" altLang="en-US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205538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大 豆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931863" y="4973638"/>
            <a:ext cx="1839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豆 子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5616" y="2060848"/>
            <a:ext cx="15841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dou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827584" y="4473575"/>
            <a:ext cx="20162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dòu</a:t>
            </a:r>
            <a:r>
              <a:rPr lang="en-US" altLang="zh-CN" sz="36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600" spc="-300" dirty="0" err="1" smtClean="0">
                <a:latin typeface="黑体" pitchFamily="49" charset="-122"/>
                <a:ea typeface="黑体" pitchFamily="49" charset="-122"/>
              </a:rPr>
              <a:t>zi</a:t>
            </a:r>
            <a:endParaRPr lang="en-US" altLang="zh-CN" sz="36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949325" y="2574925"/>
            <a:ext cx="18224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豆 豆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1" descr="C:\Users\Administrator\Desktop\图片1 拷贝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9935" y="5034545"/>
            <a:ext cx="2412776" cy="1800877"/>
          </a:xfrm>
          <a:prstGeom prst="rect">
            <a:avLst/>
          </a:prstGeom>
          <a:noFill/>
        </p:spPr>
      </p:pic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300788" y="5949950"/>
          <a:ext cx="546100" cy="712788"/>
        </p:xfrm>
        <a:graphic>
          <a:graphicData uri="http://schemas.openxmlformats.org/presentationml/2006/ole">
            <p:oleObj spid="_x0000_s29697" name="包装程序外壳对象" showAsIcon="1" r:id="rId5" imgW="546120" imgH="712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1470</Words>
  <Application>Microsoft Office PowerPoint</Application>
  <PresentationFormat>全屏显示(4:3)</PresentationFormat>
  <Paragraphs>377</Paragraphs>
  <Slides>32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包装程序外壳对象</vt:lpstr>
      <vt:lpstr>幻灯片 1</vt:lpstr>
      <vt:lpstr>幻灯片 2</vt:lpstr>
      <vt:lpstr>学习目标：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合作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zg</dc:creator>
  <cp:lastModifiedBy>Administrator</cp:lastModifiedBy>
  <cp:revision>40</cp:revision>
  <dcterms:created xsi:type="dcterms:W3CDTF">2017-02-20T00:47:46Z</dcterms:created>
  <dcterms:modified xsi:type="dcterms:W3CDTF">2017-02-20T13:39:44Z</dcterms:modified>
</cp:coreProperties>
</file>