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handoutMasterIdLst>
    <p:handoutMasterId r:id="rId27"/>
  </p:handoutMasterIdLst>
  <p:sldIdLst>
    <p:sldId id="257" r:id="rId3"/>
    <p:sldId id="258" r:id="rId4"/>
    <p:sldId id="275" r:id="rId5"/>
    <p:sldId id="276" r:id="rId6"/>
    <p:sldId id="277" r:id="rId7"/>
    <p:sldId id="290" r:id="rId8"/>
    <p:sldId id="291" r:id="rId9"/>
    <p:sldId id="292" r:id="rId10"/>
    <p:sldId id="293" r:id="rId11"/>
    <p:sldId id="294" r:id="rId12"/>
    <p:sldId id="296" r:id="rId13"/>
    <p:sldId id="299" r:id="rId14"/>
    <p:sldId id="300" r:id="rId15"/>
    <p:sldId id="301" r:id="rId16"/>
    <p:sldId id="297" r:id="rId17"/>
    <p:sldId id="302" r:id="rId18"/>
    <p:sldId id="298" r:id="rId19"/>
    <p:sldId id="303" r:id="rId20"/>
    <p:sldId id="304" r:id="rId21"/>
    <p:sldId id="305" r:id="rId22"/>
    <p:sldId id="306" r:id="rId23"/>
    <p:sldId id="307" r:id="rId24"/>
    <p:sldId id="264" r:id="rId25"/>
  </p:sldIdLst>
  <p:sldSz cx="12192000" cy="6858000"/>
  <p:notesSz cx="6858000" cy="9144000"/>
  <p:embeddedFontLst>
    <p:embeddedFont>
      <p:font typeface="微软雅黑" panose="020B0503020204020204" charset="-122"/>
      <p:regular r:id="rId31"/>
    </p:embeddedFont>
    <p:embeddedFont>
      <p:font typeface="千阙行书" charset="-122"/>
      <p:regular r:id="rId32"/>
    </p:embeddedFont>
    <p:embeddedFont>
      <p:font typeface="黑体" panose="02010609060101010101" charset="-122"/>
      <p:regular r:id="rId33"/>
    </p:embeddedFont>
    <p:embeddedFont>
      <p:font typeface="楷体" panose="02010609060101010101" charset="-122"/>
      <p:regular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59"/>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75573" y="1436370"/>
            <a:ext cx="6840855" cy="1445260"/>
          </a:xfrm>
          <a:prstGeom prst="rect">
            <a:avLst/>
          </a:prstGeom>
          <a:noFill/>
          <a:ln>
            <a:noFill/>
          </a:ln>
        </p:spPr>
        <p:txBody>
          <a:bodyPr wrap="none" rtlCol="0" anchor="t">
            <a:spAutoFit/>
            <a:scene3d>
              <a:camera prst="orthographicFront"/>
              <a:lightRig rig="threePt" dir="t"/>
            </a:scene3d>
          </a:bodyPr>
          <a:p>
            <a:pPr algn="ctr"/>
            <a:r>
              <a:rPr lang="zh-CN" altLang="en-US" sz="8800" b="1">
                <a:solidFill>
                  <a:srgbClr val="FF0000"/>
                </a:solidFill>
                <a:effectLst>
                  <a:outerShdw blurRad="38100" dist="19050" dir="2700000" algn="tl" rotWithShape="0">
                    <a:schemeClr val="dk1">
                      <a:alpha val="40000"/>
                    </a:schemeClr>
                  </a:outerShdw>
                </a:effectLst>
                <a:latin typeface="千阙行书" charset="-122"/>
                <a:ea typeface="千阙行书" charset="-122"/>
              </a:rPr>
              <a:t>语 文 园 地四</a:t>
            </a:r>
            <a:endParaRPr lang="zh-CN" altLang="en-US" sz="8800" b="1">
              <a:solidFill>
                <a:srgbClr val="FF0000"/>
              </a:solidFill>
              <a:effectLst>
                <a:outerShdw blurRad="38100" dist="19050" dir="2700000" algn="tl" rotWithShape="0">
                  <a:schemeClr val="dk1">
                    <a:alpha val="40000"/>
                  </a:schemeClr>
                </a:outerShdw>
              </a:effectLst>
              <a:latin typeface="千阙行书" charset="-122"/>
              <a:ea typeface="千阙行书" charset="-122"/>
            </a:endParaRPr>
          </a:p>
        </p:txBody>
      </p:sp>
      <p:cxnSp>
        <p:nvCxnSpPr>
          <p:cNvPr id="4" name="直接连接符 3"/>
          <p:cNvCxnSpPr/>
          <p:nvPr/>
        </p:nvCxnSpPr>
        <p:spPr>
          <a:xfrm flipV="1">
            <a:off x="1551305" y="3021330"/>
            <a:ext cx="9057640" cy="46990"/>
          </a:xfrm>
          <a:prstGeom prst="line">
            <a:avLst/>
          </a:prstGeom>
          <a:ln w="101600" cmpd="sng">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流程图: 终止 4">
            <a:hlinkClick r:id="rId1" action="ppaction://hlinksldjump"/>
          </p:cNvPr>
          <p:cNvSpPr/>
          <p:nvPr/>
        </p:nvSpPr>
        <p:spPr>
          <a:xfrm>
            <a:off x="2494915" y="3989070"/>
            <a:ext cx="7368540" cy="504190"/>
          </a:xfrm>
          <a:prstGeom prst="flowChartTerminator">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20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部编人教本四年级上册语文第四单元</a:t>
            </a:r>
            <a:endParaRPr lang="zh-CN" altLang="en-US" sz="20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94155" y="2275205"/>
            <a:ext cx="9480550" cy="1753235"/>
          </a:xfrm>
          <a:prstGeom prst="rect">
            <a:avLst/>
          </a:prstGeom>
          <a:noFill/>
        </p:spPr>
        <p:txBody>
          <a:bodyPr wrap="square" rtlCol="0" anchor="t">
            <a:spAutoFit/>
          </a:bodyPr>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同学们，我们在前面认识了一些花卉，这节课我们—起走进“词句段王国”，一起去感受词语和句子的无穷魅力吧。</a:t>
            </a:r>
            <a:endParaRPr lang="zh-CN" altLang="en-US" sz="3600" b="1">
              <a:latin typeface="楷体" panose="02010609060101010101" charset="-122"/>
              <a:ea typeface="楷体" panose="02010609060101010101" charset="-122"/>
              <a:cs typeface="楷体" panose="02010609060101010101" charset="-122"/>
            </a:endParaRPr>
          </a:p>
        </p:txBody>
      </p:sp>
      <p:sp>
        <p:nvSpPr>
          <p:cNvPr id="3" name="双波形 2"/>
          <p:cNvSpPr/>
          <p:nvPr/>
        </p:nvSpPr>
        <p:spPr>
          <a:xfrm>
            <a:off x="538480" y="535305"/>
            <a:ext cx="2143125"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词句段运用</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99490" y="1683385"/>
            <a:ext cx="10193020" cy="2113280"/>
          </a:xfrm>
          <a:prstGeom prst="rect">
            <a:avLst/>
          </a:prstGeom>
        </p:spPr>
      </p:pic>
      <p:sp>
        <p:nvSpPr>
          <p:cNvPr id="4" name="椭圆形标注 3"/>
          <p:cNvSpPr/>
          <p:nvPr/>
        </p:nvSpPr>
        <p:spPr>
          <a:xfrm>
            <a:off x="6118860" y="474345"/>
            <a:ext cx="5220335" cy="1683385"/>
          </a:xfrm>
          <a:prstGeom prst="wedgeEllipse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读读词语，说一说，看看这些词语有什么特点。</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5" name="上箭头标注 4"/>
          <p:cNvSpPr/>
          <p:nvPr/>
        </p:nvSpPr>
        <p:spPr>
          <a:xfrm>
            <a:off x="3577590" y="3642995"/>
            <a:ext cx="5220335" cy="2021205"/>
          </a:xfrm>
          <a:prstGeom prst="upArrowCallout">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3600">
                <a:solidFill>
                  <a:srgbClr val="FF0000"/>
                </a:solidFill>
                <a:latin typeface="楷体" panose="02010609060101010101" charset="-122"/>
                <a:ea typeface="楷体" panose="02010609060101010101" charset="-122"/>
              </a:rPr>
              <a:t>    </a:t>
            </a:r>
            <a:r>
              <a:rPr lang="zh-CN" altLang="en-US" sz="3600">
                <a:solidFill>
                  <a:srgbClr val="FF0000"/>
                </a:solidFill>
                <a:latin typeface="楷体" panose="02010609060101010101" charset="-122"/>
                <a:ea typeface="楷体" panose="02010609060101010101" charset="-122"/>
              </a:rPr>
              <a:t>这些词语都是描写人物特点的成语。</a:t>
            </a:r>
            <a:endParaRPr lang="zh-CN" altLang="en-US" sz="360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0100" y="1160780"/>
            <a:ext cx="10591800" cy="645160"/>
          </a:xfrm>
          <a:prstGeom prst="rect">
            <a:avLst/>
          </a:prstGeom>
          <a:gradFill>
            <a:gsLst>
              <a:gs pos="2000">
                <a:srgbClr val="D1F7FB"/>
              </a:gs>
              <a:gs pos="100000">
                <a:srgbClr val="90B1E4"/>
              </a:gs>
            </a:gsLst>
            <a:lin scaled="1"/>
          </a:gradFill>
        </p:spPr>
        <p:txBody>
          <a:bodyPr wrap="square" rtlCol="0" anchor="t">
            <a:spAutoFit/>
          </a:bodyPr>
          <a:p>
            <a:r>
              <a:rPr lang="zh-CN" altLang="en-US" sz="3600"/>
              <a:t>你们知道这些词语的意思吗？在小组内说一说吧！</a:t>
            </a:r>
            <a:endParaRPr lang="zh-CN" altLang="en-US" sz="3600"/>
          </a:p>
        </p:txBody>
      </p:sp>
      <p:sp>
        <p:nvSpPr>
          <p:cNvPr id="3" name="文本框 2"/>
          <p:cNvSpPr txBox="1"/>
          <p:nvPr/>
        </p:nvSpPr>
        <p:spPr>
          <a:xfrm>
            <a:off x="302895" y="2135505"/>
            <a:ext cx="11586210" cy="3784600"/>
          </a:xfrm>
          <a:prstGeom prst="rect">
            <a:avLst/>
          </a:prstGeom>
          <a:gradFill>
            <a:gsLst>
              <a:gs pos="100000">
                <a:srgbClr val="F8F3B1"/>
              </a:gs>
              <a:gs pos="0">
                <a:srgbClr val="FBBE97"/>
              </a:gs>
            </a:gsLst>
            <a:lin scaled="1"/>
          </a:gradFill>
        </p:spPr>
        <p:txBody>
          <a:bodyPr wrap="square" rtlCol="0" anchor="t">
            <a:spAutoFit/>
          </a:bodyPr>
          <a:p>
            <a:r>
              <a:rPr lang="zh-CN" altLang="en-US" sz="2400"/>
              <a:t>腾云驾雾：乘着云，驾着雾。原是传说中指会法术的人乘云雾飞行，后形容奔驰迅速或头脑发昏。</a:t>
            </a:r>
            <a:endParaRPr lang="zh-CN" altLang="en-US" sz="2400"/>
          </a:p>
          <a:p>
            <a:r>
              <a:rPr lang="zh-CN" altLang="en-US" sz="2400"/>
              <a:t>上天入地：升上天空，钻入地下。形容神通广大。也比喻为实现某种目的而四处奔走。</a:t>
            </a:r>
            <a:endParaRPr lang="zh-CN" altLang="en-US" sz="2400"/>
          </a:p>
          <a:p>
            <a:r>
              <a:rPr lang="zh-CN" altLang="en-US" sz="2400"/>
              <a:t>神机妙算：惊人的机智，巧妙的计谋。形容善于估计复杂的变化的情势，决定策略。</a:t>
            </a:r>
            <a:endParaRPr lang="zh-CN" altLang="en-US" sz="2400"/>
          </a:p>
          <a:p>
            <a:r>
              <a:rPr lang="zh-CN" altLang="en-US" sz="2400"/>
              <a:t>各显神通：比喻在各自工作中显身手。</a:t>
            </a:r>
            <a:endParaRPr lang="zh-CN" altLang="en-US" sz="2400"/>
          </a:p>
          <a:p>
            <a:r>
              <a:rPr lang="zh-CN" altLang="en-US" sz="2400"/>
              <a:t>三头六臂：三个脑袋，六条胳臂。原为佛家语，指佛的法相。后比喻神奇的本领。</a:t>
            </a:r>
            <a:endParaRPr lang="zh-CN" altLang="en-US" sz="2400"/>
          </a:p>
          <a:p>
            <a:r>
              <a:rPr lang="zh-CN" altLang="en-US" sz="2400"/>
              <a:t>眼观六路：眼睛看到四面八方。形容机智灵活，遇事能多方观察，全面了解。</a:t>
            </a:r>
            <a:endParaRPr lang="zh-CN" altLang="en-US" sz="2400"/>
          </a:p>
          <a:p>
            <a:r>
              <a:rPr lang="zh-CN" altLang="en-US" sz="2400"/>
              <a:t>耳听八方：耳朵同时察听各方面来的声音。形容人很机警。</a:t>
            </a:r>
            <a:endParaRPr lang="zh-CN" altLang="en-US" sz="2400"/>
          </a:p>
          <a:p>
            <a:r>
              <a:rPr lang="zh-CN" altLang="en-US" sz="2400"/>
              <a:t>刀枪不入：刀砍不进，枪刺不死，原形容人铜皮铁骨或物体十分结实。现多比喻一个人僵化固执，冥顽不灵，很难被说服打动。</a:t>
            </a:r>
            <a:endParaRPr lang="zh-CN" altLang="en-US" sz="2400"/>
          </a:p>
        </p:txBody>
      </p:sp>
      <p:sp>
        <p:nvSpPr>
          <p:cNvPr id="4" name="双波形 3"/>
          <p:cNvSpPr/>
          <p:nvPr/>
        </p:nvSpPr>
        <p:spPr>
          <a:xfrm>
            <a:off x="508000" y="30543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理解意思</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bldLvl="0" animBg="1"/>
      <p:bldP spid="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云形标注 1"/>
          <p:cNvSpPr/>
          <p:nvPr/>
        </p:nvSpPr>
        <p:spPr>
          <a:xfrm>
            <a:off x="2047240" y="367030"/>
            <a:ext cx="9337040" cy="1483995"/>
          </a:xfrm>
          <a:prstGeom prst="cloud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大家现在已经知道这些词语的意思了，谁能说说你从这些词语想到了哪些人物或故事，大家能不能选一两个成语说一句话呢？</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397000" y="2355850"/>
            <a:ext cx="9398000" cy="645160"/>
          </a:xfrm>
          <a:prstGeom prst="rect">
            <a:avLst/>
          </a:prstGeom>
          <a:gradFill>
            <a:gsLst>
              <a:gs pos="2000">
                <a:srgbClr val="D1F7FB"/>
              </a:gs>
              <a:gs pos="100000">
                <a:srgbClr val="90B1E4"/>
              </a:gs>
            </a:gsLst>
            <a:lin scaled="1"/>
          </a:gradFill>
        </p:spPr>
        <p:txBody>
          <a:bodyPr wrap="square" rtlCol="0" anchor="t">
            <a:spAutoFit/>
          </a:bodyPr>
          <a:p>
            <a:r>
              <a:rPr lang="zh-CN" altLang="en-US" sz="3600"/>
              <a:t>孙悟空不仅会腾云驾雾，还能上天入地呢！</a:t>
            </a:r>
            <a:endParaRPr lang="zh-CN" altLang="en-US" sz="3600"/>
          </a:p>
        </p:txBody>
      </p:sp>
      <p:sp>
        <p:nvSpPr>
          <p:cNvPr id="4" name="文本框 3"/>
          <p:cNvSpPr txBox="1"/>
          <p:nvPr/>
        </p:nvSpPr>
        <p:spPr>
          <a:xfrm>
            <a:off x="1397000" y="3550285"/>
            <a:ext cx="9398000" cy="645160"/>
          </a:xfrm>
          <a:prstGeom prst="rect">
            <a:avLst/>
          </a:prstGeom>
          <a:gradFill>
            <a:gsLst>
              <a:gs pos="100000">
                <a:srgbClr val="F8F3B1"/>
              </a:gs>
              <a:gs pos="0">
                <a:srgbClr val="FBBE97"/>
              </a:gs>
            </a:gsLst>
            <a:lin scaled="1"/>
          </a:gradFill>
        </p:spPr>
        <p:txBody>
          <a:bodyPr wrap="square" rtlCol="0" anchor="t">
            <a:spAutoFit/>
          </a:bodyPr>
          <a:p>
            <a:r>
              <a:rPr lang="zh-CN" altLang="en-US" sz="3600"/>
              <a:t>诸葛亮真是一个神机妙算的人。</a:t>
            </a:r>
            <a:endParaRPr lang="zh-CN" altLang="en-US" sz="3600"/>
          </a:p>
        </p:txBody>
      </p:sp>
      <p:sp>
        <p:nvSpPr>
          <p:cNvPr id="5" name="文本框 4"/>
          <p:cNvSpPr txBox="1"/>
          <p:nvPr/>
        </p:nvSpPr>
        <p:spPr>
          <a:xfrm>
            <a:off x="1397000" y="4927600"/>
            <a:ext cx="9398000" cy="645160"/>
          </a:xfrm>
          <a:prstGeom prst="rect">
            <a:avLst/>
          </a:prstGeom>
          <a:gradFill>
            <a:gsLst>
              <a:gs pos="77000">
                <a:srgbClr val="C6E1C8"/>
              </a:gs>
              <a:gs pos="0">
                <a:srgbClr val="DEEADC"/>
              </a:gs>
            </a:gsLst>
            <a:path path="circle">
              <a:fillToRect t="100000" r="100000"/>
            </a:path>
            <a:tileRect l="-100000" b="-100000"/>
          </a:gradFill>
        </p:spPr>
        <p:txBody>
          <a:bodyPr wrap="square" rtlCol="0" anchor="t">
            <a:spAutoFit/>
          </a:bodyPr>
          <a:p>
            <a:r>
              <a:rPr lang="zh-CN" altLang="en-US" sz="3600"/>
              <a:t>难道她真的有刀枪不入的本事吗？</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双波形 1"/>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拓展积累</a:t>
            </a:r>
            <a:endParaRPr lang="zh-CN" altLang="en-US" sz="2800" b="1">
              <a:solidFill>
                <a:srgbClr val="FF0000"/>
              </a:solidFill>
              <a:latin typeface="楷体" panose="02010609060101010101" charset="-122"/>
              <a:ea typeface="楷体" panose="02010609060101010101" charset="-122"/>
            </a:endParaRPr>
          </a:p>
        </p:txBody>
      </p:sp>
      <p:sp>
        <p:nvSpPr>
          <p:cNvPr id="3" name="文本框 2"/>
          <p:cNvSpPr txBox="1"/>
          <p:nvPr/>
        </p:nvSpPr>
        <p:spPr>
          <a:xfrm>
            <a:off x="2569210" y="1721485"/>
            <a:ext cx="7392035" cy="3415030"/>
          </a:xfrm>
          <a:prstGeom prst="rect">
            <a:avLst/>
          </a:prstGeom>
          <a:noFill/>
        </p:spPr>
        <p:txBody>
          <a:bodyPr wrap="square" rtlCol="0" anchor="t">
            <a:spAutoFit/>
          </a:bodyPr>
          <a:p>
            <a:pPr fontAlgn="auto">
              <a:lnSpc>
                <a:spcPct val="150000"/>
              </a:lnSpc>
            </a:pPr>
            <a:r>
              <a:rPr lang="zh-CN" altLang="en-US" sz="3600"/>
              <a:t>料事如神     博古通今     出类拔萃  </a:t>
            </a:r>
            <a:endParaRPr lang="zh-CN" altLang="en-US" sz="3600"/>
          </a:p>
          <a:p>
            <a:pPr fontAlgn="auto">
              <a:lnSpc>
                <a:spcPct val="150000"/>
              </a:lnSpc>
            </a:pPr>
            <a:r>
              <a:rPr lang="zh-CN" altLang="en-US" sz="3600"/>
              <a:t>学贯中西     宽容大度     义正辞严</a:t>
            </a:r>
            <a:endParaRPr lang="zh-CN" altLang="en-US" sz="3600"/>
          </a:p>
          <a:p>
            <a:pPr fontAlgn="auto">
              <a:lnSpc>
                <a:spcPct val="150000"/>
              </a:lnSpc>
            </a:pPr>
            <a:r>
              <a:rPr lang="zh-CN" altLang="en-US" sz="3600"/>
              <a:t> 赤胆忠心    不屈不挠     视死如归  </a:t>
            </a:r>
            <a:endParaRPr lang="zh-CN" altLang="en-US" sz="3600"/>
          </a:p>
          <a:p>
            <a:pPr fontAlgn="auto">
              <a:lnSpc>
                <a:spcPct val="150000"/>
              </a:lnSpc>
            </a:pPr>
            <a:r>
              <a:rPr lang="zh-CN" altLang="en-US" sz="3600"/>
              <a:t>临危不惧     铁面无私     大义灭亲</a:t>
            </a:r>
            <a:endParaRPr lang="zh-CN" altLang="en-US" sz="3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67510" y="769620"/>
            <a:ext cx="8626475" cy="4615180"/>
          </a:xfrm>
          <a:prstGeom prst="rect">
            <a:avLst/>
          </a:prstGeom>
        </p:spPr>
      </p:pic>
      <p:sp>
        <p:nvSpPr>
          <p:cNvPr id="4" name="椭圆形标注 3"/>
          <p:cNvSpPr/>
          <p:nvPr/>
        </p:nvSpPr>
        <p:spPr>
          <a:xfrm>
            <a:off x="6609080" y="443230"/>
            <a:ext cx="5248910" cy="1224915"/>
          </a:xfrm>
          <a:prstGeom prst="wedgeEllipse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   </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读读句子，说说这些句子有什么特点。</a:t>
            </a:r>
            <a:endParaRPr lang="zh-CN" altLang="en-US" sz="2800"/>
          </a:p>
        </p:txBody>
      </p:sp>
      <p:sp>
        <p:nvSpPr>
          <p:cNvPr id="5" name="上箭头标注 4"/>
          <p:cNvSpPr/>
          <p:nvPr/>
        </p:nvSpPr>
        <p:spPr>
          <a:xfrm>
            <a:off x="2679065" y="5201285"/>
            <a:ext cx="7454265" cy="1239520"/>
          </a:xfrm>
          <a:prstGeom prst="upArrowCallout">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b="1">
                <a:solidFill>
                  <a:srgbClr val="FF0000"/>
                </a:solidFill>
                <a:latin typeface="楷体" panose="02010609060101010101" charset="-122"/>
                <a:ea typeface="楷体" panose="02010609060101010101" charset="-122"/>
              </a:rPr>
              <a:t>    </a:t>
            </a:r>
            <a:r>
              <a:rPr lang="zh-CN" altLang="en-US" sz="2800" b="1">
                <a:solidFill>
                  <a:srgbClr val="FF0000"/>
                </a:solidFill>
                <a:latin typeface="楷体" panose="02010609060101010101" charset="-122"/>
                <a:ea typeface="楷体" panose="02010609060101010101" charset="-122"/>
              </a:rPr>
              <a:t>这三个句子都是神话故事中的语句，是作者想象的，让我们感受到了想象的神奇。</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云形标注 1"/>
          <p:cNvSpPr/>
          <p:nvPr/>
        </p:nvSpPr>
        <p:spPr>
          <a:xfrm>
            <a:off x="1526540" y="1621790"/>
            <a:ext cx="8831580" cy="2969895"/>
          </a:xfrm>
          <a:prstGeom prst="cloud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3600" b="1">
                <a:solidFill>
                  <a:srgbClr val="FF0000"/>
                </a:solidFill>
                <a:latin typeface="楷体" panose="02010609060101010101" charset="-122"/>
                <a:ea typeface="楷体" panose="02010609060101010101" charset="-122"/>
                <a:cs typeface="楷体" panose="02010609060101010101" charset="-122"/>
              </a:rPr>
              <a:t>       </a:t>
            </a:r>
            <a:r>
              <a:rPr lang="zh-CN" altLang="en-US" sz="3600" b="1">
                <a:solidFill>
                  <a:srgbClr val="FF0000"/>
                </a:solidFill>
                <a:latin typeface="楷体" panose="02010609060101010101" charset="-122"/>
                <a:ea typeface="楷体" panose="02010609060101010101" charset="-122"/>
                <a:cs typeface="楷体" panose="02010609060101010101" charset="-122"/>
              </a:rPr>
              <a:t>想一想：你在其他神话故事中，读到过让你感到神奇的情节吗？</a:t>
            </a:r>
            <a:endParaRPr lang="zh-CN" altLang="en-US" sz="36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38300" y="1128395"/>
            <a:ext cx="8915400" cy="4937760"/>
          </a:xfrm>
          <a:prstGeom prst="rect">
            <a:avLst/>
          </a:prstGeom>
        </p:spPr>
      </p:pic>
      <p:sp>
        <p:nvSpPr>
          <p:cNvPr id="3" name="双波形 2"/>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日积月累</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58815" y="1013460"/>
            <a:ext cx="5556885" cy="4831080"/>
          </a:xfrm>
          <a:prstGeom prst="rect">
            <a:avLst/>
          </a:prstGeom>
          <a:noFill/>
        </p:spPr>
        <p:txBody>
          <a:bodyPr wrap="square" rtlCol="0" anchor="t">
            <a:spAutoFit/>
          </a:bodyPr>
          <a:p>
            <a:pPr algn="just"/>
            <a:r>
              <a:rPr lang="en-US" altLang="zh-CN" sz="2800"/>
              <a:t>        </a:t>
            </a:r>
            <a:r>
              <a:rPr lang="zh-CN" altLang="en-US" sz="2800">
                <a:solidFill>
                  <a:srgbClr val="FF0000"/>
                </a:solidFill>
              </a:rPr>
              <a:t>李商隐</a:t>
            </a:r>
            <a:r>
              <a:rPr lang="zh-CN" altLang="en-US" sz="2800"/>
              <a:t>，字义山，号玉溪（谿）生、樊南生，唐代著名诗人，祖籍河内（今河南省焦作市）沁阳，出生于郑州荥阳。他擅长诗歌写作，是晚唐最出色的诗人之一，和杜牧合称“小李杜”，与温庭筠合称为“温李”。其诗构思新奇，因处于牛李党争的夹缝之中，一生很不得志。死后葬于家乡沁阳（今河南焦作市沁阳与博爱县交界之处）。作品收录为《李义山诗集》。</a:t>
            </a:r>
            <a:endParaRPr lang="zh-CN" altLang="en-US" sz="2800"/>
          </a:p>
        </p:txBody>
      </p:sp>
      <p:pic>
        <p:nvPicPr>
          <p:cNvPr id="3" name="图片 2"/>
          <p:cNvPicPr>
            <a:picLocks noChangeAspect="1"/>
          </p:cNvPicPr>
          <p:nvPr/>
        </p:nvPicPr>
        <p:blipFill>
          <a:blip r:embed="rId1"/>
          <a:stretch>
            <a:fillRect/>
          </a:stretch>
        </p:blipFill>
        <p:spPr>
          <a:xfrm>
            <a:off x="1247775" y="1014730"/>
            <a:ext cx="3938905" cy="4923790"/>
          </a:xfrm>
          <a:prstGeom prst="rect">
            <a:avLst/>
          </a:prstGeom>
        </p:spPr>
      </p:pic>
      <p:sp>
        <p:nvSpPr>
          <p:cNvPr id="4" name="双波形 3"/>
          <p:cNvSpPr/>
          <p:nvPr/>
        </p:nvSpPr>
        <p:spPr>
          <a:xfrm>
            <a:off x="1247775" y="401320"/>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走进作者</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8835" y="1305560"/>
            <a:ext cx="10513695" cy="4246245"/>
          </a:xfrm>
          <a:prstGeom prst="rect">
            <a:avLst/>
          </a:prstGeom>
          <a:noFill/>
        </p:spPr>
        <p:txBody>
          <a:bodyPr wrap="square" rtlCol="0" anchor="t">
            <a:spAutoFit/>
          </a:bodyPr>
          <a:p>
            <a:pPr fontAlgn="auto">
              <a:lnSpc>
                <a:spcPct val="150000"/>
              </a:lnSpc>
            </a:pPr>
            <a:r>
              <a:rPr lang="zh-CN" altLang="en-US" sz="3600" b="1">
                <a:latin typeface="楷体" panose="02010609060101010101" charset="-122"/>
                <a:ea typeface="楷体" panose="02010609060101010101" charset="-122"/>
                <a:cs typeface="楷体" panose="02010609060101010101" charset="-122"/>
              </a:rPr>
              <a:t>深：暗。         </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长河：银河。</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碧海青天：指嫦娥的枯燥生活，只能见到碧色的海，深蓝色的天。</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夜夜心：指嫦娥每晚都会感到孤单。</a:t>
            </a:r>
            <a:endParaRPr lang="zh-CN" altLang="en-US" sz="3600" b="1">
              <a:latin typeface="楷体" panose="02010609060101010101" charset="-122"/>
              <a:ea typeface="楷体" panose="02010609060101010101" charset="-122"/>
              <a:cs typeface="楷体" panose="02010609060101010101" charset="-122"/>
            </a:endParaRPr>
          </a:p>
        </p:txBody>
      </p:sp>
      <p:sp>
        <p:nvSpPr>
          <p:cNvPr id="3" name="双波形 2"/>
          <p:cNvSpPr/>
          <p:nvPr/>
        </p:nvSpPr>
        <p:spPr>
          <a:xfrm>
            <a:off x="946150" y="52006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词语意思</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双波形 1"/>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新课导入</a:t>
            </a:r>
            <a:endParaRPr lang="zh-CN" altLang="en-US" sz="2800" b="1">
              <a:solidFill>
                <a:srgbClr val="FF0000"/>
              </a:solidFill>
              <a:latin typeface="楷体" panose="02010609060101010101" charset="-122"/>
              <a:ea typeface="楷体" panose="02010609060101010101" charset="-122"/>
            </a:endParaRPr>
          </a:p>
        </p:txBody>
      </p:sp>
      <p:sp>
        <p:nvSpPr>
          <p:cNvPr id="3" name="文本框 2"/>
          <p:cNvSpPr txBox="1"/>
          <p:nvPr/>
        </p:nvSpPr>
        <p:spPr>
          <a:xfrm>
            <a:off x="562610" y="1998345"/>
            <a:ext cx="11066780" cy="2306955"/>
          </a:xfrm>
          <a:prstGeom prst="rect">
            <a:avLst/>
          </a:prstGeom>
          <a:gradFill>
            <a:gsLst>
              <a:gs pos="2000">
                <a:srgbClr val="D1F7FB"/>
              </a:gs>
              <a:gs pos="100000">
                <a:srgbClr val="90B1E4"/>
              </a:gs>
            </a:gsLst>
            <a:lin scaled="1"/>
          </a:gradFill>
        </p:spPr>
        <p:txBody>
          <a:bodyPr wrap="square" rtlCol="0" anchor="t">
            <a:spAutoFit/>
          </a:bodyPr>
          <a:p>
            <a:pPr algn="just"/>
            <a:r>
              <a:rPr lang="en-US" altLang="zh-CN" sz="3600">
                <a:latin typeface="楷体" panose="02010609060101010101" charset="-122"/>
                <a:ea typeface="楷体" panose="02010609060101010101" charset="-122"/>
                <a:cs typeface="楷体" panose="02010609060101010101" charset="-122"/>
              </a:rPr>
              <a:t>    </a:t>
            </a:r>
            <a:r>
              <a:rPr lang="zh-CN" altLang="en-US" sz="3600">
                <a:latin typeface="楷体" panose="02010609060101010101" charset="-122"/>
                <a:ea typeface="楷体" panose="02010609060101010101" charset="-122"/>
                <a:cs typeface="楷体" panose="02010609060101010101" charset="-122"/>
              </a:rPr>
              <a:t>同学们，在本单元的学习中，我们读了许多神话故事，认识了许多神话人物。这节课，我们一起来交流一下自己对神话的认识吧。请大家看着大屏幕，让我们一起读一读三位同学的独特发现吧！ </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6805" y="1862455"/>
            <a:ext cx="10253980" cy="2584450"/>
          </a:xfrm>
          <a:prstGeom prst="rect">
            <a:avLst/>
          </a:prstGeom>
          <a:noFill/>
        </p:spPr>
        <p:txBody>
          <a:bodyPr wrap="square" rtlCol="0" anchor="t">
            <a:spAutoFit/>
          </a:bodyPr>
          <a:p>
            <a:pPr fontAlgn="auto">
              <a:lnSpc>
                <a:spcPct val="150000"/>
              </a:lnSpc>
            </a:pPr>
            <a:r>
              <a:rPr lang="en-US" altLang="zh-CN" sz="3600" b="1">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云母屏风上映着幽暗的烛影，银河渐渐疏落，启明星要消失了。嫦娥应该后悔偷吃了灵药，眼望着碧海青天，夜夜心情孤寂。</a:t>
            </a:r>
            <a:endParaRPr lang="zh-CN" altLang="en-US" sz="3600" b="1">
              <a:latin typeface="楷体" panose="02010609060101010101" charset="-122"/>
              <a:ea typeface="楷体" panose="02010609060101010101" charset="-122"/>
            </a:endParaRPr>
          </a:p>
        </p:txBody>
      </p:sp>
      <p:sp>
        <p:nvSpPr>
          <p:cNvPr id="3" name="双波形 2"/>
          <p:cNvSpPr/>
          <p:nvPr/>
        </p:nvSpPr>
        <p:spPr>
          <a:xfrm>
            <a:off x="1106805"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理解诗意</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1410" y="1721485"/>
            <a:ext cx="10132695" cy="3415030"/>
          </a:xfrm>
          <a:prstGeom prst="rect">
            <a:avLst/>
          </a:prstGeom>
          <a:noFill/>
        </p:spPr>
        <p:txBody>
          <a:bodyPr wrap="square" rtlCol="0" anchor="t">
            <a:spAutoFit/>
          </a:bodyPr>
          <a:p>
            <a:pPr algn="just" fontAlgn="auto">
              <a:lnSpc>
                <a:spcPct val="150000"/>
              </a:lnSpc>
            </a:pPr>
            <a:r>
              <a:rPr lang="en-US" altLang="zh-CN" sz="3600">
                <a:latin typeface="楷体" panose="02010609060101010101" charset="-122"/>
                <a:ea typeface="楷体" panose="02010609060101010101" charset="-122"/>
                <a:cs typeface="楷体" panose="02010609060101010101" charset="-122"/>
              </a:rPr>
              <a:t>    </a:t>
            </a:r>
            <a:r>
              <a:rPr lang="zh-CN" altLang="en-US" sz="3600">
                <a:latin typeface="楷体" panose="02010609060101010101" charset="-122"/>
                <a:ea typeface="楷体" panose="02010609060101010101" charset="-122"/>
                <a:cs typeface="楷体" panose="02010609060101010101" charset="-122"/>
              </a:rPr>
              <a:t>同学们，这节课我们感受到了神话的神奇，学习了一些描写人物特点的词语，还学习了一首古诗，希望同学们在以后的学习中运用所学的知识去解决问题。</a:t>
            </a:r>
            <a:endParaRPr lang="zh-CN" altLang="en-US" sz="3600">
              <a:latin typeface="楷体" panose="02010609060101010101" charset="-122"/>
              <a:ea typeface="楷体" panose="02010609060101010101" charset="-122"/>
              <a:cs typeface="楷体" panose="02010609060101010101" charset="-122"/>
            </a:endParaRPr>
          </a:p>
        </p:txBody>
      </p:sp>
      <p:sp>
        <p:nvSpPr>
          <p:cNvPr id="3" name="双波形 2"/>
          <p:cNvSpPr/>
          <p:nvPr/>
        </p:nvSpPr>
        <p:spPr>
          <a:xfrm>
            <a:off x="1106805"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课堂总结</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0910" y="1306195"/>
            <a:ext cx="10330180" cy="4246245"/>
          </a:xfrm>
          <a:prstGeom prst="rect">
            <a:avLst/>
          </a:prstGeom>
          <a:noFill/>
        </p:spPr>
        <p:txBody>
          <a:bodyPr wrap="square" rtlCol="0" anchor="t">
            <a:spAutoFit/>
          </a:bodyPr>
          <a:p>
            <a:pPr fontAlgn="auto">
              <a:lnSpc>
                <a:spcPct val="150000"/>
              </a:lnSpc>
            </a:pPr>
            <a:r>
              <a:rPr lang="zh-CN" altLang="en-US" sz="3600" b="1">
                <a:latin typeface="楷体" panose="02010609060101010101" charset="-122"/>
                <a:ea typeface="楷体" panose="02010609060101010101" charset="-122"/>
                <a:cs typeface="楷体" panose="02010609060101010101" charset="-122"/>
              </a:rPr>
              <a:t>语文园地</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神话的特点</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圃   卉   蕊   玫   茉   莉   牡   丹  棠</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人物特点</a:t>
            </a:r>
            <a:endParaRPr lang="zh-CN" altLang="en-US" sz="3600" b="1">
              <a:latin typeface="楷体" panose="02010609060101010101" charset="-122"/>
              <a:ea typeface="楷体" panose="02010609060101010101" charset="-122"/>
              <a:cs typeface="楷体" panose="02010609060101010101" charset="-122"/>
            </a:endParaRPr>
          </a:p>
          <a:p>
            <a:pPr fontAlgn="auto">
              <a:lnSpc>
                <a:spcPct val="150000"/>
              </a:lnSpc>
            </a:pPr>
            <a:r>
              <a:rPr lang="zh-CN" altLang="en-US" sz="3600" b="1">
                <a:latin typeface="楷体" panose="02010609060101010101" charset="-122"/>
                <a:ea typeface="楷体" panose="02010609060101010101" charset="-122"/>
                <a:cs typeface="楷体" panose="02010609060101010101" charset="-122"/>
              </a:rPr>
              <a:t>说说诗句的意思</a:t>
            </a:r>
            <a:endParaRPr lang="zh-CN" altLang="en-US" sz="3600" b="1">
              <a:latin typeface="楷体" panose="02010609060101010101" charset="-122"/>
              <a:ea typeface="楷体" panose="02010609060101010101" charset="-122"/>
              <a:cs typeface="楷体" panose="02010609060101010101" charset="-122"/>
            </a:endParaRPr>
          </a:p>
        </p:txBody>
      </p:sp>
      <p:sp>
        <p:nvSpPr>
          <p:cNvPr id="3" name="双波形 2"/>
          <p:cNvSpPr/>
          <p:nvPr/>
        </p:nvSpPr>
        <p:spPr>
          <a:xfrm>
            <a:off x="1106805"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板书设计</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084320" y="2324100"/>
            <a:ext cx="3840480" cy="1568450"/>
          </a:xfrm>
          <a:prstGeom prst="rect">
            <a:avLst/>
          </a:prstGeom>
          <a:noFill/>
          <a:ln>
            <a:noFill/>
          </a:ln>
        </p:spPr>
        <p:txBody>
          <a:bodyPr wrap="none" rtlCol="0" anchor="t">
            <a:spAutoFit/>
          </a:bodyPr>
          <a:p>
            <a:pPr algn="ctr"/>
            <a:r>
              <a:rPr lang="zh-CN" altLang="en-US" sz="9600" b="1">
                <a:solidFill>
                  <a:srgbClr val="FF0000"/>
                </a:solidFill>
                <a:effectLst/>
              </a:rPr>
              <a:t>再见！</a:t>
            </a:r>
            <a:endParaRPr lang="zh-CN" altLang="en-US" sz="9600" b="1">
              <a:solidFill>
                <a:srgbClr val="FF0000"/>
              </a:solidFill>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双波形 1"/>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交流平台</a:t>
            </a:r>
            <a:endParaRPr lang="zh-CN" altLang="en-US" sz="2800" b="1">
              <a:solidFill>
                <a:srgbClr val="FF0000"/>
              </a:solidFill>
              <a:latin typeface="楷体" panose="02010609060101010101" charset="-122"/>
              <a:ea typeface="楷体" panose="02010609060101010101" charset="-122"/>
            </a:endParaRPr>
          </a:p>
        </p:txBody>
      </p:sp>
      <p:pic>
        <p:nvPicPr>
          <p:cNvPr id="7" name="图片 6"/>
          <p:cNvPicPr>
            <a:picLocks noChangeAspect="1"/>
          </p:cNvPicPr>
          <p:nvPr/>
        </p:nvPicPr>
        <p:blipFill>
          <a:blip r:embed="rId1"/>
          <a:stretch>
            <a:fillRect/>
          </a:stretch>
        </p:blipFill>
        <p:spPr>
          <a:xfrm>
            <a:off x="703580" y="1381760"/>
            <a:ext cx="10429875" cy="4848225"/>
          </a:xfrm>
          <a:prstGeom prst="rect">
            <a:avLst/>
          </a:prstGeom>
        </p:spPr>
      </p:pic>
      <p:sp>
        <p:nvSpPr>
          <p:cNvPr id="8" name="云形标注 7"/>
          <p:cNvSpPr/>
          <p:nvPr/>
        </p:nvSpPr>
        <p:spPr>
          <a:xfrm>
            <a:off x="5474970" y="52070"/>
            <a:ext cx="6121400" cy="1578610"/>
          </a:xfrm>
          <a:prstGeom prst="cloud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a:solidFill>
                  <a:srgbClr val="FF0000"/>
                </a:solidFill>
                <a:latin typeface="楷体" panose="02010609060101010101" charset="-122"/>
                <a:ea typeface="楷体" panose="02010609060101010101" charset="-122"/>
                <a:cs typeface="楷体" panose="02010609060101010101" charset="-122"/>
                <a:sym typeface="+mn-ea"/>
              </a:rPr>
              <a:t>    </a:t>
            </a:r>
            <a:r>
              <a:rPr lang="zh-CN" altLang="en-US" sz="2800">
                <a:solidFill>
                  <a:srgbClr val="FF0000"/>
                </a:solidFill>
                <a:latin typeface="楷体" panose="02010609060101010101" charset="-122"/>
                <a:ea typeface="楷体" panose="02010609060101010101" charset="-122"/>
                <a:cs typeface="楷体" panose="02010609060101010101" charset="-122"/>
                <a:sym typeface="+mn-ea"/>
              </a:rPr>
              <a:t>说一说自己是否有同样的体会，你还有什么独特的见解？</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25805" y="796925"/>
            <a:ext cx="9985375" cy="645160"/>
          </a:xfrm>
          <a:prstGeom prst="rect">
            <a:avLst/>
          </a:prstGeom>
          <a:noFill/>
        </p:spPr>
        <p:txBody>
          <a:bodyPr wrap="square" rtlCol="0" anchor="t">
            <a:spAutoFit/>
          </a:bodyPr>
          <a:p>
            <a:r>
              <a:rPr lang="zh-CN" altLang="en-US" sz="3600">
                <a:solidFill>
                  <a:srgbClr val="FF0000"/>
                </a:solidFill>
                <a:latin typeface="宋体" panose="02010600030101010101" pitchFamily="2" charset="-122"/>
                <a:ea typeface="宋体" panose="02010600030101010101" pitchFamily="2" charset="-122"/>
              </a:rPr>
              <a:t>小组交流：说一说自己的感受和体会。</a:t>
            </a:r>
            <a:endParaRPr lang="zh-CN" altLang="en-US" sz="360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725170" y="1584325"/>
            <a:ext cx="10742295" cy="1383665"/>
          </a:xfrm>
          <a:prstGeom prst="rect">
            <a:avLst/>
          </a:prstGeom>
          <a:gradFill>
            <a:gsLst>
              <a:gs pos="77000">
                <a:srgbClr val="C6E1C8"/>
              </a:gs>
              <a:gs pos="0">
                <a:srgbClr val="DEEADC"/>
              </a:gs>
            </a:gsLst>
            <a:path path="circle">
              <a:fillToRect t="100000" r="100000"/>
            </a:path>
            <a:tileRect l="-100000" b="-100000"/>
          </a:gradFill>
        </p:spPr>
        <p:txBody>
          <a:bodyPr wrap="square" rtlCol="0" anchor="t">
            <a:spAutoFit/>
          </a:bodyPr>
          <a:p>
            <a:r>
              <a:rPr lang="en-US" altLang="zh-CN" sz="2800"/>
              <a:t>       </a:t>
            </a:r>
            <a:r>
              <a:rPr lang="zh-CN" altLang="en-US" sz="2800"/>
              <a:t>神话想象丰富，题材广泛。神话是古代人民展现奇特想象和幻想所创作，具有神奇、丰富、多种多样的特色。表面看起来很荒诞，实质朴素、真实、生动。</a:t>
            </a:r>
            <a:endParaRPr lang="zh-CN" altLang="en-US" sz="2800"/>
          </a:p>
        </p:txBody>
      </p:sp>
      <p:sp>
        <p:nvSpPr>
          <p:cNvPr id="6" name="文本框 5"/>
          <p:cNvSpPr txBox="1"/>
          <p:nvPr/>
        </p:nvSpPr>
        <p:spPr>
          <a:xfrm>
            <a:off x="725170" y="3085465"/>
            <a:ext cx="10741660" cy="1383665"/>
          </a:xfrm>
          <a:prstGeom prst="rect">
            <a:avLst/>
          </a:prstGeom>
          <a:gradFill>
            <a:gsLst>
              <a:gs pos="100000">
                <a:srgbClr val="F8F3B1"/>
              </a:gs>
              <a:gs pos="0">
                <a:srgbClr val="FBBE97"/>
              </a:gs>
            </a:gsLst>
            <a:lin scaled="1"/>
          </a:gradFill>
        </p:spPr>
        <p:txBody>
          <a:bodyPr wrap="square" rtlCol="0" anchor="t">
            <a:spAutoFit/>
          </a:bodyPr>
          <a:p>
            <a:r>
              <a:rPr lang="en-US" altLang="zh-CN" sz="2800"/>
              <a:t>       </a:t>
            </a:r>
            <a:r>
              <a:rPr lang="zh-CN" altLang="en-US" sz="2800"/>
              <a:t>神话的故事性强，情节具有浓厚的浪漫主义色彩。如后羿射日和打猎有关，女娲造人与制陶有关，神话把人民的生活情景渗入故事里，加以浪漫化。</a:t>
            </a:r>
            <a:endParaRPr lang="zh-CN" altLang="en-US" sz="2800"/>
          </a:p>
        </p:txBody>
      </p:sp>
      <p:sp>
        <p:nvSpPr>
          <p:cNvPr id="7" name="文本框 6"/>
          <p:cNvSpPr txBox="1"/>
          <p:nvPr/>
        </p:nvSpPr>
        <p:spPr>
          <a:xfrm>
            <a:off x="725805" y="4611370"/>
            <a:ext cx="10741025" cy="1814830"/>
          </a:xfrm>
          <a:prstGeom prst="rect">
            <a:avLst/>
          </a:prstGeom>
          <a:gradFill>
            <a:gsLst>
              <a:gs pos="2000">
                <a:srgbClr val="D1F7FB"/>
              </a:gs>
              <a:gs pos="100000">
                <a:srgbClr val="90B1E4"/>
              </a:gs>
            </a:gsLst>
            <a:lin scaled="1"/>
          </a:gradFill>
        </p:spPr>
        <p:txBody>
          <a:bodyPr wrap="square" rtlCol="0" anchor="t">
            <a:spAutoFit/>
          </a:bodyPr>
          <a:p>
            <a:r>
              <a:rPr lang="en-US" altLang="zh-CN" sz="2800"/>
              <a:t>       </a:t>
            </a:r>
            <a:r>
              <a:rPr lang="zh-CN" altLang="en-US" sz="2800"/>
              <a:t>神话中的主人公性格鲜明，能力非凡。主人公大多是原始社会里的劳动英雄、战斗英雄和其它英雄人物的理想化身，也有的主人公是与人类作对的超自然力或敌对的人类集团加以艺术夸张而成，不论是正是反，都是鲜明生动超凡的。</a:t>
            </a:r>
            <a:endParaRPr lang="zh-CN" altLang="en-US" sz="2800"/>
          </a:p>
        </p:txBody>
      </p:sp>
      <p:sp>
        <p:nvSpPr>
          <p:cNvPr id="8" name="双波形 7"/>
          <p:cNvSpPr/>
          <p:nvPr/>
        </p:nvSpPr>
        <p:spPr>
          <a:xfrm>
            <a:off x="725170" y="18478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小组交流</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双波形 7"/>
          <p:cNvSpPr/>
          <p:nvPr/>
        </p:nvSpPr>
        <p:spPr>
          <a:xfrm>
            <a:off x="921385" y="261620"/>
            <a:ext cx="202057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识字加油站</a:t>
            </a:r>
            <a:endParaRPr lang="zh-CN" altLang="en-US" sz="2800" b="1">
              <a:solidFill>
                <a:srgbClr val="FF0000"/>
              </a:solidFill>
              <a:latin typeface="楷体" panose="02010609060101010101" charset="-122"/>
              <a:ea typeface="楷体" panose="02010609060101010101" charset="-122"/>
            </a:endParaRPr>
          </a:p>
        </p:txBody>
      </p:sp>
      <p:pic>
        <p:nvPicPr>
          <p:cNvPr id="7" name="图片 6"/>
          <p:cNvPicPr>
            <a:picLocks noChangeAspect="1"/>
          </p:cNvPicPr>
          <p:nvPr/>
        </p:nvPicPr>
        <p:blipFill>
          <a:blip r:embed="rId1"/>
          <a:stretch>
            <a:fillRect/>
          </a:stretch>
        </p:blipFill>
        <p:spPr>
          <a:xfrm>
            <a:off x="921385" y="1200785"/>
            <a:ext cx="9575165" cy="4455795"/>
          </a:xfrm>
          <a:prstGeom prst="rect">
            <a:avLst/>
          </a:prstGeom>
        </p:spPr>
      </p:pic>
      <p:sp>
        <p:nvSpPr>
          <p:cNvPr id="10" name="矩形标注 9"/>
          <p:cNvSpPr/>
          <p:nvPr/>
        </p:nvSpPr>
        <p:spPr>
          <a:xfrm>
            <a:off x="3515995" y="127000"/>
            <a:ext cx="3469640" cy="1243965"/>
          </a:xfrm>
          <a:prstGeom prst="wedgeRect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认真读第一行的词语，说一说这些词语有什么特点？</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11" name="云形标注 10"/>
          <p:cNvSpPr/>
          <p:nvPr/>
        </p:nvSpPr>
        <p:spPr>
          <a:xfrm>
            <a:off x="7124700" y="261620"/>
            <a:ext cx="3638550" cy="1289685"/>
          </a:xfrm>
          <a:prstGeom prst="cloudCallout">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b="1">
                <a:solidFill>
                  <a:srgbClr val="FF0000"/>
                </a:solidFill>
                <a:latin typeface="楷体" panose="02010609060101010101" charset="-122"/>
                <a:ea typeface="楷体" panose="02010609060101010101" charset="-122"/>
                <a:cs typeface="楷体" panose="02010609060101010101" charset="-122"/>
              </a:rPr>
              <a:t>“花”字组成的词语。</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12" name="上箭头标注 11"/>
          <p:cNvSpPr/>
          <p:nvPr/>
        </p:nvSpPr>
        <p:spPr>
          <a:xfrm>
            <a:off x="1765935" y="3413760"/>
            <a:ext cx="6986270" cy="765810"/>
          </a:xfrm>
          <a:prstGeom prst="upArrow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rgbClr val="FF0000"/>
                </a:solidFill>
                <a:latin typeface="楷体" panose="02010609060101010101" charset="-122"/>
                <a:ea typeface="楷体" panose="02010609060101010101" charset="-122"/>
              </a:rPr>
              <a:t>读第二行的词语，说说你发现这些词语有什么特点？</a:t>
            </a:r>
            <a:endParaRPr lang="zh-CN" altLang="en-US" sz="2400" b="1">
              <a:solidFill>
                <a:srgbClr val="FF0000"/>
              </a:solidFill>
              <a:latin typeface="楷体" panose="02010609060101010101" charset="-122"/>
              <a:ea typeface="楷体" panose="02010609060101010101" charset="-122"/>
            </a:endParaRPr>
          </a:p>
        </p:txBody>
      </p:sp>
      <p:sp>
        <p:nvSpPr>
          <p:cNvPr id="13" name="圆角矩形标注 12"/>
          <p:cNvSpPr/>
          <p:nvPr/>
        </p:nvSpPr>
        <p:spPr>
          <a:xfrm>
            <a:off x="7369810" y="2369185"/>
            <a:ext cx="3126740" cy="690880"/>
          </a:xfrm>
          <a:prstGeom prst="wedgeRoundRectCallout">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都是花的名称。</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P spid="1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云形标注 2"/>
          <p:cNvSpPr/>
          <p:nvPr/>
        </p:nvSpPr>
        <p:spPr>
          <a:xfrm>
            <a:off x="2226310" y="1477645"/>
            <a:ext cx="6971030" cy="3040380"/>
          </a:xfrm>
          <a:prstGeom prst="cloudCallout">
            <a:avLst/>
          </a:prstGeom>
          <a:gradFill>
            <a:gsLst>
              <a:gs pos="2000">
                <a:srgbClr val="D1F7FB"/>
              </a:gs>
              <a:gs pos="100000">
                <a:srgbClr val="90B1E4"/>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860675" y="2214245"/>
            <a:ext cx="5304790" cy="1198880"/>
          </a:xfrm>
          <a:prstGeom prst="rect">
            <a:avLst/>
          </a:prstGeom>
          <a:noFill/>
        </p:spPr>
        <p:txBody>
          <a:bodyPr wrap="square" rtlCol="0" anchor="t">
            <a:spAutoFit/>
          </a:bodyPr>
          <a:p>
            <a:r>
              <a:rPr lang="en-US" altLang="zh-CN" sz="3600" b="1">
                <a:solidFill>
                  <a:srgbClr val="FF0000"/>
                </a:solidFill>
                <a:latin typeface="楷体" panose="02010609060101010101" charset="-122"/>
                <a:ea typeface="楷体" panose="02010609060101010101" charset="-122"/>
              </a:rPr>
              <a:t>   </a:t>
            </a:r>
            <a:r>
              <a:rPr lang="zh-CN" altLang="en-US" sz="3600" b="1">
                <a:solidFill>
                  <a:srgbClr val="FF0000"/>
                </a:solidFill>
                <a:latin typeface="楷体" panose="02010609060101010101" charset="-122"/>
                <a:ea typeface="楷体" panose="02010609060101010101" charset="-122"/>
              </a:rPr>
              <a:t>说说自己见过的花儿的颜色、形状、香味等。</a:t>
            </a:r>
            <a:endParaRPr lang="zh-CN" altLang="en-US" sz="3600" b="1">
              <a:solidFill>
                <a:srgbClr val="FF0000"/>
              </a:solidFill>
              <a:latin typeface="楷体" panose="02010609060101010101" charset="-122"/>
              <a:ea typeface="楷体" panose="02010609060101010101" charset="-122"/>
            </a:endParaRPr>
          </a:p>
        </p:txBody>
      </p:sp>
      <p:sp>
        <p:nvSpPr>
          <p:cNvPr id="8" name="双波形 7"/>
          <p:cNvSpPr/>
          <p:nvPr/>
        </p:nvSpPr>
        <p:spPr>
          <a:xfrm>
            <a:off x="921385" y="261620"/>
            <a:ext cx="202057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讨论交流</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5880" y="1816735"/>
            <a:ext cx="9095740" cy="1014730"/>
          </a:xfrm>
          <a:prstGeom prst="rect">
            <a:avLst/>
          </a:prstGeom>
          <a:noFill/>
        </p:spPr>
        <p:txBody>
          <a:bodyPr wrap="square" rtlCol="0" anchor="t">
            <a:spAutoFit/>
          </a:bodyPr>
          <a:p>
            <a:r>
              <a:rPr lang="zh-CN" altLang="en-US" sz="6000"/>
              <a:t>圃     卉     蕊     玫     茉   </a:t>
            </a:r>
            <a:endParaRPr lang="zh-CN" altLang="en-US" sz="6000"/>
          </a:p>
        </p:txBody>
      </p:sp>
      <p:sp>
        <p:nvSpPr>
          <p:cNvPr id="3" name="文本框 2"/>
          <p:cNvSpPr txBox="1"/>
          <p:nvPr/>
        </p:nvSpPr>
        <p:spPr>
          <a:xfrm>
            <a:off x="1325880" y="4197350"/>
            <a:ext cx="6614160" cy="1014730"/>
          </a:xfrm>
          <a:prstGeom prst="rect">
            <a:avLst/>
          </a:prstGeom>
          <a:noFill/>
        </p:spPr>
        <p:txBody>
          <a:bodyPr wrap="none" rtlCol="0" anchor="t">
            <a:spAutoFit/>
          </a:bodyPr>
          <a:p>
            <a:r>
              <a:rPr lang="zh-CN" altLang="en-US" sz="6000">
                <a:sym typeface="+mn-ea"/>
              </a:rPr>
              <a:t>莉     牡     丹      棠</a:t>
            </a:r>
            <a:endParaRPr lang="zh-CN" altLang="en-US" sz="6000">
              <a:sym typeface="+mn-ea"/>
            </a:endParaRPr>
          </a:p>
        </p:txBody>
      </p:sp>
      <p:sp>
        <p:nvSpPr>
          <p:cNvPr id="4" name="文本框 3"/>
          <p:cNvSpPr txBox="1"/>
          <p:nvPr/>
        </p:nvSpPr>
        <p:spPr>
          <a:xfrm>
            <a:off x="1325880" y="802005"/>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p</a:t>
            </a:r>
            <a:r>
              <a:rPr lang="en-US" altLang="zh-CN" sz="6000">
                <a:solidFill>
                  <a:srgbClr val="FF0000"/>
                </a:solidFill>
                <a:latin typeface="宋体" panose="02010600030101010101" pitchFamily="2" charset="-122"/>
                <a:ea typeface="宋体" panose="02010600030101010101" pitchFamily="2" charset="-122"/>
              </a:rPr>
              <a:t>ǔ</a:t>
            </a:r>
            <a:endParaRPr lang="en-US" altLang="zh-CN" sz="600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3122295" y="90932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hu</a:t>
            </a:r>
            <a:r>
              <a:rPr lang="en-US" altLang="zh-CN" sz="6000">
                <a:solidFill>
                  <a:srgbClr val="FF0000"/>
                </a:solidFill>
                <a:latin typeface="宋体" panose="02010600030101010101" pitchFamily="2" charset="-122"/>
                <a:ea typeface="宋体" panose="02010600030101010101" pitchFamily="2" charset="-122"/>
              </a:rPr>
              <a:t>ì</a:t>
            </a:r>
            <a:endParaRPr lang="en-US" altLang="zh-CN" sz="6000">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4888230" y="909320"/>
            <a:ext cx="2016125" cy="1014730"/>
          </a:xfrm>
          <a:prstGeom prst="rect">
            <a:avLst/>
          </a:prstGeom>
          <a:noFill/>
        </p:spPr>
        <p:txBody>
          <a:bodyPr wrap="square" rtlCol="0">
            <a:spAutoFit/>
          </a:bodyPr>
          <a:p>
            <a:r>
              <a:rPr lang="en-US" altLang="zh-CN" sz="6000">
                <a:solidFill>
                  <a:srgbClr val="FF0000"/>
                </a:solidFill>
                <a:latin typeface="宋体" panose="02010600030101010101" pitchFamily="2" charset="-122"/>
                <a:ea typeface="宋体" panose="02010600030101010101" pitchFamily="2" charset="-122"/>
                <a:sym typeface="+mn-ea"/>
              </a:rPr>
              <a:t>ruǐ</a:t>
            </a:r>
            <a:endParaRPr lang="en-US" altLang="zh-CN" sz="6000">
              <a:solidFill>
                <a:srgbClr val="FF0000"/>
              </a:solidFill>
              <a:latin typeface="楷体" panose="02010609060101010101" charset="-122"/>
              <a:ea typeface="楷体" panose="02010609060101010101" charset="-122"/>
            </a:endParaRPr>
          </a:p>
        </p:txBody>
      </p:sp>
      <p:sp>
        <p:nvSpPr>
          <p:cNvPr id="7" name="文本框 6"/>
          <p:cNvSpPr txBox="1"/>
          <p:nvPr/>
        </p:nvSpPr>
        <p:spPr>
          <a:xfrm>
            <a:off x="6797040" y="90932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m</a:t>
            </a:r>
            <a:r>
              <a:rPr lang="en-US" altLang="zh-CN" sz="6000">
                <a:solidFill>
                  <a:srgbClr val="FF0000"/>
                </a:solidFill>
                <a:latin typeface="宋体" panose="02010600030101010101" pitchFamily="2" charset="-122"/>
                <a:ea typeface="宋体" panose="02010600030101010101" pitchFamily="2" charset="-122"/>
              </a:rPr>
              <a:t>é</a:t>
            </a:r>
            <a:r>
              <a:rPr lang="en-US" altLang="zh-CN" sz="6000">
                <a:solidFill>
                  <a:srgbClr val="FF0000"/>
                </a:solidFill>
                <a:latin typeface="楷体" panose="02010609060101010101" charset="-122"/>
                <a:ea typeface="楷体" panose="02010609060101010101" charset="-122"/>
              </a:rPr>
              <a:t>i</a:t>
            </a:r>
            <a:endParaRPr lang="en-US" altLang="zh-CN" sz="6000">
              <a:solidFill>
                <a:srgbClr val="FF0000"/>
              </a:solidFill>
              <a:latin typeface="楷体" panose="02010609060101010101" charset="-122"/>
              <a:ea typeface="楷体" panose="02010609060101010101" charset="-122"/>
            </a:endParaRPr>
          </a:p>
        </p:txBody>
      </p:sp>
      <p:sp>
        <p:nvSpPr>
          <p:cNvPr id="8" name="文本框 7"/>
          <p:cNvSpPr txBox="1"/>
          <p:nvPr/>
        </p:nvSpPr>
        <p:spPr>
          <a:xfrm>
            <a:off x="8700770" y="90932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m</a:t>
            </a:r>
            <a:r>
              <a:rPr lang="en-US" altLang="zh-CN" sz="6000">
                <a:solidFill>
                  <a:srgbClr val="FF0000"/>
                </a:solidFill>
                <a:latin typeface="宋体" panose="02010600030101010101" pitchFamily="2" charset="-122"/>
                <a:ea typeface="宋体" panose="02010600030101010101" pitchFamily="2" charset="-122"/>
              </a:rPr>
              <a:t>ò</a:t>
            </a:r>
            <a:endParaRPr lang="en-US" altLang="zh-CN" sz="6000">
              <a:solidFill>
                <a:srgbClr val="FF0000"/>
              </a:solidFill>
              <a:latin typeface="宋体" panose="02010600030101010101" pitchFamily="2" charset="-122"/>
              <a:ea typeface="宋体" panose="02010600030101010101" pitchFamily="2" charset="-122"/>
            </a:endParaRPr>
          </a:p>
        </p:txBody>
      </p:sp>
      <p:sp>
        <p:nvSpPr>
          <p:cNvPr id="9" name="文本框 8"/>
          <p:cNvSpPr txBox="1"/>
          <p:nvPr/>
        </p:nvSpPr>
        <p:spPr>
          <a:xfrm>
            <a:off x="1325880" y="329311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l</a:t>
            </a:r>
            <a:r>
              <a:rPr lang="en-US" altLang="zh-CN" sz="6000">
                <a:solidFill>
                  <a:srgbClr val="FF0000"/>
                </a:solidFill>
                <a:latin typeface="宋体" panose="02010600030101010101" pitchFamily="2" charset="-122"/>
                <a:ea typeface="宋体" panose="02010600030101010101" pitchFamily="2" charset="-122"/>
              </a:rPr>
              <a:t>ì</a:t>
            </a:r>
            <a:endParaRPr lang="en-US" altLang="zh-CN" sz="6000">
              <a:solidFill>
                <a:srgbClr val="FF0000"/>
              </a:solidFill>
              <a:latin typeface="宋体" panose="02010600030101010101" pitchFamily="2" charset="-122"/>
              <a:ea typeface="宋体" panose="02010600030101010101" pitchFamily="2" charset="-122"/>
            </a:endParaRPr>
          </a:p>
        </p:txBody>
      </p:sp>
      <p:sp>
        <p:nvSpPr>
          <p:cNvPr id="10" name="文本框 9"/>
          <p:cNvSpPr txBox="1"/>
          <p:nvPr/>
        </p:nvSpPr>
        <p:spPr>
          <a:xfrm>
            <a:off x="3122295" y="318262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m</a:t>
            </a:r>
            <a:r>
              <a:rPr lang="en-US" altLang="zh-CN" sz="6000">
                <a:solidFill>
                  <a:srgbClr val="FF0000"/>
                </a:solidFill>
                <a:latin typeface="宋体" panose="02010600030101010101" pitchFamily="2" charset="-122"/>
                <a:ea typeface="宋体" panose="02010600030101010101" pitchFamily="2" charset="-122"/>
              </a:rPr>
              <a:t>ǔ</a:t>
            </a:r>
            <a:endParaRPr lang="en-US" altLang="zh-CN" sz="6000">
              <a:solidFill>
                <a:srgbClr val="FF0000"/>
              </a:solidFill>
              <a:latin typeface="宋体" panose="02010600030101010101" pitchFamily="2" charset="-122"/>
              <a:ea typeface="宋体" panose="02010600030101010101" pitchFamily="2" charset="-122"/>
            </a:endParaRPr>
          </a:p>
        </p:txBody>
      </p:sp>
      <p:sp>
        <p:nvSpPr>
          <p:cNvPr id="11" name="文本框 10"/>
          <p:cNvSpPr txBox="1"/>
          <p:nvPr/>
        </p:nvSpPr>
        <p:spPr>
          <a:xfrm>
            <a:off x="4999990" y="3182620"/>
            <a:ext cx="1535430"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d</a:t>
            </a:r>
            <a:r>
              <a:rPr lang="en-US" altLang="zh-CN" sz="6000">
                <a:solidFill>
                  <a:srgbClr val="FF0000"/>
                </a:solidFill>
                <a:latin typeface="宋体" panose="02010600030101010101" pitchFamily="2" charset="-122"/>
                <a:ea typeface="宋体" panose="02010600030101010101" pitchFamily="2" charset="-122"/>
              </a:rPr>
              <a:t>ā</a:t>
            </a:r>
            <a:r>
              <a:rPr lang="en-US" altLang="zh-CN" sz="6000">
                <a:solidFill>
                  <a:srgbClr val="FF0000"/>
                </a:solidFill>
                <a:latin typeface="楷体" panose="02010609060101010101" charset="-122"/>
                <a:ea typeface="楷体" panose="02010609060101010101" charset="-122"/>
              </a:rPr>
              <a:t>n</a:t>
            </a:r>
            <a:endParaRPr lang="en-US" altLang="zh-CN" sz="6000">
              <a:solidFill>
                <a:srgbClr val="FF0000"/>
              </a:solidFill>
              <a:latin typeface="楷体" panose="02010609060101010101" charset="-122"/>
              <a:ea typeface="楷体" panose="02010609060101010101" charset="-122"/>
            </a:endParaRPr>
          </a:p>
        </p:txBody>
      </p:sp>
      <p:sp>
        <p:nvSpPr>
          <p:cNvPr id="12" name="文本框 11"/>
          <p:cNvSpPr txBox="1"/>
          <p:nvPr/>
        </p:nvSpPr>
        <p:spPr>
          <a:xfrm>
            <a:off x="6903720" y="3182620"/>
            <a:ext cx="2472055" cy="1014730"/>
          </a:xfrm>
          <a:prstGeom prst="rect">
            <a:avLst/>
          </a:prstGeom>
          <a:noFill/>
        </p:spPr>
        <p:txBody>
          <a:bodyPr wrap="square" rtlCol="0">
            <a:spAutoFit/>
          </a:bodyPr>
          <a:p>
            <a:r>
              <a:rPr lang="en-US" altLang="zh-CN" sz="6000">
                <a:solidFill>
                  <a:srgbClr val="FF0000"/>
                </a:solidFill>
                <a:latin typeface="楷体" panose="02010609060101010101" charset="-122"/>
                <a:ea typeface="楷体" panose="02010609060101010101" charset="-122"/>
              </a:rPr>
              <a:t>t</a:t>
            </a:r>
            <a:r>
              <a:rPr lang="en-US" altLang="zh-CN" sz="6000">
                <a:solidFill>
                  <a:srgbClr val="FF0000"/>
                </a:solidFill>
                <a:latin typeface="宋体" panose="02010600030101010101" pitchFamily="2" charset="-122"/>
                <a:ea typeface="宋体" panose="02010600030101010101" pitchFamily="2" charset="-122"/>
              </a:rPr>
              <a:t>á</a:t>
            </a:r>
            <a:r>
              <a:rPr lang="en-US" altLang="zh-CN" sz="6000">
                <a:solidFill>
                  <a:srgbClr val="FF0000"/>
                </a:solidFill>
                <a:latin typeface="楷体" panose="02010609060101010101" charset="-122"/>
                <a:ea typeface="楷体" panose="02010609060101010101" charset="-122"/>
              </a:rPr>
              <a:t>ng</a:t>
            </a:r>
            <a:endParaRPr lang="en-US" altLang="zh-CN" sz="600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865" y="2338705"/>
            <a:ext cx="10233660" cy="1753235"/>
          </a:xfrm>
          <a:prstGeom prst="rect">
            <a:avLst/>
          </a:prstGeom>
          <a:noFill/>
        </p:spPr>
        <p:txBody>
          <a:bodyPr wrap="square" rtlCol="0" anchor="t">
            <a:spAutoFit/>
          </a:bodyPr>
          <a:p>
            <a:pPr fontAlgn="auto">
              <a:lnSpc>
                <a:spcPct val="150000"/>
              </a:lnSpc>
            </a:pPr>
            <a:r>
              <a:rPr lang="en-US" altLang="zh-CN" sz="3600"/>
              <a:t>       </a:t>
            </a:r>
            <a:r>
              <a:rPr lang="zh-CN" altLang="en-US" sz="3600"/>
              <a:t>想一想：你发现这些生字有什么特点？用什么方法最容易记住这些字。</a:t>
            </a:r>
            <a:endParaRPr lang="zh-CN" altLang="en-US" sz="3600"/>
          </a:p>
        </p:txBody>
      </p:sp>
      <p:sp>
        <p:nvSpPr>
          <p:cNvPr id="3" name="双波形 2"/>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讨论交流</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4870" y="1721485"/>
            <a:ext cx="10768965" cy="3415030"/>
          </a:xfrm>
          <a:prstGeom prst="rect">
            <a:avLst/>
          </a:prstGeom>
          <a:noFill/>
        </p:spPr>
        <p:txBody>
          <a:bodyPr wrap="square" rtlCol="0" anchor="t">
            <a:spAutoFit/>
          </a:bodyPr>
          <a:p>
            <a:pPr fontAlgn="auto">
              <a:lnSpc>
                <a:spcPct val="150000"/>
              </a:lnSpc>
            </a:pPr>
            <a:r>
              <a:rPr lang="zh-CN" altLang="en-US" sz="3600"/>
              <a:t>把下面的植物分成两类。</a:t>
            </a:r>
            <a:endParaRPr lang="zh-CN" altLang="en-US" sz="3600"/>
          </a:p>
          <a:p>
            <a:pPr fontAlgn="auto">
              <a:lnSpc>
                <a:spcPct val="150000"/>
              </a:lnSpc>
            </a:pPr>
            <a:r>
              <a:rPr lang="zh-CN" altLang="en-US" sz="3600"/>
              <a:t>松树    菊花    荷花    杨树    柳树    鸡冠花    杏树</a:t>
            </a:r>
            <a:endParaRPr lang="zh-CN" altLang="en-US" sz="3600"/>
          </a:p>
          <a:p>
            <a:pPr fontAlgn="auto">
              <a:lnSpc>
                <a:spcPct val="150000"/>
              </a:lnSpc>
            </a:pPr>
            <a:r>
              <a:rPr lang="zh-CN" altLang="en-US" sz="3600"/>
              <a:t>（1）（                                        ）</a:t>
            </a:r>
            <a:endParaRPr lang="zh-CN" altLang="en-US" sz="3600"/>
          </a:p>
          <a:p>
            <a:pPr fontAlgn="auto">
              <a:lnSpc>
                <a:spcPct val="150000"/>
              </a:lnSpc>
            </a:pPr>
            <a:r>
              <a:rPr lang="zh-CN" altLang="en-US" sz="3600"/>
              <a:t>（2）（                                        ）</a:t>
            </a:r>
            <a:endParaRPr lang="zh-CN" altLang="en-US" sz="3600"/>
          </a:p>
        </p:txBody>
      </p:sp>
      <p:sp>
        <p:nvSpPr>
          <p:cNvPr id="3" name="双波形 2"/>
          <p:cNvSpPr/>
          <p:nvPr/>
        </p:nvSpPr>
        <p:spPr>
          <a:xfrm>
            <a:off x="538480" y="535305"/>
            <a:ext cx="1699260" cy="612140"/>
          </a:xfrm>
          <a:prstGeom prst="doubleWave">
            <a:avLst/>
          </a:prstGeom>
          <a:gradFill>
            <a:gsLst>
              <a:gs pos="100000">
                <a:srgbClr val="F8F3B1"/>
              </a:gs>
              <a:gs pos="0">
                <a:srgbClr val="FBBE97"/>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FF0000"/>
                </a:solidFill>
                <a:latin typeface="楷体" panose="02010609060101010101" charset="-122"/>
                <a:ea typeface="楷体" panose="02010609060101010101" charset="-122"/>
              </a:rPr>
              <a:t>课堂练习</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1944</Words>
  <Application>WPS 演示</Application>
  <PresentationFormat>宽屏</PresentationFormat>
  <Paragraphs>142</Paragraphs>
  <Slides>23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微软雅黑</vt:lpstr>
      <vt:lpstr>千阙行书</vt:lpstr>
      <vt:lpstr>黑体</vt:lpstr>
      <vt:lpstr>楷体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深蓝</cp:lastModifiedBy>
  <cp:revision>35</cp:revision>
  <dcterms:created xsi:type="dcterms:W3CDTF">2019-06-19T02:08:00Z</dcterms:created>
  <dcterms:modified xsi:type="dcterms:W3CDTF">2019-08-14T06:24:34Z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2052-11.1.0.8952</vt:lpwstr>
  </property>
</Properties>
</file>