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56" r:id="rId2"/>
    <p:sldId id="257" r:id="rId3"/>
    <p:sldId id="258" r:id="rId4"/>
    <p:sldId id="259" r:id="rId5"/>
    <p:sldId id="275" r:id="rId6"/>
    <p:sldId id="262" r:id="rId7"/>
    <p:sldId id="263" r:id="rId8"/>
    <p:sldId id="264" r:id="rId9"/>
    <p:sldId id="273" r:id="rId10"/>
    <p:sldId id="265" r:id="rId11"/>
    <p:sldId id="266" r:id="rId12"/>
    <p:sldId id="276" r:id="rId13"/>
    <p:sldId id="274" r:id="rId14"/>
    <p:sldId id="277" r:id="rId15"/>
    <p:sldId id="278" r:id="rId16"/>
    <p:sldId id="267" r:id="rId17"/>
    <p:sldId id="268" r:id="rId18"/>
    <p:sldId id="269" r:id="rId19"/>
    <p:sldId id="270" r:id="rId20"/>
    <p:sldId id="279" r:id="rId21"/>
    <p:sldId id="280" r:id="rId22"/>
    <p:sldId id="281" r:id="rId23"/>
    <p:sldId id="282" r:id="rId24"/>
    <p:sldId id="283" r:id="rId2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948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605C41-FDB9-479C-A923-B281E9624CE6}" type="datetimeFigureOut">
              <a:rPr lang="zh-CN" altLang="en-US" smtClean="0"/>
              <a:t>2016/11/8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6A68CD9-AE9D-4AD4-87F9-177996509A4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46296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30B039-584D-4A22-9B4E-B156E98F037B}" type="datetimeFigureOut">
              <a:rPr lang="zh-CN" altLang="en-US" smtClean="0"/>
              <a:t>2016/11/8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D4C28C-8394-48CB-AB60-E38A760A8AD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96999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30B039-584D-4A22-9B4E-B156E98F037B}" type="datetimeFigureOut">
              <a:rPr lang="zh-CN" altLang="en-US" smtClean="0"/>
              <a:t>2016/11/8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D4C28C-8394-48CB-AB60-E38A760A8AD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94948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30B039-584D-4A22-9B4E-B156E98F037B}" type="datetimeFigureOut">
              <a:rPr lang="zh-CN" altLang="en-US" smtClean="0"/>
              <a:t>2016/11/8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D4C28C-8394-48CB-AB60-E38A760A8AD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75648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30B039-584D-4A22-9B4E-B156E98F037B}" type="datetimeFigureOut">
              <a:rPr lang="zh-CN" altLang="en-US" smtClean="0"/>
              <a:t>2016/11/8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D4C28C-8394-48CB-AB60-E38A760A8AD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88948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30B039-584D-4A22-9B4E-B156E98F037B}" type="datetimeFigureOut">
              <a:rPr lang="zh-CN" altLang="en-US" smtClean="0"/>
              <a:t>2016/11/8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D4C28C-8394-48CB-AB60-E38A760A8AD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46593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30B039-584D-4A22-9B4E-B156E98F037B}" type="datetimeFigureOut">
              <a:rPr lang="zh-CN" altLang="en-US" smtClean="0"/>
              <a:t>2016/11/8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D4C28C-8394-48CB-AB60-E38A760A8AD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57531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30B039-584D-4A22-9B4E-B156E98F037B}" type="datetimeFigureOut">
              <a:rPr lang="zh-CN" altLang="en-US" smtClean="0"/>
              <a:t>2016/11/8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D4C28C-8394-48CB-AB60-E38A760A8AD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47396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30B039-584D-4A22-9B4E-B156E98F037B}" type="datetimeFigureOut">
              <a:rPr lang="zh-CN" altLang="en-US" smtClean="0"/>
              <a:t>2016/11/8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D4C28C-8394-48CB-AB60-E38A760A8AD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46515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30B039-584D-4A22-9B4E-B156E98F037B}" type="datetimeFigureOut">
              <a:rPr lang="zh-CN" altLang="en-US" smtClean="0"/>
              <a:t>2016/11/8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D4C28C-8394-48CB-AB60-E38A760A8AD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08403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30B039-584D-4A22-9B4E-B156E98F037B}" type="datetimeFigureOut">
              <a:rPr lang="zh-CN" altLang="en-US" smtClean="0"/>
              <a:t>2016/11/8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D4C28C-8394-48CB-AB60-E38A760A8AD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73537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30B039-584D-4A22-9B4E-B156E98F037B}" type="datetimeFigureOut">
              <a:rPr lang="zh-CN" altLang="en-US" smtClean="0"/>
              <a:t>2016/11/8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D4C28C-8394-48CB-AB60-E38A760A8AD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7687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30B039-584D-4A22-9B4E-B156E98F037B}" type="datetimeFigureOut">
              <a:rPr lang="zh-CN" altLang="en-US" smtClean="0"/>
              <a:t>2016/11/8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D4C28C-8394-48CB-AB60-E38A760A8AD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40399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987824" y="1484784"/>
            <a:ext cx="56886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2916337" y="1669450"/>
            <a:ext cx="5240538" cy="230832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72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第五</a:t>
            </a:r>
            <a:r>
              <a:rPr lang="zh-CN" altLang="en-US" sz="7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单元</a:t>
            </a:r>
            <a:endParaRPr lang="en-US" altLang="zh-CN" sz="72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algn="ctr"/>
            <a:r>
              <a:rPr lang="zh-CN" altLang="en-US" sz="72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词  语  盘  点</a:t>
            </a:r>
            <a:endParaRPr lang="zh-CN" altLang="en-US" sz="72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66117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129407" y="692696"/>
            <a:ext cx="226215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近义词</a:t>
            </a:r>
            <a:endParaRPr lang="zh-CN" altLang="en-US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2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331640" y="1988840"/>
            <a:ext cx="6264696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b="1" dirty="0" smtClean="0"/>
              <a:t>逝世</a:t>
            </a:r>
            <a:r>
              <a:rPr lang="en-US" altLang="zh-CN" sz="4000" b="1" dirty="0" smtClean="0"/>
              <a:t>——             </a:t>
            </a:r>
            <a:r>
              <a:rPr lang="zh-CN" altLang="en-US" sz="4000" b="1" dirty="0" smtClean="0"/>
              <a:t>深奥</a:t>
            </a:r>
            <a:r>
              <a:rPr lang="en-US" altLang="zh-CN" sz="4000" b="1" dirty="0" smtClean="0"/>
              <a:t>——           </a:t>
            </a:r>
            <a:r>
              <a:rPr lang="zh-CN" altLang="en-US" sz="4000" b="1" dirty="0" smtClean="0"/>
              <a:t>阴暗</a:t>
            </a:r>
            <a:r>
              <a:rPr lang="en-US" altLang="zh-CN" sz="4000" b="1" dirty="0" smtClean="0"/>
              <a:t>——             </a:t>
            </a:r>
            <a:r>
              <a:rPr lang="zh-CN" altLang="en-US" sz="4000" b="1" dirty="0" smtClean="0"/>
              <a:t>轻视</a:t>
            </a:r>
            <a:r>
              <a:rPr lang="en-US" altLang="zh-CN" sz="4000" b="1" dirty="0" smtClean="0"/>
              <a:t>—— </a:t>
            </a:r>
          </a:p>
          <a:p>
            <a:r>
              <a:rPr lang="zh-CN" altLang="en-US" sz="4000" b="1" dirty="0" smtClean="0"/>
              <a:t>爱抚</a:t>
            </a:r>
            <a:r>
              <a:rPr lang="en-US" altLang="zh-CN" sz="4000" b="1" dirty="0" smtClean="0"/>
              <a:t>——             </a:t>
            </a:r>
            <a:r>
              <a:rPr lang="zh-CN" altLang="en-US" sz="4000" b="1" dirty="0" smtClean="0"/>
              <a:t>艰苦</a:t>
            </a:r>
            <a:r>
              <a:rPr lang="en-US" altLang="zh-CN" sz="4000" b="1" dirty="0" smtClean="0"/>
              <a:t>——           </a:t>
            </a:r>
            <a:r>
              <a:rPr lang="zh-CN" altLang="en-US" sz="4000" b="1" dirty="0" smtClean="0"/>
              <a:t>详细</a:t>
            </a:r>
            <a:r>
              <a:rPr lang="en-US" altLang="zh-CN" sz="4000" b="1" dirty="0" smtClean="0"/>
              <a:t>——             </a:t>
            </a:r>
            <a:r>
              <a:rPr lang="zh-CN" altLang="en-US" sz="4000" b="1" dirty="0" smtClean="0"/>
              <a:t>陡然</a:t>
            </a:r>
            <a:r>
              <a:rPr lang="en-US" altLang="zh-CN" sz="4000" b="1" dirty="0" smtClean="0"/>
              <a:t>——</a:t>
            </a:r>
          </a:p>
          <a:p>
            <a:r>
              <a:rPr lang="zh-CN" altLang="en-US" sz="4000" b="1" dirty="0" smtClean="0"/>
              <a:t>团聚</a:t>
            </a:r>
            <a:r>
              <a:rPr lang="en-US" altLang="zh-CN" sz="4000" b="1" dirty="0" smtClean="0"/>
              <a:t>——          </a:t>
            </a:r>
          </a:p>
          <a:p>
            <a:r>
              <a:rPr lang="zh-CN" altLang="en-US" sz="4000" b="1" dirty="0" smtClean="0"/>
              <a:t>马马虎虎</a:t>
            </a:r>
            <a:r>
              <a:rPr lang="en-US" altLang="zh-CN" sz="4000" b="1" dirty="0"/>
              <a:t>——</a:t>
            </a:r>
            <a:endParaRPr lang="zh-CN" altLang="en-US" sz="40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3391566" y="1981257"/>
            <a:ext cx="161248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0070C0"/>
                </a:solidFill>
              </a:rPr>
              <a:t>去世 </a:t>
            </a:r>
            <a:endParaRPr lang="zh-CN" altLang="en-US" sz="4000" b="1" dirty="0">
              <a:solidFill>
                <a:srgbClr val="0070C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855409" y="1988840"/>
            <a:ext cx="17281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0070C0"/>
                </a:solidFill>
              </a:rPr>
              <a:t>深刻</a:t>
            </a:r>
            <a:endParaRPr lang="zh-CN" altLang="en-US" sz="4000" b="1" dirty="0">
              <a:solidFill>
                <a:srgbClr val="0070C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380230" y="2620444"/>
            <a:ext cx="204453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0070C0"/>
                </a:solidFill>
              </a:rPr>
              <a:t>昏暗</a:t>
            </a:r>
            <a:endParaRPr lang="zh-CN" altLang="en-US" sz="4000" b="1" dirty="0">
              <a:solidFill>
                <a:srgbClr val="0070C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842879" y="2620444"/>
            <a:ext cx="15841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0070C0"/>
                </a:solidFill>
              </a:rPr>
              <a:t>蔑视</a:t>
            </a:r>
            <a:endParaRPr lang="zh-CN" altLang="en-US" sz="4000" b="1" dirty="0">
              <a:solidFill>
                <a:srgbClr val="0070C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391566" y="3212976"/>
            <a:ext cx="146846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0070C0"/>
                </a:solidFill>
              </a:rPr>
              <a:t>爱护</a:t>
            </a:r>
            <a:endParaRPr lang="zh-CN" altLang="en-US" sz="4000" b="1" dirty="0">
              <a:solidFill>
                <a:srgbClr val="0070C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855409" y="3251995"/>
            <a:ext cx="17281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0070C0"/>
                </a:solidFill>
              </a:rPr>
              <a:t>艰难</a:t>
            </a:r>
            <a:endParaRPr lang="zh-CN" altLang="en-US" sz="4000" b="1" dirty="0">
              <a:solidFill>
                <a:srgbClr val="0070C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391566" y="3789040"/>
            <a:ext cx="146846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rgbClr val="0070C0"/>
                </a:solidFill>
              </a:rPr>
              <a:t>具体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855408" y="3861048"/>
            <a:ext cx="210907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0070C0"/>
                </a:solidFill>
              </a:rPr>
              <a:t>骤然</a:t>
            </a:r>
            <a:endParaRPr lang="en-US" altLang="zh-CN" sz="4000" b="1" dirty="0" smtClean="0">
              <a:solidFill>
                <a:srgbClr val="0070C0"/>
              </a:solidFill>
            </a:endParaRPr>
          </a:p>
          <a:p>
            <a:r>
              <a:rPr lang="zh-CN" altLang="en-US" sz="4000" b="1" dirty="0" smtClean="0">
                <a:solidFill>
                  <a:srgbClr val="0070C0"/>
                </a:solidFill>
              </a:rPr>
              <a:t>（突然）</a:t>
            </a:r>
            <a:endParaRPr lang="zh-CN" altLang="en-US" sz="4000" b="1" dirty="0">
              <a:solidFill>
                <a:srgbClr val="0070C0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391566" y="4449306"/>
            <a:ext cx="146846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0070C0"/>
                </a:solidFill>
              </a:rPr>
              <a:t>团圆</a:t>
            </a:r>
            <a:endParaRPr lang="zh-CN" altLang="en-US" sz="4000" b="1" dirty="0">
              <a:solidFill>
                <a:srgbClr val="0070C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483438" y="5025370"/>
            <a:ext cx="29883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0070C0"/>
                </a:solidFill>
              </a:rPr>
              <a:t>粗心大意</a:t>
            </a:r>
            <a:endParaRPr lang="zh-CN" altLang="en-US" sz="40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2054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2" grpId="0"/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29407" y="692696"/>
            <a:ext cx="226215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反</a:t>
            </a:r>
            <a:r>
              <a:rPr lang="zh-CN" altLang="en-US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义词</a:t>
            </a:r>
            <a:endParaRPr lang="zh-CN" altLang="en-US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2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331640" y="1988840"/>
            <a:ext cx="6264696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b="1" dirty="0" smtClean="0"/>
              <a:t>轻视</a:t>
            </a:r>
            <a:r>
              <a:rPr lang="en-US" altLang="zh-CN" sz="4000" b="1" dirty="0" smtClean="0"/>
              <a:t>——             </a:t>
            </a:r>
            <a:r>
              <a:rPr lang="zh-CN" altLang="en-US" sz="4000" b="1" dirty="0" smtClean="0"/>
              <a:t>保存</a:t>
            </a:r>
            <a:r>
              <a:rPr lang="en-US" altLang="zh-CN" sz="4000" b="1" dirty="0" smtClean="0"/>
              <a:t>——           </a:t>
            </a:r>
            <a:r>
              <a:rPr lang="zh-CN" altLang="en-US" sz="4000" b="1" dirty="0" smtClean="0"/>
              <a:t>阴暗</a:t>
            </a:r>
            <a:r>
              <a:rPr lang="en-US" altLang="zh-CN" sz="4000" b="1" dirty="0" smtClean="0"/>
              <a:t>——             </a:t>
            </a:r>
            <a:r>
              <a:rPr lang="zh-CN" altLang="en-US" sz="4000" b="1" dirty="0" smtClean="0"/>
              <a:t>详细</a:t>
            </a:r>
            <a:r>
              <a:rPr lang="en-US" altLang="zh-CN" sz="4000" b="1" dirty="0" smtClean="0"/>
              <a:t>—— </a:t>
            </a:r>
          </a:p>
          <a:p>
            <a:r>
              <a:rPr lang="zh-CN" altLang="en-US" sz="4000" b="1" dirty="0" smtClean="0"/>
              <a:t>厚实</a:t>
            </a:r>
            <a:r>
              <a:rPr lang="en-US" altLang="zh-CN" sz="4000" b="1" dirty="0" smtClean="0"/>
              <a:t>——             </a:t>
            </a:r>
            <a:r>
              <a:rPr lang="zh-CN" altLang="en-US" sz="4000" b="1" dirty="0" smtClean="0"/>
              <a:t>枯瘦</a:t>
            </a:r>
            <a:r>
              <a:rPr lang="en-US" altLang="zh-CN" sz="4000" b="1" dirty="0" smtClean="0"/>
              <a:t>——           </a:t>
            </a:r>
            <a:r>
              <a:rPr lang="zh-CN" altLang="en-US" sz="4000" b="1" dirty="0" smtClean="0"/>
              <a:t>爱抚</a:t>
            </a:r>
            <a:r>
              <a:rPr lang="en-US" altLang="zh-CN" sz="4000" b="1" dirty="0" smtClean="0"/>
              <a:t>——             </a:t>
            </a:r>
            <a:r>
              <a:rPr lang="zh-CN" altLang="en-US" sz="4000" b="1" dirty="0" smtClean="0"/>
              <a:t>团聚</a:t>
            </a:r>
            <a:r>
              <a:rPr lang="en-US" altLang="zh-CN" sz="4000" b="1" dirty="0" smtClean="0"/>
              <a:t>——</a:t>
            </a:r>
          </a:p>
          <a:p>
            <a:r>
              <a:rPr lang="zh-CN" altLang="en-US" sz="4000" b="1" dirty="0" smtClean="0"/>
              <a:t>伶俐</a:t>
            </a:r>
            <a:r>
              <a:rPr lang="en-US" altLang="zh-CN" sz="4000" b="1" dirty="0" smtClean="0"/>
              <a:t>——             </a:t>
            </a:r>
            <a:r>
              <a:rPr lang="zh-CN" altLang="en-US" sz="4000" b="1" dirty="0" smtClean="0"/>
              <a:t>深奥</a:t>
            </a:r>
            <a:r>
              <a:rPr lang="en-US" altLang="zh-CN" sz="4000" b="1" dirty="0" smtClean="0"/>
              <a:t>——</a:t>
            </a:r>
          </a:p>
          <a:p>
            <a:r>
              <a:rPr lang="zh-CN" altLang="en-US" sz="4000" b="1" dirty="0" smtClean="0"/>
              <a:t>恍然大悟</a:t>
            </a:r>
            <a:r>
              <a:rPr lang="en-US" altLang="zh-CN" sz="4000" b="1" dirty="0"/>
              <a:t>—— </a:t>
            </a:r>
            <a:endParaRPr lang="en-US" altLang="zh-CN" sz="4000" b="1" dirty="0" smtClean="0"/>
          </a:p>
          <a:p>
            <a:r>
              <a:rPr lang="zh-CN" altLang="en-US" sz="4000" b="1" dirty="0" smtClean="0"/>
              <a:t>马马虎虎</a:t>
            </a:r>
            <a:r>
              <a:rPr lang="en-US" altLang="zh-CN" sz="4000" b="1" dirty="0"/>
              <a:t>—— </a:t>
            </a:r>
            <a:endParaRPr lang="zh-CN" altLang="en-US" sz="40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3391566" y="1988840"/>
            <a:ext cx="13244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0070C0"/>
                </a:solidFill>
              </a:rPr>
              <a:t>重视</a:t>
            </a:r>
            <a:endParaRPr lang="zh-CN" altLang="en-US" sz="4000" b="1" dirty="0">
              <a:solidFill>
                <a:srgbClr val="0070C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876256" y="1988840"/>
            <a:ext cx="15121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0070C0"/>
                </a:solidFill>
              </a:rPr>
              <a:t>舍弃</a:t>
            </a:r>
            <a:endParaRPr lang="zh-CN" altLang="en-US" sz="4000" b="1" dirty="0">
              <a:solidFill>
                <a:srgbClr val="0070C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391566" y="2564904"/>
            <a:ext cx="155717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0070C0"/>
                </a:solidFill>
              </a:rPr>
              <a:t>明亮</a:t>
            </a:r>
            <a:endParaRPr lang="zh-CN" altLang="en-US" sz="4000" b="1" dirty="0">
              <a:solidFill>
                <a:srgbClr val="0070C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876256" y="2564904"/>
            <a:ext cx="12961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0070C0"/>
                </a:solidFill>
              </a:rPr>
              <a:t>简单</a:t>
            </a:r>
            <a:endParaRPr lang="zh-CN" altLang="en-US" sz="4000" b="1" dirty="0">
              <a:solidFill>
                <a:srgbClr val="0070C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419872" y="3212976"/>
            <a:ext cx="12105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rgbClr val="0070C0"/>
                </a:solidFill>
              </a:rPr>
              <a:t>单薄</a:t>
            </a:r>
            <a:endParaRPr lang="zh-CN" altLang="en-US" sz="4000" b="1" dirty="0">
              <a:solidFill>
                <a:srgbClr val="0070C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876256" y="3212976"/>
            <a:ext cx="12961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0070C0"/>
                </a:solidFill>
              </a:rPr>
              <a:t>肥胖</a:t>
            </a:r>
            <a:endParaRPr lang="zh-CN" altLang="en-US" sz="4000" b="1" dirty="0">
              <a:solidFill>
                <a:srgbClr val="0070C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419872" y="3835499"/>
            <a:ext cx="162105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0070C0"/>
                </a:solidFill>
              </a:rPr>
              <a:t>虐待</a:t>
            </a:r>
            <a:endParaRPr lang="zh-CN" altLang="en-US" sz="4000" b="1" dirty="0">
              <a:solidFill>
                <a:srgbClr val="0070C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876256" y="3789040"/>
            <a:ext cx="194421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0070C0"/>
                </a:solidFill>
              </a:rPr>
              <a:t>分离</a:t>
            </a:r>
            <a:endParaRPr lang="zh-CN" altLang="en-US" sz="4000" b="1" dirty="0">
              <a:solidFill>
                <a:srgbClr val="0070C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419872" y="4437112"/>
            <a:ext cx="17281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0070C0"/>
                </a:solidFill>
              </a:rPr>
              <a:t>笨拙</a:t>
            </a:r>
            <a:endParaRPr lang="zh-CN" altLang="en-US" sz="4000" b="1" dirty="0">
              <a:solidFill>
                <a:srgbClr val="0070C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876256" y="4437112"/>
            <a:ext cx="194421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rgbClr val="0070C0"/>
                </a:solidFill>
              </a:rPr>
              <a:t>浅显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408399" y="5086328"/>
            <a:ext cx="284431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0070C0"/>
                </a:solidFill>
              </a:rPr>
              <a:t>百思不解</a:t>
            </a:r>
            <a:endParaRPr lang="zh-CN" altLang="en-US" sz="4000" b="1" dirty="0">
              <a:solidFill>
                <a:srgbClr val="0070C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408399" y="5674586"/>
            <a:ext cx="31323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0070C0"/>
                </a:solidFill>
              </a:rPr>
              <a:t>认认真真</a:t>
            </a:r>
            <a:endParaRPr lang="zh-CN" altLang="en-US" sz="40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1586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50097" y="289678"/>
            <a:ext cx="301717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逝世</a:t>
            </a:r>
            <a:r>
              <a:rPr lang="en-US" altLang="zh-CN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VS</a:t>
            </a:r>
            <a:r>
              <a:rPr lang="zh-CN" altLang="en-US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死</a:t>
            </a:r>
            <a:endParaRPr lang="zh-CN" altLang="en-US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2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15616" y="1484784"/>
            <a:ext cx="712879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适用范围不同。“死”能广泛用于任何人及至任何生物，如“兔子死了”、“小树死了”，“逝世”只能用于受尊敬的人。语体色彩不同。“逝世”用于书面话，带有敬重、庄重、严肃的意味，“死”可用于书面语，也可用于口语，不带严肃、敬重的意味。</a:t>
            </a:r>
          </a:p>
        </p:txBody>
      </p:sp>
    </p:spTree>
    <p:extLst>
      <p:ext uri="{BB962C8B-B14F-4D97-AF65-F5344CB8AC3E}">
        <p14:creationId xmlns:p14="http://schemas.microsoft.com/office/powerpoint/2010/main" val="2321366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133845" y="289678"/>
            <a:ext cx="584967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爱戴</a:t>
            </a:r>
            <a:r>
              <a:rPr lang="en-US" altLang="zh-CN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VS</a:t>
            </a:r>
            <a:r>
              <a:rPr lang="zh-CN" altLang="en-US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爱抚</a:t>
            </a:r>
            <a:r>
              <a:rPr lang="en-US" altLang="zh-CN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VS</a:t>
            </a:r>
            <a:r>
              <a:rPr lang="zh-CN" altLang="en-US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爱护</a:t>
            </a:r>
            <a:endParaRPr lang="zh-CN" altLang="en-US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2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89157" y="1412776"/>
            <a:ext cx="7488832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accent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适用对象不完全相同。“爱戴”的对象常常是人，“爱护”的对象可以是人，也可以是物，如“爱护公物”。另外，“爱戴”表示“尊敬热爱并且拥护”，用于下级对上级、群众对领袖、幼辈对长辈。，“爱护”表示疼爱抚慰，使用对象跟“爱戴”相反，且年龄距离较大</a:t>
            </a:r>
            <a:r>
              <a:rPr lang="zh-CN" altLang="en-US" sz="2800" dirty="0" smtClean="0">
                <a:solidFill>
                  <a:schemeClr val="accent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。爱抚一般适用于母亲对孩子。</a:t>
            </a:r>
            <a:endParaRPr lang="zh-CN" altLang="en-US" sz="2800" dirty="0">
              <a:solidFill>
                <a:schemeClr val="accent5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79467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259632" y="1916832"/>
            <a:ext cx="6912768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lvl="0" indent="-514350">
              <a:buAutoNum type="arabicPeriod"/>
            </a:pPr>
            <a:r>
              <a:rPr lang="zh-CN" altLang="en-US" sz="28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那时候</a:t>
            </a:r>
            <a:r>
              <a:rPr lang="zh-CN" altLang="en-US" sz="2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我有点惊异了，为什么伯父得到这么多人的</a:t>
            </a:r>
            <a:r>
              <a:rPr lang="zh-CN" altLang="en-US" sz="28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    ）</a:t>
            </a:r>
            <a:r>
              <a:rPr lang="zh-CN" altLang="en-US" sz="2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？  </a:t>
            </a:r>
            <a:endParaRPr lang="en-US" altLang="zh-CN" sz="2800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514350" lvl="0" indent="-514350">
              <a:buAutoNum type="arabicPeriod"/>
            </a:pPr>
            <a:endParaRPr lang="en-US" altLang="zh-CN" sz="2800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514350" lvl="0" indent="-514350">
              <a:buAutoNum type="arabicPeriod"/>
            </a:pPr>
            <a:r>
              <a:rPr lang="zh-CN" altLang="en-US" sz="28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母亲（    ）地</a:t>
            </a:r>
            <a:r>
              <a:rPr lang="zh-CN" altLang="en-US" sz="2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为女儿梳理头发</a:t>
            </a:r>
            <a:r>
              <a:rPr lang="zh-CN" altLang="en-US" sz="28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800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514350" lvl="0" indent="-514350">
              <a:buAutoNum type="arabicPeriod"/>
            </a:pPr>
            <a:endParaRPr lang="en-US" altLang="zh-CN" sz="28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514350" lvl="0" indent="-514350">
              <a:buAutoNum type="arabicPeriod"/>
            </a:pPr>
            <a:r>
              <a:rPr lang="zh-CN" altLang="en-US" sz="2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我们要（　　）校园的一草一木</a:t>
            </a:r>
            <a:r>
              <a:rPr lang="zh-CN" altLang="en-US" sz="28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800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514350" lvl="0" indent="-514350">
              <a:buAutoNum type="arabicPeriod"/>
            </a:pPr>
            <a:endParaRPr lang="en-US" altLang="zh-CN" sz="28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514350" lvl="0" indent="-514350">
              <a:buAutoNum type="arabicPeriod"/>
            </a:pPr>
            <a:r>
              <a:rPr lang="zh-CN" altLang="en-US" sz="28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我们（    ）老师</a:t>
            </a:r>
            <a:r>
              <a:rPr lang="en-US" altLang="zh-CN" sz="2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老师（    ）我们</a:t>
            </a:r>
            <a:r>
              <a:rPr lang="en-US" altLang="zh-CN" sz="2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endParaRPr lang="zh-CN" altLang="en-US" sz="28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699792" y="854014"/>
            <a:ext cx="42883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爱戴　　爱抚　　爱护</a:t>
            </a:r>
            <a:endParaRPr lang="zh-CN" altLang="en-US" sz="3200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836067" y="2388862"/>
            <a:ext cx="17598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0070C0"/>
                </a:solidFill>
              </a:rPr>
              <a:t>爱戴</a:t>
            </a:r>
            <a:endParaRPr lang="zh-CN" altLang="en-US" sz="2800" b="1" dirty="0">
              <a:solidFill>
                <a:srgbClr val="0070C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843808" y="3213316"/>
            <a:ext cx="9922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0070C0"/>
                </a:solidFill>
              </a:rPr>
              <a:t>爱抚</a:t>
            </a:r>
            <a:endParaRPr lang="zh-CN" altLang="en-US" sz="2800" b="1" dirty="0">
              <a:solidFill>
                <a:srgbClr val="0070C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201946" y="4034093"/>
            <a:ext cx="11521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0070C0"/>
                </a:solidFill>
              </a:rPr>
              <a:t>爱护</a:t>
            </a:r>
            <a:endParaRPr lang="zh-CN" altLang="en-US" sz="2800" b="1" dirty="0">
              <a:solidFill>
                <a:srgbClr val="0070C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838136" y="4944631"/>
            <a:ext cx="11521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0070C0"/>
                </a:solidFill>
              </a:rPr>
              <a:t>爱护</a:t>
            </a:r>
            <a:endParaRPr lang="zh-CN" altLang="en-US" sz="2800" b="1" dirty="0">
              <a:solidFill>
                <a:srgbClr val="0070C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732201" y="4928302"/>
            <a:ext cx="17598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0070C0"/>
                </a:solidFill>
              </a:rPr>
              <a:t>爱戴</a:t>
            </a:r>
            <a:endParaRPr lang="zh-CN" altLang="en-US" sz="28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7052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11560" y="1988840"/>
            <a:ext cx="7992888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i="0" dirty="0" smtClean="0">
                <a:solidFill>
                  <a:srgbClr val="EA553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 i="0" dirty="0" smtClean="0">
                <a:solidFill>
                  <a:srgbClr val="EA553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en-US" sz="3200" b="0" i="0" dirty="0" smtClean="0">
                <a:solidFill>
                  <a:srgbClr val="22222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阅读名篇佳作一定要认认真真，千万不能</a:t>
            </a:r>
            <a:r>
              <a:rPr lang="en-US" altLang="zh-CN" sz="3200" b="0" i="0" dirty="0" smtClean="0">
                <a:solidFill>
                  <a:srgbClr val="22222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( </a:t>
            </a:r>
            <a:r>
              <a:rPr lang="zh-CN" altLang="en-US" sz="3200" dirty="0" smtClean="0">
                <a:solidFill>
                  <a:srgbClr val="CCCC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</a:t>
            </a:r>
            <a:r>
              <a:rPr lang="en-US" altLang="zh-CN" sz="3200" b="0" i="0" dirty="0" smtClean="0">
                <a:solidFill>
                  <a:srgbClr val="22222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3200" b="0" i="0" dirty="0" smtClean="0">
                <a:solidFill>
                  <a:srgbClr val="22222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，一知半解。</a:t>
            </a:r>
          </a:p>
          <a:p>
            <a:r>
              <a:rPr lang="en-US" altLang="zh-CN" sz="3200" b="1" i="0" dirty="0" smtClean="0">
                <a:solidFill>
                  <a:srgbClr val="EA553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200" b="1" i="0" dirty="0" smtClean="0">
                <a:solidFill>
                  <a:srgbClr val="EA553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en-US" sz="3200" b="0" i="0" dirty="0" smtClean="0">
                <a:solidFill>
                  <a:srgbClr val="22222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上课时冬冬开了小差，老师让冬冬回答，可他</a:t>
            </a:r>
            <a:r>
              <a:rPr lang="en-US" altLang="zh-CN" sz="3200" b="0" i="0" dirty="0" smtClean="0">
                <a:solidFill>
                  <a:srgbClr val="22222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(   </a:t>
            </a:r>
            <a:r>
              <a:rPr lang="en-US" altLang="zh-CN" sz="3200" b="0" i="0" dirty="0" smtClean="0">
                <a:solidFill>
                  <a:srgbClr val="22222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en-US" altLang="zh-CN" sz="3200" b="0" i="0" dirty="0" smtClean="0">
                <a:solidFill>
                  <a:srgbClr val="22222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3200" b="0" i="0" dirty="0" smtClean="0">
                <a:solidFill>
                  <a:srgbClr val="22222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乱说一通。</a:t>
            </a:r>
            <a:endParaRPr lang="zh-CN" altLang="en-US" sz="3200" b="0" i="0" dirty="0">
              <a:solidFill>
                <a:srgbClr val="222222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337544" y="751343"/>
            <a:ext cx="679865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囫囵吞枣   张冠李戴</a:t>
            </a:r>
            <a:endParaRPr lang="zh-CN" altLang="en-US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2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49732" y="2496885"/>
            <a:ext cx="229528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0070C0"/>
                </a:solidFill>
              </a:rPr>
              <a:t>囫囵吞枣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585994" y="3523719"/>
            <a:ext cx="19590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0070C0"/>
                </a:solidFill>
              </a:rPr>
              <a:t>张冠李戴</a:t>
            </a:r>
            <a:endParaRPr lang="zh-CN" altLang="en-US" sz="28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00779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71600" y="1667301"/>
            <a:ext cx="7200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明晃晃   软绵绵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475656" y="739981"/>
            <a:ext cx="284565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ABB</a:t>
            </a:r>
            <a:r>
              <a:rPr lang="zh-CN" altLang="en-US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词语</a:t>
            </a:r>
            <a:endParaRPr lang="zh-CN" altLang="en-US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2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79512" y="1977960"/>
            <a:ext cx="914501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2800" dirty="0" smtClean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 dirty="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静悄悄    水汪汪    孤零零    懒洋洋     绿油油    </a:t>
            </a:r>
            <a:endParaRPr lang="zh-CN" altLang="en-US" sz="2800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276804" y="2997134"/>
            <a:ext cx="330731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AABB</a:t>
            </a:r>
            <a:r>
              <a:rPr lang="zh-CN" altLang="en-US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词语</a:t>
            </a:r>
            <a:endParaRPr lang="zh-CN" altLang="en-US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2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23681" y="3825914"/>
            <a:ext cx="79208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马马虎虎    匆匆忙忙     结结巴巴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69776" y="4149079"/>
            <a:ext cx="896448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2800" dirty="0" smtClean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 dirty="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隐隐约约    吞吞吐吐    浩浩荡荡    家家户户</a:t>
            </a:r>
            <a:endParaRPr lang="zh-CN" altLang="en-US" sz="2800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913081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09328" y="739981"/>
            <a:ext cx="849463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第三个字是“大”字的词语</a:t>
            </a:r>
            <a:endParaRPr lang="zh-CN" altLang="en-US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2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52758" y="1663311"/>
            <a:ext cx="33123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恍然大悟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68212" y="2248086"/>
            <a:ext cx="77768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胸无大志    久闻大名    哄堂大笑    长篇大论    深仇大恨</a:t>
            </a:r>
            <a:endParaRPr lang="zh-CN" altLang="en-US" sz="3200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64943" y="3325304"/>
            <a:ext cx="849463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第一个字是“大”字的词语</a:t>
            </a:r>
            <a:endParaRPr lang="zh-CN" altLang="en-US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2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52758" y="4248634"/>
            <a:ext cx="186305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大病新愈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68212" y="5013176"/>
            <a:ext cx="77768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大开眼界     大腹便便     大好河山     大好河山     大义凛然    </a:t>
            </a:r>
            <a:endParaRPr lang="zh-CN" altLang="en-US" sz="3200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25776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09327" y="3068960"/>
            <a:ext cx="849463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第一个字是“不”字的词语</a:t>
            </a:r>
            <a:endParaRPr lang="zh-CN" altLang="en-US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2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11560" y="1772816"/>
            <a:ext cx="799288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滔滔不绝    一丝不苟    孜孜不倦   </a:t>
            </a:r>
            <a:endParaRPr lang="en-US" altLang="zh-CN" sz="3200" dirty="0" smtClean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200" dirty="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依依不舍    自强不息</a:t>
            </a:r>
            <a:endParaRPr lang="zh-CN" altLang="en-US" sz="3200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61728" y="892381"/>
            <a:ext cx="849463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第三个字是“不”字的词语</a:t>
            </a:r>
            <a:endParaRPr lang="zh-CN" altLang="en-US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2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12600" y="3992290"/>
            <a:ext cx="799288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不耻下问    不可理喻    不知所措    </a:t>
            </a:r>
            <a:endParaRPr lang="en-US" altLang="zh-CN" sz="2800" dirty="0" smtClean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 dirty="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不约而同    不负众望</a:t>
            </a:r>
            <a:endParaRPr lang="zh-CN" altLang="en-US" sz="2800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2433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619672" y="764704"/>
            <a:ext cx="572464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描写雨的四字词语</a:t>
            </a:r>
            <a:endParaRPr lang="zh-CN" altLang="en-US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2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411760" y="1704058"/>
            <a:ext cx="37444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牛毛细雨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83568" y="2420888"/>
            <a:ext cx="770485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倾盆大雨    狂风暴雨    滂沱大雨    和风细雨    蒙蒙细雨</a:t>
            </a:r>
            <a:endParaRPr lang="zh-CN" altLang="en-US" sz="3200" b="1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774422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276523" cy="6957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8478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018616" y="303039"/>
            <a:ext cx="295465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日积月累</a:t>
            </a:r>
            <a:endParaRPr lang="zh-CN" altLang="en-US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2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475656" y="1484784"/>
            <a:ext cx="675056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横眉冷对千夫指，俯首甘为孺子牛。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043608" y="2348880"/>
            <a:ext cx="705678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这句话形容对敌人绝不屈服，对人民大众甘心像牛一样俯首听命，鞠躬尽瘁，死而后已。</a:t>
            </a:r>
          </a:p>
        </p:txBody>
      </p:sp>
    </p:spTree>
    <p:extLst>
      <p:ext uri="{BB962C8B-B14F-4D97-AF65-F5344CB8AC3E}">
        <p14:creationId xmlns:p14="http://schemas.microsoft.com/office/powerpoint/2010/main" val="3939435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331640" y="1016901"/>
            <a:ext cx="684076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其实地上本没有路，走的人多了，也变成了路。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71600" y="2492896"/>
            <a:ext cx="734481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0070C0"/>
                </a:solidFill>
              </a:rPr>
              <a:t>体现鲁迅“韧”的战斗精神。鲁迅以此启发人们积极进取，勇于开拓，为创造新生活勇敢地开辟道路，开创美好未来。</a:t>
            </a:r>
          </a:p>
        </p:txBody>
      </p:sp>
    </p:spTree>
    <p:extLst>
      <p:ext uri="{BB962C8B-B14F-4D97-AF65-F5344CB8AC3E}">
        <p14:creationId xmlns:p14="http://schemas.microsoft.com/office/powerpoint/2010/main" val="2701037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475656" y="980728"/>
            <a:ext cx="676875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我好像一只牛，吃的是草，挤出来的是奶、血。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187624" y="2348880"/>
            <a:ext cx="705678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这句话教育我们要像鲁迅学习，乐于奉献，全心全意为人民服务。 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331640" y="3645024"/>
            <a:ext cx="705678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时间就是性命，无端的空耗别人的时间，其实是无异于谋财害命的。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054313" y="4774084"/>
            <a:ext cx="72008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 教育我们要珍惜时间，时间如同生命一般宝贵。</a:t>
            </a:r>
          </a:p>
        </p:txBody>
      </p:sp>
    </p:spTree>
    <p:extLst>
      <p:ext uri="{BB962C8B-B14F-4D97-AF65-F5344CB8AC3E}">
        <p14:creationId xmlns:p14="http://schemas.microsoft.com/office/powerpoint/2010/main" val="2641464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475656" y="836712"/>
            <a:ext cx="669674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只看一个人的著作，结果是不大好的：你就得不到多方面的优点。必须如蜜蜂一样，采过许多花，这才能酿出蜜来。倘若叮在一处，所得就非常有限，枯燥了。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187624" y="3573016"/>
            <a:ext cx="734481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这句话说明广泛读书、博览群书的好处。鲁迅用蜜蜂酿蜜来打比方，只有读更多人的著作，才能得到多方面的知识。</a:t>
            </a:r>
          </a:p>
        </p:txBody>
      </p:sp>
    </p:spTree>
    <p:extLst>
      <p:ext uri="{BB962C8B-B14F-4D97-AF65-F5344CB8AC3E}">
        <p14:creationId xmlns:p14="http://schemas.microsoft.com/office/powerpoint/2010/main" val="3087554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547664" y="836712"/>
            <a:ext cx="612068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时间就像海绵里的水，只要愿意挤，总是会有的。</a:t>
            </a:r>
          </a:p>
        </p:txBody>
      </p:sp>
    </p:spTree>
    <p:extLst>
      <p:ext uri="{BB962C8B-B14F-4D97-AF65-F5344CB8AC3E}">
        <p14:creationId xmlns:p14="http://schemas.microsoft.com/office/powerpoint/2010/main" val="2964733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710140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51254" y="692696"/>
            <a:ext cx="2728632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66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读词语</a:t>
            </a:r>
            <a:endParaRPr lang="zh-CN" altLang="en-US" sz="66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331640" y="2060848"/>
            <a:ext cx="6840760" cy="27180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建议：</a:t>
            </a:r>
            <a:r>
              <a:rPr lang="zh-CN" altLang="en-US" sz="40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标画方法</a:t>
            </a:r>
            <a:endParaRPr lang="en-US" altLang="zh-CN" sz="4000" b="1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字音</a:t>
            </a:r>
            <a:r>
              <a:rPr lang="zh-CN" altLang="en-US" sz="4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不确定  ？</a:t>
            </a:r>
            <a:endParaRPr lang="en-US" altLang="zh-CN" sz="40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字</a:t>
            </a:r>
            <a:r>
              <a:rPr lang="zh-CN" altLang="en-US" sz="4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音容易读错  △</a:t>
            </a:r>
            <a:endParaRPr lang="zh-CN" altLang="en-US" sz="4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64840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17475"/>
            <a:ext cx="9144000" cy="7102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矩形 1"/>
          <p:cNvSpPr/>
          <p:nvPr/>
        </p:nvSpPr>
        <p:spPr>
          <a:xfrm>
            <a:off x="2802148" y="548680"/>
            <a:ext cx="3576621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66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盘点字音</a:t>
            </a:r>
            <a:endParaRPr lang="zh-CN" altLang="en-US" sz="66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71600" y="1656676"/>
            <a:ext cx="741682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刺</a:t>
            </a:r>
            <a:r>
              <a:rPr lang="zh-CN" altLang="en-US" sz="36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猬</a:t>
            </a: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600" dirty="0" err="1" smtClean="0">
                <a:latin typeface="楷体" panose="02010609060101010101" pitchFamily="49" charset="-122"/>
                <a:ea typeface="楷体" panose="02010609060101010101" pitchFamily="49" charset="-122"/>
              </a:rPr>
              <a:t>wei</a:t>
            </a:r>
            <a:r>
              <a:rPr lang="en-US" altLang="zh-CN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     </a:t>
            </a: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畜</a:t>
            </a:r>
            <a:r>
              <a:rPr lang="zh-CN" altLang="en-US" sz="36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生</a:t>
            </a: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sheng)     </a:t>
            </a:r>
          </a:p>
          <a:p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咳</a:t>
            </a:r>
            <a:r>
              <a:rPr lang="zh-CN" altLang="en-US" sz="36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嗽</a:t>
            </a: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600" dirty="0" err="1" smtClean="0">
                <a:latin typeface="楷体" panose="02010609060101010101" pitchFamily="49" charset="-122"/>
                <a:ea typeface="楷体" panose="02010609060101010101" pitchFamily="49" charset="-122"/>
              </a:rPr>
              <a:t>sou</a:t>
            </a: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    苗</a:t>
            </a:r>
            <a:r>
              <a:rPr lang="zh-CN" altLang="en-US" sz="36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头</a:t>
            </a: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600" dirty="0" err="1" smtClean="0">
                <a:latin typeface="楷体" panose="02010609060101010101" pitchFamily="49" charset="-122"/>
                <a:ea typeface="楷体" panose="02010609060101010101" pitchFamily="49" charset="-122"/>
              </a:rPr>
              <a:t>tou</a:t>
            </a: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en-US" altLang="zh-CN" sz="36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厚</a:t>
            </a:r>
            <a:r>
              <a:rPr lang="zh-CN" altLang="en-US" sz="36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实</a:t>
            </a: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600" dirty="0" err="1" smtClean="0">
                <a:latin typeface="楷体" panose="02010609060101010101" pitchFamily="49" charset="-122"/>
                <a:ea typeface="楷体" panose="02010609060101010101" pitchFamily="49" charset="-122"/>
              </a:rPr>
              <a:t>shi</a:t>
            </a:r>
            <a:r>
              <a:rPr lang="en-US" altLang="zh-CN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76176" y="3449651"/>
            <a:ext cx="96125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明</a:t>
            </a:r>
            <a:r>
              <a:rPr lang="zh-CN" altLang="en-US" sz="36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晃晃</a:t>
            </a: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 </a:t>
            </a:r>
            <a:r>
              <a:rPr lang="en-US" altLang="zh-CN" sz="3600" dirty="0" err="1" smtClean="0">
                <a:latin typeface="楷体" panose="02010609060101010101" pitchFamily="49" charset="-122"/>
                <a:ea typeface="楷体" panose="02010609060101010101" pitchFamily="49" charset="-122"/>
              </a:rPr>
              <a:t>huǎng</a:t>
            </a: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  张</a:t>
            </a:r>
            <a:r>
              <a:rPr lang="zh-CN" altLang="en-US" sz="36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冠</a:t>
            </a: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 </a:t>
            </a:r>
            <a:r>
              <a:rPr lang="en-US" altLang="zh-CN" sz="3600" dirty="0" err="1" smtClean="0">
                <a:latin typeface="楷体" panose="02010609060101010101" pitchFamily="49" charset="-122"/>
                <a:ea typeface="楷体" panose="02010609060101010101" pitchFamily="49" charset="-122"/>
              </a:rPr>
              <a:t>guān</a:t>
            </a: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）李戴     北风怒</a:t>
            </a:r>
            <a:r>
              <a:rPr lang="zh-CN" altLang="en-US" sz="36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号</a:t>
            </a: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600" dirty="0" err="1" smtClean="0">
                <a:latin typeface="楷体" panose="02010609060101010101" pitchFamily="49" charset="-122"/>
                <a:ea typeface="楷体" panose="02010609060101010101" pitchFamily="49" charset="-122"/>
              </a:rPr>
              <a:t>háo</a:t>
            </a: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36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窘</a:t>
            </a:r>
            <a:r>
              <a:rPr lang="zh-CN" altLang="en-US" sz="36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相</a:t>
            </a: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600" dirty="0" err="1" smtClean="0">
                <a:latin typeface="楷体" panose="02010609060101010101" pitchFamily="49" charset="-122"/>
                <a:ea typeface="楷体" panose="02010609060101010101" pitchFamily="49" charset="-122"/>
              </a:rPr>
              <a:t>xiàng</a:t>
            </a: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 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51520" y="4869160"/>
            <a:ext cx="9001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挽联（</a:t>
            </a:r>
            <a:r>
              <a:rPr lang="en-US" altLang="zh-CN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 </a:t>
            </a:r>
            <a:r>
              <a:rPr lang="en-US" altLang="zh-CN" sz="3600" dirty="0" err="1" smtClean="0">
                <a:latin typeface="楷体" panose="02010609060101010101" pitchFamily="49" charset="-122"/>
                <a:ea typeface="楷体" panose="02010609060101010101" pitchFamily="49" charset="-122"/>
              </a:rPr>
              <a:t>wǎn</a:t>
            </a:r>
            <a:r>
              <a:rPr lang="en-US" altLang="zh-CN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 </a:t>
            </a:r>
            <a:r>
              <a:rPr lang="en-US" altLang="zh-CN" sz="3600" dirty="0" err="1" smtClean="0">
                <a:latin typeface="楷体" panose="02010609060101010101" pitchFamily="49" charset="-122"/>
                <a:ea typeface="楷体" panose="02010609060101010101" pitchFamily="49" charset="-122"/>
              </a:rPr>
              <a:t>lián</a:t>
            </a:r>
            <a:r>
              <a:rPr lang="en-US" altLang="zh-CN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 </a:t>
            </a: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 殷勤（</a:t>
            </a:r>
            <a:r>
              <a:rPr lang="en-US" altLang="zh-CN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 </a:t>
            </a:r>
            <a:r>
              <a:rPr lang="en-US" altLang="zh-CN" sz="3600" dirty="0" err="1" smtClean="0">
                <a:latin typeface="楷体" panose="02010609060101010101" pitchFamily="49" charset="-122"/>
                <a:ea typeface="楷体" panose="02010609060101010101" pitchFamily="49" charset="-122"/>
              </a:rPr>
              <a:t>yīn</a:t>
            </a:r>
            <a:r>
              <a:rPr lang="en-US" altLang="zh-CN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 </a:t>
            </a:r>
            <a:r>
              <a:rPr lang="en-US" altLang="zh-CN" sz="3600" dirty="0" err="1" smtClean="0">
                <a:latin typeface="楷体" panose="02010609060101010101" pitchFamily="49" charset="-122"/>
                <a:ea typeface="楷体" panose="02010609060101010101" pitchFamily="49" charset="-122"/>
              </a:rPr>
              <a:t>qín</a:t>
            </a: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en-US" altLang="zh-CN" sz="36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囫囵（</a:t>
            </a:r>
            <a:r>
              <a:rPr lang="en-US" altLang="zh-CN" sz="3600" dirty="0" err="1" smtClean="0">
                <a:latin typeface="楷体" panose="02010609060101010101" pitchFamily="49" charset="-122"/>
                <a:ea typeface="楷体" panose="02010609060101010101" pitchFamily="49" charset="-122"/>
              </a:rPr>
              <a:t>hú</a:t>
            </a:r>
            <a:r>
              <a:rPr lang="en-US" altLang="zh-CN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 </a:t>
            </a:r>
            <a:r>
              <a:rPr lang="en-US" altLang="zh-CN" sz="3600" dirty="0" err="1" smtClean="0">
                <a:latin typeface="楷体" panose="02010609060101010101" pitchFamily="49" charset="-122"/>
                <a:ea typeface="楷体" panose="02010609060101010101" pitchFamily="49" charset="-122"/>
              </a:rPr>
              <a:t>lún</a:t>
            </a: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）吞枣 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56228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39912" y="2312005"/>
            <a:ext cx="27363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0070C0"/>
                </a:solidFill>
              </a:rPr>
              <a:t>囫囵吞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枣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408175" y="2312005"/>
            <a:ext cx="21602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rgbClr val="0070C0"/>
                </a:solidFill>
              </a:rPr>
              <a:t>张冠李</a:t>
            </a:r>
            <a:r>
              <a:rPr lang="zh-CN" altLang="en-US" sz="3600" b="1" dirty="0">
                <a:solidFill>
                  <a:srgbClr val="FF0000"/>
                </a:solidFill>
              </a:rPr>
              <a:t>戴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444208" y="2312005"/>
            <a:ext cx="22322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rgbClr val="0070C0"/>
                </a:solidFill>
              </a:rPr>
              <a:t>恍然大悟</a:t>
            </a:r>
          </a:p>
        </p:txBody>
      </p:sp>
    </p:spTree>
    <p:extLst>
      <p:ext uri="{BB962C8B-B14F-4D97-AF65-F5344CB8AC3E}">
        <p14:creationId xmlns:p14="http://schemas.microsoft.com/office/powerpoint/2010/main" val="1312706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351923" y="663079"/>
            <a:ext cx="157607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名词</a:t>
            </a:r>
            <a:endParaRPr lang="zh-CN" altLang="en-US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11560" y="1916832"/>
            <a:ext cx="813690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厨房  刺猬  畜生  遗体  挽联  情节  记性  寒意  文章  殷勤  窘相  苗头  面孔  牛毛细雨  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90784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355129" y="663079"/>
            <a:ext cx="156966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动词</a:t>
            </a:r>
            <a:endParaRPr lang="zh-CN" altLang="en-US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11560" y="2060848"/>
            <a:ext cx="813690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致敬    爱抚   团聚   保存   逝世   咳嗽   失声痛哭    恍然大悟    </a:t>
            </a:r>
            <a:endParaRPr lang="en-US" altLang="zh-CN" sz="36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饱经风霜   失业  </a:t>
            </a:r>
            <a:r>
              <a:rPr lang="en-US" altLang="zh-CN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轻视    大病新愈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3699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008880" y="663079"/>
            <a:ext cx="226215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形容</a:t>
            </a:r>
            <a:r>
              <a:rPr lang="zh-CN" altLang="en-US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词</a:t>
            </a:r>
            <a:endParaRPr lang="zh-CN" altLang="en-US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11560" y="1916832"/>
            <a:ext cx="799288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阴暗   低微   深奥   详细   枯瘦   明晃晃   马马虎虎   匆匆忙忙  厚实   陡然   艰苦   软绵绵    结结巴巴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173833" y="3789040"/>
            <a:ext cx="156966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副词</a:t>
            </a:r>
            <a:endParaRPr lang="zh-CN" altLang="en-US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67544" y="4869160"/>
            <a:ext cx="81369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囫囵吞枣    张冠李戴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52079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763688" y="231223"/>
            <a:ext cx="157607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名词</a:t>
            </a:r>
            <a:endParaRPr lang="zh-CN" altLang="en-US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11560" y="1154553"/>
            <a:ext cx="813690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厨房  刺猬  畜生  遗体  挽联  情节  记性  寒意  文章  殷勤  窘相  苗头  面孔  牛毛细雨  </a:t>
            </a:r>
            <a:endParaRPr lang="zh-CN" altLang="en-US" sz="2800" dirty="0">
              <a:solidFill>
                <a:schemeClr val="accent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073" y="2133564"/>
            <a:ext cx="156966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动词</a:t>
            </a:r>
            <a:endParaRPr lang="zh-CN" altLang="en-US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77346" y="2924944"/>
            <a:ext cx="851513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致敬    爱抚   团聚   保存   逝世   咳嗽   失声痛哭    恍然大悟    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饱经风霜   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失业  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轻视    大病新愈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79512" y="4221088"/>
            <a:ext cx="226215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形容</a:t>
            </a:r>
            <a:r>
              <a:rPr lang="zh-CN" altLang="en-US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词</a:t>
            </a:r>
            <a:endParaRPr lang="zh-CN" altLang="en-US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438425" y="4451920"/>
            <a:ext cx="670557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阴暗   低微   深奥   详细   枯瘦   明晃晃   马马虎虎   匆匆忙忙  厚实   陡然   艰苦   软绵绵    结结巴巴</a:t>
            </a:r>
            <a:endParaRPr lang="zh-CN" altLang="en-US" sz="2800" dirty="0">
              <a:solidFill>
                <a:srgbClr val="00B05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63489" y="5661248"/>
            <a:ext cx="156966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副词</a:t>
            </a:r>
            <a:endParaRPr lang="zh-CN" altLang="en-US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123728" y="6050423"/>
            <a:ext cx="81369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F33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囫囵吞枣    张冠李戴</a:t>
            </a:r>
            <a:endParaRPr lang="zh-CN" altLang="en-US" sz="2800" dirty="0">
              <a:solidFill>
                <a:srgbClr val="FF33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15975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928</TotalTime>
  <Words>768</Words>
  <Application>Microsoft Office PowerPoint</Application>
  <PresentationFormat>全屏显示(4:3)</PresentationFormat>
  <Paragraphs>124</Paragraphs>
  <Slides>24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5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</dc:creator>
  <cp:lastModifiedBy>a</cp:lastModifiedBy>
  <cp:revision>5</cp:revision>
  <dcterms:created xsi:type="dcterms:W3CDTF">2016-11-06T03:45:15Z</dcterms:created>
  <dcterms:modified xsi:type="dcterms:W3CDTF">2016-11-08T14:52:14Z</dcterms:modified>
</cp:coreProperties>
</file>