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0" r:id="rId3"/>
    <p:sldId id="302" r:id="rId5"/>
    <p:sldId id="334" r:id="rId6"/>
    <p:sldId id="326" r:id="rId7"/>
    <p:sldId id="303" r:id="rId8"/>
    <p:sldId id="333" r:id="rId9"/>
    <p:sldId id="319" r:id="rId10"/>
    <p:sldId id="308" r:id="rId11"/>
    <p:sldId id="320" r:id="rId12"/>
    <p:sldId id="313" r:id="rId13"/>
    <p:sldId id="325" r:id="rId1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E6FBFE"/>
    <a:srgbClr val="57D2E3"/>
    <a:srgbClr val="21B1C5"/>
    <a:srgbClr val="B2F3FC"/>
    <a:srgbClr val="4BCFE1"/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323DBA7-2D71-4D4F-AC6E-864BB09F0F2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6B7A33F-F1A0-4E03-ADBC-485FD40A94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12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9F1ABCA-9450-4B45-9354-53BF9AA76AF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文本框 6152"/>
          <p:cNvSpPr txBox="1">
            <a:spLocks noChangeArrowheads="1"/>
          </p:cNvSpPr>
          <p:nvPr/>
        </p:nvSpPr>
        <p:spPr bwMode="auto">
          <a:xfrm>
            <a:off x="3430270" y="2258060"/>
            <a:ext cx="4808855" cy="82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ea typeface="微软雅黑" panose="020B0503020204020204" pitchFamily="34" charset="-122"/>
                <a:sym typeface="宋体" panose="02010600030101010101" pitchFamily="2" charset="-122"/>
              </a:rPr>
              <a:t>在柏林</a:t>
            </a:r>
            <a:endParaRPr lang="zh-CN" altLang="en-US" sz="4800" b="1"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2531" name="矩形 9"/>
          <p:cNvSpPr>
            <a:spLocks noChangeArrowheads="1"/>
          </p:cNvSpPr>
          <p:nvPr/>
        </p:nvSpPr>
        <p:spPr bwMode="auto">
          <a:xfrm>
            <a:off x="284480" y="341948"/>
            <a:ext cx="27355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总结全文：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09588" y="1419225"/>
            <a:ext cx="11387137" cy="3138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/>
              <a:t>     </a:t>
            </a:r>
            <a:r>
              <a:rPr lang="en-US" altLang="zh-CN" sz="3600"/>
              <a:t> </a:t>
            </a:r>
            <a:r>
              <a:rPr lang="zh-CN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本文短小精悍，在人物对话上，文中唯一的对话是谜底，它一语中的地道破了事实的真相。这句话就象一块从陡峭的山崖上突然降落的巨石，在惊叹之余将人们拉入到对战争的深刻反思之中，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表达了作者对战争的憎恶，对普通民众的深切同情。</a:t>
            </a:r>
            <a:endParaRPr lang="zh-CN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1141095" y="487363"/>
            <a:ext cx="237871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作业：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2639695" y="1574165"/>
            <a:ext cx="6981190" cy="3169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、本课《同步学习》做完</a:t>
            </a:r>
            <a:endParaRPr lang="zh-CN" altLang="zh-CN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、写一篇读后感</a:t>
            </a:r>
            <a:endParaRPr lang="zh-CN" altLang="zh-CN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zh-CN" sz="40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290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pic>
        <p:nvPicPr>
          <p:cNvPr id="11" name="图片 10" descr="【图片】硝烟四起《在柏林》（语文人教五四学制六上）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5575" y="160020"/>
            <a:ext cx="5986780" cy="4269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 descr="【图片】战火中的人们《在柏林》（语文人教五四学制六上）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6665" y="2524760"/>
            <a:ext cx="5626100" cy="397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60145" y="990600"/>
            <a:ext cx="1085659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学习目标：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、初读能够概括文章的内容。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、品读文章语句，理解作者蕴含其中的感情， 体会文章对残酷战争的控诉。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4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3315" name="矩形 9"/>
          <p:cNvSpPr>
            <a:spLocks noChangeArrowheads="1"/>
          </p:cNvSpPr>
          <p:nvPr/>
        </p:nvSpPr>
        <p:spPr bwMode="auto">
          <a:xfrm>
            <a:off x="591185" y="525463"/>
            <a:ext cx="273558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认识作者：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6" name="Text Box 10"/>
          <p:cNvSpPr txBox="1">
            <a:spLocks noChangeArrowheads="1"/>
          </p:cNvSpPr>
          <p:nvPr/>
        </p:nvSpPr>
        <p:spPr bwMode="auto">
          <a:xfrm>
            <a:off x="1033463" y="1592263"/>
            <a:ext cx="10440987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       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奥莱尔（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1873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en-US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1939</a:t>
            </a:r>
            <a:r>
              <a:rPr lang="zh-CN" altLang="zh-CN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美国女作家，记者。微型小说《在柏林》堪称奥莱尔名篇中的精品，很值得大家欣赏与体会。它以二战为背景，以一列从柏林驶出的火车上的小插曲为故事材料，却以极小的篇幅来深刻地反映战争这个人类永恒而又沉重的话题。它那平静不动声色的叙述后面包含了一股强大的悲愤，但始终没有爆发出来，反而更有感染力。</a:t>
            </a:r>
            <a:endParaRPr lang="zh-CN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5363" name="矩形 9"/>
          <p:cNvSpPr>
            <a:spLocks noChangeArrowheads="1"/>
          </p:cNvSpPr>
          <p:nvPr/>
        </p:nvSpPr>
        <p:spPr bwMode="auto">
          <a:xfrm>
            <a:off x="1013460" y="553403"/>
            <a:ext cx="518795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初读课文，概括文章主要内容：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4" name="Rectangle 1"/>
          <p:cNvSpPr>
            <a:spLocks noChangeArrowheads="1"/>
          </p:cNvSpPr>
          <p:nvPr/>
        </p:nvSpPr>
        <p:spPr bwMode="auto">
          <a:xfrm>
            <a:off x="1628775" y="3062605"/>
            <a:ext cx="10226675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ea typeface="微软雅黑" panose="020B0503020204020204" pitchFamily="34" charset="-122"/>
              </a:rPr>
              <a:t>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战时后备役老兵失去三个儿子，妻子因伤心而发疯，自己又要上前线。</a:t>
            </a:r>
            <a:endParaRPr lang="zh-CN" altLang="en-US" sz="28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1798638" y="1416050"/>
            <a:ext cx="1007268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快速默读课文，试着用一两句话概括课文的主要内容。</a:t>
            </a:r>
            <a:endParaRPr lang="zh-CN" altLang="en-US" sz="3200" b="1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10870" y="1543050"/>
            <a:ext cx="10970260" cy="6462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车厢里尽是妇女和孩子，几乎看不到一个健壮的男子</a:t>
            </a:r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是小说的环境描写，结合全文，谈谈其有何作用。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这一环境描写渲染了战争带来的悲凉气氛，德国弥漫着失败的情绪；也是暗写战争的惨烈，战死者众多。下文老兵夫妇的遭遇与这处伏笔照应。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3465" y="533400"/>
            <a:ext cx="3701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文本探究：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58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9460" name="Text Box 9"/>
          <p:cNvSpPr txBox="1">
            <a:spLocks noChangeArrowheads="1"/>
          </p:cNvSpPr>
          <p:nvPr/>
        </p:nvSpPr>
        <p:spPr bwMode="auto">
          <a:xfrm>
            <a:off x="2960688" y="1552575"/>
            <a:ext cx="6719887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21509" name="Text Box 10"/>
          <p:cNvSpPr txBox="1">
            <a:spLocks noChangeArrowheads="1"/>
          </p:cNvSpPr>
          <p:nvPr/>
        </p:nvSpPr>
        <p:spPr bwMode="auto">
          <a:xfrm>
            <a:off x="871220" y="741045"/>
            <a:ext cx="9926638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ea typeface="微软雅黑" panose="020B0503020204020204" pitchFamily="34" charset="-122"/>
              </a:rPr>
              <a:t>  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小姐，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他说，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当我告诉你们这位可怜夫人就是我的妻子时，你们大概不会再笑了。我们刚刚失去了三个儿子，他们是在战争中死去的。现在轮到我自己上前线了。在我走之前，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我总得把他们的母亲送进疯人院啊。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endParaRPr lang="zh-CN" altLang="zh-CN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-323215" y="3766185"/>
            <a:ext cx="11953875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ea typeface="微软雅黑" panose="020B0503020204020204" pitchFamily="34" charset="-122"/>
              </a:rPr>
              <a:t>  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请同学们用心读读这几句话，说说从这些句子中，你体会到了什么？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0482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855980" y="574675"/>
            <a:ext cx="10480040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/>
              <a:t>        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老兵所说的“在我走之前，我总得把他们的母亲送进疯人院</a:t>
            </a:r>
            <a:endParaRPr lang="en-US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啊</a:t>
            </a:r>
            <a:r>
              <a:rPr lang="en-US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，“他们的母亲”改成“她”好不好？</a:t>
            </a:r>
            <a:endParaRPr lang="zh-CN" alt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0058" y="3138170"/>
            <a:ext cx="1103630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ea typeface="微软雅黑" panose="020B0503020204020204" pitchFamily="34" charset="-122"/>
              </a:rPr>
              <a:t>        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不好，“他们的母亲”揭示了老妇人和阵亡儿子之间的关系，用“他们的母亲”的称法更直指人心，失去三个孩子的母亲所承受的痛苦，更给人以强烈的冲击。</a:t>
            </a:r>
            <a:endParaRPr lang="zh-CN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21506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037590" y="657860"/>
            <a:ext cx="976376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想一想：车厢里为什么一片寂静？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第一段最后一句话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一个老头狠狠扫了他们一眼，随即车厢里平静了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和这一句的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有什么区别吗？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22630" y="2430145"/>
            <a:ext cx="10746105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ea typeface="微软雅黑" panose="020B0503020204020204" pitchFamily="34" charset="-122"/>
              </a:rPr>
              <a:t>       </a:t>
            </a:r>
            <a:r>
              <a:rPr lang="en-US" altLang="zh-CN" sz="3200" b="1">
                <a:solidFill>
                  <a:srgbClr val="0000FF"/>
                </a:solidFill>
                <a:ea typeface="微软雅黑" panose="020B0503020204020204" pitchFamily="34" charset="-122"/>
              </a:rPr>
              <a:t> </a:t>
            </a:r>
            <a:r>
              <a:rPr lang="zh-CN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知道真相的人们震惊了，老兵的话让人们不禁陷入对战争的反思，人们似乎已经对老夫妻的痛苦遭遇感同身受了，除了沉默，他们不知道该怎么做。</a:t>
            </a:r>
            <a:endParaRPr lang="zh-CN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第一处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是基于老人眼光的威慑力，是外在的。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第二处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静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是深入内心的震惊和痛苦，是内心的感受。</a:t>
            </a:r>
            <a:endParaRPr lang="zh-CN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en-US" altLang="zh-CN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1019</Words>
  <Application>WPS 演示</Application>
  <PresentationFormat>宽屏</PresentationFormat>
  <Paragraphs>67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楷体</vt:lpstr>
      <vt:lpstr>Arial Unicode MS</vt:lpstr>
      <vt:lpstr>Calibri Light</vt:lpstr>
      <vt:lpstr>Calibri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阿祝</cp:lastModifiedBy>
  <cp:revision>6</cp:revision>
  <dcterms:created xsi:type="dcterms:W3CDTF">2018-11-25T10:38:00Z</dcterms:created>
  <dcterms:modified xsi:type="dcterms:W3CDTF">2018-11-28T00:45:21Z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  <property fmtid="{D5CDD505-2E9C-101B-9397-08002B2CF9AE}" pid="3" name="KSORubyTemplateID">
    <vt:lpwstr>21</vt:lpwstr>
  </property>
</Properties>
</file>