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0"/>
  </p:notesMasterIdLst>
  <p:sldIdLst>
    <p:sldId id="256" r:id="rId4"/>
    <p:sldId id="257" r:id="rId5"/>
    <p:sldId id="263" r:id="rId6"/>
    <p:sldId id="259" r:id="rId7"/>
    <p:sldId id="265" r:id="rId8"/>
    <p:sldId id="268" r:id="rId9"/>
    <p:sldId id="269" r:id="rId10"/>
    <p:sldId id="264" r:id="rId11"/>
    <p:sldId id="266" r:id="rId12"/>
    <p:sldId id="267" r:id="rId13"/>
    <p:sldId id="270" r:id="rId14"/>
    <p:sldId id="271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91" r:id="rId23"/>
    <p:sldId id="260" r:id="rId24"/>
    <p:sldId id="261" r:id="rId25"/>
    <p:sldId id="285" r:id="rId26"/>
    <p:sldId id="286" r:id="rId27"/>
    <p:sldId id="287" r:id="rId28"/>
    <p:sldId id="292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9900"/>
    <a:srgbClr val="CCFF33"/>
    <a:srgbClr val="00CC66"/>
    <a:srgbClr val="006600"/>
    <a:srgbClr val="33CC33"/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84"/>
      </p:cViewPr>
      <p:guideLst>
        <p:guide orient="horz" pos="2164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fontAlgn="base" hangingPunct="1"/>
            <a:endParaRPr lang="zh-CN" altLang="en-US" sz="1200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30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3076" name="幻灯片图像占位符 3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>
              <a:latin typeface="Calibri" panose="020F0502020204030204" pitchFamily="34" charset="0"/>
            </a:endParaRPr>
          </a:p>
        </p:txBody>
      </p:sp>
      <p:sp>
        <p:nvSpPr>
          <p:cNvPr id="30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46075"/>
            <a:ext cx="2057400" cy="57800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46075"/>
            <a:ext cx="6052930" cy="57800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28750"/>
            <a:ext cx="4032504" cy="46974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28750"/>
            <a:ext cx="4032504" cy="46974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46075"/>
            <a:ext cx="2057400" cy="578008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46075"/>
            <a:ext cx="6052930" cy="578008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28750"/>
            <a:ext cx="4032504" cy="46974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28750"/>
            <a:ext cx="4032504" cy="469741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3" descr="C:\Documents and Settings\鱼不愚\桌面\1副本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8229600" cy="93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428750"/>
            <a:ext cx="8229600" cy="46974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2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103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103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200" b="0" i="0" u="none" kern="1200" baseline="0">
          <a:solidFill>
            <a:srgbClr val="0066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3" descr="C:\Documents and Settings\鱼不愚\桌面\1副本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" descr="C:\Documents and Settings\鱼不愚\桌面\1副本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标题占位符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8229600" cy="93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3" name="文本占位符 2"/>
          <p:cNvSpPr>
            <a:spLocks noGrp="1"/>
          </p:cNvSpPr>
          <p:nvPr>
            <p:ph type="body"/>
          </p:nvPr>
        </p:nvSpPr>
        <p:spPr>
          <a:xfrm>
            <a:off x="457200" y="1428750"/>
            <a:ext cx="8229600" cy="46974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205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205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205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200" b="0" i="0" u="none" kern="1200" baseline="0">
          <a:solidFill>
            <a:srgbClr val="006600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21.xml"/><Relationship Id="rId2" Type="http://schemas.openxmlformats.org/officeDocument/2006/relationships/slide" Target="slide4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"/>
          <p:cNvSpPr>
            <a:spLocks noGrp="1"/>
          </p:cNvSpPr>
          <p:nvPr>
            <p:ph type="ctrTitle"/>
          </p:nvPr>
        </p:nvSpPr>
        <p:spPr>
          <a:xfrm>
            <a:off x="1071563" y="5160963"/>
            <a:ext cx="7072312" cy="1214437"/>
          </a:xfrm>
          <a:ln/>
        </p:spPr>
        <p:txBody>
          <a:bodyPr wrap="square" anchor="ctr"/>
          <a:lstStyle>
            <a:lvl1pPr lvl="0">
              <a:defRPr/>
            </a:lvl1pPr>
          </a:lstStyle>
          <a:p>
            <a:pPr lvl="0" indent="0" algn="ctr" eaLnBrk="1" hangingPunct="1"/>
            <a:r>
              <a:rPr lang="zh-CN" altLang="en-US" sz="4400" b="1" dirty="0">
                <a:solidFill>
                  <a:srgbClr val="008000"/>
                </a:solidFill>
                <a:ea typeface="宋体-PUA" charset="-122"/>
              </a:rPr>
              <a:t>修改病句</a:t>
            </a:r>
            <a:endParaRPr lang="zh-CN" altLang="en-US" sz="4400" b="1" dirty="0">
              <a:solidFill>
                <a:srgbClr val="008000"/>
              </a:solidFill>
              <a:ea typeface="宋体-PUA" charset="-122"/>
            </a:endParaRPr>
          </a:p>
        </p:txBody>
      </p:sp>
      <p:sp>
        <p:nvSpPr>
          <p:cNvPr id="4099" name="椭圆 4098"/>
          <p:cNvSpPr/>
          <p:nvPr/>
        </p:nvSpPr>
        <p:spPr>
          <a:xfrm>
            <a:off x="4572000" y="5445125"/>
            <a:ext cx="647700" cy="720725"/>
          </a:xfrm>
          <a:prstGeom prst="ellipse">
            <a:avLst/>
          </a:prstGeom>
          <a:solidFill>
            <a:schemeClr val="accent1">
              <a:alpha val="0"/>
            </a:schemeClr>
          </a:solidFill>
          <a:ln w="222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未知"/>
          <p:cNvSpPr/>
          <p:nvPr/>
        </p:nvSpPr>
        <p:spPr>
          <a:xfrm>
            <a:off x="5089525" y="5276850"/>
            <a:ext cx="596900" cy="26035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52" y="20599"/>
                  <a:pt x="873" y="17438"/>
                  <a:pt x="1562" y="15699"/>
                </a:cubicBezTo>
                <a:cubicBezTo>
                  <a:pt x="2251" y="13960"/>
                  <a:pt x="3262" y="11800"/>
                  <a:pt x="4113" y="11010"/>
                </a:cubicBezTo>
                <a:cubicBezTo>
                  <a:pt x="4963" y="10220"/>
                  <a:pt x="5836" y="11010"/>
                  <a:pt x="6686" y="11010"/>
                </a:cubicBezTo>
                <a:cubicBezTo>
                  <a:pt x="7537" y="11010"/>
                  <a:pt x="8502" y="10062"/>
                  <a:pt x="9260" y="11010"/>
                </a:cubicBezTo>
                <a:cubicBezTo>
                  <a:pt x="10018" y="11959"/>
                  <a:pt x="11397" y="15699"/>
                  <a:pt x="11305" y="16858"/>
                </a:cubicBezTo>
                <a:cubicBezTo>
                  <a:pt x="11213" y="18017"/>
                  <a:pt x="9444" y="18860"/>
                  <a:pt x="8754" y="18070"/>
                </a:cubicBezTo>
                <a:cubicBezTo>
                  <a:pt x="8065" y="17280"/>
                  <a:pt x="7054" y="13960"/>
                  <a:pt x="7215" y="12169"/>
                </a:cubicBezTo>
                <a:cubicBezTo>
                  <a:pt x="7376" y="10378"/>
                  <a:pt x="8823" y="8587"/>
                  <a:pt x="9765" y="7428"/>
                </a:cubicBezTo>
                <a:cubicBezTo>
                  <a:pt x="10708" y="6269"/>
                  <a:pt x="11902" y="5479"/>
                  <a:pt x="12845" y="5110"/>
                </a:cubicBezTo>
                <a:cubicBezTo>
                  <a:pt x="13787" y="4741"/>
                  <a:pt x="14568" y="4530"/>
                  <a:pt x="15418" y="5110"/>
                </a:cubicBezTo>
                <a:cubicBezTo>
                  <a:pt x="16268" y="5689"/>
                  <a:pt x="17647" y="7059"/>
                  <a:pt x="17992" y="8640"/>
                </a:cubicBezTo>
                <a:cubicBezTo>
                  <a:pt x="18337" y="10220"/>
                  <a:pt x="17992" y="13960"/>
                  <a:pt x="17486" y="14540"/>
                </a:cubicBezTo>
                <a:cubicBezTo>
                  <a:pt x="16981" y="15120"/>
                  <a:pt x="15510" y="13539"/>
                  <a:pt x="14913" y="12169"/>
                </a:cubicBezTo>
                <a:cubicBezTo>
                  <a:pt x="14315" y="10800"/>
                  <a:pt x="13626" y="7849"/>
                  <a:pt x="13879" y="6269"/>
                </a:cubicBezTo>
                <a:cubicBezTo>
                  <a:pt x="14131" y="4688"/>
                  <a:pt x="15602" y="3740"/>
                  <a:pt x="16452" y="2739"/>
                </a:cubicBezTo>
                <a:cubicBezTo>
                  <a:pt x="17302" y="1738"/>
                  <a:pt x="18176" y="737"/>
                  <a:pt x="19026" y="368"/>
                </a:cubicBezTo>
                <a:cubicBezTo>
                  <a:pt x="19876" y="0"/>
                  <a:pt x="21163" y="368"/>
                  <a:pt x="21600" y="368"/>
                </a:cubicBezTo>
              </a:path>
            </a:pathLst>
          </a:custGeom>
          <a:noFill/>
          <a:ln w="222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4" descr="C:\Documents and Settings\鱼不愚\桌面\001.pn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-23812" y="1844675"/>
            <a:ext cx="3516312" cy="5786438"/>
          </a:xfrm>
          <a:ln/>
        </p:spPr>
      </p:pic>
      <p:sp>
        <p:nvSpPr>
          <p:cNvPr id="13314" name="燕尾形箭头 13"/>
          <p:cNvSpPr/>
          <p:nvPr/>
        </p:nvSpPr>
        <p:spPr>
          <a:xfrm>
            <a:off x="2555875" y="3644900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3315" name="圆角矩形 3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52863" y="2205038"/>
            <a:ext cx="5184775" cy="5202237"/>
          </a:xfrm>
          <a:ln/>
        </p:spPr>
      </p:pic>
      <p:sp>
        <p:nvSpPr>
          <p:cNvPr id="13318" name="文本框 13317"/>
          <p:cNvSpPr txBox="1"/>
          <p:nvPr/>
        </p:nvSpPr>
        <p:spPr>
          <a:xfrm>
            <a:off x="-23812" y="2854325"/>
            <a:ext cx="2579688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4.</a:t>
            </a:r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词序颠倒。</a:t>
            </a:r>
            <a:endParaRPr lang="zh-CN" altLang="en-US" sz="2800" b="1" u="sng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词语排列的先后顺序不合适。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7" name="文本框 13318"/>
          <p:cNvSpPr txBox="1"/>
          <p:nvPr/>
        </p:nvSpPr>
        <p:spPr>
          <a:xfrm>
            <a:off x="3975100" y="2466975"/>
            <a:ext cx="5133975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3319"/>
          <p:cNvSpPr txBox="1"/>
          <p:nvPr/>
        </p:nvSpPr>
        <p:spPr>
          <a:xfrm>
            <a:off x="4205288" y="2386013"/>
            <a:ext cx="4938712" cy="2224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例：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我们要认真克服并善于发现学习上的毛病。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1" name="椭圆 13320"/>
          <p:cNvSpPr/>
          <p:nvPr/>
        </p:nvSpPr>
        <p:spPr>
          <a:xfrm>
            <a:off x="5364163" y="3141663"/>
            <a:ext cx="1439862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椭圆 13321"/>
          <p:cNvSpPr/>
          <p:nvPr/>
        </p:nvSpPr>
        <p:spPr>
          <a:xfrm>
            <a:off x="7092950" y="3213100"/>
            <a:ext cx="1511300" cy="6477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直接连接符 13322"/>
          <p:cNvSpPr/>
          <p:nvPr/>
        </p:nvSpPr>
        <p:spPr>
          <a:xfrm>
            <a:off x="6300788" y="3141663"/>
            <a:ext cx="1511300" cy="71437"/>
          </a:xfrm>
          <a:prstGeom prst="line">
            <a:avLst/>
          </a:prstGeom>
          <a:ln w="1587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33CC33"/>
                </a:solidFill>
              </a:rPr>
              <a:t>词序颠倒</a:t>
            </a:r>
            <a:endParaRPr lang="zh-CN" altLang="en-US" b="1" dirty="0">
              <a:solidFill>
                <a:srgbClr val="33CC33"/>
              </a:solidFill>
            </a:endParaRPr>
          </a:p>
        </p:txBody>
      </p:sp>
      <p:sp>
        <p:nvSpPr>
          <p:cNvPr id="14338" name="文本占位符 14338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1.我们开会通过并讨论了他的建议。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2.妈妈的工作养成了认真的好习惯。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3.我校分别在教室里和球场上举行篮球比赛和智力比赛。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4.我们要认真改正并找出作业中的错误。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5.历史博物馆展出了两千多年前新出土的文物。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4340" name="椭圆 14339"/>
          <p:cNvSpPr/>
          <p:nvPr/>
        </p:nvSpPr>
        <p:spPr>
          <a:xfrm>
            <a:off x="2052638" y="1412875"/>
            <a:ext cx="647700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椭圆 14340"/>
          <p:cNvSpPr/>
          <p:nvPr/>
        </p:nvSpPr>
        <p:spPr>
          <a:xfrm>
            <a:off x="2987675" y="1412875"/>
            <a:ext cx="649288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直接连接符 14341"/>
          <p:cNvSpPr/>
          <p:nvPr/>
        </p:nvSpPr>
        <p:spPr>
          <a:xfrm>
            <a:off x="2484438" y="1412875"/>
            <a:ext cx="719137" cy="1588"/>
          </a:xfrm>
          <a:prstGeom prst="line">
            <a:avLst/>
          </a:prstGeom>
          <a:ln w="1587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椭圆 14342"/>
          <p:cNvSpPr/>
          <p:nvPr/>
        </p:nvSpPr>
        <p:spPr>
          <a:xfrm>
            <a:off x="1403350" y="2349500"/>
            <a:ext cx="433388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未知"/>
          <p:cNvSpPr/>
          <p:nvPr/>
        </p:nvSpPr>
        <p:spPr>
          <a:xfrm>
            <a:off x="1682750" y="2144713"/>
            <a:ext cx="265113" cy="24130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07" y="20520"/>
                  <a:pt x="362" y="17336"/>
                  <a:pt x="1139" y="15233"/>
                </a:cubicBezTo>
                <a:cubicBezTo>
                  <a:pt x="1916" y="13130"/>
                  <a:pt x="3056" y="10117"/>
                  <a:pt x="4610" y="8867"/>
                </a:cubicBezTo>
                <a:cubicBezTo>
                  <a:pt x="6164" y="7616"/>
                  <a:pt x="9064" y="6764"/>
                  <a:pt x="10411" y="7616"/>
                </a:cubicBezTo>
                <a:cubicBezTo>
                  <a:pt x="11758" y="8469"/>
                  <a:pt x="13312" y="12732"/>
                  <a:pt x="12742" y="13983"/>
                </a:cubicBezTo>
                <a:cubicBezTo>
                  <a:pt x="12172" y="15233"/>
                  <a:pt x="8287" y="16086"/>
                  <a:pt x="6941" y="15233"/>
                </a:cubicBezTo>
                <a:cubicBezTo>
                  <a:pt x="5594" y="14381"/>
                  <a:pt x="4402" y="10970"/>
                  <a:pt x="4610" y="8867"/>
                </a:cubicBezTo>
                <a:cubicBezTo>
                  <a:pt x="4817" y="6764"/>
                  <a:pt x="6371" y="3581"/>
                  <a:pt x="8132" y="2501"/>
                </a:cubicBezTo>
                <a:cubicBezTo>
                  <a:pt x="9893" y="1421"/>
                  <a:pt x="12949" y="1875"/>
                  <a:pt x="15073" y="2501"/>
                </a:cubicBezTo>
                <a:cubicBezTo>
                  <a:pt x="17197" y="3126"/>
                  <a:pt x="20046" y="6707"/>
                  <a:pt x="20823" y="6309"/>
                </a:cubicBezTo>
                <a:cubicBezTo>
                  <a:pt x="21600" y="5911"/>
                  <a:pt x="19890" y="1023"/>
                  <a:pt x="19683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5" name="椭圆 14344"/>
          <p:cNvSpPr/>
          <p:nvPr/>
        </p:nvSpPr>
        <p:spPr>
          <a:xfrm>
            <a:off x="1765300" y="2349500"/>
            <a:ext cx="574675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未知"/>
          <p:cNvSpPr/>
          <p:nvPr/>
        </p:nvSpPr>
        <p:spPr>
          <a:xfrm>
            <a:off x="2165350" y="2057400"/>
            <a:ext cx="1874838" cy="422275"/>
          </a:xfrm>
          <a:custGeom>
            <a:avLst/>
            <a:gdLst/>
            <a:ahLst/>
            <a:cxnLst/>
            <a:pathLst>
              <a:path w="21600" h="21600">
                <a:moveTo>
                  <a:pt x="0" y="16029"/>
                </a:moveTo>
                <a:cubicBezTo>
                  <a:pt x="29" y="15447"/>
                  <a:pt x="7" y="13633"/>
                  <a:pt x="168" y="12435"/>
                </a:cubicBezTo>
                <a:cubicBezTo>
                  <a:pt x="329" y="11237"/>
                  <a:pt x="709" y="9779"/>
                  <a:pt x="980" y="8808"/>
                </a:cubicBezTo>
                <a:cubicBezTo>
                  <a:pt x="1251" y="7836"/>
                  <a:pt x="1529" y="7351"/>
                  <a:pt x="1800" y="6638"/>
                </a:cubicBezTo>
                <a:cubicBezTo>
                  <a:pt x="2070" y="5926"/>
                  <a:pt x="2348" y="5084"/>
                  <a:pt x="2619" y="4468"/>
                </a:cubicBezTo>
                <a:cubicBezTo>
                  <a:pt x="2890" y="3853"/>
                  <a:pt x="3168" y="3497"/>
                  <a:pt x="3439" y="3011"/>
                </a:cubicBezTo>
                <a:cubicBezTo>
                  <a:pt x="3709" y="2525"/>
                  <a:pt x="3987" y="1781"/>
                  <a:pt x="4258" y="1554"/>
                </a:cubicBezTo>
                <a:cubicBezTo>
                  <a:pt x="4529" y="1327"/>
                  <a:pt x="4800" y="1683"/>
                  <a:pt x="5070" y="1554"/>
                </a:cubicBezTo>
                <a:cubicBezTo>
                  <a:pt x="5341" y="1424"/>
                  <a:pt x="5619" y="971"/>
                  <a:pt x="5890" y="841"/>
                </a:cubicBezTo>
                <a:cubicBezTo>
                  <a:pt x="6160" y="712"/>
                  <a:pt x="6439" y="841"/>
                  <a:pt x="6709" y="841"/>
                </a:cubicBezTo>
                <a:cubicBezTo>
                  <a:pt x="6980" y="841"/>
                  <a:pt x="7258" y="841"/>
                  <a:pt x="7529" y="841"/>
                </a:cubicBezTo>
                <a:cubicBezTo>
                  <a:pt x="7800" y="841"/>
                  <a:pt x="8078" y="841"/>
                  <a:pt x="8348" y="841"/>
                </a:cubicBezTo>
                <a:cubicBezTo>
                  <a:pt x="8619" y="841"/>
                  <a:pt x="8890" y="971"/>
                  <a:pt x="9160" y="841"/>
                </a:cubicBezTo>
                <a:cubicBezTo>
                  <a:pt x="9431" y="712"/>
                  <a:pt x="9709" y="259"/>
                  <a:pt x="9980" y="129"/>
                </a:cubicBezTo>
                <a:cubicBezTo>
                  <a:pt x="10251" y="0"/>
                  <a:pt x="10529" y="129"/>
                  <a:pt x="10800" y="129"/>
                </a:cubicBezTo>
                <a:cubicBezTo>
                  <a:pt x="11070" y="129"/>
                  <a:pt x="11348" y="0"/>
                  <a:pt x="11619" y="129"/>
                </a:cubicBezTo>
                <a:cubicBezTo>
                  <a:pt x="11890" y="259"/>
                  <a:pt x="12168" y="712"/>
                  <a:pt x="12439" y="841"/>
                </a:cubicBezTo>
                <a:cubicBezTo>
                  <a:pt x="12709" y="971"/>
                  <a:pt x="12980" y="841"/>
                  <a:pt x="13251" y="841"/>
                </a:cubicBezTo>
                <a:cubicBezTo>
                  <a:pt x="13521" y="841"/>
                  <a:pt x="13800" y="841"/>
                  <a:pt x="14070" y="841"/>
                </a:cubicBezTo>
                <a:cubicBezTo>
                  <a:pt x="14341" y="841"/>
                  <a:pt x="14619" y="841"/>
                  <a:pt x="14890" y="841"/>
                </a:cubicBezTo>
                <a:cubicBezTo>
                  <a:pt x="15160" y="841"/>
                  <a:pt x="15439" y="841"/>
                  <a:pt x="15709" y="841"/>
                </a:cubicBezTo>
                <a:cubicBezTo>
                  <a:pt x="15980" y="841"/>
                  <a:pt x="16258" y="841"/>
                  <a:pt x="16529" y="841"/>
                </a:cubicBezTo>
                <a:cubicBezTo>
                  <a:pt x="16800" y="841"/>
                  <a:pt x="17070" y="712"/>
                  <a:pt x="17341" y="841"/>
                </a:cubicBezTo>
                <a:cubicBezTo>
                  <a:pt x="17612" y="971"/>
                  <a:pt x="17941" y="841"/>
                  <a:pt x="18160" y="1554"/>
                </a:cubicBezTo>
                <a:cubicBezTo>
                  <a:pt x="18380" y="2266"/>
                  <a:pt x="18490" y="3983"/>
                  <a:pt x="18651" y="5181"/>
                </a:cubicBezTo>
                <a:cubicBezTo>
                  <a:pt x="18812" y="6379"/>
                  <a:pt x="18951" y="7610"/>
                  <a:pt x="19141" y="8808"/>
                </a:cubicBezTo>
                <a:cubicBezTo>
                  <a:pt x="19331" y="10006"/>
                  <a:pt x="19609" y="11237"/>
                  <a:pt x="19800" y="12435"/>
                </a:cubicBezTo>
                <a:cubicBezTo>
                  <a:pt x="19990" y="13633"/>
                  <a:pt x="20209" y="14831"/>
                  <a:pt x="20290" y="16029"/>
                </a:cubicBezTo>
                <a:cubicBezTo>
                  <a:pt x="20370" y="17228"/>
                  <a:pt x="20429" y="19656"/>
                  <a:pt x="20290" y="19656"/>
                </a:cubicBezTo>
                <a:cubicBezTo>
                  <a:pt x="20151" y="19656"/>
                  <a:pt x="19770" y="17098"/>
                  <a:pt x="19470" y="16029"/>
                </a:cubicBezTo>
                <a:cubicBezTo>
                  <a:pt x="19170" y="14961"/>
                  <a:pt x="18519" y="13374"/>
                  <a:pt x="18490" y="13147"/>
                </a:cubicBezTo>
                <a:cubicBezTo>
                  <a:pt x="18460" y="12921"/>
                  <a:pt x="19090" y="13763"/>
                  <a:pt x="19309" y="14605"/>
                </a:cubicBezTo>
                <a:cubicBezTo>
                  <a:pt x="19529" y="15447"/>
                  <a:pt x="19580" y="17260"/>
                  <a:pt x="19800" y="18232"/>
                </a:cubicBezTo>
                <a:cubicBezTo>
                  <a:pt x="20019" y="19203"/>
                  <a:pt x="20348" y="19916"/>
                  <a:pt x="20619" y="20401"/>
                </a:cubicBezTo>
                <a:cubicBezTo>
                  <a:pt x="20890" y="20887"/>
                  <a:pt x="21300" y="21600"/>
                  <a:pt x="21431" y="21114"/>
                </a:cubicBezTo>
                <a:cubicBezTo>
                  <a:pt x="21563" y="20628"/>
                  <a:pt x="21431" y="18685"/>
                  <a:pt x="21431" y="17487"/>
                </a:cubicBezTo>
                <a:cubicBezTo>
                  <a:pt x="21431" y="16289"/>
                  <a:pt x="21402" y="15058"/>
                  <a:pt x="21431" y="13860"/>
                </a:cubicBezTo>
                <a:cubicBezTo>
                  <a:pt x="21460" y="12662"/>
                  <a:pt x="21570" y="10848"/>
                  <a:pt x="21600" y="10265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7" name="椭圆 14346"/>
          <p:cNvSpPr/>
          <p:nvPr/>
        </p:nvSpPr>
        <p:spPr>
          <a:xfrm>
            <a:off x="5076825" y="3141663"/>
            <a:ext cx="1295400" cy="57626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椭圆 14347"/>
          <p:cNvSpPr/>
          <p:nvPr/>
        </p:nvSpPr>
        <p:spPr>
          <a:xfrm>
            <a:off x="6732588" y="3141663"/>
            <a:ext cx="1152525" cy="57626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直接连接符 14348"/>
          <p:cNvSpPr/>
          <p:nvPr/>
        </p:nvSpPr>
        <p:spPr>
          <a:xfrm>
            <a:off x="5940425" y="3141663"/>
            <a:ext cx="1296988" cy="0"/>
          </a:xfrm>
          <a:prstGeom prst="line">
            <a:avLst/>
          </a:prstGeom>
          <a:ln w="1587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0" name="椭圆 14349"/>
          <p:cNvSpPr/>
          <p:nvPr/>
        </p:nvSpPr>
        <p:spPr>
          <a:xfrm>
            <a:off x="1763713" y="4005263"/>
            <a:ext cx="1223962" cy="57626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椭圆 14350"/>
          <p:cNvSpPr/>
          <p:nvPr/>
        </p:nvSpPr>
        <p:spPr>
          <a:xfrm>
            <a:off x="3348038" y="4076700"/>
            <a:ext cx="2520950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直接连接符 14351"/>
          <p:cNvSpPr/>
          <p:nvPr/>
        </p:nvSpPr>
        <p:spPr>
          <a:xfrm>
            <a:off x="2700338" y="4005263"/>
            <a:ext cx="1223962" cy="71437"/>
          </a:xfrm>
          <a:prstGeom prst="line">
            <a:avLst/>
          </a:prstGeom>
          <a:ln w="1587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椭圆 14352"/>
          <p:cNvSpPr/>
          <p:nvPr/>
        </p:nvSpPr>
        <p:spPr>
          <a:xfrm>
            <a:off x="3276600" y="4941888"/>
            <a:ext cx="1512888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4" name="椭圆 14353"/>
          <p:cNvSpPr/>
          <p:nvPr/>
        </p:nvSpPr>
        <p:spPr>
          <a:xfrm>
            <a:off x="4789488" y="4870450"/>
            <a:ext cx="1295400" cy="576263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5" name="直接连接符 14354"/>
          <p:cNvSpPr/>
          <p:nvPr/>
        </p:nvSpPr>
        <p:spPr>
          <a:xfrm flipV="1">
            <a:off x="3924300" y="4870450"/>
            <a:ext cx="1439863" cy="71438"/>
          </a:xfrm>
          <a:prstGeom prst="line">
            <a:avLst/>
          </a:prstGeom>
          <a:ln w="1587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4" descr="C:\Documents and Settings\鱼不愚\桌面\001.pn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7950" y="1917700"/>
            <a:ext cx="3598863" cy="6216650"/>
          </a:xfrm>
          <a:ln/>
        </p:spPr>
      </p:pic>
      <p:pic>
        <p:nvPicPr>
          <p:cNvPr id="15362" name="圆角矩形 3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52863" y="2493963"/>
            <a:ext cx="5040312" cy="4697412"/>
          </a:xfrm>
          <a:ln/>
        </p:spPr>
      </p:pic>
      <p:sp>
        <p:nvSpPr>
          <p:cNvPr id="15363" name="燕尾形箭头 13"/>
          <p:cNvSpPr/>
          <p:nvPr/>
        </p:nvSpPr>
        <p:spPr>
          <a:xfrm>
            <a:off x="2628900" y="3644900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15365"/>
          <p:cNvSpPr txBox="1"/>
          <p:nvPr/>
        </p:nvSpPr>
        <p:spPr>
          <a:xfrm>
            <a:off x="323850" y="2854325"/>
            <a:ext cx="2495550" cy="17970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5.</a:t>
            </a:r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前后矛盾。</a:t>
            </a:r>
            <a:endParaRPr lang="zh-CN" altLang="en-US" sz="2800" b="1" u="sng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句子前后意思不一致，自相矛盾。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文本框 15366"/>
          <p:cNvSpPr txBox="1"/>
          <p:nvPr/>
        </p:nvSpPr>
        <p:spPr>
          <a:xfrm>
            <a:off x="4083050" y="2765425"/>
            <a:ext cx="45212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5367"/>
          <p:cNvSpPr txBox="1"/>
          <p:nvPr/>
        </p:nvSpPr>
        <p:spPr>
          <a:xfrm>
            <a:off x="4152900" y="2682875"/>
            <a:ext cx="4452938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例：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我估计他今天一定不会来了。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9" name="椭圆 15368"/>
          <p:cNvSpPr/>
          <p:nvPr/>
        </p:nvSpPr>
        <p:spPr>
          <a:xfrm>
            <a:off x="6372225" y="3573463"/>
            <a:ext cx="792163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未知"/>
          <p:cNvSpPr/>
          <p:nvPr/>
        </p:nvSpPr>
        <p:spPr>
          <a:xfrm>
            <a:off x="7038975" y="3281363"/>
            <a:ext cx="390525" cy="376237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386" y="20944"/>
                  <a:pt x="1758" y="19013"/>
                  <a:pt x="2251" y="17738"/>
                </a:cubicBezTo>
                <a:cubicBezTo>
                  <a:pt x="2743" y="16464"/>
                  <a:pt x="2251" y="14934"/>
                  <a:pt x="2990" y="13914"/>
                </a:cubicBezTo>
                <a:cubicBezTo>
                  <a:pt x="3728" y="12894"/>
                  <a:pt x="5487" y="12093"/>
                  <a:pt x="6719" y="11583"/>
                </a:cubicBezTo>
                <a:cubicBezTo>
                  <a:pt x="7950" y="11073"/>
                  <a:pt x="9709" y="10308"/>
                  <a:pt x="10448" y="10818"/>
                </a:cubicBezTo>
                <a:cubicBezTo>
                  <a:pt x="11186" y="11328"/>
                  <a:pt x="11679" y="13768"/>
                  <a:pt x="11186" y="14679"/>
                </a:cubicBezTo>
                <a:cubicBezTo>
                  <a:pt x="10694" y="15589"/>
                  <a:pt x="8091" y="16609"/>
                  <a:pt x="7457" y="16209"/>
                </a:cubicBezTo>
                <a:cubicBezTo>
                  <a:pt x="6824" y="15808"/>
                  <a:pt x="7211" y="13622"/>
                  <a:pt x="7457" y="12348"/>
                </a:cubicBezTo>
                <a:cubicBezTo>
                  <a:pt x="7704" y="11073"/>
                  <a:pt x="8056" y="9652"/>
                  <a:pt x="8935" y="8487"/>
                </a:cubicBezTo>
                <a:cubicBezTo>
                  <a:pt x="9814" y="7321"/>
                  <a:pt x="11433" y="6082"/>
                  <a:pt x="12664" y="5427"/>
                </a:cubicBezTo>
                <a:cubicBezTo>
                  <a:pt x="13895" y="4771"/>
                  <a:pt x="15162" y="4516"/>
                  <a:pt x="16393" y="4625"/>
                </a:cubicBezTo>
                <a:cubicBezTo>
                  <a:pt x="17624" y="4735"/>
                  <a:pt x="20122" y="5937"/>
                  <a:pt x="20122" y="6192"/>
                </a:cubicBezTo>
                <a:cubicBezTo>
                  <a:pt x="20122" y="6447"/>
                  <a:pt x="16780" y="6847"/>
                  <a:pt x="16393" y="6192"/>
                </a:cubicBezTo>
                <a:cubicBezTo>
                  <a:pt x="16006" y="5536"/>
                  <a:pt x="16991" y="3351"/>
                  <a:pt x="17871" y="2331"/>
                </a:cubicBezTo>
                <a:cubicBezTo>
                  <a:pt x="18750" y="1311"/>
                  <a:pt x="20966" y="400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638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33CC33"/>
                </a:solidFill>
              </a:rPr>
              <a:t>前后矛盾</a:t>
            </a:r>
            <a:endParaRPr lang="zh-CN" altLang="en-US" b="1" dirty="0">
              <a:solidFill>
                <a:srgbClr val="33CC33"/>
              </a:solidFill>
            </a:endParaRPr>
          </a:p>
        </p:txBody>
      </p:sp>
      <p:sp>
        <p:nvSpPr>
          <p:cNvPr id="16386" name="文本占位符 1638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b="1" dirty="0">
                <a:solidFill>
                  <a:srgbClr val="009900"/>
                </a:solidFill>
              </a:rPr>
              <a:t>1.小红学习非常努力，学习成绩居然提高了。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2.我估计他今天一定不会来参加会议了。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3.我经常看到小明有时骑自行车上学。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4.我断定他大概是小红的哥哥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5.五颜六色的红旗在随风飘扬。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6388" name="椭圆 16387"/>
          <p:cNvSpPr/>
          <p:nvPr/>
        </p:nvSpPr>
        <p:spPr>
          <a:xfrm>
            <a:off x="4787900" y="1412875"/>
            <a:ext cx="649288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未知"/>
          <p:cNvSpPr/>
          <p:nvPr/>
        </p:nvSpPr>
        <p:spPr>
          <a:xfrm>
            <a:off x="5305425" y="1344613"/>
            <a:ext cx="133350" cy="93662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833" y="19556"/>
                  <a:pt x="7233" y="12989"/>
                  <a:pt x="10800" y="9340"/>
                </a:cubicBezTo>
                <a:cubicBezTo>
                  <a:pt x="14366" y="5691"/>
                  <a:pt x="19766" y="1605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0" name="椭圆 16389"/>
          <p:cNvSpPr/>
          <p:nvPr/>
        </p:nvSpPr>
        <p:spPr>
          <a:xfrm>
            <a:off x="5364163" y="981075"/>
            <a:ext cx="6477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果然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1" name="椭圆 16390"/>
          <p:cNvSpPr/>
          <p:nvPr/>
        </p:nvSpPr>
        <p:spPr>
          <a:xfrm>
            <a:off x="2628900" y="2349500"/>
            <a:ext cx="719138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未知"/>
          <p:cNvSpPr/>
          <p:nvPr/>
        </p:nvSpPr>
        <p:spPr>
          <a:xfrm>
            <a:off x="3221038" y="2155825"/>
            <a:ext cx="430212" cy="238125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23" y="20560"/>
                  <a:pt x="541" y="16921"/>
                  <a:pt x="1338" y="15478"/>
                </a:cubicBezTo>
                <a:cubicBezTo>
                  <a:pt x="2134" y="14034"/>
                  <a:pt x="3600" y="13456"/>
                  <a:pt x="4715" y="13052"/>
                </a:cubicBezTo>
                <a:cubicBezTo>
                  <a:pt x="5830" y="12648"/>
                  <a:pt x="7295" y="12070"/>
                  <a:pt x="8092" y="13052"/>
                </a:cubicBezTo>
                <a:cubicBezTo>
                  <a:pt x="8888" y="14034"/>
                  <a:pt x="9780" y="18308"/>
                  <a:pt x="9461" y="19116"/>
                </a:cubicBezTo>
                <a:cubicBezTo>
                  <a:pt x="9143" y="19925"/>
                  <a:pt x="6658" y="19116"/>
                  <a:pt x="6084" y="17903"/>
                </a:cubicBezTo>
                <a:cubicBezTo>
                  <a:pt x="5511" y="16690"/>
                  <a:pt x="5511" y="13629"/>
                  <a:pt x="6084" y="11781"/>
                </a:cubicBezTo>
                <a:cubicBezTo>
                  <a:pt x="6658" y="9933"/>
                  <a:pt x="8346" y="7970"/>
                  <a:pt x="9461" y="6930"/>
                </a:cubicBezTo>
                <a:cubicBezTo>
                  <a:pt x="10576" y="5890"/>
                  <a:pt x="11692" y="5255"/>
                  <a:pt x="12807" y="5659"/>
                </a:cubicBezTo>
                <a:cubicBezTo>
                  <a:pt x="13922" y="6064"/>
                  <a:pt x="15069" y="7739"/>
                  <a:pt x="16184" y="9356"/>
                </a:cubicBezTo>
                <a:cubicBezTo>
                  <a:pt x="17299" y="10973"/>
                  <a:pt x="19561" y="14265"/>
                  <a:pt x="19561" y="15478"/>
                </a:cubicBezTo>
                <a:cubicBezTo>
                  <a:pt x="19561" y="16690"/>
                  <a:pt x="17299" y="17326"/>
                  <a:pt x="16184" y="16690"/>
                </a:cubicBezTo>
                <a:cubicBezTo>
                  <a:pt x="15069" y="16055"/>
                  <a:pt x="13030" y="13629"/>
                  <a:pt x="12807" y="11781"/>
                </a:cubicBezTo>
                <a:cubicBezTo>
                  <a:pt x="12584" y="9933"/>
                  <a:pt x="13953" y="7508"/>
                  <a:pt x="14846" y="5659"/>
                </a:cubicBezTo>
                <a:cubicBezTo>
                  <a:pt x="15738" y="3811"/>
                  <a:pt x="17107" y="1617"/>
                  <a:pt x="18223" y="808"/>
                </a:cubicBezTo>
                <a:cubicBezTo>
                  <a:pt x="19338" y="0"/>
                  <a:pt x="21026" y="808"/>
                  <a:pt x="21600" y="808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3" name="椭圆 16392"/>
          <p:cNvSpPr/>
          <p:nvPr/>
        </p:nvSpPr>
        <p:spPr>
          <a:xfrm>
            <a:off x="2987675" y="3213100"/>
            <a:ext cx="649288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未知"/>
          <p:cNvSpPr/>
          <p:nvPr/>
        </p:nvSpPr>
        <p:spPr>
          <a:xfrm>
            <a:off x="3530600" y="3000375"/>
            <a:ext cx="403225" cy="25400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612" y="20625"/>
                  <a:pt x="2415" y="17215"/>
                  <a:pt x="3605" y="15861"/>
                </a:cubicBezTo>
                <a:cubicBezTo>
                  <a:pt x="4796" y="14508"/>
                  <a:pt x="6020" y="13966"/>
                  <a:pt x="7211" y="13587"/>
                </a:cubicBezTo>
                <a:cubicBezTo>
                  <a:pt x="8401" y="13209"/>
                  <a:pt x="9966" y="12613"/>
                  <a:pt x="10817" y="13587"/>
                </a:cubicBezTo>
                <a:cubicBezTo>
                  <a:pt x="11667" y="14562"/>
                  <a:pt x="12619" y="19163"/>
                  <a:pt x="12245" y="19326"/>
                </a:cubicBezTo>
                <a:cubicBezTo>
                  <a:pt x="11871" y="19488"/>
                  <a:pt x="8980" y="16457"/>
                  <a:pt x="8640" y="14724"/>
                </a:cubicBezTo>
                <a:cubicBezTo>
                  <a:pt x="8299" y="12992"/>
                  <a:pt x="9252" y="10502"/>
                  <a:pt x="10102" y="8986"/>
                </a:cubicBezTo>
                <a:cubicBezTo>
                  <a:pt x="10953" y="7470"/>
                  <a:pt x="12517" y="6117"/>
                  <a:pt x="13708" y="5575"/>
                </a:cubicBezTo>
                <a:cubicBezTo>
                  <a:pt x="14898" y="5034"/>
                  <a:pt x="16327" y="4655"/>
                  <a:pt x="17280" y="5575"/>
                </a:cubicBezTo>
                <a:cubicBezTo>
                  <a:pt x="18232" y="6496"/>
                  <a:pt x="19695" y="10123"/>
                  <a:pt x="19457" y="11260"/>
                </a:cubicBezTo>
                <a:cubicBezTo>
                  <a:pt x="19218" y="12396"/>
                  <a:pt x="16701" y="13209"/>
                  <a:pt x="15851" y="12451"/>
                </a:cubicBezTo>
                <a:cubicBezTo>
                  <a:pt x="15000" y="11693"/>
                  <a:pt x="14048" y="8607"/>
                  <a:pt x="14422" y="6712"/>
                </a:cubicBezTo>
                <a:cubicBezTo>
                  <a:pt x="14796" y="4818"/>
                  <a:pt x="16837" y="1948"/>
                  <a:pt x="18028" y="974"/>
                </a:cubicBezTo>
                <a:cubicBezTo>
                  <a:pt x="19218" y="0"/>
                  <a:pt x="21021" y="974"/>
                  <a:pt x="21600" y="974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5" name="椭圆 16394"/>
          <p:cNvSpPr/>
          <p:nvPr/>
        </p:nvSpPr>
        <p:spPr>
          <a:xfrm>
            <a:off x="2124075" y="4076700"/>
            <a:ext cx="576263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未知"/>
          <p:cNvSpPr/>
          <p:nvPr/>
        </p:nvSpPr>
        <p:spPr>
          <a:xfrm>
            <a:off x="2616200" y="3873500"/>
            <a:ext cx="274638" cy="282575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895" y="20726"/>
                  <a:pt x="3533" y="17474"/>
                  <a:pt x="5275" y="16454"/>
                </a:cubicBezTo>
                <a:cubicBezTo>
                  <a:pt x="7017" y="15435"/>
                  <a:pt x="8809" y="15581"/>
                  <a:pt x="10551" y="15435"/>
                </a:cubicBezTo>
                <a:cubicBezTo>
                  <a:pt x="12293" y="15289"/>
                  <a:pt x="15826" y="15095"/>
                  <a:pt x="15826" y="15435"/>
                </a:cubicBezTo>
                <a:cubicBezTo>
                  <a:pt x="15826" y="15775"/>
                  <a:pt x="11795" y="18008"/>
                  <a:pt x="10551" y="17474"/>
                </a:cubicBezTo>
                <a:cubicBezTo>
                  <a:pt x="9306" y="16940"/>
                  <a:pt x="8460" y="14027"/>
                  <a:pt x="8460" y="12328"/>
                </a:cubicBezTo>
                <a:cubicBezTo>
                  <a:pt x="8460" y="10630"/>
                  <a:pt x="9306" y="8397"/>
                  <a:pt x="10551" y="7183"/>
                </a:cubicBezTo>
                <a:cubicBezTo>
                  <a:pt x="11795" y="5970"/>
                  <a:pt x="14084" y="5484"/>
                  <a:pt x="15826" y="5145"/>
                </a:cubicBezTo>
                <a:cubicBezTo>
                  <a:pt x="17568" y="4805"/>
                  <a:pt x="20604" y="4271"/>
                  <a:pt x="21102" y="5145"/>
                </a:cubicBezTo>
                <a:cubicBezTo>
                  <a:pt x="21600" y="6018"/>
                  <a:pt x="20007" y="10290"/>
                  <a:pt x="18962" y="10290"/>
                </a:cubicBezTo>
                <a:cubicBezTo>
                  <a:pt x="17917" y="10290"/>
                  <a:pt x="14781" y="6844"/>
                  <a:pt x="14781" y="5145"/>
                </a:cubicBezTo>
                <a:cubicBezTo>
                  <a:pt x="14781" y="3446"/>
                  <a:pt x="18265" y="873"/>
                  <a:pt x="18962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6397" name="椭圆 16396"/>
          <p:cNvSpPr/>
          <p:nvPr/>
        </p:nvSpPr>
        <p:spPr>
          <a:xfrm>
            <a:off x="2339975" y="4941888"/>
            <a:ext cx="4318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未知"/>
          <p:cNvSpPr/>
          <p:nvPr/>
        </p:nvSpPr>
        <p:spPr>
          <a:xfrm>
            <a:off x="2682875" y="4652963"/>
            <a:ext cx="727075" cy="309562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64" y="20845"/>
                  <a:pt x="1000" y="18184"/>
                  <a:pt x="1604" y="16942"/>
                </a:cubicBezTo>
                <a:cubicBezTo>
                  <a:pt x="2209" y="15701"/>
                  <a:pt x="2945" y="15035"/>
                  <a:pt x="3606" y="14104"/>
                </a:cubicBezTo>
                <a:cubicBezTo>
                  <a:pt x="4267" y="13172"/>
                  <a:pt x="4946" y="11931"/>
                  <a:pt x="5607" y="11310"/>
                </a:cubicBezTo>
                <a:cubicBezTo>
                  <a:pt x="6268" y="10689"/>
                  <a:pt x="6986" y="9713"/>
                  <a:pt x="7590" y="10334"/>
                </a:cubicBezTo>
                <a:cubicBezTo>
                  <a:pt x="8194" y="10955"/>
                  <a:pt x="9251" y="13793"/>
                  <a:pt x="9195" y="15035"/>
                </a:cubicBezTo>
                <a:cubicBezTo>
                  <a:pt x="9138" y="16277"/>
                  <a:pt x="7854" y="17874"/>
                  <a:pt x="7193" y="17874"/>
                </a:cubicBezTo>
                <a:cubicBezTo>
                  <a:pt x="6532" y="17874"/>
                  <a:pt x="5532" y="16277"/>
                  <a:pt x="5192" y="15035"/>
                </a:cubicBezTo>
                <a:cubicBezTo>
                  <a:pt x="4852" y="13793"/>
                  <a:pt x="4852" y="11753"/>
                  <a:pt x="5192" y="10334"/>
                </a:cubicBezTo>
                <a:cubicBezTo>
                  <a:pt x="5532" y="8914"/>
                  <a:pt x="6457" y="7229"/>
                  <a:pt x="7193" y="6608"/>
                </a:cubicBezTo>
                <a:cubicBezTo>
                  <a:pt x="7930" y="5987"/>
                  <a:pt x="8798" y="6919"/>
                  <a:pt x="9591" y="6608"/>
                </a:cubicBezTo>
                <a:cubicBezTo>
                  <a:pt x="10384" y="6298"/>
                  <a:pt x="11253" y="4701"/>
                  <a:pt x="11989" y="4701"/>
                </a:cubicBezTo>
                <a:cubicBezTo>
                  <a:pt x="12725" y="4701"/>
                  <a:pt x="13518" y="5499"/>
                  <a:pt x="13990" y="6608"/>
                </a:cubicBezTo>
                <a:cubicBezTo>
                  <a:pt x="14462" y="7717"/>
                  <a:pt x="14330" y="9757"/>
                  <a:pt x="14802" y="11310"/>
                </a:cubicBezTo>
                <a:cubicBezTo>
                  <a:pt x="15274" y="12862"/>
                  <a:pt x="16785" y="15213"/>
                  <a:pt x="16785" y="15967"/>
                </a:cubicBezTo>
                <a:cubicBezTo>
                  <a:pt x="16785" y="16721"/>
                  <a:pt x="15406" y="16721"/>
                  <a:pt x="14802" y="15967"/>
                </a:cubicBezTo>
                <a:cubicBezTo>
                  <a:pt x="14198" y="15213"/>
                  <a:pt x="13197" y="12862"/>
                  <a:pt x="13197" y="11310"/>
                </a:cubicBezTo>
                <a:cubicBezTo>
                  <a:pt x="13197" y="9757"/>
                  <a:pt x="14066" y="7850"/>
                  <a:pt x="14802" y="6608"/>
                </a:cubicBezTo>
                <a:cubicBezTo>
                  <a:pt x="15539" y="5366"/>
                  <a:pt x="16804" y="4568"/>
                  <a:pt x="17597" y="3770"/>
                </a:cubicBezTo>
                <a:cubicBezTo>
                  <a:pt x="18390" y="2971"/>
                  <a:pt x="18937" y="2528"/>
                  <a:pt x="19598" y="1907"/>
                </a:cubicBezTo>
                <a:cubicBezTo>
                  <a:pt x="20259" y="1286"/>
                  <a:pt x="21260" y="310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4" descr="C:\Documents and Settings\鱼不愚\桌面\001.pn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79388" y="1844675"/>
            <a:ext cx="3240087" cy="5400675"/>
          </a:xfrm>
          <a:ln/>
        </p:spPr>
      </p:pic>
      <p:sp>
        <p:nvSpPr>
          <p:cNvPr id="17410" name="燕尾形箭头 13"/>
          <p:cNvSpPr/>
          <p:nvPr/>
        </p:nvSpPr>
        <p:spPr>
          <a:xfrm>
            <a:off x="2555875" y="3502025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圆角矩形 3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708400" y="1917700"/>
            <a:ext cx="5184775" cy="5273675"/>
          </a:xfrm>
          <a:ln/>
        </p:spPr>
      </p:pic>
      <p:sp>
        <p:nvSpPr>
          <p:cNvPr id="17414" name="文本框 17413"/>
          <p:cNvSpPr txBox="1"/>
          <p:nvPr/>
        </p:nvSpPr>
        <p:spPr>
          <a:xfrm>
            <a:off x="323850" y="2709863"/>
            <a:ext cx="2151063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6.</a:t>
            </a:r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用词不当</a:t>
            </a:r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关联词、近义词用错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3" name="文本框 17414"/>
          <p:cNvSpPr txBox="1"/>
          <p:nvPr/>
        </p:nvSpPr>
        <p:spPr>
          <a:xfrm>
            <a:off x="3779838" y="1917700"/>
            <a:ext cx="4838700" cy="2651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例：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无论不知道自己的优点，才会自卑。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我们一定要紧密勾结，互相帮助。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16" name="椭圆 17415"/>
          <p:cNvSpPr/>
          <p:nvPr/>
        </p:nvSpPr>
        <p:spPr>
          <a:xfrm>
            <a:off x="3851275" y="2420938"/>
            <a:ext cx="792163" cy="43338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未知"/>
          <p:cNvSpPr/>
          <p:nvPr/>
        </p:nvSpPr>
        <p:spPr>
          <a:xfrm>
            <a:off x="4430713" y="2378075"/>
            <a:ext cx="134937" cy="80963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833" y="19237"/>
                  <a:pt x="7233" y="10800"/>
                  <a:pt x="10800" y="7256"/>
                </a:cubicBezTo>
                <a:cubicBezTo>
                  <a:pt x="14366" y="3712"/>
                  <a:pt x="19766" y="1181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8" name="椭圆 17417"/>
          <p:cNvSpPr/>
          <p:nvPr/>
        </p:nvSpPr>
        <p:spPr>
          <a:xfrm>
            <a:off x="4572000" y="2060575"/>
            <a:ext cx="649288" cy="433388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只有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19" name="椭圆 17418"/>
          <p:cNvSpPr/>
          <p:nvPr/>
        </p:nvSpPr>
        <p:spPr>
          <a:xfrm>
            <a:off x="6372225" y="3717925"/>
            <a:ext cx="792163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未知"/>
          <p:cNvSpPr/>
          <p:nvPr/>
        </p:nvSpPr>
        <p:spPr>
          <a:xfrm>
            <a:off x="7053263" y="3695700"/>
            <a:ext cx="107950" cy="10795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397" y="19299"/>
                  <a:pt x="4574" y="11630"/>
                  <a:pt x="8131" y="8052"/>
                </a:cubicBezTo>
                <a:cubicBezTo>
                  <a:pt x="11689" y="4473"/>
                  <a:pt x="19312" y="1278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21" name="椭圆 17420"/>
          <p:cNvSpPr/>
          <p:nvPr/>
        </p:nvSpPr>
        <p:spPr>
          <a:xfrm>
            <a:off x="7092950" y="3357563"/>
            <a:ext cx="720725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团结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bldLvl="0" animBg="1"/>
      <p:bldP spid="1742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33CC33"/>
                </a:solidFill>
              </a:rPr>
              <a:t>用词不当</a:t>
            </a:r>
            <a:endParaRPr lang="zh-CN" altLang="en-US" b="1" dirty="0">
              <a:solidFill>
                <a:srgbClr val="33CC33"/>
              </a:solidFill>
            </a:endParaRPr>
          </a:p>
        </p:txBody>
      </p:sp>
      <p:sp>
        <p:nvSpPr>
          <p:cNvPr id="18434" name="文本占位符 1843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b="1" dirty="0">
                <a:solidFill>
                  <a:srgbClr val="009900"/>
                </a:solidFill>
              </a:rPr>
              <a:t>1.周宇努力学习，老师经常夸耀他。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2.太阳像个被水蒸气迷惘着的火球，离西山顶只有一杆子高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3.邻居家的小弟弟不仅年纪小，而且很懂事。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4.小明兴奋的张牙舞爪，一溜烟跑回家去了。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5.因为我喜欢养花，而且养了许多花。</a:t>
            </a:r>
            <a:endParaRPr lang="zh-CN" altLang="en-US" b="1" dirty="0">
              <a:solidFill>
                <a:srgbClr val="009900"/>
              </a:solidFill>
            </a:endParaRPr>
          </a:p>
        </p:txBody>
      </p:sp>
      <p:sp>
        <p:nvSpPr>
          <p:cNvPr id="18436" name="椭圆 18435"/>
          <p:cNvSpPr/>
          <p:nvPr/>
        </p:nvSpPr>
        <p:spPr>
          <a:xfrm>
            <a:off x="4140200" y="1485900"/>
            <a:ext cx="792163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未知"/>
          <p:cNvSpPr/>
          <p:nvPr/>
        </p:nvSpPr>
        <p:spPr>
          <a:xfrm>
            <a:off x="4740275" y="1425575"/>
            <a:ext cx="107950" cy="10795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405" y="19427"/>
                  <a:pt x="4601" y="11758"/>
                  <a:pt x="8179" y="8179"/>
                </a:cubicBezTo>
                <a:cubicBezTo>
                  <a:pt x="11758" y="4601"/>
                  <a:pt x="19427" y="1405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38" name="椭圆 18437"/>
          <p:cNvSpPr/>
          <p:nvPr/>
        </p:nvSpPr>
        <p:spPr>
          <a:xfrm>
            <a:off x="4860925" y="1125538"/>
            <a:ext cx="6477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夸奖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9" name="椭圆 18438"/>
          <p:cNvSpPr/>
          <p:nvPr/>
        </p:nvSpPr>
        <p:spPr>
          <a:xfrm>
            <a:off x="3276600" y="2276475"/>
            <a:ext cx="647700" cy="57785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未知"/>
          <p:cNvSpPr/>
          <p:nvPr/>
        </p:nvSpPr>
        <p:spPr>
          <a:xfrm>
            <a:off x="3892550" y="2254250"/>
            <a:ext cx="203200" cy="85725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222" y="19343"/>
                  <a:pt x="4822" y="11283"/>
                  <a:pt x="7200" y="7898"/>
                </a:cubicBezTo>
                <a:cubicBezTo>
                  <a:pt x="9577" y="4513"/>
                  <a:pt x="12022" y="2256"/>
                  <a:pt x="14400" y="1128"/>
                </a:cubicBezTo>
                <a:cubicBezTo>
                  <a:pt x="16777" y="0"/>
                  <a:pt x="20377" y="1128"/>
                  <a:pt x="21600" y="1128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1" name="椭圆 18440"/>
          <p:cNvSpPr/>
          <p:nvPr/>
        </p:nvSpPr>
        <p:spPr>
          <a:xfrm>
            <a:off x="4068763" y="1989138"/>
            <a:ext cx="6477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笼罩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42" name="椭圆 18441"/>
          <p:cNvSpPr/>
          <p:nvPr/>
        </p:nvSpPr>
        <p:spPr>
          <a:xfrm>
            <a:off x="2916238" y="3213100"/>
            <a:ext cx="720725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3" name="未知"/>
          <p:cNvSpPr/>
          <p:nvPr/>
        </p:nvSpPr>
        <p:spPr>
          <a:xfrm>
            <a:off x="3530600" y="3160713"/>
            <a:ext cx="107950" cy="106362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397" y="19299"/>
                  <a:pt x="4574" y="11630"/>
                  <a:pt x="8131" y="8052"/>
                </a:cubicBezTo>
                <a:cubicBezTo>
                  <a:pt x="11689" y="4473"/>
                  <a:pt x="19312" y="1278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4" name="椭圆 18443"/>
          <p:cNvSpPr/>
          <p:nvPr/>
        </p:nvSpPr>
        <p:spPr>
          <a:xfrm>
            <a:off x="3636963" y="2925763"/>
            <a:ext cx="576262" cy="36036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虽然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45" name="椭圆 18444"/>
          <p:cNvSpPr/>
          <p:nvPr/>
        </p:nvSpPr>
        <p:spPr>
          <a:xfrm>
            <a:off x="4787900" y="3141663"/>
            <a:ext cx="576263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未知"/>
          <p:cNvSpPr/>
          <p:nvPr/>
        </p:nvSpPr>
        <p:spPr>
          <a:xfrm>
            <a:off x="5238750" y="3067050"/>
            <a:ext cx="280988" cy="147638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827" y="20302"/>
                  <a:pt x="3405" y="16037"/>
                  <a:pt x="5108" y="13720"/>
                </a:cubicBezTo>
                <a:cubicBezTo>
                  <a:pt x="6810" y="11402"/>
                  <a:pt x="8562" y="9733"/>
                  <a:pt x="10264" y="7787"/>
                </a:cubicBezTo>
                <a:cubicBezTo>
                  <a:pt x="11967" y="5840"/>
                  <a:pt x="13524" y="3244"/>
                  <a:pt x="15421" y="1946"/>
                </a:cubicBezTo>
                <a:cubicBezTo>
                  <a:pt x="17318" y="648"/>
                  <a:pt x="20578" y="278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47" name="椭圆 18446"/>
          <p:cNvSpPr/>
          <p:nvPr/>
        </p:nvSpPr>
        <p:spPr>
          <a:xfrm>
            <a:off x="5508625" y="2781300"/>
            <a:ext cx="6477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但是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48" name="椭圆 18447"/>
          <p:cNvSpPr/>
          <p:nvPr/>
        </p:nvSpPr>
        <p:spPr>
          <a:xfrm>
            <a:off x="2339975" y="4005263"/>
            <a:ext cx="1223963" cy="57626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未知"/>
          <p:cNvSpPr/>
          <p:nvPr/>
        </p:nvSpPr>
        <p:spPr>
          <a:xfrm>
            <a:off x="3368675" y="3967163"/>
            <a:ext cx="174625" cy="12065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864" y="19564"/>
                  <a:pt x="2827" y="12779"/>
                  <a:pt x="5026" y="9612"/>
                </a:cubicBezTo>
                <a:cubicBezTo>
                  <a:pt x="7226" y="6446"/>
                  <a:pt x="10525" y="4071"/>
                  <a:pt x="13274" y="2487"/>
                </a:cubicBezTo>
                <a:cubicBezTo>
                  <a:pt x="16023" y="904"/>
                  <a:pt x="20186" y="452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50" name="椭圆 18449"/>
          <p:cNvSpPr/>
          <p:nvPr/>
        </p:nvSpPr>
        <p:spPr>
          <a:xfrm>
            <a:off x="3563938" y="3717925"/>
            <a:ext cx="1223962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手舞足蹈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51" name="椭圆 18450"/>
          <p:cNvSpPr/>
          <p:nvPr/>
        </p:nvSpPr>
        <p:spPr>
          <a:xfrm>
            <a:off x="3276600" y="4941888"/>
            <a:ext cx="576263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52" name="未知"/>
          <p:cNvSpPr/>
          <p:nvPr/>
        </p:nvSpPr>
        <p:spPr>
          <a:xfrm>
            <a:off x="3690938" y="4867275"/>
            <a:ext cx="134937" cy="9525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833" y="19556"/>
                  <a:pt x="7233" y="12989"/>
                  <a:pt x="10800" y="9340"/>
                </a:cubicBezTo>
                <a:cubicBezTo>
                  <a:pt x="14366" y="5691"/>
                  <a:pt x="19766" y="1605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53" name="椭圆 18452"/>
          <p:cNvSpPr/>
          <p:nvPr/>
        </p:nvSpPr>
        <p:spPr>
          <a:xfrm>
            <a:off x="3852863" y="4581525"/>
            <a:ext cx="6477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所以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nimBg="1"/>
      <p:bldP spid="18441" grpId="0" bldLvl="0" animBg="1"/>
      <p:bldP spid="18444" grpId="0" bldLvl="0" animBg="1"/>
      <p:bldP spid="18447" grpId="0" bldLvl="0" animBg="1"/>
      <p:bldP spid="18450" grpId="0" bldLvl="0" animBg="1"/>
      <p:bldP spid="1845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4" descr="C:\Documents and Settings\鱼不愚\桌面\001.pn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80975" y="1773238"/>
            <a:ext cx="3311525" cy="5254625"/>
          </a:xfrm>
          <a:ln/>
        </p:spPr>
      </p:pic>
      <p:sp>
        <p:nvSpPr>
          <p:cNvPr id="19458" name="燕尾形箭头 13"/>
          <p:cNvSpPr/>
          <p:nvPr/>
        </p:nvSpPr>
        <p:spPr>
          <a:xfrm>
            <a:off x="2555875" y="3286125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9459" name="圆角矩形 3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24300" y="2060575"/>
            <a:ext cx="5111750" cy="4986338"/>
          </a:xfrm>
          <a:ln/>
        </p:spPr>
      </p:pic>
      <p:sp>
        <p:nvSpPr>
          <p:cNvPr id="19462" name="文本框 19461"/>
          <p:cNvSpPr txBox="1"/>
          <p:nvPr/>
        </p:nvSpPr>
        <p:spPr>
          <a:xfrm>
            <a:off x="252413" y="2493963"/>
            <a:ext cx="2519363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7.</a:t>
            </a:r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分类不当。</a:t>
            </a:r>
            <a:endParaRPr lang="zh-CN" altLang="en-US" sz="2800" b="1" u="sng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把不是一类的归为了一类。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19462"/>
          <p:cNvSpPr txBox="1"/>
          <p:nvPr/>
        </p:nvSpPr>
        <p:spPr>
          <a:xfrm>
            <a:off x="4202113" y="2246313"/>
            <a:ext cx="4546600" cy="1798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例：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菜园里种着西红柿、西瓜、黄瓜、毛豆、扁豆等蔬菜。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椭圆 19463"/>
          <p:cNvSpPr/>
          <p:nvPr/>
        </p:nvSpPr>
        <p:spPr>
          <a:xfrm>
            <a:off x="7453313" y="3141663"/>
            <a:ext cx="792162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未知"/>
          <p:cNvSpPr/>
          <p:nvPr/>
        </p:nvSpPr>
        <p:spPr>
          <a:xfrm>
            <a:off x="8061325" y="2944813"/>
            <a:ext cx="417513" cy="22860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30" y="20520"/>
                  <a:pt x="691" y="17340"/>
                  <a:pt x="1382" y="15240"/>
                </a:cubicBezTo>
                <a:cubicBezTo>
                  <a:pt x="2074" y="13140"/>
                  <a:pt x="3128" y="10140"/>
                  <a:pt x="4181" y="8880"/>
                </a:cubicBezTo>
                <a:cubicBezTo>
                  <a:pt x="5235" y="7620"/>
                  <a:pt x="6519" y="7440"/>
                  <a:pt x="7671" y="7620"/>
                </a:cubicBezTo>
                <a:cubicBezTo>
                  <a:pt x="8824" y="7800"/>
                  <a:pt x="10898" y="8640"/>
                  <a:pt x="11129" y="10140"/>
                </a:cubicBezTo>
                <a:cubicBezTo>
                  <a:pt x="11359" y="11640"/>
                  <a:pt x="9746" y="16500"/>
                  <a:pt x="9054" y="16500"/>
                </a:cubicBezTo>
                <a:cubicBezTo>
                  <a:pt x="8363" y="16500"/>
                  <a:pt x="6717" y="12060"/>
                  <a:pt x="6947" y="10140"/>
                </a:cubicBezTo>
                <a:cubicBezTo>
                  <a:pt x="7178" y="8220"/>
                  <a:pt x="9285" y="6360"/>
                  <a:pt x="10437" y="5100"/>
                </a:cubicBezTo>
                <a:cubicBezTo>
                  <a:pt x="11590" y="3840"/>
                  <a:pt x="12775" y="2700"/>
                  <a:pt x="13928" y="2520"/>
                </a:cubicBezTo>
                <a:cubicBezTo>
                  <a:pt x="15080" y="2340"/>
                  <a:pt x="16726" y="2580"/>
                  <a:pt x="17418" y="3840"/>
                </a:cubicBezTo>
                <a:cubicBezTo>
                  <a:pt x="18109" y="5100"/>
                  <a:pt x="18570" y="9300"/>
                  <a:pt x="18109" y="10140"/>
                </a:cubicBezTo>
                <a:cubicBezTo>
                  <a:pt x="17648" y="10980"/>
                  <a:pt x="15212" y="10140"/>
                  <a:pt x="14619" y="8880"/>
                </a:cubicBezTo>
                <a:cubicBezTo>
                  <a:pt x="14026" y="7620"/>
                  <a:pt x="14026" y="3780"/>
                  <a:pt x="14619" y="2520"/>
                </a:cubicBezTo>
                <a:cubicBezTo>
                  <a:pt x="15212" y="1260"/>
                  <a:pt x="16957" y="1680"/>
                  <a:pt x="18109" y="1260"/>
                </a:cubicBezTo>
                <a:cubicBezTo>
                  <a:pt x="19262" y="840"/>
                  <a:pt x="21007" y="180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20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33CC33"/>
                </a:solidFill>
              </a:rPr>
              <a:t>分类不当</a:t>
            </a:r>
            <a:endParaRPr lang="zh-CN" altLang="en-US" b="1" dirty="0">
              <a:solidFill>
                <a:srgbClr val="33CC33"/>
              </a:solidFill>
            </a:endParaRPr>
          </a:p>
        </p:txBody>
      </p:sp>
      <p:sp>
        <p:nvSpPr>
          <p:cNvPr id="20482" name="文本占位符 2048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b="1" dirty="0">
                <a:solidFill>
                  <a:srgbClr val="009900"/>
                </a:solidFill>
              </a:rPr>
              <a:t>1.“六一”联欢会上，我们班表演了文娱节目和大合唱。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2.山坡上栽着许多梨树、苹果树和果树。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3.妈妈买了水果、桔子、苹果和薯片。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4.今天来了许多少先队员和小学生。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dirty="0"/>
          </a:p>
        </p:txBody>
      </p:sp>
      <p:sp>
        <p:nvSpPr>
          <p:cNvPr id="20484" name="椭圆 20483"/>
          <p:cNvSpPr/>
          <p:nvPr/>
        </p:nvSpPr>
        <p:spPr>
          <a:xfrm>
            <a:off x="5437188" y="1270000"/>
            <a:ext cx="1511300" cy="79057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未知"/>
          <p:cNvSpPr/>
          <p:nvPr/>
        </p:nvSpPr>
        <p:spPr>
          <a:xfrm>
            <a:off x="6851650" y="1076325"/>
            <a:ext cx="631825" cy="430213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51" y="21026"/>
                  <a:pt x="521" y="19338"/>
                  <a:pt x="911" y="18223"/>
                </a:cubicBezTo>
                <a:cubicBezTo>
                  <a:pt x="1302" y="17107"/>
                  <a:pt x="1606" y="15865"/>
                  <a:pt x="2301" y="14846"/>
                </a:cubicBezTo>
                <a:cubicBezTo>
                  <a:pt x="2995" y="13826"/>
                  <a:pt x="4211" y="12743"/>
                  <a:pt x="5058" y="12169"/>
                </a:cubicBezTo>
                <a:cubicBezTo>
                  <a:pt x="5904" y="11596"/>
                  <a:pt x="6599" y="11373"/>
                  <a:pt x="7359" y="11469"/>
                </a:cubicBezTo>
                <a:cubicBezTo>
                  <a:pt x="8118" y="11564"/>
                  <a:pt x="9095" y="12042"/>
                  <a:pt x="9638" y="12838"/>
                </a:cubicBezTo>
                <a:cubicBezTo>
                  <a:pt x="10181" y="13635"/>
                  <a:pt x="10789" y="15546"/>
                  <a:pt x="10572" y="16215"/>
                </a:cubicBezTo>
                <a:cubicBezTo>
                  <a:pt x="10354" y="16884"/>
                  <a:pt x="9030" y="17330"/>
                  <a:pt x="8270" y="16884"/>
                </a:cubicBezTo>
                <a:cubicBezTo>
                  <a:pt x="7511" y="16438"/>
                  <a:pt x="6577" y="14623"/>
                  <a:pt x="5969" y="13507"/>
                </a:cubicBezTo>
                <a:cubicBezTo>
                  <a:pt x="5362" y="12392"/>
                  <a:pt x="4450" y="11023"/>
                  <a:pt x="4602" y="10130"/>
                </a:cubicBezTo>
                <a:cubicBezTo>
                  <a:pt x="4754" y="9238"/>
                  <a:pt x="5969" y="8792"/>
                  <a:pt x="6881" y="8123"/>
                </a:cubicBezTo>
                <a:cubicBezTo>
                  <a:pt x="7793" y="7454"/>
                  <a:pt x="9204" y="6530"/>
                  <a:pt x="10116" y="6084"/>
                </a:cubicBezTo>
                <a:cubicBezTo>
                  <a:pt x="11027" y="5638"/>
                  <a:pt x="11657" y="5511"/>
                  <a:pt x="12417" y="5415"/>
                </a:cubicBezTo>
                <a:cubicBezTo>
                  <a:pt x="13177" y="5320"/>
                  <a:pt x="13936" y="5415"/>
                  <a:pt x="14696" y="5415"/>
                </a:cubicBezTo>
                <a:cubicBezTo>
                  <a:pt x="15456" y="5415"/>
                  <a:pt x="16237" y="5192"/>
                  <a:pt x="16997" y="5415"/>
                </a:cubicBezTo>
                <a:cubicBezTo>
                  <a:pt x="17757" y="5638"/>
                  <a:pt x="18843" y="5957"/>
                  <a:pt x="19298" y="6753"/>
                </a:cubicBezTo>
                <a:cubicBezTo>
                  <a:pt x="19754" y="7550"/>
                  <a:pt x="20058" y="9684"/>
                  <a:pt x="19754" y="10130"/>
                </a:cubicBezTo>
                <a:cubicBezTo>
                  <a:pt x="19450" y="10576"/>
                  <a:pt x="17844" y="10130"/>
                  <a:pt x="17453" y="9461"/>
                </a:cubicBezTo>
                <a:cubicBezTo>
                  <a:pt x="17062" y="8792"/>
                  <a:pt x="17149" y="7200"/>
                  <a:pt x="17453" y="6084"/>
                </a:cubicBezTo>
                <a:cubicBezTo>
                  <a:pt x="17757" y="4969"/>
                  <a:pt x="18604" y="3727"/>
                  <a:pt x="19298" y="2707"/>
                </a:cubicBezTo>
                <a:cubicBezTo>
                  <a:pt x="19993" y="1688"/>
                  <a:pt x="21209" y="446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6" name="椭圆 20485"/>
          <p:cNvSpPr/>
          <p:nvPr/>
        </p:nvSpPr>
        <p:spPr>
          <a:xfrm>
            <a:off x="4787900" y="2276475"/>
            <a:ext cx="1009650" cy="57785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未知"/>
          <p:cNvSpPr/>
          <p:nvPr/>
        </p:nvSpPr>
        <p:spPr>
          <a:xfrm>
            <a:off x="5681663" y="2214563"/>
            <a:ext cx="496887" cy="166687"/>
          </a:xfrm>
          <a:custGeom>
            <a:avLst/>
            <a:gdLst/>
            <a:ahLst/>
            <a:cxnLst/>
            <a:pathLst>
              <a:path w="21600" h="21600">
                <a:moveTo>
                  <a:pt x="0" y="19786"/>
                </a:moveTo>
                <a:cubicBezTo>
                  <a:pt x="495" y="18632"/>
                  <a:pt x="1956" y="14015"/>
                  <a:pt x="2920" y="12861"/>
                </a:cubicBezTo>
                <a:cubicBezTo>
                  <a:pt x="3884" y="11706"/>
                  <a:pt x="5069" y="11377"/>
                  <a:pt x="5840" y="12861"/>
                </a:cubicBezTo>
                <a:cubicBezTo>
                  <a:pt x="6612" y="14345"/>
                  <a:pt x="7411" y="21600"/>
                  <a:pt x="7604" y="21600"/>
                </a:cubicBezTo>
                <a:cubicBezTo>
                  <a:pt x="7796" y="21600"/>
                  <a:pt x="6639" y="14922"/>
                  <a:pt x="7025" y="12861"/>
                </a:cubicBezTo>
                <a:cubicBezTo>
                  <a:pt x="7411" y="10800"/>
                  <a:pt x="8954" y="9893"/>
                  <a:pt x="9918" y="9316"/>
                </a:cubicBezTo>
                <a:cubicBezTo>
                  <a:pt x="10882" y="8738"/>
                  <a:pt x="12067" y="7832"/>
                  <a:pt x="12838" y="9316"/>
                </a:cubicBezTo>
                <a:cubicBezTo>
                  <a:pt x="13610" y="10800"/>
                  <a:pt x="14794" y="17477"/>
                  <a:pt x="14602" y="18054"/>
                </a:cubicBezTo>
                <a:cubicBezTo>
                  <a:pt x="14409" y="18632"/>
                  <a:pt x="12177" y="15169"/>
                  <a:pt x="11681" y="12861"/>
                </a:cubicBezTo>
                <a:cubicBezTo>
                  <a:pt x="11185" y="10552"/>
                  <a:pt x="11185" y="6183"/>
                  <a:pt x="11681" y="4122"/>
                </a:cubicBezTo>
                <a:cubicBezTo>
                  <a:pt x="12177" y="2061"/>
                  <a:pt x="13527" y="1154"/>
                  <a:pt x="14602" y="577"/>
                </a:cubicBezTo>
                <a:cubicBezTo>
                  <a:pt x="15676" y="0"/>
                  <a:pt x="16943" y="577"/>
                  <a:pt x="18101" y="577"/>
                </a:cubicBezTo>
                <a:cubicBezTo>
                  <a:pt x="19258" y="577"/>
                  <a:pt x="21021" y="577"/>
                  <a:pt x="21600" y="577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8" name="椭圆 20487"/>
          <p:cNvSpPr/>
          <p:nvPr/>
        </p:nvSpPr>
        <p:spPr>
          <a:xfrm>
            <a:off x="2771775" y="3141663"/>
            <a:ext cx="1800225" cy="576262"/>
          </a:xfrm>
          <a:prstGeom prst="ellipse">
            <a:avLst/>
          </a:prstGeom>
          <a:solidFill>
            <a:srgbClr val="FF0000">
              <a:alpha val="0"/>
            </a:srgb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未知"/>
          <p:cNvSpPr/>
          <p:nvPr/>
        </p:nvSpPr>
        <p:spPr>
          <a:xfrm>
            <a:off x="4189413" y="2944813"/>
            <a:ext cx="469900" cy="242887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04" y="20579"/>
                  <a:pt x="495" y="17007"/>
                  <a:pt x="1224" y="15590"/>
                </a:cubicBezTo>
                <a:cubicBezTo>
                  <a:pt x="1953" y="14173"/>
                  <a:pt x="3293" y="14003"/>
                  <a:pt x="4314" y="13209"/>
                </a:cubicBezTo>
                <a:cubicBezTo>
                  <a:pt x="5334" y="12415"/>
                  <a:pt x="6383" y="10828"/>
                  <a:pt x="7404" y="10828"/>
                </a:cubicBezTo>
                <a:cubicBezTo>
                  <a:pt x="8424" y="10828"/>
                  <a:pt x="10493" y="12018"/>
                  <a:pt x="10493" y="13209"/>
                </a:cubicBezTo>
                <a:cubicBezTo>
                  <a:pt x="10493" y="14400"/>
                  <a:pt x="8424" y="17858"/>
                  <a:pt x="7404" y="18028"/>
                </a:cubicBezTo>
                <a:cubicBezTo>
                  <a:pt x="6383" y="18198"/>
                  <a:pt x="4518" y="15987"/>
                  <a:pt x="4314" y="14400"/>
                </a:cubicBezTo>
                <a:cubicBezTo>
                  <a:pt x="4110" y="12812"/>
                  <a:pt x="5363" y="9581"/>
                  <a:pt x="6179" y="8390"/>
                </a:cubicBezTo>
                <a:cubicBezTo>
                  <a:pt x="6995" y="7200"/>
                  <a:pt x="8220" y="7370"/>
                  <a:pt x="9240" y="7200"/>
                </a:cubicBezTo>
                <a:cubicBezTo>
                  <a:pt x="10260" y="7029"/>
                  <a:pt x="11310" y="7200"/>
                  <a:pt x="12330" y="7200"/>
                </a:cubicBezTo>
                <a:cubicBezTo>
                  <a:pt x="13350" y="7200"/>
                  <a:pt x="14400" y="6406"/>
                  <a:pt x="15420" y="7200"/>
                </a:cubicBezTo>
                <a:cubicBezTo>
                  <a:pt x="16440" y="7993"/>
                  <a:pt x="18510" y="10601"/>
                  <a:pt x="18510" y="12018"/>
                </a:cubicBezTo>
                <a:cubicBezTo>
                  <a:pt x="18510" y="13436"/>
                  <a:pt x="16236" y="15987"/>
                  <a:pt x="15420" y="15590"/>
                </a:cubicBezTo>
                <a:cubicBezTo>
                  <a:pt x="14604" y="15193"/>
                  <a:pt x="13583" y="11565"/>
                  <a:pt x="13583" y="9581"/>
                </a:cubicBezTo>
                <a:cubicBezTo>
                  <a:pt x="13583" y="7596"/>
                  <a:pt x="14604" y="5045"/>
                  <a:pt x="15420" y="3628"/>
                </a:cubicBezTo>
                <a:cubicBezTo>
                  <a:pt x="16236" y="2211"/>
                  <a:pt x="17489" y="1814"/>
                  <a:pt x="18510" y="1190"/>
                </a:cubicBezTo>
                <a:cubicBezTo>
                  <a:pt x="19530" y="566"/>
                  <a:pt x="21075" y="170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90" name="椭圆 20489"/>
          <p:cNvSpPr/>
          <p:nvPr/>
        </p:nvSpPr>
        <p:spPr>
          <a:xfrm>
            <a:off x="2700338" y="4076700"/>
            <a:ext cx="1223962" cy="433388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1" name="未知"/>
          <p:cNvSpPr/>
          <p:nvPr/>
        </p:nvSpPr>
        <p:spPr>
          <a:xfrm>
            <a:off x="3663950" y="3886200"/>
            <a:ext cx="350838" cy="22860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392" y="20520"/>
                  <a:pt x="1372" y="16920"/>
                  <a:pt x="2469" y="15240"/>
                </a:cubicBezTo>
                <a:cubicBezTo>
                  <a:pt x="3567" y="13560"/>
                  <a:pt x="5252" y="11880"/>
                  <a:pt x="6625" y="11460"/>
                </a:cubicBezTo>
                <a:cubicBezTo>
                  <a:pt x="7997" y="11040"/>
                  <a:pt x="10074" y="11460"/>
                  <a:pt x="10780" y="12720"/>
                </a:cubicBezTo>
                <a:cubicBezTo>
                  <a:pt x="11486" y="13980"/>
                  <a:pt x="11486" y="18240"/>
                  <a:pt x="10780" y="19080"/>
                </a:cubicBezTo>
                <a:cubicBezTo>
                  <a:pt x="10074" y="19920"/>
                  <a:pt x="7448" y="19080"/>
                  <a:pt x="6625" y="17820"/>
                </a:cubicBezTo>
                <a:cubicBezTo>
                  <a:pt x="5801" y="16560"/>
                  <a:pt x="5252" y="12960"/>
                  <a:pt x="5801" y="11460"/>
                </a:cubicBezTo>
                <a:cubicBezTo>
                  <a:pt x="6350" y="9960"/>
                  <a:pt x="8585" y="9780"/>
                  <a:pt x="9957" y="8940"/>
                </a:cubicBezTo>
                <a:cubicBezTo>
                  <a:pt x="11329" y="8100"/>
                  <a:pt x="12740" y="6780"/>
                  <a:pt x="14112" y="6360"/>
                </a:cubicBezTo>
                <a:cubicBezTo>
                  <a:pt x="15484" y="5940"/>
                  <a:pt x="17013" y="5280"/>
                  <a:pt x="18267" y="6360"/>
                </a:cubicBezTo>
                <a:cubicBezTo>
                  <a:pt x="19522" y="7440"/>
                  <a:pt x="21600" y="12720"/>
                  <a:pt x="21600" y="12720"/>
                </a:cubicBezTo>
                <a:cubicBezTo>
                  <a:pt x="21600" y="12720"/>
                  <a:pt x="18424" y="8460"/>
                  <a:pt x="18267" y="6360"/>
                </a:cubicBezTo>
                <a:cubicBezTo>
                  <a:pt x="18111" y="4260"/>
                  <a:pt x="20345" y="1080"/>
                  <a:pt x="20737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4" descr="C:\Documents and Settings\鱼不愚\桌面\001.pn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7950" y="1414463"/>
            <a:ext cx="3600450" cy="5784850"/>
          </a:xfrm>
          <a:ln/>
        </p:spPr>
      </p:pic>
      <p:sp>
        <p:nvSpPr>
          <p:cNvPr id="21506" name="燕尾形箭头 13"/>
          <p:cNvSpPr/>
          <p:nvPr/>
        </p:nvSpPr>
        <p:spPr>
          <a:xfrm>
            <a:off x="2555875" y="3213100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507" name="圆角矩形 3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636963" y="1989138"/>
            <a:ext cx="5184775" cy="4987925"/>
          </a:xfrm>
          <a:ln/>
        </p:spPr>
      </p:pic>
      <p:sp>
        <p:nvSpPr>
          <p:cNvPr id="21510" name="文本框 21509"/>
          <p:cNvSpPr txBox="1"/>
          <p:nvPr/>
        </p:nvSpPr>
        <p:spPr>
          <a:xfrm>
            <a:off x="179388" y="2420938"/>
            <a:ext cx="2671763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8.</a:t>
            </a:r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表意不明。</a:t>
            </a:r>
            <a:endParaRPr lang="zh-CN" altLang="en-US" sz="2800" b="1" u="sng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意思表达的不清楚，使人误导。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9" name="文本框 21510"/>
          <p:cNvSpPr txBox="1"/>
          <p:nvPr/>
        </p:nvSpPr>
        <p:spPr>
          <a:xfrm>
            <a:off x="3798888" y="2219325"/>
            <a:ext cx="4446587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例：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有三个学校的老师都来参加了活动。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12" name="直接连接符 21511"/>
          <p:cNvSpPr/>
          <p:nvPr/>
        </p:nvSpPr>
        <p:spPr>
          <a:xfrm>
            <a:off x="4284663" y="3141663"/>
            <a:ext cx="244792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直接连接符 21512"/>
          <p:cNvSpPr/>
          <p:nvPr/>
        </p:nvSpPr>
        <p:spPr>
          <a:xfrm>
            <a:off x="5797550" y="3141663"/>
            <a:ext cx="0" cy="6477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文本框 21513"/>
          <p:cNvSpPr txBox="1"/>
          <p:nvPr/>
        </p:nvSpPr>
        <p:spPr>
          <a:xfrm>
            <a:off x="4081463" y="3805238"/>
            <a:ext cx="3227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1.三所不同的学校。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2.同一所学校的三位老师。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5" name="未知"/>
          <p:cNvSpPr/>
          <p:nvPr/>
        </p:nvSpPr>
        <p:spPr>
          <a:xfrm>
            <a:off x="4911725" y="2689225"/>
            <a:ext cx="98425" cy="336550"/>
          </a:xfrm>
          <a:custGeom>
            <a:avLst/>
            <a:gdLst/>
            <a:ahLst/>
            <a:cxnLst/>
            <a:pathLst>
              <a:path w="21600" h="21600">
                <a:moveTo>
                  <a:pt x="564" y="21600"/>
                </a:moveTo>
                <a:cubicBezTo>
                  <a:pt x="564" y="20865"/>
                  <a:pt x="564" y="18700"/>
                  <a:pt x="564" y="17271"/>
                </a:cubicBezTo>
                <a:cubicBezTo>
                  <a:pt x="564" y="15842"/>
                  <a:pt x="0" y="14372"/>
                  <a:pt x="564" y="12943"/>
                </a:cubicBezTo>
                <a:cubicBezTo>
                  <a:pt x="1129" y="11514"/>
                  <a:pt x="1694" y="10044"/>
                  <a:pt x="3670" y="8615"/>
                </a:cubicBezTo>
                <a:cubicBezTo>
                  <a:pt x="5647" y="7186"/>
                  <a:pt x="9600" y="5757"/>
                  <a:pt x="12564" y="4328"/>
                </a:cubicBezTo>
                <a:cubicBezTo>
                  <a:pt x="15529" y="2899"/>
                  <a:pt x="20047" y="734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6" name="椭圆 21515"/>
          <p:cNvSpPr/>
          <p:nvPr/>
        </p:nvSpPr>
        <p:spPr>
          <a:xfrm>
            <a:off x="4860925" y="2205038"/>
            <a:ext cx="863600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我们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514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33CC33"/>
                </a:solidFill>
              </a:rPr>
              <a:t>表意不明</a:t>
            </a:r>
            <a:endParaRPr lang="zh-CN" altLang="en-US" b="1" dirty="0">
              <a:solidFill>
                <a:srgbClr val="33CC33"/>
              </a:solidFill>
            </a:endParaRPr>
          </a:p>
        </p:txBody>
      </p:sp>
      <p:sp>
        <p:nvSpPr>
          <p:cNvPr id="22530" name="文本占位符 2253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b="1" dirty="0">
                <a:solidFill>
                  <a:srgbClr val="009900"/>
                </a:solidFill>
              </a:rPr>
              <a:t>1.经过老师的耐心教育，使我认识到自己的错误。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2.泰山是我国的五大名山。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3.李刚和小海是好朋友,他经常帮助他。</a:t>
            </a:r>
            <a:endParaRPr lang="zh-CN" altLang="en-US" b="1" dirty="0">
              <a:solidFill>
                <a:srgbClr val="009900"/>
              </a:solidFill>
            </a:endParaRPr>
          </a:p>
          <a:p>
            <a:endParaRPr lang="zh-CN" altLang="en-US" b="1" dirty="0">
              <a:solidFill>
                <a:srgbClr val="009900"/>
              </a:solidFill>
            </a:endParaRPr>
          </a:p>
          <a:p>
            <a:r>
              <a:rPr lang="zh-CN" altLang="en-US" b="1" dirty="0">
                <a:solidFill>
                  <a:srgbClr val="009900"/>
                </a:solidFill>
              </a:rPr>
              <a:t>4.</a:t>
            </a:r>
            <a:r>
              <a:rPr lang="zh-CN" altLang="en-US" sz="2000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张文和王勤约定一起在自己家做作业。</a:t>
            </a:r>
            <a:endParaRPr lang="zh-CN" altLang="en-US" sz="2000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/>
          </a:p>
          <a:p>
            <a:endParaRPr lang="zh-CN" altLang="en-US" b="1" dirty="0"/>
          </a:p>
        </p:txBody>
      </p:sp>
      <p:sp>
        <p:nvSpPr>
          <p:cNvPr id="22532" name="椭圆 22531"/>
          <p:cNvSpPr/>
          <p:nvPr/>
        </p:nvSpPr>
        <p:spPr>
          <a:xfrm>
            <a:off x="3779838" y="1412875"/>
            <a:ext cx="504825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未知"/>
          <p:cNvSpPr/>
          <p:nvPr/>
        </p:nvSpPr>
        <p:spPr>
          <a:xfrm>
            <a:off x="4162425" y="1157288"/>
            <a:ext cx="430213" cy="280987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573" y="20724"/>
                  <a:pt x="2261" y="17805"/>
                  <a:pt x="3376" y="16443"/>
                </a:cubicBezTo>
                <a:cubicBezTo>
                  <a:pt x="4492" y="15081"/>
                  <a:pt x="5638" y="13864"/>
                  <a:pt x="6753" y="13378"/>
                </a:cubicBezTo>
                <a:cubicBezTo>
                  <a:pt x="7869" y="12891"/>
                  <a:pt x="9684" y="12502"/>
                  <a:pt x="10130" y="13378"/>
                </a:cubicBezTo>
                <a:cubicBezTo>
                  <a:pt x="10576" y="14254"/>
                  <a:pt x="9684" y="18535"/>
                  <a:pt x="9461" y="18535"/>
                </a:cubicBezTo>
                <a:cubicBezTo>
                  <a:pt x="9238" y="18535"/>
                  <a:pt x="8346" y="14935"/>
                  <a:pt x="8792" y="13378"/>
                </a:cubicBezTo>
                <a:cubicBezTo>
                  <a:pt x="9238" y="11821"/>
                  <a:pt x="11054" y="10264"/>
                  <a:pt x="12169" y="9243"/>
                </a:cubicBezTo>
                <a:cubicBezTo>
                  <a:pt x="13284" y="8221"/>
                  <a:pt x="14431" y="7540"/>
                  <a:pt x="15546" y="7200"/>
                </a:cubicBezTo>
                <a:cubicBezTo>
                  <a:pt x="16661" y="6859"/>
                  <a:pt x="18350" y="6324"/>
                  <a:pt x="18892" y="7200"/>
                </a:cubicBezTo>
                <a:cubicBezTo>
                  <a:pt x="19433" y="8075"/>
                  <a:pt x="19433" y="11481"/>
                  <a:pt x="18892" y="12356"/>
                </a:cubicBezTo>
                <a:cubicBezTo>
                  <a:pt x="18350" y="13232"/>
                  <a:pt x="16215" y="13232"/>
                  <a:pt x="15546" y="12356"/>
                </a:cubicBezTo>
                <a:cubicBezTo>
                  <a:pt x="14877" y="11481"/>
                  <a:pt x="14400" y="8756"/>
                  <a:pt x="14846" y="7200"/>
                </a:cubicBezTo>
                <a:cubicBezTo>
                  <a:pt x="15292" y="5643"/>
                  <a:pt x="17107" y="4281"/>
                  <a:pt x="18223" y="3064"/>
                </a:cubicBezTo>
                <a:cubicBezTo>
                  <a:pt x="19338" y="1848"/>
                  <a:pt x="21026" y="486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4" name="直接连接符 22533"/>
          <p:cNvSpPr/>
          <p:nvPr/>
        </p:nvSpPr>
        <p:spPr>
          <a:xfrm flipV="1">
            <a:off x="3852863" y="2349500"/>
            <a:ext cx="144462" cy="214313"/>
          </a:xfrm>
          <a:prstGeom prst="line">
            <a:avLst/>
          </a:prstGeom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椭圆 22534"/>
          <p:cNvSpPr/>
          <p:nvPr/>
        </p:nvSpPr>
        <p:spPr>
          <a:xfrm>
            <a:off x="3997325" y="2060575"/>
            <a:ext cx="647700" cy="360363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之一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6" name="椭圆 22535"/>
          <p:cNvSpPr/>
          <p:nvPr/>
        </p:nvSpPr>
        <p:spPr>
          <a:xfrm>
            <a:off x="5219700" y="3141663"/>
            <a:ext cx="360363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未知"/>
          <p:cNvSpPr/>
          <p:nvPr/>
        </p:nvSpPr>
        <p:spPr>
          <a:xfrm>
            <a:off x="5546725" y="3160713"/>
            <a:ext cx="134938" cy="93662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842" y="19556"/>
                  <a:pt x="7268" y="12843"/>
                  <a:pt x="10851" y="9194"/>
                </a:cubicBezTo>
                <a:cubicBezTo>
                  <a:pt x="14434" y="5545"/>
                  <a:pt x="19859" y="1459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8" name="椭圆 22537"/>
          <p:cNvSpPr/>
          <p:nvPr/>
        </p:nvSpPr>
        <p:spPr>
          <a:xfrm>
            <a:off x="5653088" y="2854325"/>
            <a:ext cx="6477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小海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9" name="椭圆 22538"/>
          <p:cNvSpPr/>
          <p:nvPr/>
        </p:nvSpPr>
        <p:spPr>
          <a:xfrm>
            <a:off x="3349625" y="4006850"/>
            <a:ext cx="574675" cy="57467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1" name="直接连接符 22540"/>
          <p:cNvSpPr/>
          <p:nvPr/>
        </p:nvSpPr>
        <p:spPr>
          <a:xfrm flipV="1">
            <a:off x="3852863" y="4005263"/>
            <a:ext cx="144462" cy="71437"/>
          </a:xfrm>
          <a:prstGeom prst="line">
            <a:avLst/>
          </a:prstGeom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2" name="椭圆 22541"/>
          <p:cNvSpPr/>
          <p:nvPr/>
        </p:nvSpPr>
        <p:spPr>
          <a:xfrm>
            <a:off x="3924300" y="3717925"/>
            <a:ext cx="792163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张文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ldLvl="0" animBg="1"/>
      <p:bldP spid="22538" grpId="0" bldLvl="0" animBg="1"/>
      <p:bldP spid="225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xfrm>
            <a:off x="3714750" y="774700"/>
            <a:ext cx="1928813" cy="725488"/>
          </a:xfrm>
          <a:ln/>
        </p:spPr>
        <p:txBody>
          <a:bodyPr wrap="square" anchor="ctr"/>
          <a:p>
            <a:pPr lvl="0" indent="0" algn="ctr" eaLnBrk="1" hangingPunct="1"/>
            <a:r>
              <a:rPr lang="zh-CN" altLang="en-US" sz="4400" b="1"/>
              <a:t>目  录</a:t>
            </a:r>
            <a:endParaRPr lang="zh-CN" altLang="en-US" sz="4400" b="1"/>
          </a:p>
        </p:txBody>
      </p:sp>
      <p:sp>
        <p:nvSpPr>
          <p:cNvPr id="5122" name="圆角矩形 19"/>
          <p:cNvSpPr/>
          <p:nvPr/>
        </p:nvSpPr>
        <p:spPr>
          <a:xfrm>
            <a:off x="2571750" y="1906588"/>
            <a:ext cx="4929188" cy="741362"/>
          </a:xfrm>
          <a:prstGeom prst="roundRect">
            <a:avLst>
              <a:gd name="adj" fmla="val 20787"/>
            </a:avLst>
          </a:prstGeom>
          <a:noFill/>
          <a:ln w="38100" cap="flat" cmpd="sng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>
            <a:outerShdw dist="38100" dir="2699999" algn="ctr" rotWithShape="0">
              <a:srgbClr val="000000">
                <a:alpha val="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3" name="组合 5123"/>
          <p:cNvGrpSpPr/>
          <p:nvPr/>
        </p:nvGrpSpPr>
        <p:grpSpPr>
          <a:xfrm>
            <a:off x="2071688" y="1741488"/>
            <a:ext cx="1041400" cy="1116012"/>
            <a:chOff x="0" y="0"/>
            <a:chExt cx="1041090" cy="1115215"/>
          </a:xfrm>
        </p:grpSpPr>
        <p:pic>
          <p:nvPicPr>
            <p:cNvPr id="5124" name="Picture 3" descr="C:\Documents and Settings\鱼不愚\桌面\000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000809" cy="11152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TextBox 10"/>
            <p:cNvSpPr txBox="1"/>
            <p:nvPr/>
          </p:nvSpPr>
          <p:spPr>
            <a:xfrm>
              <a:off x="112678" y="123737"/>
              <a:ext cx="928412" cy="5853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en-US" altLang="x-none" sz="320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x-none" sz="32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26" name="TextBox 21"/>
          <p:cNvSpPr txBox="1"/>
          <p:nvPr/>
        </p:nvSpPr>
        <p:spPr>
          <a:xfrm>
            <a:off x="3071813" y="2016125"/>
            <a:ext cx="400050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hlinkClick r:id="" action="ppaction://hlinkshowjump?jump=nextslide"/>
              </a:rPr>
              <a:t>修改病句的原则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7" name="组合 5127"/>
          <p:cNvGrpSpPr/>
          <p:nvPr/>
        </p:nvGrpSpPr>
        <p:grpSpPr>
          <a:xfrm>
            <a:off x="2071688" y="3128963"/>
            <a:ext cx="5429250" cy="1116012"/>
            <a:chOff x="0" y="0"/>
            <a:chExt cx="5429288" cy="1115215"/>
          </a:xfrm>
        </p:grpSpPr>
        <p:grpSp>
          <p:nvGrpSpPr>
            <p:cNvPr id="5128" name="组合 5128"/>
            <p:cNvGrpSpPr/>
            <p:nvPr/>
          </p:nvGrpSpPr>
          <p:grpSpPr>
            <a:xfrm>
              <a:off x="0" y="0"/>
              <a:ext cx="5429288" cy="1115215"/>
              <a:chOff x="0" y="0"/>
              <a:chExt cx="5429288" cy="1115215"/>
            </a:xfrm>
          </p:grpSpPr>
          <p:sp>
            <p:nvSpPr>
              <p:cNvPr id="5129" name="圆角矩形 26"/>
              <p:cNvSpPr/>
              <p:nvPr/>
            </p:nvSpPr>
            <p:spPr>
              <a:xfrm>
                <a:off x="500065" y="164982"/>
                <a:ext cx="4929223" cy="740833"/>
              </a:xfrm>
              <a:prstGeom prst="roundRect">
                <a:avLst>
                  <a:gd name="adj" fmla="val 20787"/>
                </a:avLst>
              </a:prstGeom>
              <a:noFill/>
              <a:ln w="38100" cap="flat" cmpd="sng">
                <a:solidFill>
                  <a:srgbClr val="0099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8100" dir="2699999" algn="ctr" rotWithShape="0">
                  <a:srgbClr val="000000">
                    <a:alpha val="0"/>
                  </a:srgbClr>
                </a:outerShdw>
              </a:effectLst>
            </p:spPr>
            <p:txBody>
              <a:bodyPr anchor="ctr"/>
              <a:p>
                <a:pPr lvl="0" indent="0" algn="ctr"/>
                <a:endPara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130" name="组合 5130"/>
              <p:cNvGrpSpPr/>
              <p:nvPr/>
            </p:nvGrpSpPr>
            <p:grpSpPr>
              <a:xfrm>
                <a:off x="0" y="0"/>
                <a:ext cx="1041090" cy="1115215"/>
                <a:chOff x="0" y="0"/>
                <a:chExt cx="1041090" cy="1115215"/>
              </a:xfrm>
            </p:grpSpPr>
            <p:pic>
              <p:nvPicPr>
                <p:cNvPr id="5131" name="Picture 3" descr="C:\Documents and Settings\鱼不愚\桌面\000.png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1000809" cy="11152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132" name="TextBox 29"/>
                <p:cNvSpPr txBox="1"/>
                <p:nvPr/>
              </p:nvSpPr>
              <p:spPr>
                <a:xfrm>
                  <a:off x="112713" y="123737"/>
                  <a:ext cx="928694" cy="5853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lvl="0" indent="0"/>
                  <a:r>
                    <a:rPr lang="en-US" altLang="x-none" sz="3200">
                      <a:solidFill>
                        <a:srgbClr val="F2F2F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02</a:t>
                  </a:r>
                  <a:endParaRPr lang="en-US" altLang="x-none" sz="3200">
                    <a:solidFill>
                      <a:srgbClr val="F2F2F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133" name="TextBox 25"/>
            <p:cNvSpPr txBox="1"/>
            <p:nvPr/>
          </p:nvSpPr>
          <p:spPr>
            <a:xfrm>
              <a:off x="1000132" y="273199"/>
              <a:ext cx="400052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hlinkClick r:id="rId2" action="ppaction://hlinksldjump"/>
                </a:rPr>
                <a:t>常见的病句类型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34" name="组合 5134"/>
          <p:cNvGrpSpPr/>
          <p:nvPr/>
        </p:nvGrpSpPr>
        <p:grpSpPr>
          <a:xfrm>
            <a:off x="2071688" y="4484688"/>
            <a:ext cx="5429250" cy="1116012"/>
            <a:chOff x="0" y="0"/>
            <a:chExt cx="5429288" cy="1115215"/>
          </a:xfrm>
        </p:grpSpPr>
        <p:grpSp>
          <p:nvGrpSpPr>
            <p:cNvPr id="5135" name="组合 5135"/>
            <p:cNvGrpSpPr/>
            <p:nvPr/>
          </p:nvGrpSpPr>
          <p:grpSpPr>
            <a:xfrm>
              <a:off x="0" y="0"/>
              <a:ext cx="5429288" cy="1115215"/>
              <a:chOff x="0" y="0"/>
              <a:chExt cx="5429288" cy="1115215"/>
            </a:xfrm>
          </p:grpSpPr>
          <p:sp>
            <p:nvSpPr>
              <p:cNvPr id="5136" name="圆角矩形 33"/>
              <p:cNvSpPr/>
              <p:nvPr/>
            </p:nvSpPr>
            <p:spPr>
              <a:xfrm>
                <a:off x="500065" y="164982"/>
                <a:ext cx="4929223" cy="740833"/>
              </a:xfrm>
              <a:prstGeom prst="roundRect">
                <a:avLst>
                  <a:gd name="adj" fmla="val 20787"/>
                </a:avLst>
              </a:prstGeom>
              <a:noFill/>
              <a:ln w="38100" cap="flat" cmpd="sng">
                <a:solidFill>
                  <a:srgbClr val="0099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8100" dir="2699999" algn="ctr" rotWithShape="0">
                  <a:srgbClr val="000000">
                    <a:alpha val="0"/>
                  </a:srgbClr>
                </a:outerShdw>
              </a:effectLst>
            </p:spPr>
            <p:txBody>
              <a:bodyPr anchor="ctr"/>
              <a:p>
                <a:pPr lvl="0" indent="0" algn="ctr"/>
                <a:endPara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137" name="组合 5137"/>
              <p:cNvGrpSpPr/>
              <p:nvPr/>
            </p:nvGrpSpPr>
            <p:grpSpPr>
              <a:xfrm>
                <a:off x="0" y="0"/>
                <a:ext cx="1041090" cy="1115215"/>
                <a:chOff x="0" y="0"/>
                <a:chExt cx="1041090" cy="1115215"/>
              </a:xfrm>
            </p:grpSpPr>
            <p:pic>
              <p:nvPicPr>
                <p:cNvPr id="5138" name="Picture 3" descr="C:\Documents and Settings\鱼不愚\桌面\000.png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1000809" cy="111521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139" name="TextBox 36"/>
                <p:cNvSpPr txBox="1"/>
                <p:nvPr/>
              </p:nvSpPr>
              <p:spPr>
                <a:xfrm>
                  <a:off x="112713" y="123737"/>
                  <a:ext cx="928694" cy="5853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 lvl="0" indent="0"/>
                  <a:r>
                    <a:rPr lang="en-US" altLang="x-none" sz="3200">
                      <a:solidFill>
                        <a:srgbClr val="F2F2F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03</a:t>
                  </a:r>
                  <a:endParaRPr lang="en-US" altLang="x-none" sz="3200">
                    <a:solidFill>
                      <a:srgbClr val="F2F2F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140" name="TextBox 32"/>
            <p:cNvSpPr txBox="1"/>
            <p:nvPr/>
          </p:nvSpPr>
          <p:spPr>
            <a:xfrm>
              <a:off x="1000132" y="273199"/>
              <a:ext cx="4000528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sldjump"/>
                </a:rPr>
                <a:t>修改病句四法宝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4" descr="C:\Documents and Settings\鱼不愚\桌面\001.pn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80975" y="1989138"/>
            <a:ext cx="3024188" cy="4959350"/>
          </a:xfrm>
          <a:ln/>
        </p:spPr>
      </p:pic>
      <p:sp>
        <p:nvSpPr>
          <p:cNvPr id="23554" name="燕尾形箭头 13"/>
          <p:cNvSpPr/>
          <p:nvPr/>
        </p:nvSpPr>
        <p:spPr>
          <a:xfrm>
            <a:off x="2413000" y="3357563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3555" name="圆角矩形 3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852863" y="2205038"/>
            <a:ext cx="5040312" cy="4697412"/>
          </a:xfrm>
          <a:ln/>
        </p:spPr>
      </p:pic>
      <p:sp>
        <p:nvSpPr>
          <p:cNvPr id="23558" name="文本框 23557"/>
          <p:cNvSpPr txBox="1"/>
          <p:nvPr/>
        </p:nvSpPr>
        <p:spPr>
          <a:xfrm>
            <a:off x="252413" y="2781300"/>
            <a:ext cx="2055813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8.不合事理</a:t>
            </a:r>
            <a:endParaRPr lang="zh-CN" altLang="en-US" sz="2800" b="1" u="sng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不真实。</a:t>
            </a:r>
            <a:endParaRPr lang="zh-CN" altLang="en-US" sz="2800" b="1" u="sng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fontAlgn="base" hangingPunct="1"/>
            <a:endParaRPr lang="zh-CN" altLang="en-US" sz="2800" b="1" u="sng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23558"/>
          <p:cNvSpPr txBox="1"/>
          <p:nvPr/>
        </p:nvSpPr>
        <p:spPr>
          <a:xfrm>
            <a:off x="4081463" y="2447925"/>
            <a:ext cx="4306887" cy="1797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例：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盲姑娘见有人进屋，赶紧站起来让座。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椭圆 23559"/>
          <p:cNvSpPr/>
          <p:nvPr/>
        </p:nvSpPr>
        <p:spPr>
          <a:xfrm>
            <a:off x="4140200" y="2925763"/>
            <a:ext cx="4318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未知"/>
          <p:cNvSpPr/>
          <p:nvPr/>
        </p:nvSpPr>
        <p:spPr>
          <a:xfrm>
            <a:off x="4552950" y="2801938"/>
            <a:ext cx="388938" cy="211137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46" y="20428"/>
                  <a:pt x="738" y="16980"/>
                  <a:pt x="1477" y="14703"/>
                </a:cubicBezTo>
                <a:cubicBezTo>
                  <a:pt x="2216" y="12426"/>
                  <a:pt x="3342" y="9433"/>
                  <a:pt x="4467" y="7807"/>
                </a:cubicBezTo>
                <a:cubicBezTo>
                  <a:pt x="5593" y="6180"/>
                  <a:pt x="6965" y="5269"/>
                  <a:pt x="8196" y="5074"/>
                </a:cubicBezTo>
                <a:cubicBezTo>
                  <a:pt x="9428" y="4879"/>
                  <a:pt x="11151" y="5074"/>
                  <a:pt x="11890" y="6440"/>
                </a:cubicBezTo>
                <a:cubicBezTo>
                  <a:pt x="12629" y="7807"/>
                  <a:pt x="13157" y="12166"/>
                  <a:pt x="12664" y="13337"/>
                </a:cubicBezTo>
                <a:cubicBezTo>
                  <a:pt x="12171" y="14508"/>
                  <a:pt x="9674" y="14508"/>
                  <a:pt x="8935" y="13337"/>
                </a:cubicBezTo>
                <a:cubicBezTo>
                  <a:pt x="8196" y="12166"/>
                  <a:pt x="7704" y="8522"/>
                  <a:pt x="8196" y="6440"/>
                </a:cubicBezTo>
                <a:cubicBezTo>
                  <a:pt x="8689" y="4359"/>
                  <a:pt x="10518" y="1821"/>
                  <a:pt x="11890" y="910"/>
                </a:cubicBezTo>
                <a:cubicBezTo>
                  <a:pt x="13262" y="0"/>
                  <a:pt x="14986" y="195"/>
                  <a:pt x="16358" y="910"/>
                </a:cubicBezTo>
                <a:cubicBezTo>
                  <a:pt x="17730" y="1626"/>
                  <a:pt x="19348" y="3253"/>
                  <a:pt x="20087" y="5074"/>
                </a:cubicBezTo>
                <a:cubicBezTo>
                  <a:pt x="20826" y="6896"/>
                  <a:pt x="21213" y="11971"/>
                  <a:pt x="20861" y="11971"/>
                </a:cubicBezTo>
                <a:cubicBezTo>
                  <a:pt x="20509" y="11971"/>
                  <a:pt x="17765" y="6896"/>
                  <a:pt x="17871" y="5074"/>
                </a:cubicBezTo>
                <a:cubicBezTo>
                  <a:pt x="17976" y="3253"/>
                  <a:pt x="20966" y="1626"/>
                  <a:pt x="21600" y="91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7" name="组合 24578"/>
          <p:cNvGrpSpPr/>
          <p:nvPr/>
        </p:nvGrpSpPr>
        <p:grpSpPr>
          <a:xfrm>
            <a:off x="725488" y="1169988"/>
            <a:ext cx="7620000" cy="908050"/>
            <a:chOff x="0" y="0"/>
            <a:chExt cx="4800" cy="572"/>
          </a:xfrm>
        </p:grpSpPr>
        <p:pic>
          <p:nvPicPr>
            <p:cNvPr id="24578" name="圆角矩形 7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800" cy="5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79" name="文本框 24580"/>
            <p:cNvSpPr txBox="1"/>
            <p:nvPr/>
          </p:nvSpPr>
          <p:spPr>
            <a:xfrm>
              <a:off x="62" y="85"/>
              <a:ext cx="4677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lvl="0" indent="0"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580" name="TextBox 19"/>
          <p:cNvSpPr txBox="1"/>
          <p:nvPr/>
        </p:nvSpPr>
        <p:spPr>
          <a:xfrm>
            <a:off x="2892425" y="1447800"/>
            <a:ext cx="33591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r>
              <a:rPr lang="zh-CN" altLang="en-US" sz="2400" b="1" dirty="0">
                <a:solidFill>
                  <a:srgbClr val="FFFF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四大法宝</a:t>
            </a:r>
            <a:endParaRPr lang="en-US" altLang="x-none" sz="2400" b="1">
              <a:solidFill>
                <a:srgbClr val="FFFF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83" name="组合 24582"/>
          <p:cNvGrpSpPr/>
          <p:nvPr/>
        </p:nvGrpSpPr>
        <p:grpSpPr>
          <a:xfrm>
            <a:off x="-312737" y="2060575"/>
            <a:ext cx="3346450" cy="3689350"/>
            <a:chOff x="0" y="0"/>
            <a:chExt cx="3357586" cy="3689815"/>
          </a:xfrm>
        </p:grpSpPr>
        <p:pic>
          <p:nvPicPr>
            <p:cNvPr id="24582" name="Picture 2" descr="C:\Documents and Settings\鱼不愚\桌面\Nature cards [转换]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198454">
              <a:off x="179991" y="797890"/>
              <a:ext cx="2997578" cy="1401773"/>
            </a:xfrm>
            <a:prstGeom prst="rect">
              <a:avLst/>
            </a:prstGeom>
            <a:noFill/>
            <a:ln w="9525">
              <a:noFill/>
            </a:ln>
            <a:effectLst>
              <a:outerShdw dist="38100" dir="2699999" algn="ctr" rotWithShape="0">
                <a:srgbClr val="000000">
                  <a:alpha val="28999"/>
                </a:srgbClr>
              </a:outerShdw>
            </a:effectLst>
          </p:spPr>
        </p:pic>
        <p:sp>
          <p:nvSpPr>
            <p:cNvPr id="2" name="圆角矩形 8"/>
            <p:cNvSpPr/>
            <p:nvPr/>
          </p:nvSpPr>
          <p:spPr>
            <a:xfrm>
              <a:off x="893769" y="2975350"/>
              <a:ext cx="1571636" cy="714465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699999" algn="ctr" rotWithShape="0">
                <a:srgbClr val="000000">
                  <a:alpha val="28999"/>
                </a:srgbClr>
              </a:outerShdw>
            </a:effectLst>
          </p:spPr>
          <p:txBody>
            <a:bodyPr anchor="ctr"/>
            <a:p>
              <a:pPr lvl="0" indent="0"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4" name="TextBox 20"/>
            <p:cNvSpPr txBox="1"/>
            <p:nvPr/>
          </p:nvSpPr>
          <p:spPr>
            <a:xfrm>
              <a:off x="0" y="3126232"/>
              <a:ext cx="335758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成分残缺</a:t>
              </a:r>
              <a:endParaRPr lang="en-US" altLang="x-none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87" name="组合 24586"/>
          <p:cNvGrpSpPr/>
          <p:nvPr/>
        </p:nvGrpSpPr>
        <p:grpSpPr>
          <a:xfrm>
            <a:off x="5862638" y="2076450"/>
            <a:ext cx="3357562" cy="3689350"/>
            <a:chOff x="0" y="0"/>
            <a:chExt cx="3357586" cy="3689815"/>
          </a:xfrm>
        </p:grpSpPr>
        <p:pic>
          <p:nvPicPr>
            <p:cNvPr id="24586" name="Picture 2" descr="C:\Documents and Settings\鱼不愚\桌面\Nature cards [转换]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198454">
              <a:off x="180004" y="797903"/>
              <a:ext cx="2997578" cy="1401772"/>
            </a:xfrm>
            <a:prstGeom prst="rect">
              <a:avLst/>
            </a:prstGeom>
            <a:noFill/>
            <a:ln w="9525">
              <a:noFill/>
            </a:ln>
            <a:effectLst>
              <a:outerShdw dist="38100" dir="2699999" algn="ctr" rotWithShape="0">
                <a:srgbClr val="000000">
                  <a:alpha val="28999"/>
                </a:srgbClr>
              </a:outerShdw>
            </a:effectLst>
          </p:spPr>
        </p:pic>
        <p:sp>
          <p:nvSpPr>
            <p:cNvPr id="3" name="圆角矩形 24"/>
            <p:cNvSpPr/>
            <p:nvPr/>
          </p:nvSpPr>
          <p:spPr>
            <a:xfrm>
              <a:off x="893768" y="2975350"/>
              <a:ext cx="1571636" cy="714465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699999" algn="ctr" rotWithShape="0">
                <a:srgbClr val="000000">
                  <a:alpha val="28999"/>
                </a:srgbClr>
              </a:outerShdw>
            </a:effectLst>
          </p:spPr>
          <p:txBody>
            <a:bodyPr anchor="ctr"/>
            <a:p>
              <a:pPr lvl="0" indent="0"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8" name="TextBox 25"/>
            <p:cNvSpPr txBox="1"/>
            <p:nvPr/>
          </p:nvSpPr>
          <p:spPr>
            <a:xfrm>
              <a:off x="0" y="3126232"/>
              <a:ext cx="335758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用词不当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91" name="组合 24590"/>
          <p:cNvGrpSpPr/>
          <p:nvPr/>
        </p:nvGrpSpPr>
        <p:grpSpPr>
          <a:xfrm>
            <a:off x="1763713" y="2060575"/>
            <a:ext cx="3357562" cy="3689350"/>
            <a:chOff x="0" y="0"/>
            <a:chExt cx="3357586" cy="3689815"/>
          </a:xfrm>
        </p:grpSpPr>
        <p:pic>
          <p:nvPicPr>
            <p:cNvPr id="24590" name="Picture 2" descr="C:\Documents and Settings\鱼不愚\桌面\Nature cards [转换]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198454">
              <a:off x="179991" y="797890"/>
              <a:ext cx="2997578" cy="1401773"/>
            </a:xfrm>
            <a:prstGeom prst="rect">
              <a:avLst/>
            </a:prstGeom>
            <a:noFill/>
            <a:ln w="9525">
              <a:noFill/>
            </a:ln>
            <a:effectLst>
              <a:outerShdw dist="38100" dir="2699999" algn="ctr" rotWithShape="0">
                <a:srgbClr val="000000">
                  <a:alpha val="28999"/>
                </a:srgbClr>
              </a:outerShdw>
            </a:effectLst>
          </p:spPr>
        </p:pic>
        <p:sp>
          <p:nvSpPr>
            <p:cNvPr id="4" name="圆角矩形 28"/>
            <p:cNvSpPr/>
            <p:nvPr/>
          </p:nvSpPr>
          <p:spPr>
            <a:xfrm>
              <a:off x="893769" y="2975350"/>
              <a:ext cx="1571636" cy="714465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699999" algn="ctr" rotWithShape="0">
                <a:srgbClr val="000000">
                  <a:alpha val="28999"/>
                </a:srgbClr>
              </a:outerShdw>
            </a:effectLst>
          </p:spPr>
          <p:txBody>
            <a:bodyPr anchor="ctr"/>
            <a:p>
              <a:pPr lvl="0" indent="0"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2" name="TextBox 29"/>
            <p:cNvSpPr txBox="1"/>
            <p:nvPr/>
          </p:nvSpPr>
          <p:spPr>
            <a:xfrm>
              <a:off x="0" y="3126232"/>
              <a:ext cx="335758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词序颠倒</a:t>
              </a:r>
              <a:endParaRPr lang="en-US" altLang="x-none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95" name="组合 24594"/>
          <p:cNvGrpSpPr/>
          <p:nvPr/>
        </p:nvGrpSpPr>
        <p:grpSpPr>
          <a:xfrm>
            <a:off x="3852863" y="2060575"/>
            <a:ext cx="3357562" cy="3689350"/>
            <a:chOff x="0" y="0"/>
            <a:chExt cx="3357586" cy="3689815"/>
          </a:xfrm>
        </p:grpSpPr>
        <p:pic>
          <p:nvPicPr>
            <p:cNvPr id="24594" name="Picture 2" descr="C:\Documents and Settings\鱼不愚\桌面\Nature cards [转换]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6198454">
              <a:off x="180004" y="797903"/>
              <a:ext cx="2997578" cy="1401772"/>
            </a:xfrm>
            <a:prstGeom prst="rect">
              <a:avLst/>
            </a:prstGeom>
            <a:noFill/>
            <a:ln w="9525">
              <a:noFill/>
            </a:ln>
            <a:effectLst>
              <a:outerShdw dist="38100" dir="2699999" algn="ctr" rotWithShape="0">
                <a:srgbClr val="000000">
                  <a:alpha val="28999"/>
                </a:srgbClr>
              </a:outerShdw>
            </a:effectLst>
          </p:spPr>
        </p:pic>
        <p:sp>
          <p:nvSpPr>
            <p:cNvPr id="5" name="圆角矩形 24"/>
            <p:cNvSpPr/>
            <p:nvPr/>
          </p:nvSpPr>
          <p:spPr>
            <a:xfrm>
              <a:off x="893768" y="2975350"/>
              <a:ext cx="1571636" cy="714465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99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699999" algn="ctr" rotWithShape="0">
                <a:srgbClr val="000000">
                  <a:alpha val="28999"/>
                </a:srgbClr>
              </a:outerShdw>
            </a:effectLst>
          </p:spPr>
          <p:txBody>
            <a:bodyPr anchor="ctr"/>
            <a:p>
              <a:pPr lvl="0" indent="0"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6" name="TextBox 25"/>
            <p:cNvSpPr txBox="1"/>
            <p:nvPr/>
          </p:nvSpPr>
          <p:spPr>
            <a:xfrm>
              <a:off x="0" y="3126232"/>
              <a:ext cx="3357586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重复啰嗦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599" name="文本框 24598"/>
          <p:cNvSpPr txBox="1"/>
          <p:nvPr/>
        </p:nvSpPr>
        <p:spPr>
          <a:xfrm>
            <a:off x="850900" y="3052763"/>
            <a:ext cx="1128713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fontAlgn="base" hangingPunct="1"/>
            <a:r>
              <a:rPr lang="zh-CN" altLang="en-US" sz="4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增</a:t>
            </a:r>
            <a:endParaRPr lang="zh-CN" altLang="en-US" sz="44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600" name="文本框 24599"/>
          <p:cNvSpPr txBox="1"/>
          <p:nvPr/>
        </p:nvSpPr>
        <p:spPr>
          <a:xfrm>
            <a:off x="2916238" y="3070225"/>
            <a:ext cx="1111250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fontAlgn="base" hangingPunct="1"/>
            <a:r>
              <a:rPr lang="zh-CN" altLang="en-US" sz="4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调</a:t>
            </a:r>
            <a:endParaRPr lang="zh-CN" altLang="en-US" sz="44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601" name="文本框 24600"/>
          <p:cNvSpPr txBox="1"/>
          <p:nvPr/>
        </p:nvSpPr>
        <p:spPr>
          <a:xfrm>
            <a:off x="5003800" y="3070225"/>
            <a:ext cx="1084263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fontAlgn="base" hangingPunct="1"/>
            <a:r>
              <a:rPr lang="zh-CN" altLang="en-US" sz="4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删</a:t>
            </a:r>
            <a:endParaRPr lang="zh-CN" altLang="en-US" sz="44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602" name="文本框 24601"/>
          <p:cNvSpPr txBox="1"/>
          <p:nvPr/>
        </p:nvSpPr>
        <p:spPr>
          <a:xfrm>
            <a:off x="7164388" y="3070225"/>
            <a:ext cx="915988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ctr" eaLnBrk="1" fontAlgn="base" hangingPunct="1"/>
            <a:r>
              <a:rPr lang="zh-CN" altLang="en-US" sz="4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换</a:t>
            </a:r>
            <a:endParaRPr lang="zh-CN" altLang="en-US" sz="44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60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460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60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8229600" cy="725488"/>
          </a:xfrm>
          <a:ln/>
        </p:spPr>
        <p:txBody>
          <a:bodyPr wrap="square" anchor="ctr"/>
          <a:p>
            <a:pPr lvl="0" indent="0" eaLnBrk="1" hangingPunct="1"/>
            <a:r>
              <a:rPr lang="zh-CN" altLang="en-US" sz="2800" b="1" dirty="0">
                <a:solidFill>
                  <a:srgbClr val="009900"/>
                </a:solidFill>
              </a:rPr>
              <a:t>练一练</a:t>
            </a: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25602" name="文本框 25602"/>
          <p:cNvSpPr txBox="1"/>
          <p:nvPr/>
        </p:nvSpPr>
        <p:spPr>
          <a:xfrm>
            <a:off x="357188" y="914400"/>
            <a:ext cx="8607425" cy="4810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一.改正指代不明之处。</a:t>
            </a:r>
            <a:endParaRPr lang="zh-CN" altLang="en-US" sz="2000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1.老师把王虹和晓敏喊到跟前,对她说:"上课要积极发言。"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2.小丽和小华一起去上学,她在路上捡到一个钱包。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3.李刚和小海是好朋友,他经常帮助他。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二.改正搭配不当之处。</a:t>
            </a:r>
            <a:endParaRPr lang="zh-CN" altLang="en-US" sz="2000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1. 昨天的值日生把教室打扫得整整齐齐。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2."六一"节那天,同学们穿着新艳的衣服和红领巾到学校参加庆祝活动。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3.城外耸立着一座小巧的房子。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4.我们要继承和发扬老一辈的革命事业。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>
              <a:lnSpc>
                <a:spcPct val="155000"/>
              </a:lnSpc>
            </a:pP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占位符 26626"/>
          <p:cNvSpPr>
            <a:spLocks noGrp="1"/>
          </p:cNvSpPr>
          <p:nvPr>
            <p:ph idx="1"/>
          </p:nvPr>
        </p:nvSpPr>
        <p:spPr>
          <a:xfrm>
            <a:off x="179388" y="404813"/>
            <a:ext cx="8229600" cy="4697412"/>
          </a:xfrm>
          <a:ln/>
        </p:spPr>
        <p:txBody>
          <a:bodyPr anchor="t"/>
          <a:p>
            <a:pPr eaLnBrk="1" hangingPunct="1">
              <a:lnSpc>
                <a:spcPct val="155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三.找出归类不当的地方并改正。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1.幼儿园经常给我们吃哈密瓜,西瓜,苹果,西红柿等水果。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2.学校的体育室摆满了足球,排球,篮球,地球仪等体育器材。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3.奶奶家养了许多鸡,鸭,鹅,牛,马等家禽。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4.昨天,参加国庆节联欢会的有工人,农民,小学生,解放军,青年等。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四、综合练习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1.通过我们的努力，使我们班级被评为了模范班级。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2.登山队员在陡峭曲折的山路上昂首阔步地前进。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3.这时，大家的眼睛都集中在黑板上，看老师演算。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4.张思德同志的事迹是我们学习的榜样。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endParaRPr lang="zh-CN" altLang="en-US" sz="1800" b="1" dirty="0"/>
          </a:p>
          <a:p>
            <a:pPr eaLnBrk="1" hangingPunct="1">
              <a:lnSpc>
                <a:spcPct val="155000"/>
              </a:lnSpc>
            </a:pPr>
            <a:endParaRPr lang="zh-CN" altLang="en-US" sz="18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2764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009900"/>
                </a:solidFill>
              </a:rPr>
              <a:t>综合练习</a:t>
            </a:r>
            <a:endParaRPr lang="zh-CN" altLang="en-US" b="1" dirty="0">
              <a:solidFill>
                <a:srgbClr val="009900"/>
              </a:solidFill>
            </a:endParaRPr>
          </a:p>
        </p:txBody>
      </p:sp>
      <p:sp>
        <p:nvSpPr>
          <p:cNvPr id="27650" name="文本占位符 2765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1.老工人在马路上协助交警保持交通秩序。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2.秋天的田野里,到处能看到果实成熟的景象和芳香。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3.今年,我们的王老师又光荣地被评为"市先进班主任"的称号。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4.我猜想他肯定是一个六年级学生。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5.小亮的肩头被沉重的米袋压得喘不过气来。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6.看了这本书,很受教育。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7.桌子上的闹钟走了一圈,一个小时又过去了。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8.一进公园，就看见美丽的鲜花和诱人的香味。</a:t>
            </a:r>
            <a:endParaRPr lang="zh-CN" altLang="en-US" sz="2000" b="1" dirty="0"/>
          </a:p>
          <a:p>
            <a:pPr eaLnBrk="1" hangingPunct="1"/>
            <a:endParaRPr lang="zh-CN" altLang="en-US" sz="20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占位符 28674"/>
          <p:cNvSpPr>
            <a:spLocks noGrp="1"/>
          </p:cNvSpPr>
          <p:nvPr>
            <p:ph idx="1"/>
          </p:nvPr>
        </p:nvSpPr>
        <p:spPr>
          <a:xfrm>
            <a:off x="396875" y="333375"/>
            <a:ext cx="8229600" cy="4697413"/>
          </a:xfrm>
          <a:ln/>
        </p:spPr>
        <p:txBody>
          <a:bodyPr anchor="t"/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9.游泳运动员打破了一次又一次世界记录。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10.通过老师的帮助,使我改正了缺点。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11.桌子上有尺子和钢笔,这是她的,那是他的。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12.我们通过并讨论了中队计划。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13,看了这本书,受到了深刻的教育。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14,开运动会那天,校园里飘着五颜六色的红旗。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15,全校师生都想争做三好学生。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16.历史博物馆展出了两千多年前新出土的文物。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17.他经常回忆有趣的往事。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18.老师表扬了班里的全体同学，重点表扬李小明同学。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r>
              <a:rPr lang="zh-CN" altLang="en-US" sz="2000" b="1" dirty="0"/>
              <a:t>19.我们要学习他刻苦钻研认真学习</a:t>
            </a:r>
            <a:endParaRPr lang="zh-CN" altLang="en-US" sz="2000" b="1" dirty="0"/>
          </a:p>
          <a:p>
            <a:pPr eaLnBrk="1" hangingPunct="1">
              <a:lnSpc>
                <a:spcPct val="155000"/>
              </a:lnSpc>
            </a:pPr>
            <a:endParaRPr lang="zh-CN" altLang="en-US" sz="12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  <a:ln/>
        </p:spPr>
        <p:txBody>
          <a:bodyPr anchor="t"/>
          <a:p>
            <a:pPr>
              <a:lnSpc>
                <a:spcPct val="130000"/>
              </a:lnSpc>
            </a:pPr>
            <a:r>
              <a:rPr lang="zh-CN" altLang="en-US" sz="2000" b="1" dirty="0"/>
              <a:t>20.尽管我费了九牛二虎之力，而且飞机模型还没做成．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21.古代的中国是四大文明古国．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22.大厅里摆满了看演出的观众。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23.校园里生满了白的、红的、黄的等五颜六色的花。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24.我站在操场上，仔细地看着练习身体的同学们。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25.我们班取得了竞赛第一名，大家的心里露出了胜利的喜悦。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26.小组讨论会上，大家的发言很猛烈。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27.改革开放以后，人们的生活越来越富强。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28.春天的景色我觉得十分美丽。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29.老师要求同学们明确学习目的和学习态度。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30.你必须一定要认真负责。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31.李老师上课时对我们的态度非常严格。</a:t>
            </a:r>
            <a:endParaRPr lang="zh-CN" altLang="en-US" sz="2000" b="1" dirty="0"/>
          </a:p>
          <a:p>
            <a:pPr>
              <a:lnSpc>
                <a:spcPct val="130000"/>
              </a:lnSpc>
            </a:pPr>
            <a:r>
              <a:rPr lang="zh-CN" altLang="en-US" sz="2000" b="1" dirty="0"/>
              <a:t>32.实施素质教育后，我们课外阅读的数量和质量都明显提高了。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br>
              <a:rPr lang="zh-CN" altLang="en-US" sz="2800" b="1" dirty="0"/>
            </a:br>
            <a:br>
              <a:rPr lang="zh-CN" altLang="en-US" sz="2800" b="1" dirty="0"/>
            </a:br>
            <a:r>
              <a:rPr lang="zh-CN" altLang="en-US" sz="2800" b="1" dirty="0"/>
              <a:t>修改病句</a:t>
            </a:r>
            <a:r>
              <a:rPr lang="zh-CN" altLang="en-US" sz="2800" b="1" dirty="0">
                <a:solidFill>
                  <a:srgbClr val="FF0000"/>
                </a:solidFill>
              </a:rPr>
              <a:t>原则</a:t>
            </a:r>
            <a:r>
              <a:rPr lang="zh-CN" altLang="en-US" sz="2800" b="1" dirty="0"/>
              <a:t>：</a:t>
            </a:r>
            <a:endParaRPr lang="zh-CN" altLang="en-US" sz="2800" b="1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sz="half" idx="1"/>
          </p:nvPr>
        </p:nvSpPr>
        <p:spPr>
          <a:xfrm>
            <a:off x="457200" y="1428750"/>
            <a:ext cx="8291513" cy="4697413"/>
          </a:xfrm>
          <a:ln/>
        </p:spPr>
        <p:txBody>
          <a:bodyPr anchor="t"/>
          <a:p>
            <a:pPr marL="0" indent="0"/>
            <a:endParaRPr lang="zh-CN" altLang="en-US" sz="3600" dirty="0"/>
          </a:p>
          <a:p>
            <a:pPr marL="0" indent="0"/>
            <a:r>
              <a:rPr lang="zh-CN" altLang="en-US" sz="3600" dirty="0">
                <a:solidFill>
                  <a:srgbClr val="008000"/>
                </a:solidFill>
              </a:rPr>
              <a:t>  </a:t>
            </a:r>
            <a:r>
              <a:rPr lang="zh-CN" altLang="en-US" sz="3600" b="1" dirty="0">
                <a:solidFill>
                  <a:srgbClr val="008000"/>
                </a:solidFill>
                <a:latin typeface="宋体-PUA" charset="-122"/>
                <a:ea typeface="宋体-PUA" charset="-122"/>
              </a:rPr>
              <a:t>1.保留句子原意，少改为佳</a:t>
            </a:r>
            <a:endParaRPr lang="zh-CN" altLang="en-US" sz="3600" b="1" dirty="0">
              <a:solidFill>
                <a:srgbClr val="008000"/>
              </a:solidFill>
              <a:latin typeface="宋体-PUA" charset="-122"/>
              <a:ea typeface="宋体-PUA" charset="-122"/>
            </a:endParaRPr>
          </a:p>
          <a:p>
            <a:pPr marL="0" indent="0"/>
            <a:endParaRPr lang="zh-CN" altLang="en-US" sz="3600" dirty="0">
              <a:solidFill>
                <a:srgbClr val="008000"/>
              </a:solidFill>
            </a:endParaRPr>
          </a:p>
          <a:p>
            <a:pPr marL="0" indent="0"/>
            <a:r>
              <a:rPr lang="zh-CN" altLang="en-US" sz="3600" b="1" dirty="0">
                <a:solidFill>
                  <a:srgbClr val="008000"/>
                </a:solidFill>
              </a:rPr>
              <a:t>  </a:t>
            </a:r>
            <a:r>
              <a:rPr lang="zh-CN" altLang="en-US" sz="3600" b="1" dirty="0">
                <a:solidFill>
                  <a:srgbClr val="008000"/>
                </a:solidFill>
                <a:latin typeface="宋体-PUA" charset="-122"/>
                <a:ea typeface="宋体-PUA" charset="-122"/>
              </a:rPr>
              <a:t>2.防止以造新句来代替修改病句。</a:t>
            </a:r>
            <a:endParaRPr lang="zh-CN" altLang="en-US" sz="3600" b="1" dirty="0">
              <a:solidFill>
                <a:srgbClr val="008000"/>
              </a:solidFill>
              <a:latin typeface="宋体-PUA" charset="-122"/>
              <a:ea typeface="宋体-PUA" charset="-122"/>
            </a:endParaRPr>
          </a:p>
          <a:p>
            <a:pPr marL="0" indent="0"/>
            <a:endParaRPr lang="zh-CN" altLang="en-US" sz="3600" b="1" dirty="0">
              <a:solidFill>
                <a:srgbClr val="008000"/>
              </a:solidFill>
              <a:latin typeface="宋体-PUA" charset="-122"/>
              <a:ea typeface="宋体-PUA" charset="-122"/>
            </a:endParaRPr>
          </a:p>
          <a:p>
            <a:pPr marL="0" indent="0"/>
            <a:endParaRPr lang="zh-CN" altLang="en-US" sz="3600" b="1" dirty="0">
              <a:solidFill>
                <a:srgbClr val="008000"/>
              </a:solidFill>
              <a:latin typeface="宋体-PUA" charset="-122"/>
              <a:ea typeface="宋体-PUA" charset="-122"/>
            </a:endParaRPr>
          </a:p>
          <a:p>
            <a:pPr marL="0" indent="0"/>
            <a:r>
              <a:rPr lang="zh-CN" altLang="en-US" sz="3600" b="1" dirty="0">
                <a:solidFill>
                  <a:srgbClr val="008000"/>
                </a:solidFill>
                <a:latin typeface="宋体-PUA" charset="-122"/>
                <a:ea typeface="宋体-PUA" charset="-122"/>
              </a:rPr>
              <a:t>                                       </a:t>
            </a:r>
            <a:endParaRPr lang="zh-CN" altLang="en-US" sz="3600" b="1" dirty="0">
              <a:solidFill>
                <a:srgbClr val="008000"/>
              </a:solidFill>
              <a:latin typeface="宋体-PUA" charset="-122"/>
              <a:ea typeface="宋体-PUA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  <p:bldP spid="6146" grpId="1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4" descr="C:\Documents and Settings\鱼不愚\桌面\00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701800"/>
            <a:ext cx="3121025" cy="5121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圆角矩形 38"/>
          <p:cNvPicPr/>
          <p:nvPr/>
        </p:nvPicPr>
        <p:blipFill>
          <a:blip r:embed="rId2"/>
          <a:stretch>
            <a:fillRect/>
          </a:stretch>
        </p:blipFill>
        <p:spPr>
          <a:xfrm>
            <a:off x="3636963" y="1844675"/>
            <a:ext cx="5472112" cy="561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40"/>
          <p:cNvSpPr txBox="1"/>
          <p:nvPr/>
        </p:nvSpPr>
        <p:spPr>
          <a:xfrm>
            <a:off x="3852863" y="2060575"/>
            <a:ext cx="5184775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/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/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上课的时候，做小动作，被老师批评。</a:t>
            </a:r>
            <a:endParaRPr lang="en-US" altLang="x-none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2"/>
          <p:cNvSpPr txBox="1"/>
          <p:nvPr/>
        </p:nvSpPr>
        <p:spPr>
          <a:xfrm>
            <a:off x="296863" y="2855913"/>
            <a:ext cx="3357562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/>
            <a:endParaRPr lang="en-US" altLang="x-none" sz="2400" b="1">
              <a:solidFill>
                <a:srgbClr val="FFFF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ctr"/>
            <a:endParaRPr lang="en-US" altLang="x-none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ctr"/>
            <a:endParaRPr lang="en-US" altLang="x-none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标题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8229600" cy="725488"/>
          </a:xfrm>
          <a:ln/>
        </p:spPr>
        <p:txBody>
          <a:bodyPr wrap="square" anchor="ctr"/>
          <a:p>
            <a:pPr lvl="0" indent="0" eaLnBrk="1" hangingPunct="1"/>
            <a:r>
              <a:rPr lang="zh-CN" altLang="en-US"/>
              <a:t>说明关系图表</a:t>
            </a:r>
            <a:endParaRPr lang="zh-CN" altLang="en-US"/>
          </a:p>
        </p:txBody>
      </p:sp>
      <p:sp>
        <p:nvSpPr>
          <p:cNvPr id="7174" name="燕尾形箭头 13"/>
          <p:cNvSpPr/>
          <p:nvPr/>
        </p:nvSpPr>
        <p:spPr>
          <a:xfrm>
            <a:off x="2413000" y="2997200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107950" y="2781300"/>
            <a:ext cx="2036763" cy="9445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1.</a:t>
            </a:r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成分残缺</a:t>
            </a:r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句子不完整。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7" name="椭圆 7176"/>
          <p:cNvSpPr/>
          <p:nvPr/>
        </p:nvSpPr>
        <p:spPr>
          <a:xfrm>
            <a:off x="5508625" y="2709863"/>
            <a:ext cx="720725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小明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8" name="未知"/>
          <p:cNvSpPr/>
          <p:nvPr/>
        </p:nvSpPr>
        <p:spPr>
          <a:xfrm>
            <a:off x="5724525" y="3141663"/>
            <a:ext cx="58738" cy="425450"/>
          </a:xfrm>
          <a:custGeom>
            <a:avLst/>
            <a:gdLst/>
            <a:ahLst/>
            <a:cxnLst/>
            <a:pathLst>
              <a:path w="21600" h="21600">
                <a:moveTo>
                  <a:pt x="15561" y="0"/>
                </a:moveTo>
                <a:cubicBezTo>
                  <a:pt x="15561" y="611"/>
                  <a:pt x="15561" y="2414"/>
                  <a:pt x="15561" y="3605"/>
                </a:cubicBezTo>
                <a:cubicBezTo>
                  <a:pt x="15561" y="4796"/>
                  <a:pt x="14632" y="6019"/>
                  <a:pt x="15561" y="7210"/>
                </a:cubicBezTo>
                <a:cubicBezTo>
                  <a:pt x="16490" y="8401"/>
                  <a:pt x="19741" y="9592"/>
                  <a:pt x="20670" y="10783"/>
                </a:cubicBezTo>
                <a:cubicBezTo>
                  <a:pt x="21600" y="11974"/>
                  <a:pt x="21600" y="13198"/>
                  <a:pt x="20670" y="14389"/>
                </a:cubicBezTo>
                <a:cubicBezTo>
                  <a:pt x="19741" y="15580"/>
                  <a:pt x="19045" y="16803"/>
                  <a:pt x="15561" y="17994"/>
                </a:cubicBezTo>
                <a:cubicBezTo>
                  <a:pt x="12077" y="19185"/>
                  <a:pt x="2554" y="20988"/>
                  <a:pt x="0" y="21600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819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sz="2800" b="1" dirty="0">
                <a:solidFill>
                  <a:srgbClr val="00CC66"/>
                </a:solidFill>
              </a:rPr>
              <a:t>成分残缺</a:t>
            </a: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8194" name="文本占位符 819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sz="2000" b="1" dirty="0">
                <a:solidFill>
                  <a:srgbClr val="009900"/>
                </a:solidFill>
              </a:rPr>
              <a:t>1.每个小学生都应该上课专心听讲的好习惯。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endParaRPr lang="zh-CN" altLang="en-US" sz="2000" b="1" dirty="0">
              <a:solidFill>
                <a:srgbClr val="009900"/>
              </a:solidFill>
            </a:endParaRPr>
          </a:p>
          <a:p>
            <a:r>
              <a:rPr lang="zh-CN" altLang="en-US" sz="2000" b="1" dirty="0">
                <a:solidFill>
                  <a:srgbClr val="009900"/>
                </a:solidFill>
              </a:rPr>
              <a:t>2.上课时，始终专心听讲，因此，成绩很好。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endParaRPr lang="zh-CN" altLang="en-US" sz="2000" b="1" dirty="0">
              <a:solidFill>
                <a:srgbClr val="009900"/>
              </a:solidFill>
            </a:endParaRPr>
          </a:p>
          <a:p>
            <a:r>
              <a:rPr lang="zh-CN" altLang="en-US" sz="2000" b="1" dirty="0">
                <a:solidFill>
                  <a:srgbClr val="009900"/>
                </a:solidFill>
              </a:rPr>
              <a:t>3.春天到了，林荫大道上的花草树木。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endParaRPr lang="zh-CN" altLang="en-US" sz="2000" b="1" dirty="0">
              <a:solidFill>
                <a:srgbClr val="009900"/>
              </a:solidFill>
            </a:endParaRPr>
          </a:p>
          <a:p>
            <a:r>
              <a:rPr lang="zh-CN" altLang="en-US" sz="2000" b="1" dirty="0">
                <a:solidFill>
                  <a:srgbClr val="009900"/>
                </a:solidFill>
              </a:rPr>
              <a:t>4.老师耐心学生。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endParaRPr lang="zh-CN" altLang="en-US" sz="2000" b="1" dirty="0">
              <a:solidFill>
                <a:srgbClr val="009900"/>
              </a:solidFill>
            </a:endParaRPr>
          </a:p>
          <a:p>
            <a:r>
              <a:rPr lang="zh-CN" altLang="en-US" sz="2000" b="1" dirty="0">
                <a:solidFill>
                  <a:srgbClr val="009900"/>
                </a:solidFill>
              </a:rPr>
              <a:t>5.这次的运动会，取得了第一名。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endParaRPr lang="zh-CN" altLang="en-US" sz="2000" b="1" dirty="0">
              <a:solidFill>
                <a:srgbClr val="009900"/>
              </a:solidFill>
            </a:endParaRPr>
          </a:p>
          <a:p>
            <a:r>
              <a:rPr lang="zh-CN" altLang="en-US" sz="2000" b="1" dirty="0">
                <a:solidFill>
                  <a:srgbClr val="009900"/>
                </a:solidFill>
              </a:rPr>
              <a:t>6.我肚子饿了，很想吃。</a:t>
            </a:r>
            <a:endParaRPr lang="zh-CN" altLang="en-US" sz="2000" b="1" dirty="0">
              <a:solidFill>
                <a:srgbClr val="009900"/>
              </a:solidFill>
            </a:endParaRPr>
          </a:p>
        </p:txBody>
      </p:sp>
      <p:sp>
        <p:nvSpPr>
          <p:cNvPr id="8196" name="线形标注 2 8195"/>
          <p:cNvSpPr/>
          <p:nvPr/>
        </p:nvSpPr>
        <p:spPr>
          <a:xfrm>
            <a:off x="3165475" y="1027113"/>
            <a:ext cx="720725" cy="431800"/>
          </a:xfrm>
          <a:prstGeom prst="borderCallout2">
            <a:avLst>
              <a:gd name="adj1" fmla="val 26472"/>
              <a:gd name="adj2" fmla="val -10583"/>
              <a:gd name="adj3" fmla="val 26472"/>
              <a:gd name="adj4" fmla="val -26630"/>
              <a:gd name="adj5" fmla="val 147796"/>
              <a:gd name="adj6" fmla="val -41889"/>
            </a:avLst>
          </a:prstGeom>
          <a:solidFill>
            <a:schemeClr val="bg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养成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7" name="线形标注 2 8196"/>
          <p:cNvSpPr/>
          <p:nvPr/>
        </p:nvSpPr>
        <p:spPr>
          <a:xfrm>
            <a:off x="2003425" y="1844675"/>
            <a:ext cx="647700" cy="361950"/>
          </a:xfrm>
          <a:prstGeom prst="borderCallout2">
            <a:avLst>
              <a:gd name="adj1" fmla="val 31690"/>
              <a:gd name="adj2" fmla="val -11764"/>
              <a:gd name="adj3" fmla="val 31690"/>
              <a:gd name="adj4" fmla="val -20491"/>
              <a:gd name="adj5" fmla="val 148417"/>
              <a:gd name="adj6" fmla="val -34019"/>
            </a:avLst>
          </a:prstGeom>
          <a:solidFill>
            <a:schemeClr val="bg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线形标注 2 8197"/>
          <p:cNvSpPr/>
          <p:nvPr/>
        </p:nvSpPr>
        <p:spPr>
          <a:xfrm>
            <a:off x="4854575" y="2574925"/>
            <a:ext cx="1009650" cy="431800"/>
          </a:xfrm>
          <a:prstGeom prst="borderCallout2">
            <a:avLst>
              <a:gd name="adj1" fmla="val 26472"/>
              <a:gd name="adj2" fmla="val -7556"/>
              <a:gd name="adj3" fmla="val 26472"/>
              <a:gd name="adj4" fmla="val -15491"/>
              <a:gd name="adj5" fmla="val 124560"/>
              <a:gd name="adj6" fmla="val -26954"/>
            </a:avLst>
          </a:prstGeom>
          <a:solidFill>
            <a:schemeClr val="bg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发芽了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9" name="线形标注 2 8198"/>
          <p:cNvSpPr/>
          <p:nvPr/>
        </p:nvSpPr>
        <p:spPr>
          <a:xfrm>
            <a:off x="1989138" y="3286125"/>
            <a:ext cx="788987" cy="406400"/>
          </a:xfrm>
          <a:prstGeom prst="borderCallout2">
            <a:avLst>
              <a:gd name="adj1" fmla="val 28037"/>
              <a:gd name="adj2" fmla="val -9662"/>
              <a:gd name="adj3" fmla="val 28037"/>
              <a:gd name="adj4" fmla="val -19806"/>
              <a:gd name="adj5" fmla="val 131620"/>
              <a:gd name="adj6" fmla="val -23593"/>
            </a:avLst>
          </a:prstGeom>
          <a:solidFill>
            <a:schemeClr val="bg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教导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0" name="线形标注 2 8199"/>
          <p:cNvSpPr/>
          <p:nvPr/>
        </p:nvSpPr>
        <p:spPr>
          <a:xfrm>
            <a:off x="2700338" y="3929063"/>
            <a:ext cx="1081087" cy="436562"/>
          </a:xfrm>
          <a:prstGeom prst="borderCallout2">
            <a:avLst>
              <a:gd name="adj1" fmla="val 26162"/>
              <a:gd name="adj2" fmla="val -7051"/>
              <a:gd name="adj3" fmla="val 26162"/>
              <a:gd name="adj4" fmla="val -15042"/>
              <a:gd name="adj5" fmla="val 154940"/>
              <a:gd name="adj6" fmla="val -21153"/>
            </a:avLst>
          </a:prstGeom>
          <a:solidFill>
            <a:schemeClr val="bg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我们班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1" name="线形标注 2 8200"/>
          <p:cNvSpPr/>
          <p:nvPr/>
        </p:nvSpPr>
        <p:spPr>
          <a:xfrm>
            <a:off x="3346450" y="4797425"/>
            <a:ext cx="914400" cy="360363"/>
          </a:xfrm>
          <a:prstGeom prst="borderCallout2">
            <a:avLst>
              <a:gd name="adj1" fmla="val 31690"/>
              <a:gd name="adj2" fmla="val -8333"/>
              <a:gd name="adj3" fmla="val 31690"/>
              <a:gd name="adj4" fmla="val -18819"/>
              <a:gd name="adj5" fmla="val 158097"/>
              <a:gd name="adj6" fmla="val -28889"/>
            </a:avLst>
          </a:prstGeom>
          <a:solidFill>
            <a:schemeClr val="bg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东西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 animBg="1"/>
      <p:bldP spid="8197" grpId="0" bldLvl="0" animBg="1"/>
      <p:bldP spid="8198" grpId="0" bldLvl="0" animBg="1"/>
      <p:bldP spid="8199" grpId="0" bldLvl="0" animBg="1"/>
      <p:bldP spid="8200" grpId="0" bldLvl="0" animBg="1"/>
      <p:bldP spid="820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4" descr="C:\Documents and Settings\鱼不愚\桌面\001.pn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107950" y="1773238"/>
            <a:ext cx="3025775" cy="5129212"/>
          </a:xfrm>
          <a:ln/>
        </p:spPr>
      </p:pic>
      <p:sp>
        <p:nvSpPr>
          <p:cNvPr id="9218" name="燕尾形箭头 13"/>
          <p:cNvSpPr/>
          <p:nvPr/>
        </p:nvSpPr>
        <p:spPr>
          <a:xfrm>
            <a:off x="2413000" y="3213100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219" name="圆角矩形 3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779838" y="1917700"/>
            <a:ext cx="5040312" cy="5273675"/>
          </a:xfrm>
          <a:ln/>
        </p:spPr>
      </p:pic>
      <p:sp>
        <p:nvSpPr>
          <p:cNvPr id="9222" name="文本框 9221"/>
          <p:cNvSpPr txBox="1"/>
          <p:nvPr/>
        </p:nvSpPr>
        <p:spPr>
          <a:xfrm>
            <a:off x="179388" y="2781300"/>
            <a:ext cx="2233613" cy="9445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2.</a:t>
            </a:r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重复啰嗦</a:t>
            </a:r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成分累赘。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1" name="文本框 9222"/>
          <p:cNvSpPr txBox="1"/>
          <p:nvPr/>
        </p:nvSpPr>
        <p:spPr>
          <a:xfrm>
            <a:off x="4224338" y="2116138"/>
            <a:ext cx="4237037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例：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我忍不住不禁笑了起来。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4" name="椭圆 9223"/>
          <p:cNvSpPr/>
          <p:nvPr/>
        </p:nvSpPr>
        <p:spPr>
          <a:xfrm>
            <a:off x="4645025" y="2997200"/>
            <a:ext cx="1152525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未知"/>
          <p:cNvSpPr/>
          <p:nvPr/>
        </p:nvSpPr>
        <p:spPr>
          <a:xfrm>
            <a:off x="5629275" y="2682875"/>
            <a:ext cx="596900" cy="41275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53" y="20967"/>
                  <a:pt x="943" y="19103"/>
                  <a:pt x="1541" y="17872"/>
                </a:cubicBezTo>
                <a:cubicBezTo>
                  <a:pt x="2139" y="16640"/>
                  <a:pt x="2852" y="15143"/>
                  <a:pt x="3611" y="14144"/>
                </a:cubicBezTo>
                <a:cubicBezTo>
                  <a:pt x="4370" y="13146"/>
                  <a:pt x="5313" y="12547"/>
                  <a:pt x="6164" y="11914"/>
                </a:cubicBezTo>
                <a:cubicBezTo>
                  <a:pt x="7015" y="11282"/>
                  <a:pt x="7890" y="10550"/>
                  <a:pt x="8741" y="10417"/>
                </a:cubicBezTo>
                <a:cubicBezTo>
                  <a:pt x="9592" y="10284"/>
                  <a:pt x="11156" y="10450"/>
                  <a:pt x="11317" y="11182"/>
                </a:cubicBezTo>
                <a:cubicBezTo>
                  <a:pt x="11478" y="11914"/>
                  <a:pt x="10374" y="14910"/>
                  <a:pt x="9776" y="14910"/>
                </a:cubicBezTo>
                <a:cubicBezTo>
                  <a:pt x="9178" y="14910"/>
                  <a:pt x="7890" y="12414"/>
                  <a:pt x="7729" y="11182"/>
                </a:cubicBezTo>
                <a:cubicBezTo>
                  <a:pt x="7568" y="9951"/>
                  <a:pt x="8051" y="8553"/>
                  <a:pt x="8741" y="7455"/>
                </a:cubicBezTo>
                <a:cubicBezTo>
                  <a:pt x="9431" y="6356"/>
                  <a:pt x="10788" y="4992"/>
                  <a:pt x="11823" y="4493"/>
                </a:cubicBezTo>
                <a:cubicBezTo>
                  <a:pt x="12858" y="3993"/>
                  <a:pt x="13985" y="4359"/>
                  <a:pt x="14929" y="4493"/>
                </a:cubicBezTo>
                <a:cubicBezTo>
                  <a:pt x="15872" y="4626"/>
                  <a:pt x="16631" y="4859"/>
                  <a:pt x="17482" y="5225"/>
                </a:cubicBezTo>
                <a:cubicBezTo>
                  <a:pt x="18333" y="5591"/>
                  <a:pt x="19552" y="5857"/>
                  <a:pt x="20058" y="6722"/>
                </a:cubicBezTo>
                <a:cubicBezTo>
                  <a:pt x="20564" y="7588"/>
                  <a:pt x="20932" y="10051"/>
                  <a:pt x="20587" y="10417"/>
                </a:cubicBezTo>
                <a:cubicBezTo>
                  <a:pt x="20242" y="10783"/>
                  <a:pt x="18609" y="9818"/>
                  <a:pt x="18011" y="8952"/>
                </a:cubicBezTo>
                <a:cubicBezTo>
                  <a:pt x="17413" y="8087"/>
                  <a:pt x="16815" y="6456"/>
                  <a:pt x="16976" y="5225"/>
                </a:cubicBezTo>
                <a:cubicBezTo>
                  <a:pt x="17137" y="3993"/>
                  <a:pt x="18264" y="2363"/>
                  <a:pt x="19023" y="1497"/>
                </a:cubicBezTo>
                <a:cubicBezTo>
                  <a:pt x="19782" y="632"/>
                  <a:pt x="21162" y="232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024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00CC66"/>
                </a:solidFill>
              </a:rPr>
              <a:t>重复啰嗦</a:t>
            </a:r>
            <a:endParaRPr lang="zh-CN" altLang="en-US" b="1" dirty="0">
              <a:solidFill>
                <a:srgbClr val="00CC66"/>
              </a:solidFill>
            </a:endParaRPr>
          </a:p>
        </p:txBody>
      </p:sp>
      <p:sp>
        <p:nvSpPr>
          <p:cNvPr id="10242" name="文本占位符 1024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1.我的作业几乎全部做完了。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2.盼望已久的故事书即将终于到了，同学们快乐极了。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3.美丽的大草原一碧千里，到处都是绿色。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b="1" dirty="0">
                <a:solidFill>
                  <a:srgbClr val="00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4.邻居家的哥哥很十分高兴的跑了进来。</a:t>
            </a:r>
            <a:endParaRPr lang="zh-CN" altLang="en-US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椭圆 10243"/>
          <p:cNvSpPr/>
          <p:nvPr/>
        </p:nvSpPr>
        <p:spPr>
          <a:xfrm>
            <a:off x="1979613" y="1412875"/>
            <a:ext cx="792162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未知"/>
          <p:cNvSpPr/>
          <p:nvPr/>
        </p:nvSpPr>
        <p:spPr>
          <a:xfrm>
            <a:off x="2700338" y="1079500"/>
            <a:ext cx="444500" cy="454025"/>
          </a:xfrm>
          <a:custGeom>
            <a:avLst/>
            <a:gdLst/>
            <a:ahLst/>
            <a:cxnLst/>
            <a:pathLst>
              <a:path w="21600" h="21600">
                <a:moveTo>
                  <a:pt x="216" y="21600"/>
                </a:moveTo>
                <a:cubicBezTo>
                  <a:pt x="216" y="21026"/>
                  <a:pt x="0" y="19334"/>
                  <a:pt x="216" y="18216"/>
                </a:cubicBezTo>
                <a:cubicBezTo>
                  <a:pt x="432" y="17098"/>
                  <a:pt x="802" y="15648"/>
                  <a:pt x="1604" y="14863"/>
                </a:cubicBezTo>
                <a:cubicBezTo>
                  <a:pt x="2406" y="14077"/>
                  <a:pt x="3888" y="13715"/>
                  <a:pt x="5029" y="13503"/>
                </a:cubicBezTo>
                <a:cubicBezTo>
                  <a:pt x="6171" y="13292"/>
                  <a:pt x="7436" y="12929"/>
                  <a:pt x="8485" y="13503"/>
                </a:cubicBezTo>
                <a:cubicBezTo>
                  <a:pt x="9534" y="14077"/>
                  <a:pt x="11386" y="16222"/>
                  <a:pt x="11262" y="16887"/>
                </a:cubicBezTo>
                <a:cubicBezTo>
                  <a:pt x="11139" y="17551"/>
                  <a:pt x="8609" y="18005"/>
                  <a:pt x="7806" y="17551"/>
                </a:cubicBezTo>
                <a:cubicBezTo>
                  <a:pt x="7004" y="17098"/>
                  <a:pt x="6202" y="15286"/>
                  <a:pt x="6418" y="14168"/>
                </a:cubicBezTo>
                <a:cubicBezTo>
                  <a:pt x="6634" y="13050"/>
                  <a:pt x="8177" y="11781"/>
                  <a:pt x="9195" y="10784"/>
                </a:cubicBezTo>
                <a:cubicBezTo>
                  <a:pt x="10213" y="9787"/>
                  <a:pt x="11478" y="8640"/>
                  <a:pt x="12620" y="8096"/>
                </a:cubicBezTo>
                <a:cubicBezTo>
                  <a:pt x="13762" y="7552"/>
                  <a:pt x="14934" y="7552"/>
                  <a:pt x="16076" y="7431"/>
                </a:cubicBezTo>
                <a:cubicBezTo>
                  <a:pt x="17218" y="7310"/>
                  <a:pt x="18946" y="6887"/>
                  <a:pt x="19532" y="7431"/>
                </a:cubicBezTo>
                <a:cubicBezTo>
                  <a:pt x="20118" y="7975"/>
                  <a:pt x="20118" y="10331"/>
                  <a:pt x="19532" y="10784"/>
                </a:cubicBezTo>
                <a:cubicBezTo>
                  <a:pt x="18946" y="11238"/>
                  <a:pt x="17002" y="10784"/>
                  <a:pt x="16076" y="10120"/>
                </a:cubicBezTo>
                <a:cubicBezTo>
                  <a:pt x="15150" y="9455"/>
                  <a:pt x="14225" y="7854"/>
                  <a:pt x="14009" y="6736"/>
                </a:cubicBezTo>
                <a:cubicBezTo>
                  <a:pt x="13793" y="5619"/>
                  <a:pt x="14040" y="4259"/>
                  <a:pt x="14718" y="3353"/>
                </a:cubicBezTo>
                <a:cubicBezTo>
                  <a:pt x="15397" y="2446"/>
                  <a:pt x="17002" y="1873"/>
                  <a:pt x="18144" y="1329"/>
                </a:cubicBezTo>
                <a:cubicBezTo>
                  <a:pt x="19285" y="785"/>
                  <a:pt x="21013" y="211"/>
                  <a:pt x="21600" y="0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6" name="椭圆 10245"/>
          <p:cNvSpPr/>
          <p:nvPr/>
        </p:nvSpPr>
        <p:spPr>
          <a:xfrm>
            <a:off x="3276600" y="2276475"/>
            <a:ext cx="647700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未知"/>
          <p:cNvSpPr/>
          <p:nvPr/>
        </p:nvSpPr>
        <p:spPr>
          <a:xfrm>
            <a:off x="3841750" y="2016125"/>
            <a:ext cx="566738" cy="42545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69" y="20988"/>
                  <a:pt x="797" y="19185"/>
                  <a:pt x="1063" y="17994"/>
                </a:cubicBezTo>
                <a:cubicBezTo>
                  <a:pt x="1328" y="16803"/>
                  <a:pt x="1256" y="15612"/>
                  <a:pt x="1618" y="14421"/>
                </a:cubicBezTo>
                <a:cubicBezTo>
                  <a:pt x="1981" y="13230"/>
                  <a:pt x="2512" y="11653"/>
                  <a:pt x="3237" y="10816"/>
                </a:cubicBezTo>
                <a:cubicBezTo>
                  <a:pt x="3962" y="9979"/>
                  <a:pt x="5049" y="9721"/>
                  <a:pt x="5943" y="9367"/>
                </a:cubicBezTo>
                <a:cubicBezTo>
                  <a:pt x="6837" y="9013"/>
                  <a:pt x="7755" y="8884"/>
                  <a:pt x="8649" y="8659"/>
                </a:cubicBezTo>
                <a:cubicBezTo>
                  <a:pt x="9543" y="8433"/>
                  <a:pt x="10534" y="7436"/>
                  <a:pt x="11331" y="7918"/>
                </a:cubicBezTo>
                <a:cubicBezTo>
                  <a:pt x="12128" y="8401"/>
                  <a:pt x="13602" y="10816"/>
                  <a:pt x="13506" y="11524"/>
                </a:cubicBezTo>
                <a:cubicBezTo>
                  <a:pt x="13409" y="12232"/>
                  <a:pt x="11428" y="12747"/>
                  <a:pt x="10800" y="12264"/>
                </a:cubicBezTo>
                <a:cubicBezTo>
                  <a:pt x="10171" y="11781"/>
                  <a:pt x="9712" y="9850"/>
                  <a:pt x="9712" y="8659"/>
                </a:cubicBezTo>
                <a:cubicBezTo>
                  <a:pt x="9712" y="7468"/>
                  <a:pt x="10171" y="5665"/>
                  <a:pt x="10800" y="5053"/>
                </a:cubicBezTo>
                <a:cubicBezTo>
                  <a:pt x="11428" y="4442"/>
                  <a:pt x="12612" y="5053"/>
                  <a:pt x="13506" y="5053"/>
                </a:cubicBezTo>
                <a:cubicBezTo>
                  <a:pt x="14400" y="5053"/>
                  <a:pt x="15318" y="4925"/>
                  <a:pt x="16212" y="5053"/>
                </a:cubicBezTo>
                <a:cubicBezTo>
                  <a:pt x="17106" y="5182"/>
                  <a:pt x="18265" y="5053"/>
                  <a:pt x="18893" y="5762"/>
                </a:cubicBezTo>
                <a:cubicBezTo>
                  <a:pt x="19522" y="6470"/>
                  <a:pt x="20246" y="8884"/>
                  <a:pt x="19981" y="9367"/>
                </a:cubicBezTo>
                <a:cubicBezTo>
                  <a:pt x="19715" y="9850"/>
                  <a:pt x="17903" y="9367"/>
                  <a:pt x="17275" y="8659"/>
                </a:cubicBezTo>
                <a:cubicBezTo>
                  <a:pt x="16646" y="7951"/>
                  <a:pt x="15946" y="6245"/>
                  <a:pt x="16212" y="5053"/>
                </a:cubicBezTo>
                <a:cubicBezTo>
                  <a:pt x="16477" y="3862"/>
                  <a:pt x="18000" y="2285"/>
                  <a:pt x="18893" y="1448"/>
                </a:cubicBezTo>
                <a:cubicBezTo>
                  <a:pt x="19787" y="611"/>
                  <a:pt x="21140" y="225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8" name="椭圆 10247"/>
          <p:cNvSpPr/>
          <p:nvPr/>
        </p:nvSpPr>
        <p:spPr>
          <a:xfrm>
            <a:off x="4068763" y="3070225"/>
            <a:ext cx="2016125" cy="719138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未知"/>
          <p:cNvSpPr/>
          <p:nvPr/>
        </p:nvSpPr>
        <p:spPr>
          <a:xfrm>
            <a:off x="6056313" y="3067050"/>
            <a:ext cx="623887" cy="263525"/>
          </a:xfrm>
          <a:custGeom>
            <a:avLst/>
            <a:gdLst/>
            <a:ahLst/>
            <a:cxnLst/>
            <a:pathLst>
              <a:path w="21600" h="21600">
                <a:moveTo>
                  <a:pt x="0" y="21026"/>
                </a:moveTo>
                <a:cubicBezTo>
                  <a:pt x="417" y="20034"/>
                  <a:pt x="1646" y="16747"/>
                  <a:pt x="2458" y="15182"/>
                </a:cubicBezTo>
                <a:cubicBezTo>
                  <a:pt x="3270" y="13617"/>
                  <a:pt x="4104" y="12678"/>
                  <a:pt x="4917" y="11686"/>
                </a:cubicBezTo>
                <a:cubicBezTo>
                  <a:pt x="5729" y="10695"/>
                  <a:pt x="6541" y="9704"/>
                  <a:pt x="7353" y="9339"/>
                </a:cubicBezTo>
                <a:cubicBezTo>
                  <a:pt x="8165" y="8973"/>
                  <a:pt x="9065" y="8347"/>
                  <a:pt x="9812" y="9339"/>
                </a:cubicBezTo>
                <a:cubicBezTo>
                  <a:pt x="10558" y="10330"/>
                  <a:pt x="11458" y="13252"/>
                  <a:pt x="11787" y="15182"/>
                </a:cubicBezTo>
                <a:cubicBezTo>
                  <a:pt x="12117" y="17113"/>
                  <a:pt x="12204" y="20452"/>
                  <a:pt x="11787" y="21026"/>
                </a:cubicBezTo>
                <a:cubicBezTo>
                  <a:pt x="11370" y="21600"/>
                  <a:pt x="9900" y="20034"/>
                  <a:pt x="9329" y="18678"/>
                </a:cubicBezTo>
                <a:cubicBezTo>
                  <a:pt x="8758" y="17321"/>
                  <a:pt x="8253" y="14765"/>
                  <a:pt x="8341" y="12834"/>
                </a:cubicBezTo>
                <a:cubicBezTo>
                  <a:pt x="8429" y="10904"/>
                  <a:pt x="9153" y="7982"/>
                  <a:pt x="9812" y="6991"/>
                </a:cubicBezTo>
                <a:cubicBezTo>
                  <a:pt x="10470" y="6000"/>
                  <a:pt x="11458" y="6991"/>
                  <a:pt x="12270" y="6991"/>
                </a:cubicBezTo>
                <a:cubicBezTo>
                  <a:pt x="13082" y="6991"/>
                  <a:pt x="13917" y="6417"/>
                  <a:pt x="14729" y="6991"/>
                </a:cubicBezTo>
                <a:cubicBezTo>
                  <a:pt x="15541" y="7565"/>
                  <a:pt x="16617" y="8921"/>
                  <a:pt x="17187" y="10486"/>
                </a:cubicBezTo>
                <a:cubicBezTo>
                  <a:pt x="17758" y="12052"/>
                  <a:pt x="18395" y="14973"/>
                  <a:pt x="18153" y="16330"/>
                </a:cubicBezTo>
                <a:cubicBezTo>
                  <a:pt x="17912" y="17686"/>
                  <a:pt x="16507" y="19252"/>
                  <a:pt x="15695" y="18678"/>
                </a:cubicBezTo>
                <a:cubicBezTo>
                  <a:pt x="14882" y="18104"/>
                  <a:pt x="13500" y="14765"/>
                  <a:pt x="13258" y="12834"/>
                </a:cubicBezTo>
                <a:cubicBezTo>
                  <a:pt x="13017" y="10904"/>
                  <a:pt x="13653" y="8556"/>
                  <a:pt x="14224" y="6991"/>
                </a:cubicBezTo>
                <a:cubicBezTo>
                  <a:pt x="14795" y="5426"/>
                  <a:pt x="15870" y="4486"/>
                  <a:pt x="16682" y="3495"/>
                </a:cubicBezTo>
                <a:cubicBezTo>
                  <a:pt x="17495" y="2504"/>
                  <a:pt x="18329" y="1721"/>
                  <a:pt x="19141" y="1147"/>
                </a:cubicBezTo>
                <a:cubicBezTo>
                  <a:pt x="19953" y="573"/>
                  <a:pt x="21182" y="208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50" name="椭圆 10249"/>
          <p:cNvSpPr/>
          <p:nvPr/>
        </p:nvSpPr>
        <p:spPr>
          <a:xfrm>
            <a:off x="2987675" y="4076700"/>
            <a:ext cx="649288" cy="433388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未知"/>
          <p:cNvSpPr/>
          <p:nvPr/>
        </p:nvSpPr>
        <p:spPr>
          <a:xfrm>
            <a:off x="3500438" y="3914775"/>
            <a:ext cx="482600" cy="20320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540" y="20587"/>
                  <a:pt x="2131" y="17010"/>
                  <a:pt x="3183" y="15525"/>
                </a:cubicBezTo>
                <a:cubicBezTo>
                  <a:pt x="4234" y="14040"/>
                  <a:pt x="5314" y="13027"/>
                  <a:pt x="6366" y="12555"/>
                </a:cubicBezTo>
                <a:cubicBezTo>
                  <a:pt x="7417" y="12082"/>
                  <a:pt x="8924" y="11340"/>
                  <a:pt x="9549" y="12555"/>
                </a:cubicBezTo>
                <a:cubicBezTo>
                  <a:pt x="10174" y="13770"/>
                  <a:pt x="10601" y="19035"/>
                  <a:pt x="10174" y="20047"/>
                </a:cubicBezTo>
                <a:cubicBezTo>
                  <a:pt x="9748" y="21060"/>
                  <a:pt x="7616" y="20047"/>
                  <a:pt x="6991" y="18562"/>
                </a:cubicBezTo>
                <a:cubicBezTo>
                  <a:pt x="6366" y="17077"/>
                  <a:pt x="5940" y="13500"/>
                  <a:pt x="6366" y="11002"/>
                </a:cubicBezTo>
                <a:cubicBezTo>
                  <a:pt x="6792" y="8505"/>
                  <a:pt x="8497" y="4927"/>
                  <a:pt x="9549" y="3442"/>
                </a:cubicBezTo>
                <a:cubicBezTo>
                  <a:pt x="10601" y="1957"/>
                  <a:pt x="11652" y="1687"/>
                  <a:pt x="12704" y="1957"/>
                </a:cubicBezTo>
                <a:cubicBezTo>
                  <a:pt x="13755" y="2227"/>
                  <a:pt x="14921" y="3240"/>
                  <a:pt x="15887" y="4995"/>
                </a:cubicBezTo>
                <a:cubicBezTo>
                  <a:pt x="16853" y="6750"/>
                  <a:pt x="18558" y="10327"/>
                  <a:pt x="18445" y="12555"/>
                </a:cubicBezTo>
                <a:cubicBezTo>
                  <a:pt x="18331" y="14782"/>
                  <a:pt x="16114" y="18832"/>
                  <a:pt x="15262" y="18562"/>
                </a:cubicBezTo>
                <a:cubicBezTo>
                  <a:pt x="14409" y="18292"/>
                  <a:pt x="13357" y="13500"/>
                  <a:pt x="13357" y="11002"/>
                </a:cubicBezTo>
                <a:cubicBezTo>
                  <a:pt x="13357" y="8505"/>
                  <a:pt x="14409" y="5197"/>
                  <a:pt x="15262" y="3442"/>
                </a:cubicBezTo>
                <a:cubicBezTo>
                  <a:pt x="16114" y="1687"/>
                  <a:pt x="17393" y="945"/>
                  <a:pt x="18445" y="472"/>
                </a:cubicBezTo>
                <a:cubicBezTo>
                  <a:pt x="19496" y="0"/>
                  <a:pt x="21088" y="472"/>
                  <a:pt x="21600" y="472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4" descr="C:\Documents and Settings\鱼不愚\桌面\001.png"/>
          <p:cNvPicPr>
            <a:picLocks noGrp="1"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0" y="1917700"/>
            <a:ext cx="3132138" cy="5111750"/>
          </a:xfrm>
          <a:ln/>
        </p:spPr>
      </p:pic>
      <p:sp>
        <p:nvSpPr>
          <p:cNvPr id="11266" name="燕尾形箭头 13"/>
          <p:cNvSpPr/>
          <p:nvPr/>
        </p:nvSpPr>
        <p:spPr>
          <a:xfrm>
            <a:off x="2268538" y="3213100"/>
            <a:ext cx="1143000" cy="5715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9900"/>
          </a:solidFill>
          <a:ln w="9525" cap="flat" cmpd="sng">
            <a:solidFill>
              <a:srgbClr val="CCFF33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p>
            <a:pPr lvl="0" indent="0"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267" name="圆角矩形 3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708400" y="1701800"/>
            <a:ext cx="5113338" cy="5545138"/>
          </a:xfrm>
          <a:ln/>
        </p:spPr>
      </p:pic>
      <p:sp>
        <p:nvSpPr>
          <p:cNvPr id="11270" name="文本框 11269"/>
          <p:cNvSpPr txBox="1"/>
          <p:nvPr/>
        </p:nvSpPr>
        <p:spPr>
          <a:xfrm>
            <a:off x="107950" y="2781300"/>
            <a:ext cx="2244725" cy="13716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3.</a:t>
            </a:r>
            <a:r>
              <a:rPr lang="zh-CN" altLang="en-US" sz="2800" b="1" u="sng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搭配不当。</a:t>
            </a:r>
            <a:endParaRPr lang="zh-CN" altLang="en-US" sz="2800" b="1" u="sng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fontAlgn="base" hangingPunct="1"/>
            <a:r>
              <a:rPr lang="zh-CN" altLang="en-US" sz="2800" b="1" strike="noStrike" noProof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词语与词语间搭配不当。</a:t>
            </a:r>
            <a:endParaRPr lang="zh-CN" altLang="en-US" sz="2800" b="1" strike="noStrike" noProof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文本框 11270"/>
          <p:cNvSpPr txBox="1"/>
          <p:nvPr/>
        </p:nvSpPr>
        <p:spPr>
          <a:xfrm>
            <a:off x="3924300" y="1917700"/>
            <a:ext cx="5113338" cy="3200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例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经过努力，我的学习成绩水平不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断改善。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indent="0"/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2" name="椭圆 11271"/>
          <p:cNvSpPr/>
          <p:nvPr/>
        </p:nvSpPr>
        <p:spPr>
          <a:xfrm>
            <a:off x="4356100" y="3070225"/>
            <a:ext cx="576263" cy="503238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未知"/>
          <p:cNvSpPr/>
          <p:nvPr/>
        </p:nvSpPr>
        <p:spPr>
          <a:xfrm>
            <a:off x="4919663" y="3149600"/>
            <a:ext cx="214312" cy="44450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221" y="19470"/>
                  <a:pt x="4821" y="11560"/>
                  <a:pt x="7200" y="8214"/>
                </a:cubicBezTo>
                <a:cubicBezTo>
                  <a:pt x="9578" y="4867"/>
                  <a:pt x="12021" y="2433"/>
                  <a:pt x="14400" y="1216"/>
                </a:cubicBezTo>
                <a:cubicBezTo>
                  <a:pt x="16778" y="0"/>
                  <a:pt x="20378" y="1216"/>
                  <a:pt x="21600" y="1216"/>
                </a:cubicBez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74" name="椭圆 11273"/>
          <p:cNvSpPr/>
          <p:nvPr/>
        </p:nvSpPr>
        <p:spPr>
          <a:xfrm>
            <a:off x="5148263" y="2925763"/>
            <a:ext cx="720725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提高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b="1" dirty="0">
                <a:solidFill>
                  <a:srgbClr val="00CC66"/>
                </a:solidFill>
                <a:ea typeface="宋体-PUA" charset="-122"/>
              </a:rPr>
              <a:t>搭配不当</a:t>
            </a:r>
            <a:endParaRPr lang="zh-CN" altLang="en-US" b="1" dirty="0">
              <a:solidFill>
                <a:srgbClr val="00CC66"/>
              </a:solidFill>
              <a:ea typeface="宋体-PUA" charset="-122"/>
            </a:endParaRPr>
          </a:p>
        </p:txBody>
      </p:sp>
      <p:sp>
        <p:nvSpPr>
          <p:cNvPr id="12290" name="文本占位符 12290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1.我们要热爱公共财产。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2.经过努力，我的学习态度提高了。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3.这篇文章的内容比较优美。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4.一进幼儿园，我就看见了一张张可爱的笑脸和一阵阵动听的歌声。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5近两年来，电视机的质量提高了，价格减少了。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6.春天的杭州是一年中最好的季节。</a:t>
            </a: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2000" b="1" dirty="0">
              <a:solidFill>
                <a:srgbClr val="0099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009900"/>
                </a:solidFill>
              </a:rPr>
              <a:t>7.小华怀着愉快的心情和轻松的步子向学校走去。</a:t>
            </a:r>
            <a:endParaRPr lang="zh-CN" altLang="en-US" sz="2000" b="1" dirty="0">
              <a:solidFill>
                <a:srgbClr val="009900"/>
              </a:solidFill>
            </a:endParaRPr>
          </a:p>
        </p:txBody>
      </p:sp>
      <p:sp>
        <p:nvSpPr>
          <p:cNvPr id="12292" name="椭圆 12291"/>
          <p:cNvSpPr/>
          <p:nvPr/>
        </p:nvSpPr>
        <p:spPr>
          <a:xfrm>
            <a:off x="1549400" y="1341438"/>
            <a:ext cx="576263" cy="57626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椭圆 12292"/>
          <p:cNvSpPr/>
          <p:nvPr/>
        </p:nvSpPr>
        <p:spPr>
          <a:xfrm>
            <a:off x="3060700" y="1989138"/>
            <a:ext cx="576263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椭圆 12293"/>
          <p:cNvSpPr/>
          <p:nvPr/>
        </p:nvSpPr>
        <p:spPr>
          <a:xfrm>
            <a:off x="3060700" y="2709863"/>
            <a:ext cx="576263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椭圆 12294"/>
          <p:cNvSpPr/>
          <p:nvPr/>
        </p:nvSpPr>
        <p:spPr>
          <a:xfrm>
            <a:off x="755650" y="4725988"/>
            <a:ext cx="57785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椭圆 12295"/>
          <p:cNvSpPr/>
          <p:nvPr/>
        </p:nvSpPr>
        <p:spPr>
          <a:xfrm>
            <a:off x="1547813" y="4725988"/>
            <a:ext cx="576262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直接连接符 12296"/>
          <p:cNvSpPr/>
          <p:nvPr/>
        </p:nvSpPr>
        <p:spPr>
          <a:xfrm>
            <a:off x="1116013" y="4725988"/>
            <a:ext cx="647700" cy="1587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椭圆 12297"/>
          <p:cNvSpPr/>
          <p:nvPr/>
        </p:nvSpPr>
        <p:spPr>
          <a:xfrm>
            <a:off x="5003800" y="4076700"/>
            <a:ext cx="504825" cy="503238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椭圆 12298"/>
          <p:cNvSpPr/>
          <p:nvPr/>
        </p:nvSpPr>
        <p:spPr>
          <a:xfrm flipV="1">
            <a:off x="2197100" y="909638"/>
            <a:ext cx="647700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保护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0" name="未知"/>
          <p:cNvSpPr/>
          <p:nvPr/>
        </p:nvSpPr>
        <p:spPr>
          <a:xfrm>
            <a:off x="3563938" y="1989138"/>
            <a:ext cx="212725" cy="128587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221" y="19988"/>
                  <a:pt x="4821" y="14722"/>
                  <a:pt x="7200" y="11928"/>
                </a:cubicBezTo>
                <a:cubicBezTo>
                  <a:pt x="9578" y="9134"/>
                  <a:pt x="12021" y="6662"/>
                  <a:pt x="14400" y="4728"/>
                </a:cubicBezTo>
                <a:cubicBezTo>
                  <a:pt x="16778" y="2794"/>
                  <a:pt x="20378" y="752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1" name="椭圆 12300"/>
          <p:cNvSpPr/>
          <p:nvPr/>
        </p:nvSpPr>
        <p:spPr>
          <a:xfrm>
            <a:off x="3779838" y="1701800"/>
            <a:ext cx="647700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水平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2" name="未知"/>
          <p:cNvSpPr/>
          <p:nvPr/>
        </p:nvSpPr>
        <p:spPr>
          <a:xfrm>
            <a:off x="2051050" y="1306513"/>
            <a:ext cx="171450" cy="141287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562" y="19767"/>
                  <a:pt x="1525" y="13692"/>
                  <a:pt x="3613" y="10800"/>
                </a:cubicBezTo>
                <a:cubicBezTo>
                  <a:pt x="5701" y="7907"/>
                  <a:pt x="9635" y="6171"/>
                  <a:pt x="12606" y="4339"/>
                </a:cubicBezTo>
                <a:cubicBezTo>
                  <a:pt x="15577" y="2507"/>
                  <a:pt x="20074" y="675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3" name="未知"/>
          <p:cNvSpPr/>
          <p:nvPr/>
        </p:nvSpPr>
        <p:spPr>
          <a:xfrm>
            <a:off x="3636963" y="2781300"/>
            <a:ext cx="142875" cy="84138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832" y="18537"/>
                  <a:pt x="7232" y="7092"/>
                  <a:pt x="10800" y="3546"/>
                </a:cubicBezTo>
                <a:cubicBezTo>
                  <a:pt x="14367" y="0"/>
                  <a:pt x="19767" y="644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4" name="椭圆 12303"/>
          <p:cNvSpPr/>
          <p:nvPr/>
        </p:nvSpPr>
        <p:spPr>
          <a:xfrm>
            <a:off x="3779838" y="2420938"/>
            <a:ext cx="647700" cy="504825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丰富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5" name="未知"/>
          <p:cNvSpPr/>
          <p:nvPr/>
        </p:nvSpPr>
        <p:spPr>
          <a:xfrm>
            <a:off x="5868988" y="3286125"/>
            <a:ext cx="282575" cy="384175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338" y="20920"/>
                  <a:pt x="1642" y="18917"/>
                  <a:pt x="2174" y="17594"/>
                </a:cubicBezTo>
                <a:cubicBezTo>
                  <a:pt x="2706" y="16271"/>
                  <a:pt x="2706" y="14912"/>
                  <a:pt x="3237" y="13589"/>
                </a:cubicBezTo>
                <a:cubicBezTo>
                  <a:pt x="3769" y="12266"/>
                  <a:pt x="4155" y="10800"/>
                  <a:pt x="5412" y="9619"/>
                </a:cubicBezTo>
                <a:cubicBezTo>
                  <a:pt x="6668" y="8439"/>
                  <a:pt x="9036" y="7617"/>
                  <a:pt x="10824" y="6401"/>
                </a:cubicBezTo>
                <a:cubicBezTo>
                  <a:pt x="12612" y="5185"/>
                  <a:pt x="14400" y="3468"/>
                  <a:pt x="16187" y="2396"/>
                </a:cubicBezTo>
                <a:cubicBezTo>
                  <a:pt x="17975" y="1323"/>
                  <a:pt x="20681" y="393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6" name="椭圆 12305"/>
          <p:cNvSpPr/>
          <p:nvPr/>
        </p:nvSpPr>
        <p:spPr>
          <a:xfrm>
            <a:off x="6156325" y="2925763"/>
            <a:ext cx="863600" cy="50323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听见了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7" name="未知"/>
          <p:cNvSpPr/>
          <p:nvPr/>
        </p:nvSpPr>
        <p:spPr>
          <a:xfrm>
            <a:off x="5437188" y="4076700"/>
            <a:ext cx="128587" cy="128588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1611" y="19568"/>
                  <a:pt x="6125" y="13259"/>
                  <a:pt x="9671" y="9623"/>
                </a:cubicBezTo>
                <a:cubicBezTo>
                  <a:pt x="13217" y="5988"/>
                  <a:pt x="19665" y="1603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8" name="椭圆 12307"/>
          <p:cNvSpPr/>
          <p:nvPr/>
        </p:nvSpPr>
        <p:spPr>
          <a:xfrm>
            <a:off x="5580063" y="3789363"/>
            <a:ext cx="720725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降低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9" name="未知"/>
          <p:cNvSpPr/>
          <p:nvPr/>
        </p:nvSpPr>
        <p:spPr>
          <a:xfrm>
            <a:off x="3328988" y="5405438"/>
            <a:ext cx="147637" cy="255587"/>
          </a:xfrm>
          <a:custGeom>
            <a:avLst/>
            <a:gdLst/>
            <a:ahLst/>
            <a:cxnLst/>
            <a:pathLst>
              <a:path w="21600" h="21600">
                <a:moveTo>
                  <a:pt x="0" y="21600"/>
                </a:moveTo>
                <a:cubicBezTo>
                  <a:pt x="279" y="20635"/>
                  <a:pt x="1675" y="17794"/>
                  <a:pt x="1955" y="15918"/>
                </a:cubicBezTo>
                <a:cubicBezTo>
                  <a:pt x="2234" y="14042"/>
                  <a:pt x="279" y="12113"/>
                  <a:pt x="1955" y="10237"/>
                </a:cubicBezTo>
                <a:cubicBezTo>
                  <a:pt x="3631" y="8361"/>
                  <a:pt x="8565" y="6270"/>
                  <a:pt x="11824" y="4555"/>
                </a:cubicBezTo>
                <a:cubicBezTo>
                  <a:pt x="15082" y="2840"/>
                  <a:pt x="20017" y="750"/>
                  <a:pt x="21600" y="0"/>
                </a:cubicBezTo>
              </a:path>
            </a:pathLst>
          </a:custGeom>
          <a:noFill/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0" name="椭圆 12309"/>
          <p:cNvSpPr/>
          <p:nvPr/>
        </p:nvSpPr>
        <p:spPr>
          <a:xfrm>
            <a:off x="3419475" y="5157788"/>
            <a:ext cx="577850" cy="360362"/>
          </a:xfrm>
          <a:prstGeom prst="ellipse">
            <a:avLst/>
          </a:prstGeom>
          <a:solidFill>
            <a:srgbClr val="FF0000">
              <a:alpha val="0"/>
            </a:srgbClr>
          </a:solidFill>
          <a:ln w="158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迈着</a:t>
            </a:r>
            <a:endParaRPr lang="zh-CN" altLang="en-US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bldLvl="0" animBg="1"/>
      <p:bldP spid="12301" grpId="0" bldLvl="0" animBg="1"/>
      <p:bldP spid="12304" grpId="0" bldLvl="0" animBg="1"/>
      <p:bldP spid="12306" grpId="0" bldLvl="0" animBg="1"/>
      <p:bldP spid="12308" grpId="0" bldLvl="0" animBg="1"/>
      <p:bldP spid="12310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生命树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2430</Words>
  <Application>WPS 演示</Application>
  <PresentationFormat>在屏幕上显示</PresentationFormat>
  <Paragraphs>344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汉仪秀英体简</vt:lpstr>
      <vt:lpstr>微软雅黑</vt:lpstr>
      <vt:lpstr>Calibri</vt:lpstr>
      <vt:lpstr>宋体-PUA</vt:lpstr>
      <vt:lpstr>Dutch801 XBd BT</vt:lpstr>
      <vt:lpstr>黑体</vt:lpstr>
      <vt:lpstr>Segoe Print</vt:lpstr>
      <vt:lpstr>CaliforniaHarvest</vt:lpstr>
      <vt:lpstr>Office 主题</vt:lpstr>
      <vt:lpstr>生命树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44</cp:revision>
  <dcterms:created xsi:type="dcterms:W3CDTF">2010-11-26T11:28:12Z</dcterms:created>
  <dcterms:modified xsi:type="dcterms:W3CDTF">2017-04-05T07:57:39Z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2052-10.1.0.6374</vt:lpwstr>
  </property>
</Properties>
</file>