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53" r:id="rId1"/>
    <p:sldMasterId id="2147483655" r:id="rId2"/>
    <p:sldMasterId id="2147483670" r:id="rId3"/>
    <p:sldMasterId id="2147483948" r:id="rId4"/>
  </p:sldMasterIdLst>
  <p:notesMasterIdLst>
    <p:notesMasterId r:id="rId43"/>
  </p:notesMasterIdLst>
  <p:handoutMasterIdLst>
    <p:handoutMasterId r:id="rId44"/>
  </p:handoutMasterIdLst>
  <p:sldIdLst>
    <p:sldId id="536" r:id="rId5"/>
    <p:sldId id="548" r:id="rId6"/>
    <p:sldId id="549" r:id="rId7"/>
    <p:sldId id="480" r:id="rId8"/>
    <p:sldId id="552" r:id="rId9"/>
    <p:sldId id="559" r:id="rId10"/>
    <p:sldId id="537" r:id="rId11"/>
    <p:sldId id="512" r:id="rId12"/>
    <p:sldId id="538" r:id="rId13"/>
    <p:sldId id="539" r:id="rId14"/>
    <p:sldId id="540" r:id="rId15"/>
    <p:sldId id="541" r:id="rId16"/>
    <p:sldId id="542" r:id="rId17"/>
    <p:sldId id="543" r:id="rId18"/>
    <p:sldId id="514" r:id="rId19"/>
    <p:sldId id="544" r:id="rId20"/>
    <p:sldId id="558" r:id="rId21"/>
    <p:sldId id="516" r:id="rId22"/>
    <p:sldId id="550" r:id="rId23"/>
    <p:sldId id="545" r:id="rId24"/>
    <p:sldId id="482" r:id="rId25"/>
    <p:sldId id="546" r:id="rId26"/>
    <p:sldId id="547" r:id="rId27"/>
    <p:sldId id="477" r:id="rId28"/>
    <p:sldId id="554" r:id="rId29"/>
    <p:sldId id="485" r:id="rId30"/>
    <p:sldId id="522" r:id="rId31"/>
    <p:sldId id="556" r:id="rId32"/>
    <p:sldId id="460" r:id="rId33"/>
    <p:sldId id="529" r:id="rId34"/>
    <p:sldId id="535" r:id="rId35"/>
    <p:sldId id="531" r:id="rId36"/>
    <p:sldId id="532" r:id="rId37"/>
    <p:sldId id="462" r:id="rId38"/>
    <p:sldId id="526" r:id="rId39"/>
    <p:sldId id="525" r:id="rId40"/>
    <p:sldId id="464" r:id="rId41"/>
    <p:sldId id="557" r:id="rId4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76" autoAdjust="0"/>
    <p:restoredTop sz="94643" autoAdjust="0"/>
  </p:normalViewPr>
  <p:slideViewPr>
    <p:cSldViewPr>
      <p:cViewPr varScale="1">
        <p:scale>
          <a:sx n="153" d="100"/>
          <a:sy n="153" d="100"/>
        </p:scale>
        <p:origin x="192" y="2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notesMaster" Target="notesMasters/notesMaster1.xml"/><Relationship Id="rId44" Type="http://schemas.openxmlformats.org/officeDocument/2006/relationships/handoutMaster" Target="handoutMasters/handoutMaster1.xml"/><Relationship Id="rId4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1"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1" sz="1200"/>
            </a:lvl1pPr>
          </a:lstStyle>
          <a:p>
            <a:pPr>
              <a:defRPr/>
            </a:pPr>
            <a:fld id="{8094F829-C252-3442-9342-8B7BFA8B2CC0}" type="datetimeFigureOut">
              <a:rPr lang="zh-CN" altLang="en-US"/>
              <a:pPr>
                <a:defRPr/>
              </a:pPr>
              <a:t>2018/12/20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1"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1" sz="1200"/>
            </a:lvl1pPr>
          </a:lstStyle>
          <a:p>
            <a:pPr>
              <a:defRPr/>
            </a:pPr>
            <a:fld id="{7C07FD0F-1DC0-C44D-82C6-0CD980112D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54DE504-A1F8-C042-A819-085BD74D08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896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806"/>
            <a:ext cx="3868737" cy="2763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9" name="灯片编号占位符 8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358-5999-804D-A4FB-B47388BFA33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3694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5" name="灯片编号占位符 4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A052A-4EB2-804A-ADAD-3C2CA3C64F7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66904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4" name="灯片编号占位符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E8356-94B4-AD4A-B37F-97313B961EE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550401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90881-FBFB-084B-B653-B844BA368AC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79687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BE6AC-0906-7C4B-87B8-DF6C1779D1B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9865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DFB9A-78DE-3348-8671-39A95A83E99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46281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3D471-C1A6-5F4A-B929-8DF589CB224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50409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95400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</p:spPr>
        <p:txBody>
          <a:bodyPr/>
          <a:lstStyle>
            <a:lvl1pPr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</p:spPr>
        <p:txBody>
          <a:bodyPr/>
          <a:lstStyle>
            <a:lvl1pPr algn="ctr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</p:spPr>
        <p:txBody>
          <a:bodyPr/>
          <a:lstStyle>
            <a:lvl1pPr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98ABC9E-2246-4248-A1D8-BF27D55D0EE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23086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</p:spPr>
        <p:txBody>
          <a:bodyPr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04A9418B-D10E-E749-B22C-1A8A39D238BD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3868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664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</p:spPr>
        <p:txBody>
          <a:bodyPr/>
          <a:lstStyle>
            <a:lvl1pPr eaLnBrk="1" hangingPunct="1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</p:spPr>
        <p:txBody>
          <a:bodyPr/>
          <a:lstStyle>
            <a:lvl1pPr algn="ctr" eaLnBrk="1" hangingPunct="1">
              <a:buFontTx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35B5EC4-67E7-3640-ADF4-5F593D32EE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21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9D195ECC-F4FA-7A4A-AA14-ED6A0DF44CFD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5099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91BE506-E0E4-0A49-AA9A-DC1B26F089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0598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CB367-6607-D34B-86FA-5058984EE14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04456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9A00D-2FE4-F146-897C-B900B47DF9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24185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EBA72-B2A4-794F-A725-92726EFECE8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12971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  <a:endParaRPr lang="zh-CN" altLang="zh-CN">
              <a:latin typeface="Calibri" charset="0"/>
            </a:endParaRPr>
          </a:p>
        </p:txBody>
      </p:sp>
      <p:sp>
        <p:nvSpPr>
          <p:cNvPr id="7" name="灯片编号占位符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F3D6F-71A0-E440-BB75-F8EB54B3B02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15332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4" Type="http://schemas.openxmlformats.org/officeDocument/2006/relationships/theme" Target="../theme/theme4.xml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6" r:id="rId2"/>
    <p:sldLayoutId id="2147484077" r:id="rId3"/>
    <p:sldLayoutId id="2147484078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Rectangle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charset="0"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zh-CN" altLang="zh-CN"/>
              <a:t>绿色圃中小学教育http://www.LSPJY.com   绿色圃中学资源网http://cz.Lspjy.com</a:t>
            </a:r>
          </a:p>
        </p:txBody>
      </p:sp>
      <p:sp>
        <p:nvSpPr>
          <p:cNvPr id="1030" name="Rectangle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Char char="•"/>
              <a:defRPr sz="105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9BFBE34-FACF-274A-948A-37F3650419F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15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90" r:id="rId2"/>
    <p:sldLayoutId id="2147484091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Relationship Id="rId3" Type="http://schemas.openxmlformats.org/officeDocument/2006/relationships/hyperlink" Target="https://baike.baidu.com/item/%E6%98%AD%E5%A5%9A%E6%81%A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" t="45799"/>
          <a:stretch>
            <a:fillRect/>
          </a:stretch>
        </p:blipFill>
        <p:spPr bwMode="auto">
          <a:xfrm>
            <a:off x="2447925" y="-15875"/>
            <a:ext cx="6696075" cy="510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>
            <a:extLst>
              <a:ext uri="{FF2B5EF4-FFF2-40B4-BE49-F238E27FC236}"/>
            </a:extLst>
          </p:cNvPr>
          <p:cNvSpPr/>
          <p:nvPr/>
        </p:nvSpPr>
        <p:spPr>
          <a:xfrm>
            <a:off x="2447925" y="4156075"/>
            <a:ext cx="3348038" cy="7191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23850" y="2787650"/>
            <a:ext cx="1655763" cy="92392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kumimoji="1" lang="zh-CN" altLang="en-US" sz="5400">
                <a:latin typeface="Kaiti SC" charset="-122"/>
                <a:ea typeface="Kaiti SC" charset="-122"/>
              </a:rPr>
              <a:t>注释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1331913" y="1347788"/>
            <a:ext cx="66246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zh-CN" sz="5400">
                <a:latin typeface="Kaiti SC" charset="-122"/>
                <a:ea typeface="Kaiti SC" charset="-122"/>
              </a:rPr>
              <a:t>狐狸是怎么样让老虎上当受骗的？</a:t>
            </a:r>
            <a:endParaRPr kumimoji="1" lang="zh-CN" altLang="en-US" sz="5400">
              <a:latin typeface="Kaiti SC" charset="-122"/>
              <a:ea typeface="Kaiti SC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6"/>
          <p:cNvSpPr txBox="1">
            <a:spLocks noChangeArrowheads="1"/>
          </p:cNvSpPr>
          <p:nvPr/>
        </p:nvSpPr>
        <p:spPr bwMode="auto">
          <a:xfrm>
            <a:off x="395288" y="268288"/>
            <a:ext cx="782637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Arial" charset="0"/>
                <a:ea typeface="楷体" charset="-122"/>
              </a:rPr>
              <a:t>       </a:t>
            </a:r>
            <a:r>
              <a:rPr lang="en-US" altLang="zh-CN" sz="3200" b="1">
                <a:solidFill>
                  <a:srgbClr val="FF0000"/>
                </a:solidFill>
                <a:latin typeface="Arial" charset="0"/>
                <a:ea typeface="楷体" charset="-122"/>
              </a:rPr>
              <a:t>1</a:t>
            </a:r>
            <a:r>
              <a:rPr lang="zh-CN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在茂密的森林里，有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一</a:t>
            </a:r>
            <a:r>
              <a:rPr lang="zh-CN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只老虎正在寻找食物。一只狐狸从老虎身边窜过。老虎扑过去，把狐狸逮住了。 </a:t>
            </a: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狐狸眼珠子骨碌碌一转，扯着嗓子问老虎：“你敢吃我？”</a:t>
            </a: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“为什么不敢？”老虎一愣。</a:t>
            </a: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en-US" altLang="zh-CN" sz="3200" b="1">
              <a:latin typeface="Arial" charset="0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zh-CN" altLang="zh-CN" sz="3200" b="1">
              <a:latin typeface="Arial" charset="0"/>
            </a:endParaRPr>
          </a:p>
        </p:txBody>
      </p:sp>
      <p:sp>
        <p:nvSpPr>
          <p:cNvPr id="5" name="椭圆 4">
            <a:extLst>
              <a:ext uri="{FF2B5EF4-FFF2-40B4-BE49-F238E27FC236}"/>
            </a:extLst>
          </p:cNvPr>
          <p:cNvSpPr/>
          <p:nvPr/>
        </p:nvSpPr>
        <p:spPr>
          <a:xfrm>
            <a:off x="5148263" y="3219450"/>
            <a:ext cx="936625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7"/>
          <p:cNvSpPr txBox="1">
            <a:spLocks noChangeArrowheads="1"/>
          </p:cNvSpPr>
          <p:nvPr/>
        </p:nvSpPr>
        <p:spPr bwMode="auto">
          <a:xfrm>
            <a:off x="539750" y="484188"/>
            <a:ext cx="7561263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charset="-122"/>
                <a:ea typeface="楷体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4</a:t>
            </a:r>
            <a:r>
              <a:rPr lang="en-US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老天爷派我来管你们百兽，你吃了我，就是违抗了老天爷的命令。我看你有多大的胆子！</a:t>
            </a:r>
            <a:r>
              <a:rPr lang="en-US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”</a:t>
            </a: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老虎被蒙住了，松开了爪子。</a:t>
            </a: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spcBef>
                <a:spcPct val="50000"/>
              </a:spcBef>
              <a:buFont typeface="Arial" charset="0"/>
              <a:buNone/>
            </a:pPr>
            <a:endParaRPr lang="zh-CN" altLang="en-US" sz="3200" b="1">
              <a:solidFill>
                <a:srgbClr val="FF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3" name="椭圆 2">
            <a:extLst>
              <a:ext uri="{FF2B5EF4-FFF2-40B4-BE49-F238E27FC236}"/>
            </a:extLst>
          </p:cNvPr>
          <p:cNvSpPr/>
          <p:nvPr/>
        </p:nvSpPr>
        <p:spPr>
          <a:xfrm>
            <a:off x="2627313" y="2211388"/>
            <a:ext cx="936625" cy="5762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1"/>
          <p:cNvSpPr>
            <a:spLocks noChangeArrowheads="1"/>
          </p:cNvSpPr>
          <p:nvPr/>
        </p:nvSpPr>
        <p:spPr bwMode="auto">
          <a:xfrm>
            <a:off x="395288" y="555625"/>
            <a:ext cx="777716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狐狸摇了摇尾巴，说：“我带你到百兽面前走一趟，让你看看我的威风。”</a:t>
            </a: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7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老虎跟着狐狸朝森林深处走去。狐狸神气活现，摇头摆尾；老虎半信半疑，东张西望。</a:t>
            </a: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endParaRPr lang="zh-CN" altLang="en-US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4" name="椭圆 3">
            <a:extLst>
              <a:ext uri="{FF2B5EF4-FFF2-40B4-BE49-F238E27FC236}"/>
            </a:extLst>
          </p:cNvPr>
          <p:cNvSpPr/>
          <p:nvPr/>
        </p:nvSpPr>
        <p:spPr>
          <a:xfrm>
            <a:off x="5364163" y="2066925"/>
            <a:ext cx="1728787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2"/>
          <p:cNvSpPr txBox="1">
            <a:spLocks noChangeArrowheads="1"/>
          </p:cNvSpPr>
          <p:nvPr/>
        </p:nvSpPr>
        <p:spPr bwMode="auto">
          <a:xfrm>
            <a:off x="0" y="411163"/>
            <a:ext cx="860425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8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森林里的野猪啦，小鹿啦，兔子啦，看见狐狸大摇大摆地走过来，跟往常很不一样，都很纳闷。再往狐狸身后一看，呀，一只大老虎！大大小小的野兽吓得撒腿就跑。 </a:t>
            </a:r>
            <a:endParaRPr lang="en-US" altLang="zh-CN" sz="3200" b="1">
              <a:solidFill>
                <a:srgbClr val="0000FF"/>
              </a:solidFill>
              <a:latin typeface="楷体" charset="-122"/>
              <a:ea typeface="楷体" charset="-122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9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老虎信以为真。其实他受骗了。原来，狐狸是借着老虎的威风把百兽吓跑的。</a:t>
            </a:r>
          </a:p>
        </p:txBody>
      </p:sp>
      <p:sp>
        <p:nvSpPr>
          <p:cNvPr id="4" name="椭圆 3">
            <a:extLst>
              <a:ext uri="{FF2B5EF4-FFF2-40B4-BE49-F238E27FC236}"/>
            </a:extLst>
          </p:cNvPr>
          <p:cNvSpPr/>
          <p:nvPr/>
        </p:nvSpPr>
        <p:spPr>
          <a:xfrm>
            <a:off x="1692275" y="2355850"/>
            <a:ext cx="1727200" cy="647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6"/>
          <p:cNvSpPr txBox="1">
            <a:spLocks noChangeArrowheads="1"/>
          </p:cNvSpPr>
          <p:nvPr/>
        </p:nvSpPr>
        <p:spPr bwMode="auto">
          <a:xfrm>
            <a:off x="615950" y="450850"/>
            <a:ext cx="78263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zh-CN" sz="3200" b="1">
                <a:latin typeface="Arial" charset="0"/>
              </a:rPr>
              <a:t>       </a:t>
            </a:r>
            <a:r>
              <a:rPr lang="zh-CN" altLang="zh-CN" sz="3200" b="1">
                <a:latin typeface="Kaiti SC" charset="-122"/>
                <a:ea typeface="Kaiti SC" charset="-122"/>
              </a:rPr>
              <a:t>在茂密的森林里，有</a:t>
            </a:r>
            <a:r>
              <a:rPr lang="zh-CN" altLang="en-US" sz="3200" b="1">
                <a:latin typeface="Kaiti SC" charset="-122"/>
                <a:ea typeface="Kaiti SC" charset="-122"/>
              </a:rPr>
              <a:t>一</a:t>
            </a:r>
            <a:r>
              <a:rPr lang="zh-CN" altLang="zh-CN" sz="3200" b="1">
                <a:latin typeface="Kaiti SC" charset="-122"/>
                <a:ea typeface="Kaiti SC" charset="-122"/>
              </a:rPr>
              <a:t>只老虎正在</a:t>
            </a:r>
            <a:r>
              <a:rPr lang="zh-CN" altLang="zh-CN" sz="3200" b="1">
                <a:solidFill>
                  <a:srgbClr val="FF0000"/>
                </a:solidFill>
                <a:latin typeface="Kaiti SC" charset="-122"/>
                <a:ea typeface="Kaiti SC" charset="-122"/>
              </a:rPr>
              <a:t>寻找食物</a:t>
            </a:r>
            <a:r>
              <a:rPr lang="zh-CN" altLang="zh-CN" sz="3200" b="1">
                <a:latin typeface="Kaiti SC" charset="-122"/>
                <a:ea typeface="Kaiti SC" charset="-122"/>
              </a:rPr>
              <a:t>。一只狐狸从老虎身边</a:t>
            </a:r>
            <a:r>
              <a:rPr lang="zh-CN" altLang="zh-CN" sz="3200" b="1">
                <a:solidFill>
                  <a:srgbClr val="FF0000"/>
                </a:solidFill>
                <a:latin typeface="Kaiti SC" charset="-122"/>
                <a:ea typeface="Kaiti SC" charset="-122"/>
              </a:rPr>
              <a:t>窜过</a:t>
            </a:r>
            <a:r>
              <a:rPr lang="zh-CN" altLang="zh-CN" sz="3200" b="1">
                <a:latin typeface="Kaiti SC" charset="-122"/>
                <a:ea typeface="Kaiti SC" charset="-122"/>
              </a:rPr>
              <a:t>。老虎</a:t>
            </a:r>
            <a:r>
              <a:rPr lang="zh-CN" altLang="zh-CN" sz="3200" b="1">
                <a:solidFill>
                  <a:srgbClr val="FF0000"/>
                </a:solidFill>
                <a:latin typeface="Kaiti SC" charset="-122"/>
                <a:ea typeface="Kaiti SC" charset="-122"/>
              </a:rPr>
              <a:t>扑过去</a:t>
            </a:r>
            <a:r>
              <a:rPr lang="zh-CN" altLang="zh-CN" sz="3200" b="1">
                <a:latin typeface="Kaiti SC" charset="-122"/>
                <a:ea typeface="Kaiti SC" charset="-122"/>
              </a:rPr>
              <a:t>，把狐狸</a:t>
            </a:r>
            <a:r>
              <a:rPr lang="zh-CN" altLang="zh-CN" sz="3200" b="1">
                <a:solidFill>
                  <a:srgbClr val="FF0000"/>
                </a:solidFill>
                <a:latin typeface="Kaiti SC" charset="-122"/>
                <a:ea typeface="Kaiti SC" charset="-122"/>
              </a:rPr>
              <a:t>逮住了</a:t>
            </a:r>
            <a:r>
              <a:rPr lang="zh-CN" altLang="zh-CN" sz="3200" b="1">
                <a:latin typeface="Kaiti SC" charset="-122"/>
                <a:ea typeface="Kaiti SC" charset="-122"/>
              </a:rPr>
              <a:t>。 </a:t>
            </a:r>
          </a:p>
        </p:txBody>
      </p:sp>
      <p:pic>
        <p:nvPicPr>
          <p:cNvPr id="36866" name="Picture 7" descr="Image0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8" b="6906"/>
          <a:stretch>
            <a:fillRect/>
          </a:stretch>
        </p:blipFill>
        <p:spPr bwMode="auto">
          <a:xfrm>
            <a:off x="736600" y="2343150"/>
            <a:ext cx="3257550" cy="23431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4356100" y="2846388"/>
            <a:ext cx="4310063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2700">
                <a:solidFill>
                  <a:srgbClr val="660066"/>
                </a:solidFill>
                <a:latin typeface="Arial" charset="0"/>
                <a:ea typeface="黑体" charset="-122"/>
              </a:rPr>
              <a:t>　　</a:t>
            </a:r>
            <a:r>
              <a:rPr lang="zh-CN" altLang="en-US" sz="2700">
                <a:solidFill>
                  <a:srgbClr val="660066"/>
                </a:solidFill>
                <a:latin typeface="Kaiti SC" charset="-122"/>
                <a:ea typeface="Kaiti SC" charset="-122"/>
              </a:rPr>
              <a:t>你觉得老虎厉害还是狐狸厉害？从哪几个词可以看出来？</a:t>
            </a:r>
          </a:p>
        </p:txBody>
      </p:sp>
      <p:sp>
        <p:nvSpPr>
          <p:cNvPr id="5" name="椭圆 4">
            <a:extLst>
              <a:ext uri="{FF2B5EF4-FFF2-40B4-BE49-F238E27FC236}"/>
            </a:extLst>
          </p:cNvPr>
          <p:cNvSpPr/>
          <p:nvPr/>
        </p:nvSpPr>
        <p:spPr>
          <a:xfrm>
            <a:off x="606425" y="1460500"/>
            <a:ext cx="450850" cy="5270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  <p:sp>
        <p:nvSpPr>
          <p:cNvPr id="9" name="椭圆 8">
            <a:extLst>
              <a:ext uri="{FF2B5EF4-FFF2-40B4-BE49-F238E27FC236}"/>
            </a:extLst>
          </p:cNvPr>
          <p:cNvSpPr/>
          <p:nvPr/>
        </p:nvSpPr>
        <p:spPr>
          <a:xfrm>
            <a:off x="3543300" y="1492250"/>
            <a:ext cx="450850" cy="5270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  <p:bldP spid="5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6"/>
          <p:cNvSpPr txBox="1">
            <a:spLocks noChangeArrowheads="1"/>
          </p:cNvSpPr>
          <p:nvPr/>
        </p:nvSpPr>
        <p:spPr bwMode="auto">
          <a:xfrm>
            <a:off x="615950" y="450850"/>
            <a:ext cx="77724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zh-CN" sz="3200" b="1">
                <a:latin typeface="Arial" charset="0"/>
              </a:rPr>
              <a:t>       </a:t>
            </a:r>
            <a:r>
              <a:rPr lang="zh-CN" altLang="zh-CN" sz="3200" b="1">
                <a:latin typeface="Kaiti SC" charset="-122"/>
                <a:ea typeface="Kaiti SC" charset="-122"/>
              </a:rPr>
              <a:t>在茂密的森林里，有</a:t>
            </a:r>
            <a:r>
              <a:rPr lang="zh-CN" altLang="en-US" sz="3200" b="1">
                <a:latin typeface="Kaiti SC" charset="-122"/>
                <a:ea typeface="Kaiti SC" charset="-122"/>
              </a:rPr>
              <a:t>一</a:t>
            </a:r>
            <a:r>
              <a:rPr lang="zh-CN" altLang="zh-CN" sz="3200" b="1">
                <a:latin typeface="Kaiti SC" charset="-122"/>
                <a:ea typeface="Kaiti SC" charset="-122"/>
              </a:rPr>
              <a:t>只老虎正在寻找食物。一只狐狸从老虎身边</a:t>
            </a:r>
            <a:r>
              <a:rPr lang="zh-CN" altLang="zh-CN" sz="3200" b="1">
                <a:solidFill>
                  <a:srgbClr val="FF0000"/>
                </a:solidFill>
                <a:latin typeface="Kaiti SC" charset="-122"/>
                <a:ea typeface="Kaiti SC" charset="-122"/>
              </a:rPr>
              <a:t>窜过</a:t>
            </a:r>
            <a:r>
              <a:rPr lang="zh-CN" altLang="zh-CN" sz="3200" b="1">
                <a:latin typeface="Kaiti SC" charset="-122"/>
                <a:ea typeface="Kaiti SC" charset="-122"/>
              </a:rPr>
              <a:t>。老虎扑过去，把狐狸逮住了。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0" y="555625"/>
            <a:ext cx="322580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6"/>
          <p:cNvSpPr txBox="1">
            <a:spLocks noChangeArrowheads="1"/>
          </p:cNvSpPr>
          <p:nvPr/>
        </p:nvSpPr>
        <p:spPr bwMode="auto">
          <a:xfrm>
            <a:off x="468313" y="1635125"/>
            <a:ext cx="7991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000" dirty="0">
                <a:latin typeface="Kaiti SC" charset="-122"/>
                <a:ea typeface="Kaiti SC" charset="-122"/>
              </a:rPr>
              <a:t>　　</a:t>
            </a:r>
            <a:r>
              <a:rPr lang="zh-CN" altLang="en-US" sz="3000" b="1" dirty="0">
                <a:latin typeface="Kaiti SC" charset="-122"/>
                <a:ea typeface="Kaiti SC" charset="-122"/>
              </a:rPr>
              <a:t>请同学们自由朗读</a:t>
            </a:r>
            <a:r>
              <a:rPr lang="en-US" altLang="zh-CN" sz="3000" b="1" dirty="0">
                <a:latin typeface="Kaiti SC" charset="-122"/>
                <a:ea typeface="Kaiti SC" charset="-122"/>
              </a:rPr>
              <a:t>2-5</a:t>
            </a:r>
            <a:r>
              <a:rPr lang="zh-CN" altLang="en-US" sz="3000" b="1" dirty="0">
                <a:latin typeface="Kaiti SC" charset="-122"/>
                <a:ea typeface="Kaiti SC" charset="-122"/>
              </a:rPr>
              <a:t>段，用“</a:t>
            </a:r>
            <a:r>
              <a:rPr lang="en-US" altLang="zh-CN" sz="3000" b="1" dirty="0">
                <a:latin typeface="Kaiti SC" charset="-122"/>
                <a:ea typeface="Kaiti SC" charset="-122"/>
              </a:rPr>
              <a:t>——</a:t>
            </a:r>
            <a:r>
              <a:rPr lang="zh-CN" altLang="en-US" sz="3000" b="1" dirty="0">
                <a:latin typeface="Kaiti SC" charset="-122"/>
                <a:ea typeface="Kaiti SC" charset="-122"/>
              </a:rPr>
              <a:t>”画出狐狸的话，用“</a:t>
            </a:r>
            <a:r>
              <a:rPr lang="en-US" altLang="zh-CN" sz="3000" b="1" dirty="0">
                <a:latin typeface="Kaiti SC" charset="-122"/>
                <a:ea typeface="Kaiti SC" charset="-122"/>
              </a:rPr>
              <a:t>〰️〰️</a:t>
            </a:r>
            <a:r>
              <a:rPr lang="zh-CN" altLang="en-US" sz="3000" b="1" dirty="0">
                <a:latin typeface="Kaiti SC" charset="-122"/>
                <a:ea typeface="Kaiti SC" charset="-122"/>
              </a:rPr>
              <a:t>”画出老虎的话。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11188" y="268288"/>
            <a:ext cx="7561262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狐狸眼珠子骨碌碌一转，扯着嗓子问老虎：“你敢吃我？”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为什么不敢？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”老虎一愣。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老天爷派我来管你们百兽，你吃了我，就是违抗了老天爷的命令。我看你有多大的胆子！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老虎被蒙住了，松开了爪子。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3281363" cy="401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164388" y="1158875"/>
            <a:ext cx="1368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kumimoji="1" lang="zh-CN" altLang="en-US" sz="4000" b="1"/>
              <a:t>江乙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1851025"/>
            <a:ext cx="4529137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36613" y="4164013"/>
            <a:ext cx="2447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kumimoji="1" lang="zh-CN" altLang="en-US" sz="4000" b="1"/>
              <a:t>荆宣王</a:t>
            </a:r>
          </a:p>
        </p:txBody>
      </p:sp>
      <p:sp>
        <p:nvSpPr>
          <p:cNvPr id="6" name="云形标注 5">
            <a:extLst>
              <a:ext uri="{FF2B5EF4-FFF2-40B4-BE49-F238E27FC236}"/>
            </a:extLst>
          </p:cNvPr>
          <p:cNvSpPr/>
          <p:nvPr/>
        </p:nvSpPr>
        <p:spPr>
          <a:xfrm>
            <a:off x="2771775" y="123825"/>
            <a:ext cx="4106863" cy="1882775"/>
          </a:xfrm>
          <a:prstGeom prst="cloudCallout">
            <a:avLst>
              <a:gd name="adj1" fmla="val -52156"/>
              <a:gd name="adj2" fmla="val 5515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267075" y="374650"/>
            <a:ext cx="36115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/>
              <a:t>我听说北方的百姓们都害怕楚令尹</a:t>
            </a:r>
            <a:r>
              <a:rPr lang="zh-CN" altLang="en-US" sz="2400">
                <a:hlinkClick r:id="rId3"/>
              </a:rPr>
              <a:t>昭奚恤</a:t>
            </a:r>
            <a:r>
              <a:rPr lang="zh-CN" altLang="en-US" sz="2400"/>
              <a:t>，为什么百姓都怕他呢？</a:t>
            </a:r>
            <a:endParaRPr kumimoji="1"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11188" y="268288"/>
            <a:ext cx="7561262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狐狸眼珠子骨碌碌一转，扯着嗓子问老虎：“你敢吃我？”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3200" b="1" u="w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为什么不敢？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”老虎一愣。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老天爷派我来管你们百兽，你吃了我，就是违抗了老天爷的命令。我看你有多大的胆子！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老虎被蒙住了，松开了爪子。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986" name="直线连接符 4"/>
          <p:cNvCxnSpPr>
            <a:cxnSpLocks/>
          </p:cNvCxnSpPr>
          <p:nvPr/>
        </p:nvCxnSpPr>
        <p:spPr bwMode="auto">
          <a:xfrm>
            <a:off x="2268538" y="1347788"/>
            <a:ext cx="20161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87" name="直线连接符 6"/>
          <p:cNvCxnSpPr>
            <a:cxnSpLocks/>
          </p:cNvCxnSpPr>
          <p:nvPr/>
        </p:nvCxnSpPr>
        <p:spPr bwMode="auto">
          <a:xfrm>
            <a:off x="1547813" y="2787650"/>
            <a:ext cx="62642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88" name="直线连接符 8"/>
          <p:cNvCxnSpPr>
            <a:cxnSpLocks/>
          </p:cNvCxnSpPr>
          <p:nvPr/>
        </p:nvCxnSpPr>
        <p:spPr bwMode="auto">
          <a:xfrm>
            <a:off x="755650" y="3292475"/>
            <a:ext cx="7200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989" name="直线连接符 10"/>
          <p:cNvCxnSpPr>
            <a:cxnSpLocks/>
          </p:cNvCxnSpPr>
          <p:nvPr/>
        </p:nvCxnSpPr>
        <p:spPr bwMode="auto">
          <a:xfrm>
            <a:off x="755650" y="3795713"/>
            <a:ext cx="23034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1"/>
          <p:cNvSpPr txBox="1">
            <a:spLocks noChangeArrowheads="1"/>
          </p:cNvSpPr>
          <p:nvPr/>
        </p:nvSpPr>
        <p:spPr bwMode="auto">
          <a:xfrm>
            <a:off x="179388" y="1268413"/>
            <a:ext cx="88566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   狐狸眼珠子骨碌碌一转，扯着嗓子问老虎：“你敢吃我？”</a:t>
            </a:r>
          </a:p>
        </p:txBody>
      </p:sp>
      <p:pic>
        <p:nvPicPr>
          <p:cNvPr id="43011" name="图片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148013"/>
            <a:ext cx="193516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>
            <a:extLst>
              <a:ext uri="{FF2B5EF4-FFF2-40B4-BE49-F238E27FC236}"/>
            </a:extLst>
          </p:cNvPr>
          <p:cNvSpPr/>
          <p:nvPr/>
        </p:nvSpPr>
        <p:spPr>
          <a:xfrm>
            <a:off x="1908175" y="1268413"/>
            <a:ext cx="3384550" cy="8715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  <p:sp>
        <p:nvSpPr>
          <p:cNvPr id="7" name="椭圆 6">
            <a:extLst>
              <a:ext uri="{FF2B5EF4-FFF2-40B4-BE49-F238E27FC236}"/>
            </a:extLst>
          </p:cNvPr>
          <p:cNvSpPr/>
          <p:nvPr/>
        </p:nvSpPr>
        <p:spPr>
          <a:xfrm>
            <a:off x="5364163" y="1268413"/>
            <a:ext cx="1871662" cy="8715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260350" y="3054350"/>
            <a:ext cx="4743450" cy="1385888"/>
            <a:chOff x="7235" y="4043"/>
            <a:chExt cx="6168" cy="2182"/>
          </a:xfrm>
        </p:grpSpPr>
        <p:sp>
          <p:nvSpPr>
            <p:cNvPr id="43017" name="TextBox 13"/>
            <p:cNvSpPr txBox="1">
              <a:spLocks noChangeArrowheads="1"/>
            </p:cNvSpPr>
            <p:nvPr/>
          </p:nvSpPr>
          <p:spPr bwMode="auto">
            <a:xfrm>
              <a:off x="7235" y="4735"/>
              <a:ext cx="89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r>
                <a:rPr lang="zh-CN" altLang="en-US" sz="2800" b="1"/>
                <a:t>转</a:t>
              </a:r>
            </a:p>
          </p:txBody>
        </p:sp>
        <p:grpSp>
          <p:nvGrpSpPr>
            <p:cNvPr id="43018" name="组合 6"/>
            <p:cNvGrpSpPr>
              <a:grpSpLocks/>
            </p:cNvGrpSpPr>
            <p:nvPr/>
          </p:nvGrpSpPr>
          <p:grpSpPr bwMode="auto">
            <a:xfrm>
              <a:off x="7962" y="4042"/>
              <a:ext cx="5440" cy="2182"/>
              <a:chOff x="2240504" y="4813816"/>
              <a:chExt cx="3453635" cy="1384657"/>
            </a:xfrm>
          </p:grpSpPr>
          <p:sp>
            <p:nvSpPr>
              <p:cNvPr id="12" name="左大括号 11">
                <a:extLst>
                  <a:ext uri="{FF2B5EF4-FFF2-40B4-BE49-F238E27FC236}"/>
                </a:extLst>
              </p:cNvPr>
              <p:cNvSpPr/>
              <p:nvPr/>
            </p:nvSpPr>
            <p:spPr>
              <a:xfrm>
                <a:off x="2240262" y="5033331"/>
                <a:ext cx="150709" cy="950068"/>
              </a:xfrm>
              <a:prstGeom prst="leftBrac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457200" eaLnBrk="1" hangingPunct="1">
                  <a:defRPr/>
                </a:pPr>
                <a:endParaRPr lang="zh-CN" altLang="en-US" sz="2800" b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endParaRPr>
              </a:p>
            </p:txBody>
          </p:sp>
          <p:sp>
            <p:nvSpPr>
              <p:cNvPr id="43020" name="TextBox 8"/>
              <p:cNvSpPr txBox="1">
                <a:spLocks noChangeArrowheads="1"/>
              </p:cNvSpPr>
              <p:nvPr/>
            </p:nvSpPr>
            <p:spPr bwMode="auto">
              <a:xfrm>
                <a:off x="2375411" y="4813816"/>
                <a:ext cx="3318728" cy="13846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457200"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1pPr>
                <a:lvl2pPr marL="742950" indent="-285750" defTabSz="457200"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2pPr>
                <a:lvl3pPr marL="1143000" indent="-228600" defTabSz="457200"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3pPr>
                <a:lvl4pPr marL="1600200" indent="-228600" defTabSz="457200"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4pPr>
                <a:lvl5pPr marL="2057400" indent="-228600" defTabSz="457200"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charset="0"/>
                    <a:ea typeface="宋体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buFont typeface="Arial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方正姚体" charset="0"/>
                    <a:ea typeface="方正姚体" charset="0"/>
                  </a:rPr>
                  <a:t>zhuǎn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宋体" charset="-122"/>
                  </a:rPr>
                  <a:t>（转身 转弯）</a:t>
                </a:r>
                <a:endParaRPr lang="en-US" altLang="zh-CN" sz="2800" b="1">
                  <a:solidFill>
                    <a:srgbClr val="FF0000"/>
                  </a:solidFill>
                  <a:latin typeface="宋体" charset="-122"/>
                </a:endParaRPr>
              </a:p>
              <a:p>
                <a:pPr eaLnBrk="1" hangingPunct="1">
                  <a:lnSpc>
                    <a:spcPct val="150000"/>
                  </a:lnSpc>
                  <a:buFont typeface="Arial" charset="0"/>
                  <a:buNone/>
                </a:pPr>
                <a:r>
                  <a:rPr lang="en-US" altLang="zh-CN" sz="2800" b="1">
                    <a:solidFill>
                      <a:srgbClr val="FF0000"/>
                    </a:solidFill>
                    <a:latin typeface="方正姚体" charset="0"/>
                    <a:ea typeface="方正姚体" charset="0"/>
                  </a:rPr>
                  <a:t>zhuàn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宋体" charset="-122"/>
                  </a:rPr>
                  <a:t>（转动 转圈）</a:t>
                </a:r>
              </a:p>
            </p:txBody>
          </p:sp>
        </p:grp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01713" y="2716213"/>
            <a:ext cx="2974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00B050"/>
                </a:solidFill>
              </a:rPr>
              <a:t>表示翻个面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920750" y="4305300"/>
            <a:ext cx="3351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00B050"/>
                </a:solidFill>
              </a:rPr>
              <a:t>表示原地转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11188" y="268288"/>
            <a:ext cx="7561262" cy="403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狐狸眼珠子骨碌碌一转，扯着嗓子问老虎：“你敢吃我？”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3200" b="1" u="w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为什么不敢？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”老虎一愣。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034" name="直线连接符 4"/>
          <p:cNvCxnSpPr>
            <a:cxnSpLocks/>
          </p:cNvCxnSpPr>
          <p:nvPr/>
        </p:nvCxnSpPr>
        <p:spPr bwMode="auto">
          <a:xfrm>
            <a:off x="2268538" y="1347788"/>
            <a:ext cx="20161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11188" y="268288"/>
            <a:ext cx="7561262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狐狸眼珠子骨碌碌一转，扯着嗓子问老虎：“你敢吃我？”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32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为什么不敢？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”老虎一愣。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老天爷派我来管你们百兽，你吃了我，就是违抗了老天爷的命令。我看你有多大的胆子！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老虎被蒙住了，松开了爪子。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746" name="直线连接符 6"/>
          <p:cNvCxnSpPr>
            <a:cxnSpLocks/>
          </p:cNvCxnSpPr>
          <p:nvPr/>
        </p:nvCxnSpPr>
        <p:spPr bwMode="auto">
          <a:xfrm>
            <a:off x="1547813" y="2787650"/>
            <a:ext cx="62642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47" name="直线连接符 8"/>
          <p:cNvCxnSpPr>
            <a:cxnSpLocks/>
          </p:cNvCxnSpPr>
          <p:nvPr/>
        </p:nvCxnSpPr>
        <p:spPr bwMode="auto">
          <a:xfrm>
            <a:off x="755650" y="3292475"/>
            <a:ext cx="72009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48" name="直线连接符 10"/>
          <p:cNvCxnSpPr>
            <a:cxnSpLocks/>
          </p:cNvCxnSpPr>
          <p:nvPr/>
        </p:nvCxnSpPr>
        <p:spPr bwMode="auto">
          <a:xfrm>
            <a:off x="755650" y="3795713"/>
            <a:ext cx="23034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00" name="组合 7"/>
          <p:cNvGrpSpPr>
            <a:grpSpLocks/>
          </p:cNvGrpSpPr>
          <p:nvPr/>
        </p:nvGrpSpPr>
        <p:grpSpPr bwMode="auto">
          <a:xfrm>
            <a:off x="1000125" y="1462088"/>
            <a:ext cx="2263775" cy="2222500"/>
            <a:chOff x="2437" y="2032"/>
            <a:chExt cx="1244" cy="1264"/>
          </a:xfrm>
        </p:grpSpPr>
        <p:sp>
          <p:nvSpPr>
            <p:cNvPr id="4609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>
                <a:latin typeface="楷体" charset="-122"/>
                <a:ea typeface="楷体" charset="-122"/>
              </a:endParaRPr>
            </a:p>
          </p:txBody>
        </p:sp>
        <p:cxnSp>
          <p:nvCxnSpPr>
            <p:cNvPr id="4609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09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2" name="文本框 64"/>
          <p:cNvSpPr txBox="1">
            <a:spLocks noChangeArrowheads="1"/>
          </p:cNvSpPr>
          <p:nvPr/>
        </p:nvSpPr>
        <p:spPr bwMode="auto">
          <a:xfrm>
            <a:off x="1203325" y="1350963"/>
            <a:ext cx="18589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3800" b="1">
                <a:solidFill>
                  <a:srgbClr val="FF0000"/>
                </a:solidFill>
                <a:latin typeface="楷体" charset="-122"/>
                <a:ea typeface="楷体" charset="-122"/>
              </a:rPr>
              <a:t>食</a:t>
            </a:r>
          </a:p>
        </p:txBody>
      </p:sp>
      <p:grpSp>
        <p:nvGrpSpPr>
          <p:cNvPr id="46083" name="组合 3"/>
          <p:cNvGrpSpPr>
            <a:grpSpLocks/>
          </p:cNvGrpSpPr>
          <p:nvPr/>
        </p:nvGrpSpPr>
        <p:grpSpPr bwMode="auto">
          <a:xfrm>
            <a:off x="179388" y="142875"/>
            <a:ext cx="2736850" cy="1058863"/>
            <a:chOff x="162269" y="139897"/>
            <a:chExt cx="2736744" cy="1058878"/>
          </a:xfrm>
        </p:grpSpPr>
        <p:sp>
          <p:nvSpPr>
            <p:cNvPr id="115" name="Text Box 15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9352" y="614000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ts val="1200"/>
                </a:spcBef>
                <a:defRPr/>
              </a:pPr>
              <a:r>
                <a:rPr lang="zh-CN" altLang="en-US" sz="32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我会写</a:t>
              </a:r>
            </a:p>
          </p:txBody>
        </p:sp>
        <p:pic>
          <p:nvPicPr>
            <p:cNvPr id="46090" name="图片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269" y="139897"/>
              <a:ext cx="1174490" cy="1030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组合 7"/>
          <p:cNvGrpSpPr>
            <a:grpSpLocks/>
          </p:cNvGrpSpPr>
          <p:nvPr/>
        </p:nvGrpSpPr>
        <p:grpSpPr bwMode="auto">
          <a:xfrm>
            <a:off x="5219700" y="1446213"/>
            <a:ext cx="2262188" cy="2220912"/>
            <a:chOff x="2437" y="2032"/>
            <a:chExt cx="1244" cy="1264"/>
          </a:xfrm>
        </p:grpSpPr>
        <p:sp>
          <p:nvSpPr>
            <p:cNvPr id="4608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>
                <a:latin typeface="楷体" charset="-122"/>
                <a:ea typeface="楷体" charset="-122"/>
              </a:endParaRPr>
            </a:p>
          </p:txBody>
        </p:sp>
        <p:cxnSp>
          <p:nvCxnSpPr>
            <p:cNvPr id="4608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08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2" name="文本框 64"/>
          <p:cNvSpPr txBox="1">
            <a:spLocks noChangeArrowheads="1"/>
          </p:cNvSpPr>
          <p:nvPr/>
        </p:nvSpPr>
        <p:spPr bwMode="auto">
          <a:xfrm>
            <a:off x="5329238" y="1350963"/>
            <a:ext cx="18573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3800" b="1">
                <a:solidFill>
                  <a:srgbClr val="FF0000"/>
                </a:solidFill>
                <a:latin typeface="楷体" charset="-122"/>
                <a:ea typeface="楷体" charset="-122"/>
              </a:rPr>
              <a:t>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900113" y="771525"/>
            <a:ext cx="7704137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  <a:buFont typeface="Wingdings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charset="-122"/>
                <a:ea typeface="楷体" charset="-122"/>
              </a:rPr>
              <a:t>    原来，狐狸是借着老虎的威风把百兽吓跑的。</a:t>
            </a:r>
            <a:r>
              <a:rPr lang="zh-CN" altLang="en-US" sz="3600">
                <a:solidFill>
                  <a:srgbClr val="0000FF"/>
                </a:solidFill>
                <a:latin typeface="楷体" charset="-122"/>
                <a:ea typeface="楷体" charset="-122"/>
              </a:rPr>
              <a:t> </a:t>
            </a:r>
          </a:p>
        </p:txBody>
      </p:sp>
      <p:sp>
        <p:nvSpPr>
          <p:cNvPr id="4" name="Text Box 6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987675" y="2638425"/>
            <a:ext cx="3027363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0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狐</a:t>
            </a:r>
            <a:r>
              <a:rPr lang="zh-CN" altLang="en-US" sz="40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假</a:t>
            </a:r>
            <a:r>
              <a:rPr lang="zh-CN" altLang="en-US" sz="40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虎</a:t>
            </a:r>
            <a:r>
              <a:rPr lang="zh-CN" altLang="en-US" sz="40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威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083050" y="3509963"/>
            <a:ext cx="539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借着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43500" y="3509963"/>
            <a:ext cx="539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威风</a:t>
            </a:r>
          </a:p>
        </p:txBody>
      </p:sp>
      <p:sp>
        <p:nvSpPr>
          <p:cNvPr id="8" name="上箭头 7">
            <a:extLst>
              <a:ext uri="{FF2B5EF4-FFF2-40B4-BE49-F238E27FC236}"/>
            </a:extLst>
          </p:cNvPr>
          <p:cNvSpPr/>
          <p:nvPr/>
        </p:nvSpPr>
        <p:spPr>
          <a:xfrm>
            <a:off x="4500563" y="1635125"/>
            <a:ext cx="642937" cy="1003300"/>
          </a:xfrm>
          <a:prstGeom prst="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2"/>
          <p:cNvSpPr>
            <a:spLocks noChangeArrowheads="1"/>
          </p:cNvSpPr>
          <p:nvPr/>
        </p:nvSpPr>
        <p:spPr bwMode="auto">
          <a:xfrm>
            <a:off x="395288" y="627063"/>
            <a:ext cx="7993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老虎</a:t>
            </a:r>
            <a:r>
              <a:rPr lang="zh-CN" altLang="en-US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被</a:t>
            </a:r>
            <a:r>
              <a:rPr lang="zh-CN" altLang="en-US" sz="3600" b="1">
                <a:solidFill>
                  <a:srgbClr val="0000FF"/>
                </a:solidFill>
                <a:latin typeface="楷体" charset="-122"/>
                <a:ea typeface="楷体" charset="-122"/>
              </a:rPr>
              <a:t>蒙</a:t>
            </a:r>
            <a:r>
              <a:rPr lang="zh-CN" altLang="en-US" sz="3200" b="1">
                <a:solidFill>
                  <a:srgbClr val="FF0000"/>
                </a:solidFill>
                <a:latin typeface="楷体" charset="-122"/>
                <a:ea typeface="楷体" charset="-122"/>
              </a:rPr>
              <a:t>住了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，</a:t>
            </a:r>
            <a:r>
              <a:rPr lang="zh-CN" altLang="en-US" sz="3200" b="1">
                <a:solidFill>
                  <a:srgbClr val="FF00FF"/>
                </a:solidFill>
                <a:latin typeface="楷体" charset="-122"/>
                <a:ea typeface="楷体" charset="-122"/>
              </a:rPr>
              <a:t>松开了爪子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。</a:t>
            </a:r>
            <a:endParaRPr lang="en-US" altLang="zh-CN" sz="3200" b="1">
              <a:solidFill>
                <a:srgbClr val="000000"/>
              </a:solidFill>
              <a:latin typeface="楷体" charset="-122"/>
              <a:ea typeface="楷体" charset="-122"/>
            </a:endParaRPr>
          </a:p>
        </p:txBody>
      </p:sp>
      <p:sp>
        <p:nvSpPr>
          <p:cNvPr id="3" name="文本框 2">
            <a:extLst>
              <a:ext uri="{FF2B5EF4-FFF2-40B4-BE49-F238E27FC236}"/>
            </a:extLst>
          </p:cNvPr>
          <p:cNvSpPr txBox="1"/>
          <p:nvPr/>
        </p:nvSpPr>
        <p:spPr>
          <a:xfrm>
            <a:off x="477838" y="1511300"/>
            <a:ext cx="4038600" cy="11985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</a:rPr>
              <a:t>为什么狐狸不趁机逃走？</a:t>
            </a:r>
          </a:p>
        </p:txBody>
      </p:sp>
      <p:sp>
        <p:nvSpPr>
          <p:cNvPr id="2" name="文本框 1">
            <a:extLst>
              <a:ext uri="{FF2B5EF4-FFF2-40B4-BE49-F238E27FC236}"/>
            </a:extLst>
          </p:cNvPr>
          <p:cNvSpPr txBox="1"/>
          <p:nvPr/>
        </p:nvSpPr>
        <p:spPr>
          <a:xfrm>
            <a:off x="717550" y="3325813"/>
            <a:ext cx="3448050" cy="9223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</a:rPr>
              <a:t>当时老虎还不太相信狐狸，可以随时抓它回来，所以狐狸只能继续骗老虎，不然难以虎口脱险。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8527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4" name="Rectangle 3"/>
          <p:cNvSpPr>
            <a:spLocks noChangeArrowheads="1"/>
          </p:cNvSpPr>
          <p:nvPr/>
        </p:nvSpPr>
        <p:spPr bwMode="auto">
          <a:xfrm>
            <a:off x="1385888" y="195263"/>
            <a:ext cx="6373812" cy="1960562"/>
          </a:xfrm>
          <a:prstGeom prst="rect">
            <a:avLst/>
          </a:prstGeom>
          <a:solidFill>
            <a:schemeClr val="accent1">
              <a:alpha val="8705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600" b="1">
                <a:latin typeface="Arial" charset="0"/>
              </a:rPr>
              <a:t>        </a:t>
            </a:r>
            <a:r>
              <a:rPr lang="zh-CN" altLang="en-US" sz="4000" b="1">
                <a:latin typeface="Arial" charset="0"/>
                <a:ea typeface="楷体_GB2312" charset="0"/>
                <a:cs typeface="楷体_GB2312" charset="0"/>
              </a:rPr>
              <a:t>狐狸</a:t>
            </a:r>
            <a:r>
              <a:rPr lang="zh-CN" altLang="en-US" sz="4000" b="1">
                <a:solidFill>
                  <a:srgbClr val="00B050"/>
                </a:solidFill>
                <a:latin typeface="Arial" charset="0"/>
                <a:ea typeface="楷体_GB2312" charset="0"/>
                <a:cs typeface="楷体_GB2312" charset="0"/>
              </a:rPr>
              <a:t>摇了摇尾巴</a:t>
            </a:r>
            <a:r>
              <a:rPr lang="zh-CN" altLang="en-US" sz="4000" b="1">
                <a:latin typeface="Arial" charset="0"/>
                <a:ea typeface="楷体_GB2312" charset="0"/>
                <a:cs typeface="楷体_GB2312" charset="0"/>
              </a:rPr>
              <a:t>，说：“</a:t>
            </a:r>
            <a:r>
              <a:rPr lang="zh-CN" altLang="en-US" sz="4000" b="1" u="sng">
                <a:solidFill>
                  <a:srgbClr val="00B050"/>
                </a:solidFill>
                <a:latin typeface="Arial" charset="0"/>
                <a:ea typeface="楷体_GB2312" charset="0"/>
                <a:cs typeface="楷体_GB2312" charset="0"/>
              </a:rPr>
              <a:t>我带你</a:t>
            </a:r>
            <a:r>
              <a:rPr lang="zh-CN" altLang="en-US" sz="4000" b="1">
                <a:latin typeface="Arial" charset="0"/>
                <a:ea typeface="楷体_GB2312" charset="0"/>
                <a:cs typeface="楷体_GB2312" charset="0"/>
              </a:rPr>
              <a:t>到百兽面前走一趟，让你看看我的威风。”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611188" y="0"/>
            <a:ext cx="7561262" cy="704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狐狸眼珠子骨碌碌一转，扯着嗓子问老虎：“你敢吃我？”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800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为什么不敢？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”老虎一愣。</a:t>
            </a:r>
            <a:r>
              <a:rPr lang="zh-CN" altLang="en-US" sz="28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老天爷派我来管你们百兽，你吃了我，就是违抗了老天爷的命令。我看你有多大的胆子！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老虎被蒙住了，松开了爪子。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狐狸摇了摇尾巴，说：“我带你到百兽面前走一趟，让你看看我的威风。”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2"/>
          <p:cNvSpPr>
            <a:spLocks noChangeArrowheads="1"/>
          </p:cNvSpPr>
          <p:nvPr/>
        </p:nvSpPr>
        <p:spPr bwMode="auto">
          <a:xfrm>
            <a:off x="250825" y="3579813"/>
            <a:ext cx="8497888" cy="1281112"/>
          </a:xfrm>
          <a:prstGeom prst="rect">
            <a:avLst/>
          </a:prstGeom>
          <a:solidFill>
            <a:srgbClr val="F2F2F2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   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 老虎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跟着狐狸朝森林深处走去。</a:t>
            </a:r>
            <a:r>
              <a:rPr lang="zh-CN" altLang="en-US" sz="3200" b="1">
                <a:solidFill>
                  <a:srgbClr val="FF00FF"/>
                </a:solidFill>
                <a:latin typeface="楷体" charset="-122"/>
                <a:ea typeface="楷体" charset="-122"/>
              </a:rPr>
              <a:t>狐狸</a:t>
            </a:r>
            <a:r>
              <a:rPr lang="zh-CN" altLang="en-US" sz="3200" b="1" u="sng">
                <a:solidFill>
                  <a:srgbClr val="FF00FF"/>
                </a:solidFill>
                <a:latin typeface="楷体" charset="-122"/>
                <a:ea typeface="楷体" charset="-122"/>
              </a:rPr>
              <a:t>神气活现</a:t>
            </a:r>
            <a:r>
              <a:rPr lang="zh-CN" altLang="en-US" sz="3200" b="1" u="sng">
                <a:solidFill>
                  <a:srgbClr val="000000"/>
                </a:solidFill>
                <a:latin typeface="楷体" charset="-122"/>
                <a:ea typeface="楷体" charset="-122"/>
              </a:rPr>
              <a:t>，</a:t>
            </a:r>
            <a:r>
              <a:rPr lang="zh-CN" altLang="en-US" sz="3200" b="1" u="sng">
                <a:solidFill>
                  <a:srgbClr val="FF00FF"/>
                </a:solidFill>
                <a:latin typeface="楷体" charset="-122"/>
                <a:ea typeface="楷体" charset="-122"/>
              </a:rPr>
              <a:t>摇头摆尾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；老虎</a:t>
            </a:r>
            <a:r>
              <a:rPr lang="zh-CN" altLang="en-US" sz="3200" b="1" u="sng">
                <a:solidFill>
                  <a:srgbClr val="0000FF"/>
                </a:solidFill>
                <a:latin typeface="楷体" charset="-122"/>
                <a:ea typeface="楷体" charset="-122"/>
              </a:rPr>
              <a:t>半信半疑</a:t>
            </a:r>
            <a:r>
              <a:rPr lang="zh-CN" altLang="en-US" sz="3200" b="1" u="sng">
                <a:solidFill>
                  <a:srgbClr val="000000"/>
                </a:solidFill>
                <a:latin typeface="楷体" charset="-122"/>
                <a:ea typeface="楷体" charset="-122"/>
              </a:rPr>
              <a:t>，</a:t>
            </a:r>
            <a:r>
              <a:rPr lang="zh-CN" altLang="en-US" sz="3200" b="1" u="sng">
                <a:solidFill>
                  <a:srgbClr val="0000FF"/>
                </a:solidFill>
                <a:latin typeface="楷体" charset="-122"/>
                <a:ea typeface="楷体" charset="-122"/>
              </a:rPr>
              <a:t>东张西望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881313"/>
            <a:ext cx="3348037" cy="226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/>
            </a:extLst>
          </p:cNvPr>
          <p:cNvSpPr txBox="1"/>
          <p:nvPr/>
        </p:nvSpPr>
        <p:spPr>
          <a:xfrm>
            <a:off x="251520" y="267494"/>
            <a:ext cx="7848872" cy="2739211"/>
          </a:xfrm>
          <a:prstGeom prst="rect">
            <a:avLst/>
          </a:prstGeom>
          <a:solidFill>
            <a:srgbClr val="FFC000">
              <a:alpha val="20000"/>
            </a:srgbClr>
          </a:solidFill>
          <a:effectLst>
            <a:softEdge rad="114300"/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r>
              <a:rPr lang="zh-CN" altLang="en-US" sz="3200" smtClean="0"/>
              <a:t>         </a:t>
            </a:r>
            <a:r>
              <a:rPr lang="zh-CN" altLang="en-US" sz="2800" smtClean="0"/>
              <a:t>虎求百兽而食之，得狐。</a:t>
            </a:r>
            <a:endParaRPr lang="en-US" altLang="zh-CN" sz="2800" smtClean="0"/>
          </a:p>
          <a:p>
            <a:pPr eaLnBrk="1" hangingPunct="1">
              <a:buFont typeface="Arial" charset="0"/>
              <a:buNone/>
              <a:defRPr/>
            </a:pPr>
            <a:r>
              <a:rPr lang="zh-CN" altLang="en-US" sz="2800" smtClean="0"/>
              <a:t>         狐曰：“子无敢食我也。天帝使我长百兽，今子食我，是逆天帝命也。子以我为不信，吾为子先行，子随我后，观百兽之见我而敢不走乎</a:t>
            </a:r>
            <a:r>
              <a:rPr lang="en-US" altLang="zh-CN" sz="2800" smtClean="0"/>
              <a:t>?</a:t>
            </a:r>
            <a:r>
              <a:rPr lang="zh-CN" altLang="en-US" sz="2800" smtClean="0"/>
              <a:t>”</a:t>
            </a:r>
            <a:endParaRPr lang="en-US" altLang="zh-CN" sz="2800" smtClean="0"/>
          </a:p>
          <a:p>
            <a:pPr eaLnBrk="1" hangingPunct="1">
              <a:buFont typeface="Arial" charset="0"/>
              <a:buNone/>
              <a:defRPr/>
            </a:pPr>
            <a:r>
              <a:rPr lang="zh-CN" altLang="en-US" sz="2800" smtClean="0"/>
              <a:t>        虎以为然，故遂与之行。兽见之皆走。</a:t>
            </a:r>
            <a:endParaRPr lang="en-US" altLang="zh-CN" sz="2800" smtClean="0"/>
          </a:p>
          <a:p>
            <a:pPr eaLnBrk="1" hangingPunct="1">
              <a:buFont typeface="Arial" charset="0"/>
              <a:buNone/>
              <a:defRPr/>
            </a:pPr>
            <a:r>
              <a:rPr lang="zh-CN" altLang="en-US" sz="2800" smtClean="0"/>
              <a:t>        虎不知兽畏己而走也，以为畏狐也。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XC408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372100" y="114300"/>
            <a:ext cx="222408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</a:rPr>
              <a:t>神气活现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</a:rPr>
              <a:t>摇头摆尾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</a:rPr>
              <a:t>大摇大摆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485900" y="228600"/>
            <a:ext cx="2220913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</a:rPr>
              <a:t>半信半疑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</a:rPr>
              <a:t>东张西望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2" descr="dwdcdcd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4"/>
          <a:stretch>
            <a:fillRect/>
          </a:stretch>
        </p:blipFill>
        <p:spPr bwMode="auto">
          <a:xfrm>
            <a:off x="4498975" y="155575"/>
            <a:ext cx="255905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0" name="图片 2" descr="图片1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17463"/>
            <a:ext cx="9161463" cy="517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900238" y="1654175"/>
            <a:ext cx="1728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Arial" charset="0"/>
              </a:rPr>
              <a:t>狡猾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5213350" y="1581150"/>
            <a:ext cx="19446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Arial" charset="0"/>
              </a:rPr>
              <a:t>凶恶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1612900" y="3074988"/>
            <a:ext cx="237648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</a:rPr>
              <a:t>神气活现  摇头摆尾  大摇大摆</a:t>
            </a:r>
            <a:endParaRPr lang="zh-CN" altLang="en-US" sz="36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4924425" y="3219450"/>
            <a:ext cx="24479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</a:rPr>
              <a:t>半信半疑  东张西望</a:t>
            </a:r>
            <a:endParaRPr lang="zh-CN" altLang="en-US" sz="36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971675" y="2433638"/>
            <a:ext cx="11525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Arial" charset="0"/>
              </a:rPr>
              <a:t>得意</a:t>
            </a: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5357813" y="2433638"/>
            <a:ext cx="11509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Arial" charset="0"/>
              </a:rPr>
              <a:t>糊涂</a:t>
            </a:r>
          </a:p>
        </p:txBody>
      </p:sp>
      <p:pic>
        <p:nvPicPr>
          <p:cNvPr id="53257" name="图片 1" descr="eeedewew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175" y="293688"/>
            <a:ext cx="1811338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-9525" y="344488"/>
            <a:ext cx="18176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楷体" charset="-122"/>
                <a:ea typeface="楷体" charset="-122"/>
              </a:rPr>
              <a:t>分一分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62" grpId="0"/>
      <p:bldP spid="45063" grpId="0"/>
      <p:bldP spid="45064" grpId="0"/>
      <p:bldP spid="45065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4"/>
          <p:cNvSpPr txBox="1">
            <a:spLocks noChangeArrowheads="1"/>
          </p:cNvSpPr>
          <p:nvPr/>
        </p:nvSpPr>
        <p:spPr bwMode="auto">
          <a:xfrm>
            <a:off x="376238" y="185738"/>
            <a:ext cx="7827962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</a:rPr>
              <a:t>半信半疑  东张西望    </a:t>
            </a: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  <a:sym typeface="宋体" charset="-122"/>
              </a:rPr>
              <a:t>神气活现</a:t>
            </a:r>
            <a:endParaRPr lang="zh-CN" altLang="en-US" sz="3600" b="1">
              <a:solidFill>
                <a:srgbClr val="C0504D"/>
              </a:solidFill>
              <a:latin typeface="Arial" charset="0"/>
              <a:ea typeface="楷体_GB2312" charset="0"/>
              <a:cs typeface="楷体_GB2312" charset="0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  <a:sym typeface="宋体" charset="-122"/>
              </a:rPr>
              <a:t>摇头摆尾  大摇大摆</a:t>
            </a:r>
            <a:endParaRPr lang="zh-CN" altLang="en-US" sz="3600" b="1">
              <a:solidFill>
                <a:srgbClr val="C0504D"/>
              </a:solidFill>
              <a:latin typeface="Arial" charset="0"/>
              <a:ea typeface="楷体_GB2312" charset="0"/>
              <a:cs typeface="楷体_GB2312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8288" y="1541463"/>
            <a:ext cx="18176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楷体" charset="-122"/>
                <a:ea typeface="楷体" charset="-122"/>
              </a:rPr>
              <a:t>想一想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76425" y="1778000"/>
            <a:ext cx="71310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楷体" charset="-122"/>
                <a:ea typeface="楷体" charset="-122"/>
              </a:rPr>
              <a:t>神气活现   摇头摆尾  半信半疑  东张西望  </a:t>
            </a:r>
          </a:p>
          <a:p>
            <a:pPr eaLnBrk="1" hangingPunct="1">
              <a:buFont typeface="Arial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楷体" charset="-122"/>
                <a:ea typeface="楷体" charset="-122"/>
              </a:rPr>
              <a:t>大摇大摆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4"/>
          <p:cNvSpPr txBox="1">
            <a:spLocks noChangeArrowheads="1"/>
          </p:cNvSpPr>
          <p:nvPr/>
        </p:nvSpPr>
        <p:spPr bwMode="auto">
          <a:xfrm>
            <a:off x="376238" y="185738"/>
            <a:ext cx="7827962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</a:rPr>
              <a:t>半信半疑  东张西望    </a:t>
            </a: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  <a:sym typeface="宋体" charset="-122"/>
              </a:rPr>
              <a:t>神气活现</a:t>
            </a:r>
            <a:endParaRPr lang="zh-CN" altLang="en-US" sz="3600" b="1">
              <a:solidFill>
                <a:srgbClr val="C0504D"/>
              </a:solidFill>
              <a:latin typeface="Arial" charset="0"/>
              <a:ea typeface="楷体_GB2312" charset="0"/>
              <a:cs typeface="楷体_GB2312" charset="0"/>
            </a:endParaRPr>
          </a:p>
          <a:p>
            <a:pPr eaLnBrk="1" hangingPunct="1">
              <a:buFont typeface="Arial" charset="0"/>
              <a:buNone/>
            </a:pPr>
            <a:r>
              <a:rPr lang="zh-CN" altLang="en-US" sz="3600" b="1">
                <a:solidFill>
                  <a:srgbClr val="C0504D"/>
                </a:solidFill>
                <a:latin typeface="Arial" charset="0"/>
                <a:ea typeface="楷体_GB2312" charset="0"/>
                <a:cs typeface="楷体_GB2312" charset="0"/>
                <a:sym typeface="宋体" charset="-122"/>
              </a:rPr>
              <a:t>摇头摆尾  大摇大摆</a:t>
            </a:r>
            <a:endParaRPr lang="zh-CN" altLang="en-US" sz="3600" b="1">
              <a:solidFill>
                <a:srgbClr val="C0504D"/>
              </a:solidFill>
              <a:latin typeface="Arial" charset="0"/>
              <a:ea typeface="楷体_GB2312" charset="0"/>
              <a:cs typeface="楷体_GB2312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40075" y="2055813"/>
            <a:ext cx="18176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3600">
                <a:solidFill>
                  <a:srgbClr val="0000FF"/>
                </a:solidFill>
                <a:latin typeface="楷体" charset="-122"/>
                <a:ea typeface="楷体" charset="-122"/>
              </a:rPr>
              <a:t>演一演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组合 4"/>
          <p:cNvGrpSpPr>
            <a:grpSpLocks/>
          </p:cNvGrpSpPr>
          <p:nvPr/>
        </p:nvGrpSpPr>
        <p:grpSpPr bwMode="auto">
          <a:xfrm>
            <a:off x="107950" y="195263"/>
            <a:ext cx="4968875" cy="4629150"/>
            <a:chOff x="609600" y="737936"/>
            <a:chExt cx="5181600" cy="3376864"/>
          </a:xfrm>
        </p:grpSpPr>
        <p:pic>
          <p:nvPicPr>
            <p:cNvPr id="56324" name="Picture 4" descr="K)5TICM)$EWRYH7KILJ@U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737937"/>
              <a:ext cx="4688537" cy="3376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2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737936"/>
              <a:ext cx="1981200" cy="1090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矩形 6"/>
          <p:cNvSpPr>
            <a:spLocks noChangeArrowheads="1"/>
          </p:cNvSpPr>
          <p:nvPr/>
        </p:nvSpPr>
        <p:spPr bwMode="auto">
          <a:xfrm>
            <a:off x="3059113" y="627063"/>
            <a:ext cx="5545137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    森林里的野猪啦，小鹿啦，兔子啦，看见狐狸</a:t>
            </a:r>
            <a:r>
              <a:rPr lang="zh-CN" altLang="en-US" sz="3200" b="1" u="sng">
                <a:solidFill>
                  <a:srgbClr val="FF0000"/>
                </a:solidFill>
                <a:latin typeface="楷体" charset="-122"/>
                <a:ea typeface="楷体" charset="-122"/>
              </a:rPr>
              <a:t>大摇大摆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地走过来，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跟往常很不一样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，都很纳闷。再往狐狸身后一看，呀，一只大老虎！</a:t>
            </a:r>
            <a:r>
              <a:rPr lang="zh-CN" altLang="en-US" sz="3200" b="1" u="sng">
                <a:solidFill>
                  <a:srgbClr val="0000FF"/>
                </a:solidFill>
                <a:latin typeface="楷体" charset="-122"/>
                <a:ea typeface="楷体" charset="-122"/>
              </a:rPr>
              <a:t>大大小小的野兽吓得撒腿就跑</a:t>
            </a:r>
            <a:r>
              <a:rPr lang="zh-CN" altLang="en-US" sz="3200" b="1">
                <a:solidFill>
                  <a:srgbClr val="000000"/>
                </a:solidFill>
                <a:latin typeface="楷体" charset="-122"/>
                <a:ea typeface="楷体" charset="-122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6"/>
          <p:cNvSpPr txBox="1">
            <a:spLocks noChangeArrowheads="1"/>
          </p:cNvSpPr>
          <p:nvPr/>
        </p:nvSpPr>
        <p:spPr bwMode="auto">
          <a:xfrm>
            <a:off x="2030413" y="835025"/>
            <a:ext cx="54864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zh-CN" sz="2700">
                <a:solidFill>
                  <a:srgbClr val="000000"/>
                </a:solidFill>
                <a:latin typeface="Arial" charset="0"/>
                <a:ea typeface="华文中宋" charset="-122"/>
              </a:rPr>
              <a:t>　　</a:t>
            </a:r>
          </a:p>
        </p:txBody>
      </p:sp>
      <p:pic>
        <p:nvPicPr>
          <p:cNvPr id="57346" name="Picture 7" descr="狐假虎威1"/>
          <p:cNvPicPr>
            <a:picLocks noChangeAspect="1" noChangeArrowheads="1"/>
          </p:cNvPicPr>
          <p:nvPr/>
        </p:nvPicPr>
        <p:blipFill>
          <a:blip r:embed="rId2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513" y="265113"/>
            <a:ext cx="5600700" cy="308451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47" name="Text Box 8"/>
          <p:cNvSpPr txBox="1">
            <a:spLocks noChangeArrowheads="1"/>
          </p:cNvSpPr>
          <p:nvPr/>
        </p:nvSpPr>
        <p:spPr bwMode="auto">
          <a:xfrm>
            <a:off x="5230813" y="777875"/>
            <a:ext cx="27432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zh-CN" sz="3000" b="1">
                <a:solidFill>
                  <a:srgbClr val="990000"/>
                </a:solidFill>
                <a:latin typeface="Arial" charset="0"/>
                <a:ea typeface="楷体_GB2312" charset="0"/>
                <a:cs typeface="楷体_GB2312" charset="0"/>
              </a:rPr>
              <a:t>　　</a:t>
            </a:r>
          </a:p>
        </p:txBody>
      </p:sp>
      <p:sp>
        <p:nvSpPr>
          <p:cNvPr id="57348" name="Text Box 12"/>
          <p:cNvSpPr txBox="1">
            <a:spLocks noChangeArrowheads="1"/>
          </p:cNvSpPr>
          <p:nvPr/>
        </p:nvSpPr>
        <p:spPr bwMode="auto">
          <a:xfrm>
            <a:off x="1744663" y="3578225"/>
            <a:ext cx="600075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100">
                <a:solidFill>
                  <a:srgbClr val="0000FF"/>
                </a:solidFill>
                <a:latin typeface="Arial" charset="0"/>
              </a:rPr>
              <a:t>如果你是这只老虎，看到百兽撒腿就跑的样子，你会想些什么？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6"/>
          <p:cNvSpPr txBox="1">
            <a:spLocks noChangeArrowheads="1"/>
          </p:cNvSpPr>
          <p:nvPr/>
        </p:nvSpPr>
        <p:spPr bwMode="auto">
          <a:xfrm>
            <a:off x="2000250" y="742950"/>
            <a:ext cx="22288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3000">
                <a:solidFill>
                  <a:srgbClr val="990000"/>
                </a:solidFill>
                <a:latin typeface="Arial" charset="0"/>
                <a:ea typeface="黑体" charset="-122"/>
              </a:rPr>
              <a:t>小组讨论：</a:t>
            </a:r>
          </a:p>
        </p:txBody>
      </p:sp>
      <p:sp>
        <p:nvSpPr>
          <p:cNvPr id="58370" name="Text Box 7"/>
          <p:cNvSpPr txBox="1">
            <a:spLocks noChangeArrowheads="1"/>
          </p:cNvSpPr>
          <p:nvPr/>
        </p:nvSpPr>
        <p:spPr bwMode="auto">
          <a:xfrm>
            <a:off x="835025" y="1473200"/>
            <a:ext cx="65944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2700" b="1">
                <a:solidFill>
                  <a:srgbClr val="000000"/>
                </a:solidFill>
                <a:latin typeface="Arial" charset="0"/>
                <a:ea typeface="楷体_GB2312" charset="0"/>
                <a:cs typeface="楷体_GB2312" charset="0"/>
              </a:rPr>
              <a:t>　　</a:t>
            </a:r>
            <a:r>
              <a:rPr lang="zh-CN" altLang="en-US" sz="3000" b="1">
                <a:solidFill>
                  <a:srgbClr val="0000CC"/>
                </a:solidFill>
                <a:latin typeface="Arial" charset="0"/>
                <a:ea typeface="楷体_GB2312" charset="0"/>
                <a:cs typeface="楷体_GB2312" charset="0"/>
              </a:rPr>
              <a:t>百兽是因为怕狐狸而逃走的吗？说明原因。</a:t>
            </a:r>
          </a:p>
        </p:txBody>
      </p:sp>
      <p:pic>
        <p:nvPicPr>
          <p:cNvPr id="58371" name="Picture 8" descr="pic_2706720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AF3"/>
              </a:clrFrom>
              <a:clrTo>
                <a:srgbClr val="F5FA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628650"/>
            <a:ext cx="12573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 Box 9">
            <a:extLst>
              <a:ext uri="{FF2B5EF4-FFF2-40B4-BE49-F238E27FC236}"/>
            </a:extLst>
          </p:cNvPr>
          <p:cNvSpPr txBox="1"/>
          <p:nvPr/>
        </p:nvSpPr>
        <p:spPr>
          <a:xfrm>
            <a:off x="1600200" y="2706688"/>
            <a:ext cx="588645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4950" noProof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呀，是一只大老虎！</a:t>
            </a: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zh-CN" altLang="en-US" sz="2700" noProof="1">
              <a:solidFill>
                <a:prstClr val="black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4352" name="文本框 14351"/>
          <p:cNvSpPr txBox="1">
            <a:spLocks noChangeArrowheads="1"/>
          </p:cNvSpPr>
          <p:nvPr/>
        </p:nvSpPr>
        <p:spPr bwMode="auto">
          <a:xfrm>
            <a:off x="1714500" y="3771900"/>
            <a:ext cx="50863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2700">
                <a:solidFill>
                  <a:srgbClr val="000000"/>
                </a:solidFill>
                <a:latin typeface="Arial" charset="0"/>
              </a:rPr>
              <a:t>      百兽不怕狐狸而是怕狐狸后面的老虎。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1"/>
          <p:cNvSpPr>
            <a:spLocks noChangeArrowheads="1"/>
          </p:cNvSpPr>
          <p:nvPr/>
        </p:nvSpPr>
        <p:spPr bwMode="auto">
          <a:xfrm>
            <a:off x="755650" y="419100"/>
            <a:ext cx="6696075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charset="-122"/>
                <a:ea typeface="黑体" charset="-122"/>
              </a:rPr>
              <a:t>学了这篇课文我们知道了什么？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5650" y="1131888"/>
            <a:ext cx="7561263" cy="192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charset="-122"/>
              </a:rPr>
              <a:t>    在生活中，用“狐假虎威”这个词比喻一种人，这种人自己没有本领，却仗着别人的势力欺压他人。</a:t>
            </a:r>
          </a:p>
        </p:txBody>
      </p:sp>
      <p:pic>
        <p:nvPicPr>
          <p:cNvPr id="29700" name="Picture 4" descr="狐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3292475"/>
            <a:ext cx="1677988" cy="156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老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3030538"/>
            <a:ext cx="2016125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00" name="组合 7"/>
          <p:cNvGrpSpPr>
            <a:grpSpLocks/>
          </p:cNvGrpSpPr>
          <p:nvPr/>
        </p:nvGrpSpPr>
        <p:grpSpPr bwMode="auto">
          <a:xfrm>
            <a:off x="1000125" y="1462088"/>
            <a:ext cx="2263775" cy="2222500"/>
            <a:chOff x="2437" y="2032"/>
            <a:chExt cx="1244" cy="1264"/>
          </a:xfrm>
        </p:grpSpPr>
        <p:sp>
          <p:nvSpPr>
            <p:cNvPr id="6042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>
                <a:latin typeface="楷体" charset="-122"/>
                <a:ea typeface="楷体" charset="-122"/>
              </a:endParaRPr>
            </a:p>
          </p:txBody>
        </p:sp>
        <p:cxnSp>
          <p:nvCxnSpPr>
            <p:cNvPr id="6042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42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2" name="文本框 64"/>
          <p:cNvSpPr txBox="1">
            <a:spLocks noChangeArrowheads="1"/>
          </p:cNvSpPr>
          <p:nvPr/>
        </p:nvSpPr>
        <p:spPr bwMode="auto">
          <a:xfrm>
            <a:off x="1203325" y="1350963"/>
            <a:ext cx="1858963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3800" b="1">
                <a:solidFill>
                  <a:srgbClr val="FF0000"/>
                </a:solidFill>
                <a:latin typeface="楷体" charset="-122"/>
                <a:ea typeface="楷体" charset="-122"/>
              </a:rPr>
              <a:t>就</a:t>
            </a:r>
          </a:p>
        </p:txBody>
      </p:sp>
      <p:grpSp>
        <p:nvGrpSpPr>
          <p:cNvPr id="60419" name="组合 3"/>
          <p:cNvGrpSpPr>
            <a:grpSpLocks/>
          </p:cNvGrpSpPr>
          <p:nvPr/>
        </p:nvGrpSpPr>
        <p:grpSpPr bwMode="auto">
          <a:xfrm>
            <a:off x="179388" y="142875"/>
            <a:ext cx="2736850" cy="1058863"/>
            <a:chOff x="162269" y="139897"/>
            <a:chExt cx="2736744" cy="1058878"/>
          </a:xfrm>
        </p:grpSpPr>
        <p:sp>
          <p:nvSpPr>
            <p:cNvPr id="115" name="Text Box 15">
              <a:extLst>
                <a:ext uri="{FF2B5EF4-FFF2-40B4-BE49-F238E27FC236}"/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9352" y="614000"/>
              <a:ext cx="1829661" cy="584775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ts val="1200"/>
                </a:spcBef>
                <a:defRPr/>
              </a:pPr>
              <a:r>
                <a:rPr lang="zh-CN" altLang="en-US" sz="3200" b="1" dirty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我会写</a:t>
              </a:r>
            </a:p>
          </p:txBody>
        </p:sp>
        <p:pic>
          <p:nvPicPr>
            <p:cNvPr id="60426" name="图片 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269" y="139897"/>
              <a:ext cx="1174490" cy="1030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组合 7"/>
          <p:cNvGrpSpPr>
            <a:grpSpLocks/>
          </p:cNvGrpSpPr>
          <p:nvPr/>
        </p:nvGrpSpPr>
        <p:grpSpPr bwMode="auto">
          <a:xfrm>
            <a:off x="5219700" y="1446213"/>
            <a:ext cx="2262188" cy="2220912"/>
            <a:chOff x="2437" y="2032"/>
            <a:chExt cx="1244" cy="1264"/>
          </a:xfrm>
        </p:grpSpPr>
        <p:sp>
          <p:nvSpPr>
            <p:cNvPr id="6042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>
                <a:latin typeface="楷体" charset="-122"/>
                <a:ea typeface="楷体" charset="-122"/>
              </a:endParaRPr>
            </a:p>
          </p:txBody>
        </p:sp>
        <p:cxnSp>
          <p:nvCxnSpPr>
            <p:cNvPr id="6042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42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2" name="文本框 64"/>
          <p:cNvSpPr txBox="1">
            <a:spLocks noChangeArrowheads="1"/>
          </p:cNvSpPr>
          <p:nvPr/>
        </p:nvSpPr>
        <p:spPr bwMode="auto">
          <a:xfrm>
            <a:off x="5508625" y="1350963"/>
            <a:ext cx="185737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13800" b="1">
                <a:solidFill>
                  <a:srgbClr val="FF0000"/>
                </a:solidFill>
                <a:latin typeface="楷体" charset="-122"/>
                <a:ea typeface="楷体" charset="-122"/>
              </a:rPr>
              <a:t>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8"/>
          <p:cNvSpPr txBox="1">
            <a:spLocks noChangeArrowheads="1"/>
          </p:cNvSpPr>
          <p:nvPr/>
        </p:nvSpPr>
        <p:spPr bwMode="auto">
          <a:xfrm>
            <a:off x="900113" y="746125"/>
            <a:ext cx="792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假</a:t>
            </a:r>
          </a:p>
        </p:txBody>
      </p:sp>
      <p:sp>
        <p:nvSpPr>
          <p:cNvPr id="26626" name="文本框 19"/>
          <p:cNvSpPr txBox="1">
            <a:spLocks noChangeArrowheads="1"/>
          </p:cNvSpPr>
          <p:nvPr/>
        </p:nvSpPr>
        <p:spPr bwMode="auto">
          <a:xfrm>
            <a:off x="2517775" y="744538"/>
            <a:ext cx="7921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威</a:t>
            </a:r>
          </a:p>
        </p:txBody>
      </p:sp>
      <p:sp>
        <p:nvSpPr>
          <p:cNvPr id="26627" name="文本框 20"/>
          <p:cNvSpPr txBox="1">
            <a:spLocks noChangeArrowheads="1"/>
          </p:cNvSpPr>
          <p:nvPr/>
        </p:nvSpPr>
        <p:spPr bwMode="auto">
          <a:xfrm>
            <a:off x="4229100" y="744538"/>
            <a:ext cx="7921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转</a:t>
            </a:r>
          </a:p>
        </p:txBody>
      </p:sp>
      <p:sp>
        <p:nvSpPr>
          <p:cNvPr id="26628" name="文本框 21"/>
          <p:cNvSpPr txBox="1">
            <a:spLocks noChangeArrowheads="1"/>
          </p:cNvSpPr>
          <p:nvPr/>
        </p:nvSpPr>
        <p:spPr bwMode="auto">
          <a:xfrm>
            <a:off x="5826125" y="744538"/>
            <a:ext cx="7921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扯</a:t>
            </a:r>
          </a:p>
        </p:txBody>
      </p:sp>
      <p:sp>
        <p:nvSpPr>
          <p:cNvPr id="26629" name="文本框 22"/>
          <p:cNvSpPr txBox="1">
            <a:spLocks noChangeArrowheads="1"/>
          </p:cNvSpPr>
          <p:nvPr/>
        </p:nvSpPr>
        <p:spPr bwMode="auto">
          <a:xfrm>
            <a:off x="7502525" y="744538"/>
            <a:ext cx="7921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嗓</a:t>
            </a:r>
          </a:p>
        </p:txBody>
      </p:sp>
      <p:sp>
        <p:nvSpPr>
          <p:cNvPr id="26630" name="文本框 23"/>
          <p:cNvSpPr txBox="1">
            <a:spLocks noChangeArrowheads="1"/>
          </p:cNvSpPr>
          <p:nvPr/>
        </p:nvSpPr>
        <p:spPr bwMode="auto">
          <a:xfrm>
            <a:off x="866775" y="1760538"/>
            <a:ext cx="790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派</a:t>
            </a:r>
          </a:p>
        </p:txBody>
      </p:sp>
      <p:sp>
        <p:nvSpPr>
          <p:cNvPr id="26631" name="文本框 24"/>
          <p:cNvSpPr txBox="1">
            <a:spLocks noChangeArrowheads="1"/>
          </p:cNvSpPr>
          <p:nvPr/>
        </p:nvSpPr>
        <p:spPr bwMode="auto">
          <a:xfrm>
            <a:off x="2482850" y="1747838"/>
            <a:ext cx="7921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违</a:t>
            </a:r>
          </a:p>
        </p:txBody>
      </p:sp>
      <p:sp>
        <p:nvSpPr>
          <p:cNvPr id="26632" name="文本框 25"/>
          <p:cNvSpPr txBox="1">
            <a:spLocks noChangeArrowheads="1"/>
          </p:cNvSpPr>
          <p:nvPr/>
        </p:nvSpPr>
        <p:spPr bwMode="auto">
          <a:xfrm>
            <a:off x="4194175" y="1747838"/>
            <a:ext cx="7921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抗</a:t>
            </a:r>
          </a:p>
        </p:txBody>
      </p:sp>
      <p:sp>
        <p:nvSpPr>
          <p:cNvPr id="26633" name="文本框 26"/>
          <p:cNvSpPr txBox="1">
            <a:spLocks noChangeArrowheads="1"/>
          </p:cNvSpPr>
          <p:nvPr/>
        </p:nvSpPr>
        <p:spPr bwMode="auto">
          <a:xfrm>
            <a:off x="5792788" y="1747838"/>
            <a:ext cx="7921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爪</a:t>
            </a:r>
          </a:p>
        </p:txBody>
      </p:sp>
      <p:sp>
        <p:nvSpPr>
          <p:cNvPr id="26634" name="文本框 27"/>
          <p:cNvSpPr txBox="1">
            <a:spLocks noChangeArrowheads="1"/>
          </p:cNvSpPr>
          <p:nvPr/>
        </p:nvSpPr>
        <p:spPr bwMode="auto">
          <a:xfrm>
            <a:off x="7469188" y="1758950"/>
            <a:ext cx="7921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趟</a:t>
            </a:r>
          </a:p>
        </p:txBody>
      </p:sp>
      <p:sp>
        <p:nvSpPr>
          <p:cNvPr id="26635" name="文本框 28"/>
          <p:cNvSpPr txBox="1">
            <a:spLocks noChangeArrowheads="1"/>
          </p:cNvSpPr>
          <p:nvPr/>
        </p:nvSpPr>
        <p:spPr bwMode="auto">
          <a:xfrm>
            <a:off x="866775" y="2935288"/>
            <a:ext cx="7905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神</a:t>
            </a:r>
          </a:p>
        </p:txBody>
      </p:sp>
      <p:sp>
        <p:nvSpPr>
          <p:cNvPr id="26636" name="文本框 29"/>
          <p:cNvSpPr txBox="1">
            <a:spLocks noChangeArrowheads="1"/>
          </p:cNvSpPr>
          <p:nvPr/>
        </p:nvSpPr>
        <p:spPr bwMode="auto">
          <a:xfrm>
            <a:off x="2482850" y="2935288"/>
            <a:ext cx="7921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猪</a:t>
            </a:r>
          </a:p>
        </p:txBody>
      </p:sp>
      <p:sp>
        <p:nvSpPr>
          <p:cNvPr id="26637" name="文本框 30"/>
          <p:cNvSpPr txBox="1">
            <a:spLocks noChangeArrowheads="1"/>
          </p:cNvSpPr>
          <p:nvPr/>
        </p:nvSpPr>
        <p:spPr bwMode="auto">
          <a:xfrm>
            <a:off x="4194175" y="2924175"/>
            <a:ext cx="7921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纳</a:t>
            </a:r>
          </a:p>
        </p:txBody>
      </p:sp>
      <p:sp>
        <p:nvSpPr>
          <p:cNvPr id="26638" name="文本框 31"/>
          <p:cNvSpPr txBox="1">
            <a:spLocks noChangeArrowheads="1"/>
          </p:cNvSpPr>
          <p:nvPr/>
        </p:nvSpPr>
        <p:spPr bwMode="auto">
          <a:xfrm>
            <a:off x="5792788" y="2935288"/>
            <a:ext cx="792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闷</a:t>
            </a:r>
          </a:p>
        </p:txBody>
      </p:sp>
      <p:sp>
        <p:nvSpPr>
          <p:cNvPr id="26639" name="文本框 32"/>
          <p:cNvSpPr txBox="1">
            <a:spLocks noChangeArrowheads="1"/>
          </p:cNvSpPr>
          <p:nvPr/>
        </p:nvSpPr>
        <p:spPr bwMode="auto">
          <a:xfrm>
            <a:off x="7469188" y="2935288"/>
            <a:ext cx="792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受</a:t>
            </a:r>
          </a:p>
        </p:txBody>
      </p:sp>
      <p:sp>
        <p:nvSpPr>
          <p:cNvPr id="26640" name="文本框 33"/>
          <p:cNvSpPr txBox="1">
            <a:spLocks noChangeArrowheads="1"/>
          </p:cNvSpPr>
          <p:nvPr/>
        </p:nvSpPr>
        <p:spPr bwMode="auto">
          <a:xfrm>
            <a:off x="4816475" y="3967163"/>
            <a:ext cx="7921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借</a:t>
            </a:r>
          </a:p>
        </p:txBody>
      </p:sp>
      <p:sp>
        <p:nvSpPr>
          <p:cNvPr id="26641" name="文本框 32"/>
          <p:cNvSpPr txBox="1">
            <a:spLocks noChangeArrowheads="1"/>
          </p:cNvSpPr>
          <p:nvPr/>
        </p:nvSpPr>
        <p:spPr bwMode="auto">
          <a:xfrm>
            <a:off x="2889250" y="3989388"/>
            <a:ext cx="7921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algn="ctr"/>
            <a:r>
              <a:rPr lang="zh-CN" altLang="en-US" sz="4400" b="1">
                <a:solidFill>
                  <a:srgbClr val="0000FF"/>
                </a:solidFill>
                <a:latin typeface="宋体" charset="-122"/>
              </a:rPr>
              <a:t>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3281363" cy="401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文本框 2"/>
          <p:cNvSpPr txBox="1">
            <a:spLocks noChangeArrowheads="1"/>
          </p:cNvSpPr>
          <p:nvPr/>
        </p:nvSpPr>
        <p:spPr bwMode="auto">
          <a:xfrm>
            <a:off x="7854950" y="1155700"/>
            <a:ext cx="1368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kumimoji="1" lang="zh-CN" altLang="en-US" sz="4000" b="1"/>
              <a:t>江乙</a:t>
            </a:r>
          </a:p>
        </p:txBody>
      </p:sp>
      <p:pic>
        <p:nvPicPr>
          <p:cNvPr id="27651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28" r="26865"/>
          <a:stretch>
            <a:fillRect/>
          </a:stretch>
        </p:blipFill>
        <p:spPr bwMode="auto">
          <a:xfrm>
            <a:off x="7037388" y="1885950"/>
            <a:ext cx="2087562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文本框 4"/>
          <p:cNvSpPr txBox="1">
            <a:spLocks noChangeArrowheads="1"/>
          </p:cNvSpPr>
          <p:nvPr/>
        </p:nvSpPr>
        <p:spPr bwMode="auto">
          <a:xfrm>
            <a:off x="836613" y="4164013"/>
            <a:ext cx="2447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kumimoji="1" lang="zh-CN" altLang="en-US" sz="4000" b="1"/>
              <a:t>荆宣王</a:t>
            </a:r>
          </a:p>
        </p:txBody>
      </p:sp>
      <p:sp>
        <p:nvSpPr>
          <p:cNvPr id="6" name="云形标注 5">
            <a:extLst>
              <a:ext uri="{FF2B5EF4-FFF2-40B4-BE49-F238E27FC236}"/>
            </a:extLst>
          </p:cNvPr>
          <p:cNvSpPr/>
          <p:nvPr/>
        </p:nvSpPr>
        <p:spPr>
          <a:xfrm>
            <a:off x="2916238" y="195263"/>
            <a:ext cx="4776787" cy="2862262"/>
          </a:xfrm>
          <a:prstGeom prst="cloudCallout">
            <a:avLst>
              <a:gd name="adj1" fmla="val 34400"/>
              <a:gd name="adj2" fmla="val 8611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kumimoji="1" lang="zh-CN" altLang="en-US"/>
          </a:p>
        </p:txBody>
      </p:sp>
      <p:sp>
        <p:nvSpPr>
          <p:cNvPr id="27654" name="文本框 6"/>
          <p:cNvSpPr txBox="1">
            <a:spLocks noChangeArrowheads="1"/>
          </p:cNvSpPr>
          <p:nvPr/>
        </p:nvSpPr>
        <p:spPr bwMode="auto">
          <a:xfrm>
            <a:off x="3122613" y="811213"/>
            <a:ext cx="4545012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000"/>
              <a:t>现在大王的国土方圆五千里，披铠甲的战士有上百万，却把百万大军托付给昭奚恤。所以，北方诸侯害怕昭奚恤，这件事的实情是害怕大王的军队，这就像群兽害怕老虎一样啊。</a:t>
            </a:r>
            <a:endParaRPr kumimoji="1"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6"/>
          <p:cNvSpPr txBox="1">
            <a:spLocks noChangeArrowheads="1"/>
          </p:cNvSpPr>
          <p:nvPr/>
        </p:nvSpPr>
        <p:spPr bwMode="auto">
          <a:xfrm>
            <a:off x="615950" y="450850"/>
            <a:ext cx="78263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zh-CN" sz="3200" b="1">
                <a:latin typeface="Arial" charset="0"/>
              </a:rPr>
              <a:t>       </a:t>
            </a:r>
            <a:r>
              <a:rPr lang="zh-CN" altLang="zh-CN" sz="3200" b="1">
                <a:latin typeface="Kaiti SC" charset="-122"/>
                <a:ea typeface="Kaiti SC" charset="-122"/>
              </a:rPr>
              <a:t>在茂密的森林里，有</a:t>
            </a:r>
            <a:r>
              <a:rPr lang="zh-CN" altLang="en-US" sz="3200" b="1">
                <a:latin typeface="Kaiti SC" charset="-122"/>
                <a:ea typeface="Kaiti SC" charset="-122"/>
              </a:rPr>
              <a:t>一</a:t>
            </a:r>
            <a:r>
              <a:rPr lang="zh-CN" altLang="zh-CN" sz="3200" b="1">
                <a:latin typeface="Kaiti SC" charset="-122"/>
                <a:ea typeface="Kaiti SC" charset="-122"/>
              </a:rPr>
              <a:t>只老虎正在寻找食物。一只狐狸从老虎身边窜过。老虎扑过去，把狐狸逮住了。 </a:t>
            </a:r>
          </a:p>
        </p:txBody>
      </p:sp>
      <p:sp>
        <p:nvSpPr>
          <p:cNvPr id="28674" name="Rectangle 3"/>
          <p:cNvSpPr txBox="1">
            <a:spLocks noRot="1" noChangeArrowheads="1"/>
          </p:cNvSpPr>
          <p:nvPr/>
        </p:nvSpPr>
        <p:spPr bwMode="auto">
          <a:xfrm>
            <a:off x="615950" y="2211388"/>
            <a:ext cx="8132763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  <a:buFont typeface="Wingdings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charset="-122"/>
                <a:ea typeface="楷体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charset="-122"/>
                <a:ea typeface="楷体" charset="-122"/>
              </a:rPr>
              <a:t>老虎信以为真。其实他受骗了。原来，狐狸是借着老虎的威风把百兽吓跑的。</a:t>
            </a:r>
            <a:r>
              <a:rPr lang="zh-CN" altLang="en-US" sz="3200">
                <a:solidFill>
                  <a:srgbClr val="0000FF"/>
                </a:solidFill>
                <a:latin typeface="楷体" charset="-122"/>
                <a:ea typeface="楷体" charset="-122"/>
              </a:rPr>
              <a:t> </a:t>
            </a:r>
            <a:endParaRPr lang="zh-CN" altLang="en-US" sz="3600">
              <a:solidFill>
                <a:srgbClr val="0000FF"/>
              </a:solidFill>
              <a:latin typeface="楷体" charset="-122"/>
              <a:ea typeface="楷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62466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411163"/>
            <a:ext cx="9251950" cy="378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3300">
                <a:latin typeface="Kaiti SC" charset="-122"/>
                <a:ea typeface="Kaiti SC" charset="-122"/>
              </a:rPr>
              <a:t>自读要求：</a:t>
            </a:r>
            <a:endParaRPr lang="en-US" altLang="zh-CN" sz="3300">
              <a:latin typeface="Kaiti SC" charset="-122"/>
              <a:ea typeface="Kaiti SC" charset="-122"/>
            </a:endParaRPr>
          </a:p>
          <a:p>
            <a:r>
              <a:rPr lang="en-US" altLang="zh-CN" sz="3300">
                <a:latin typeface="Kaiti SC" charset="-122"/>
                <a:ea typeface="Kaiti SC" charset="-122"/>
              </a:rPr>
              <a:t>1.</a:t>
            </a:r>
            <a:r>
              <a:rPr lang="zh-CN" altLang="zh-CN" sz="3300">
                <a:latin typeface="Kaiti SC" charset="-122"/>
                <a:ea typeface="Kaiti SC" charset="-122"/>
              </a:rPr>
              <a:t>读准字音，读通句子，做到不添字，不漏字。</a:t>
            </a:r>
            <a:endParaRPr lang="en-US" altLang="zh-CN" sz="3300">
              <a:latin typeface="Kaiti SC" charset="-122"/>
              <a:ea typeface="Kaiti SC" charset="-122"/>
            </a:endParaRPr>
          </a:p>
          <a:p>
            <a:r>
              <a:rPr lang="en-US" altLang="zh-CN" sz="3300">
                <a:latin typeface="Kaiti SC" charset="-122"/>
                <a:ea typeface="Kaiti SC" charset="-122"/>
              </a:rPr>
              <a:t>2.</a:t>
            </a:r>
            <a:r>
              <a:rPr lang="zh-CN" altLang="en-US" sz="3300">
                <a:latin typeface="Kaiti SC" charset="-122"/>
                <a:ea typeface="Kaiti SC" charset="-122"/>
              </a:rPr>
              <a:t>思考：“</a:t>
            </a:r>
            <a:r>
              <a:rPr lang="zh-CN" altLang="zh-CN" sz="3300">
                <a:latin typeface="Kaiti SC" charset="-122"/>
                <a:ea typeface="Kaiti SC" charset="-122"/>
              </a:rPr>
              <a:t>狐假虎威</a:t>
            </a:r>
            <a:r>
              <a:rPr lang="zh-CN" altLang="en-US" sz="3300">
                <a:latin typeface="Kaiti SC" charset="-122"/>
                <a:ea typeface="Kaiti SC" charset="-122"/>
              </a:rPr>
              <a:t>”</a:t>
            </a:r>
            <a:r>
              <a:rPr lang="zh-CN" altLang="zh-CN" sz="3300">
                <a:latin typeface="Kaiti SC" charset="-122"/>
                <a:ea typeface="Kaiti SC" charset="-122"/>
              </a:rPr>
              <a:t>是什么意思？用尺子划一划。 </a:t>
            </a:r>
            <a:endParaRPr lang="zh-CN" altLang="en-US" sz="3300">
              <a:latin typeface="Kaiti SC" charset="-122"/>
              <a:ea typeface="Kaiti SC" charset="-122"/>
            </a:endParaRPr>
          </a:p>
          <a:p>
            <a:endParaRPr lang="zh-CN" altLang="en-US" sz="33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 bwMode="auto">
          <a:xfrm>
            <a:off x="900113" y="771525"/>
            <a:ext cx="7704137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>
              <a:lnSpc>
                <a:spcPct val="130000"/>
              </a:lnSpc>
              <a:buFont typeface="Wingdings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charset="-122"/>
                <a:ea typeface="楷体" charset="-122"/>
              </a:rPr>
              <a:t>    原来，狐狸是借着老虎的威风把百兽吓跑的。</a:t>
            </a:r>
            <a:r>
              <a:rPr lang="zh-CN" altLang="en-US" sz="3600">
                <a:solidFill>
                  <a:srgbClr val="0000FF"/>
                </a:solidFill>
                <a:latin typeface="楷体" charset="-122"/>
                <a:ea typeface="楷体" charset="-122"/>
              </a:rPr>
              <a:t> </a:t>
            </a: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4205288" y="1612900"/>
            <a:ext cx="593725" cy="1025525"/>
          </a:xfrm>
          <a:prstGeom prst="downArrow">
            <a:avLst>
              <a:gd name="adj1" fmla="val 50000"/>
              <a:gd name="adj2" fmla="val 4315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>
              <a:latin typeface="黑体" charset="-122"/>
              <a:ea typeface="黑体" charset="-122"/>
            </a:endParaRPr>
          </a:p>
        </p:txBody>
      </p:sp>
      <p:sp>
        <p:nvSpPr>
          <p:cNvPr id="4" name="Text Box 6">
            <a:extLst>
              <a:ext uri="{FF2B5EF4-FFF2-40B4-BE49-F238E27FC236}"/>
            </a:extLst>
          </p:cNvPr>
          <p:cNvSpPr txBox="1">
            <a:spLocks noChangeArrowheads="1"/>
          </p:cNvSpPr>
          <p:nvPr/>
        </p:nvSpPr>
        <p:spPr bwMode="auto">
          <a:xfrm>
            <a:off x="2987675" y="2638425"/>
            <a:ext cx="3027363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40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狐</a:t>
            </a:r>
            <a:r>
              <a:rPr lang="zh-CN" altLang="en-US" sz="40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假</a:t>
            </a:r>
            <a:r>
              <a:rPr lang="zh-CN" altLang="en-US" sz="405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虎</a:t>
            </a:r>
            <a:r>
              <a:rPr lang="zh-CN" altLang="en-US" sz="405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威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083050" y="3509963"/>
            <a:ext cx="539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借着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43500" y="3509963"/>
            <a:ext cx="539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威风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867400" y="3665538"/>
            <a:ext cx="1993900" cy="52228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/>
              <a:t>威猛   威力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/>
      <p:bldP spid="5" grpId="0"/>
      <p:bldP spid="6" grpId="0"/>
      <p:bldP spid="7" grpId="0" animBg="1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1336</Words>
  <Application>Microsoft Macintosh PowerPoint</Application>
  <PresentationFormat>全屏显示(16:9)</PresentationFormat>
  <Paragraphs>128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38</vt:i4>
      </vt:variant>
    </vt:vector>
  </HeadingPairs>
  <TitlesOfParts>
    <vt:vector size="55" baseType="lpstr">
      <vt:lpstr>Calibri</vt:lpstr>
      <vt:lpstr>宋体</vt:lpstr>
      <vt:lpstr>Arial</vt:lpstr>
      <vt:lpstr>Times New Roman</vt:lpstr>
      <vt:lpstr>黑体</vt:lpstr>
      <vt:lpstr>等线</vt:lpstr>
      <vt:lpstr>Kaiti SC</vt:lpstr>
      <vt:lpstr>楷体</vt:lpstr>
      <vt:lpstr>Wingdings</vt:lpstr>
      <vt:lpstr>+mn-ea</vt:lpstr>
      <vt:lpstr>方正姚体</vt:lpstr>
      <vt:lpstr>楷体_GB2312</vt:lpstr>
      <vt:lpstr>华文中宋</vt:lpstr>
      <vt:lpstr>2_Office 主题​​</vt:lpstr>
      <vt:lpstr>3_Office 主题​​</vt:lpstr>
      <vt:lpstr>1_默认设计模板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subject>状元成才路</dc:subject>
  <dc:creator>Administrator</dc:creator>
  <cp:keywords>状元成才路</cp:keywords>
  <dc:description>声  明_x000d_
_x000d_
 本文件仅用于个人学习、研究或欣赏，以及其他非商业性或非盈利性用途，但同时应遵守著作权法及其他相关法律的规定，不得侵犯本司及相关权利人的合法权利。_x000d_
 除此以外，将本文件任何内容用于其他用途时，应获得授权，如发现未经授权用于商业或盈利用途将追加侵权者的法律责任。_x000d_
_x000d_
武汉天成贵龙文化传播有限公司</dc:description>
  <cp:lastModifiedBy>Microsoft Office 用户</cp:lastModifiedBy>
  <cp:revision>374</cp:revision>
  <dcterms:created xsi:type="dcterms:W3CDTF">2016-10-29T08:56:49Z</dcterms:created>
  <dcterms:modified xsi:type="dcterms:W3CDTF">2018-12-20T03:50:48Z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