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323" r:id="rId3"/>
    <p:sldId id="290" r:id="rId4"/>
    <p:sldId id="292" r:id="rId5"/>
    <p:sldId id="312" r:id="rId6"/>
    <p:sldId id="314" r:id="rId7"/>
    <p:sldId id="311" r:id="rId8"/>
    <p:sldId id="294" r:id="rId10"/>
    <p:sldId id="298" r:id="rId11"/>
    <p:sldId id="297" r:id="rId12"/>
    <p:sldId id="316" r:id="rId13"/>
    <p:sldId id="318" r:id="rId14"/>
    <p:sldId id="319" r:id="rId15"/>
    <p:sldId id="321" r:id="rId16"/>
    <p:sldId id="300" r:id="rId17"/>
    <p:sldId id="301" r:id="rId18"/>
    <p:sldId id="302" r:id="rId19"/>
    <p:sldId id="303" r:id="rId20"/>
    <p:sldId id="291" r:id="rId21"/>
    <p:sldId id="304" r:id="rId22"/>
    <p:sldId id="295" r:id="rId23"/>
    <p:sldId id="296" r:id="rId24"/>
    <p:sldId id="322" r:id="rId25"/>
    <p:sldId id="305" r:id="rId26"/>
    <p:sldId id="306" r:id="rId27"/>
    <p:sldId id="309" r:id="rId28"/>
    <p:sldId id="307" r:id="rId29"/>
    <p:sldId id="308" r:id="rId30"/>
    <p:sldId id="317" r:id="rId31"/>
    <p:sldId id="310" r:id="rId32"/>
    <p:sldId id="286" r:id="rId33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003300"/>
    <a:srgbClr val="CC3300"/>
    <a:srgbClr val="669900"/>
    <a:srgbClr val="009900"/>
    <a:srgbClr val="6600CC"/>
    <a:srgbClr val="996633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868" autoAdjust="0"/>
    <p:restoredTop sz="94660"/>
  </p:normalViewPr>
  <p:slideViewPr>
    <p:cSldViewPr>
      <p:cViewPr varScale="1">
        <p:scale>
          <a:sx n="72" d="100"/>
          <a:sy n="72" d="100"/>
        </p:scale>
        <p:origin x="-121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E10AD7-FB15-4CD5-88FD-A79668C0294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E33987-006A-4D9C-9711-AED93311C5B0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E33987-006A-4D9C-9711-AED93311C5B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355FEF-14E9-4818-BF7A-46CDF404FFA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86264F-223B-4A92-91A9-776A39B4AA3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0953A6-A85B-4683-A8A2-72C33FC442E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98448F6-65F5-4E4F-9DAC-8BFC82FA000C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877654C-7E95-4636-A424-CEAC1CA96584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55669BE-6055-4324-8FBB-2981475F259E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DB799F3-DE65-47B9-80DA-A039925D479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2C3121-6B33-45F9-9884-4A186AB1D04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DEBF36D-47A4-4F99-ACD5-66FBAE908598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43EBED-C3FC-4E1F-A2C4-F839142C74AD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54A1A-0C46-4A5D-85ED-49356500A31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0585BE6B-87D3-4461-9A38-C7ED8A956ED7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9" Type="http://schemas.openxmlformats.org/officeDocument/2006/relationships/image" Target="../media/image25.jpeg"/><Relationship Id="rId8" Type="http://schemas.openxmlformats.org/officeDocument/2006/relationships/image" Target="../media/image24.jpeg"/><Relationship Id="rId7" Type="http://schemas.openxmlformats.org/officeDocument/2006/relationships/image" Target="../media/image23.jpeg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0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1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2.jpeg"/><Relationship Id="rId4" Type="http://schemas.openxmlformats.org/officeDocument/2006/relationships/image" Target="../media/image31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.png"/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35.jpe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1.png"/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6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37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2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0.jpeg"/><Relationship Id="rId5" Type="http://schemas.openxmlformats.org/officeDocument/2006/relationships/image" Target="../media/image39.jpeg"/><Relationship Id="rId4" Type="http://schemas.openxmlformats.org/officeDocument/2006/relationships/image" Target="../media/image38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1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2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2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26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44.jpeg"/><Relationship Id="rId4" Type="http://schemas.openxmlformats.org/officeDocument/2006/relationships/image" Target="../media/image43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2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47.jpeg"/><Relationship Id="rId5" Type="http://schemas.openxmlformats.org/officeDocument/2006/relationships/image" Target="../media/image46.png"/><Relationship Id="rId4" Type="http://schemas.openxmlformats.org/officeDocument/2006/relationships/image" Target="../media/image45.pn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jpeg"/></Relationships>
</file>

<file path=ppt/slides/_rels/slide2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9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8.jpeg"/></Relationships>
</file>

<file path=ppt/slides/_rels/slide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7.xml"/><Relationship Id="rId8" Type="http://schemas.openxmlformats.org/officeDocument/2006/relationships/image" Target="../media/image11.jpeg"/><Relationship Id="rId7" Type="http://schemas.openxmlformats.org/officeDocument/2006/relationships/image" Target="../media/image10.jpeg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2.jpeg"/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14.jpeg"/><Relationship Id="rId5" Type="http://schemas.openxmlformats.org/officeDocument/2006/relationships/image" Target="../media/image13.jpeg"/><Relationship Id="rId4" Type="http://schemas.openxmlformats.org/officeDocument/2006/relationships/image" Target="../media/image12.jpe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.jpeg"/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5.png"/><Relationship Id="rId3" Type="http://schemas.openxmlformats.org/officeDocument/2006/relationships/image" Target="../media/image1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2.jpeg"/><Relationship Id="rId1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6" name="Picture 6" descr="sdx0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95400" y="1124744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8" name="Picture 8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480070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2915816" y="1864043"/>
            <a:ext cx="5196341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latin typeface="华文中宋" panose="02010600040101010101" pitchFamily="2" charset="-122"/>
                <a:ea typeface="华文中宋" panose="02010600040101010101" pitchFamily="2" charset="-122"/>
              </a:rPr>
              <a:t>朱德的扁担</a:t>
            </a:r>
            <a:endParaRPr lang="zh-CN" altLang="en-US" sz="6600" b="1" dirty="0">
              <a:latin typeface="华文中宋" panose="02010600040101010101" pitchFamily="2" charset="-122"/>
              <a:ea typeface="华文中宋" panose="020106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826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52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7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7828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7831" name="Oval 7"/>
          <p:cNvSpPr>
            <a:spLocks noChangeArrowheads="1"/>
          </p:cNvSpPr>
          <p:nvPr/>
        </p:nvSpPr>
        <p:spPr bwMode="auto">
          <a:xfrm>
            <a:off x="395288" y="26368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3" name="Oval 9"/>
          <p:cNvSpPr>
            <a:spLocks noChangeArrowheads="1"/>
          </p:cNvSpPr>
          <p:nvPr/>
        </p:nvSpPr>
        <p:spPr bwMode="auto">
          <a:xfrm>
            <a:off x="395288" y="35004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835" name="Text Box 11"/>
          <p:cNvSpPr txBox="1">
            <a:spLocks noChangeArrowheads="1"/>
          </p:cNvSpPr>
          <p:nvPr/>
        </p:nvSpPr>
        <p:spPr bwMode="auto">
          <a:xfrm>
            <a:off x="1187450" y="2133600"/>
            <a:ext cx="44640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除旧革新非佳人 </a:t>
            </a:r>
            <a:endParaRPr lang="zh-CN" altLang="en-US" sz="3200" dirty="0"/>
          </a:p>
        </p:txBody>
      </p:sp>
      <p:sp>
        <p:nvSpPr>
          <p:cNvPr id="77836" name="Text Box 12"/>
          <p:cNvSpPr txBox="1">
            <a:spLocks noChangeArrowheads="1"/>
          </p:cNvSpPr>
          <p:nvPr/>
        </p:nvSpPr>
        <p:spPr bwMode="auto">
          <a:xfrm>
            <a:off x="755650" y="404813"/>
            <a:ext cx="3671888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dirty="0"/>
              <a:t>猜字谜：</a:t>
            </a:r>
            <a:endParaRPr lang="zh-CN" altLang="en-US" sz="6000" dirty="0"/>
          </a:p>
        </p:txBody>
      </p:sp>
      <p:sp>
        <p:nvSpPr>
          <p:cNvPr id="77837" name="Text Box 13"/>
          <p:cNvSpPr txBox="1">
            <a:spLocks noChangeArrowheads="1"/>
          </p:cNvSpPr>
          <p:nvPr/>
        </p:nvSpPr>
        <p:spPr bwMode="auto">
          <a:xfrm>
            <a:off x="4859338" y="2060575"/>
            <a:ext cx="2232025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（鞋）</a:t>
            </a:r>
            <a:endParaRPr lang="zh-CN" altLang="en-US" sz="3600"/>
          </a:p>
        </p:txBody>
      </p:sp>
      <p:sp>
        <p:nvSpPr>
          <p:cNvPr id="77838" name="Text Box 14"/>
          <p:cNvSpPr txBox="1">
            <a:spLocks noChangeArrowheads="1"/>
          </p:cNvSpPr>
          <p:nvPr/>
        </p:nvSpPr>
        <p:spPr bwMode="auto">
          <a:xfrm>
            <a:off x="1187450" y="3357563"/>
            <a:ext cx="33115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沅水缥缈去不还 </a:t>
            </a:r>
            <a:endParaRPr lang="zh-CN" altLang="en-US" sz="3200" dirty="0"/>
          </a:p>
        </p:txBody>
      </p:sp>
      <p:sp>
        <p:nvSpPr>
          <p:cNvPr id="77839" name="Text Box 15"/>
          <p:cNvSpPr txBox="1">
            <a:spLocks noChangeArrowheads="1"/>
          </p:cNvSpPr>
          <p:nvPr/>
        </p:nvSpPr>
        <p:spPr bwMode="auto">
          <a:xfrm>
            <a:off x="4859338" y="3284538"/>
            <a:ext cx="2376487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（远）</a:t>
            </a:r>
            <a:endParaRPr lang="zh-CN" altLang="en-US" sz="3600"/>
          </a:p>
        </p:txBody>
      </p:sp>
      <p:sp>
        <p:nvSpPr>
          <p:cNvPr id="77840" name="Text Box 16"/>
          <p:cNvSpPr txBox="1">
            <a:spLocks noChangeArrowheads="1"/>
          </p:cNvSpPr>
          <p:nvPr/>
        </p:nvSpPr>
        <p:spPr bwMode="auto">
          <a:xfrm>
            <a:off x="1403350" y="4652963"/>
            <a:ext cx="23050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/>
              <a:t>有心转干 </a:t>
            </a:r>
            <a:endParaRPr lang="zh-CN" altLang="en-US" sz="4000"/>
          </a:p>
        </p:txBody>
      </p:sp>
      <p:sp>
        <p:nvSpPr>
          <p:cNvPr id="77841" name="Text Box 17"/>
          <p:cNvSpPr txBox="1">
            <a:spLocks noChangeArrowheads="1"/>
          </p:cNvSpPr>
          <p:nvPr/>
        </p:nvSpPr>
        <p:spPr bwMode="auto">
          <a:xfrm>
            <a:off x="4859338" y="4724400"/>
            <a:ext cx="12954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/>
              <a:t>（志）</a:t>
            </a:r>
            <a:endParaRPr lang="zh-CN" altLang="en-US" sz="360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7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7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7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7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7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7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78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3" grpId="0" animBg="1"/>
      <p:bldP spid="77835" grpId="0"/>
      <p:bldP spid="77836" grpId="0"/>
      <p:bldP spid="77837" grpId="0"/>
      <p:bldP spid="77838" grpId="0"/>
      <p:bldP spid="77839" grpId="0"/>
      <p:bldP spid="77840" grpId="0"/>
      <p:bldP spid="778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6" name="Text Box 4"/>
          <p:cNvSpPr txBox="1">
            <a:spLocks noChangeArrowheads="1"/>
          </p:cNvSpPr>
          <p:nvPr/>
        </p:nvSpPr>
        <p:spPr bwMode="auto">
          <a:xfrm>
            <a:off x="395288" y="2060575"/>
            <a:ext cx="2663825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 dirty="0"/>
              <a:t>担（     ）</a:t>
            </a:r>
            <a:endParaRPr lang="zh-CN" altLang="en-US" sz="4000" dirty="0"/>
          </a:p>
        </p:txBody>
      </p:sp>
      <p:sp>
        <p:nvSpPr>
          <p:cNvPr id="79878" name="Text Box 6"/>
          <p:cNvSpPr txBox="1">
            <a:spLocks noChangeArrowheads="1"/>
          </p:cNvSpPr>
          <p:nvPr/>
        </p:nvSpPr>
        <p:spPr bwMode="auto">
          <a:xfrm>
            <a:off x="2771775" y="2060575"/>
            <a:ext cx="2414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伍（     ）</a:t>
            </a:r>
            <a:endParaRPr lang="zh-CN" altLang="en-US" sz="4000"/>
          </a:p>
        </p:txBody>
      </p:sp>
      <p:sp>
        <p:nvSpPr>
          <p:cNvPr id="79880" name="Text Box 8"/>
          <p:cNvSpPr txBox="1">
            <a:spLocks noChangeArrowheads="1"/>
          </p:cNvSpPr>
          <p:nvPr/>
        </p:nvSpPr>
        <p:spPr bwMode="auto">
          <a:xfrm>
            <a:off x="250825" y="239713"/>
            <a:ext cx="272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/>
              <a:t>熟字加偏旁</a:t>
            </a:r>
            <a:endParaRPr lang="zh-CN" altLang="en-US" sz="4000" dirty="0"/>
          </a:p>
        </p:txBody>
      </p:sp>
      <p:sp>
        <p:nvSpPr>
          <p:cNvPr id="79881" name="Text Box 9"/>
          <p:cNvSpPr txBox="1">
            <a:spLocks noChangeArrowheads="1"/>
          </p:cNvSpPr>
          <p:nvPr/>
        </p:nvSpPr>
        <p:spPr bwMode="auto">
          <a:xfrm>
            <a:off x="395288" y="1052513"/>
            <a:ext cx="2414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/>
              <a:t>旦（     ）</a:t>
            </a:r>
            <a:endParaRPr lang="zh-CN" altLang="en-US" sz="4000" dirty="0"/>
          </a:p>
        </p:txBody>
      </p:sp>
      <p:sp>
        <p:nvSpPr>
          <p:cNvPr id="79882" name="Text Box 10"/>
          <p:cNvSpPr txBox="1">
            <a:spLocks noChangeArrowheads="1"/>
          </p:cNvSpPr>
          <p:nvPr/>
        </p:nvSpPr>
        <p:spPr bwMode="auto">
          <a:xfrm>
            <a:off x="2771775" y="1196975"/>
            <a:ext cx="2414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五（     ）</a:t>
            </a:r>
            <a:endParaRPr lang="zh-CN" altLang="en-US" sz="4000"/>
          </a:p>
        </p:txBody>
      </p:sp>
      <p:sp>
        <p:nvSpPr>
          <p:cNvPr id="79884" name="Text Box 12"/>
          <p:cNvSpPr txBox="1">
            <a:spLocks noChangeArrowheads="1"/>
          </p:cNvSpPr>
          <p:nvPr/>
        </p:nvSpPr>
        <p:spPr bwMode="auto">
          <a:xfrm>
            <a:off x="5292725" y="1125538"/>
            <a:ext cx="2414588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丈（     ）</a:t>
            </a:r>
            <a:endParaRPr lang="zh-CN" altLang="en-US" sz="4000"/>
          </a:p>
        </p:txBody>
      </p:sp>
      <p:sp>
        <p:nvSpPr>
          <p:cNvPr id="79885" name="Text Box 13"/>
          <p:cNvSpPr txBox="1">
            <a:spLocks noChangeArrowheads="1"/>
          </p:cNvSpPr>
          <p:nvPr/>
        </p:nvSpPr>
        <p:spPr bwMode="auto">
          <a:xfrm>
            <a:off x="5364163" y="1844675"/>
            <a:ext cx="24145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仗（     ）</a:t>
            </a:r>
            <a:endParaRPr lang="zh-CN" altLang="en-US" sz="4000"/>
          </a:p>
        </p:txBody>
      </p:sp>
      <p:sp>
        <p:nvSpPr>
          <p:cNvPr id="79886" name="Text Box 14"/>
          <p:cNvSpPr txBox="1">
            <a:spLocks noChangeArrowheads="1"/>
          </p:cNvSpPr>
          <p:nvPr/>
        </p:nvSpPr>
        <p:spPr bwMode="auto">
          <a:xfrm>
            <a:off x="592138" y="2771775"/>
            <a:ext cx="83026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</a:rPr>
              <a:t>但 </a:t>
            </a:r>
            <a:r>
              <a:rPr lang="zh-CN" altLang="en-US"/>
              <a:t>  </a:t>
            </a:r>
            <a:endParaRPr lang="zh-CN" altLang="en-US"/>
          </a:p>
        </p:txBody>
      </p:sp>
      <p:sp>
        <p:nvSpPr>
          <p:cNvPr id="79887" name="Text Box 15"/>
          <p:cNvSpPr txBox="1">
            <a:spLocks noChangeArrowheads="1"/>
          </p:cNvSpPr>
          <p:nvPr/>
        </p:nvSpPr>
        <p:spPr bwMode="auto">
          <a:xfrm>
            <a:off x="2608263" y="2843213"/>
            <a:ext cx="815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</a:rPr>
              <a:t>吾  </a:t>
            </a:r>
            <a:endParaRPr lang="zh-CN" altLang="en-US" sz="3200">
              <a:solidFill>
                <a:srgbClr val="CC3300"/>
              </a:solidFill>
            </a:endParaRPr>
          </a:p>
        </p:txBody>
      </p:sp>
      <p:sp>
        <p:nvSpPr>
          <p:cNvPr id="79888" name="Text Box 16"/>
          <p:cNvSpPr txBox="1">
            <a:spLocks noChangeArrowheads="1"/>
          </p:cNvSpPr>
          <p:nvPr/>
        </p:nvSpPr>
        <p:spPr bwMode="auto">
          <a:xfrm>
            <a:off x="5508625" y="2525713"/>
            <a:ext cx="5905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</a:rPr>
              <a:t>杖</a:t>
            </a:r>
            <a:endParaRPr lang="zh-CN" altLang="en-US" sz="3200">
              <a:solidFill>
                <a:srgbClr val="CC3300"/>
              </a:solidFill>
            </a:endParaRPr>
          </a:p>
        </p:txBody>
      </p:sp>
      <p:sp>
        <p:nvSpPr>
          <p:cNvPr id="79889" name="Text Box 17"/>
          <p:cNvSpPr txBox="1">
            <a:spLocks noChangeArrowheads="1"/>
          </p:cNvSpPr>
          <p:nvPr/>
        </p:nvSpPr>
        <p:spPr bwMode="auto">
          <a:xfrm>
            <a:off x="376238" y="3435350"/>
            <a:ext cx="27241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熟字减偏旁</a:t>
            </a:r>
            <a:endParaRPr lang="zh-CN" altLang="en-US" sz="4000"/>
          </a:p>
        </p:txBody>
      </p:sp>
      <p:sp>
        <p:nvSpPr>
          <p:cNvPr id="79890" name="Text Box 18"/>
          <p:cNvSpPr txBox="1">
            <a:spLocks noChangeArrowheads="1"/>
          </p:cNvSpPr>
          <p:nvPr/>
        </p:nvSpPr>
        <p:spPr bwMode="auto">
          <a:xfrm>
            <a:off x="539750" y="4149725"/>
            <a:ext cx="22733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珠（    ）</a:t>
            </a:r>
            <a:endParaRPr lang="zh-CN" altLang="en-US" sz="4000"/>
          </a:p>
        </p:txBody>
      </p:sp>
      <p:sp>
        <p:nvSpPr>
          <p:cNvPr id="79891" name="Text Box 19"/>
          <p:cNvSpPr txBox="1">
            <a:spLocks noChangeArrowheads="1"/>
          </p:cNvSpPr>
          <p:nvPr/>
        </p:nvSpPr>
        <p:spPr bwMode="auto">
          <a:xfrm>
            <a:off x="468313" y="5084763"/>
            <a:ext cx="237490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4000"/>
              <a:t>朱（    ）</a:t>
            </a:r>
            <a:endParaRPr lang="zh-CN" altLang="en-US" sz="4000"/>
          </a:p>
        </p:txBody>
      </p:sp>
      <p:sp>
        <p:nvSpPr>
          <p:cNvPr id="79892" name="Text Box 20"/>
          <p:cNvSpPr txBox="1">
            <a:spLocks noChangeArrowheads="1"/>
          </p:cNvSpPr>
          <p:nvPr/>
        </p:nvSpPr>
        <p:spPr bwMode="auto">
          <a:xfrm>
            <a:off x="2843213" y="4225925"/>
            <a:ext cx="15843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岗（     ）</a:t>
            </a:r>
            <a:endParaRPr lang="zh-CN" altLang="en-US" sz="3200"/>
          </a:p>
        </p:txBody>
      </p:sp>
      <p:sp>
        <p:nvSpPr>
          <p:cNvPr id="79893" name="Text Box 21"/>
          <p:cNvSpPr txBox="1">
            <a:spLocks noChangeArrowheads="1"/>
          </p:cNvSpPr>
          <p:nvPr/>
        </p:nvSpPr>
        <p:spPr bwMode="auto">
          <a:xfrm>
            <a:off x="2987675" y="51577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79894" name="Text Box 22"/>
          <p:cNvSpPr txBox="1">
            <a:spLocks noChangeArrowheads="1"/>
          </p:cNvSpPr>
          <p:nvPr/>
        </p:nvSpPr>
        <p:spPr bwMode="auto">
          <a:xfrm>
            <a:off x="2843213" y="5013325"/>
            <a:ext cx="20161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冈（     ）</a:t>
            </a:r>
            <a:endParaRPr lang="zh-CN" altLang="en-US" sz="3200"/>
          </a:p>
        </p:txBody>
      </p:sp>
      <p:sp>
        <p:nvSpPr>
          <p:cNvPr id="79895" name="Text Box 23"/>
          <p:cNvSpPr txBox="1">
            <a:spLocks noChangeArrowheads="1"/>
          </p:cNvSpPr>
          <p:nvPr/>
        </p:nvSpPr>
        <p:spPr bwMode="auto">
          <a:xfrm>
            <a:off x="4911725" y="4298950"/>
            <a:ext cx="1747838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抖（    ）</a:t>
            </a:r>
            <a:endParaRPr lang="zh-CN" altLang="en-US" sz="3200"/>
          </a:p>
        </p:txBody>
      </p:sp>
      <p:sp>
        <p:nvSpPr>
          <p:cNvPr id="79896" name="Text Box 24"/>
          <p:cNvSpPr txBox="1">
            <a:spLocks noChangeArrowheads="1"/>
          </p:cNvSpPr>
          <p:nvPr/>
        </p:nvSpPr>
        <p:spPr bwMode="auto">
          <a:xfrm>
            <a:off x="4840288" y="5162550"/>
            <a:ext cx="1747837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3200"/>
              <a:t>斗（     ）</a:t>
            </a:r>
            <a:endParaRPr lang="zh-CN" altLang="en-US" sz="3200"/>
          </a:p>
        </p:txBody>
      </p:sp>
      <p:sp>
        <p:nvSpPr>
          <p:cNvPr id="79897" name="Text Box 25"/>
          <p:cNvSpPr txBox="1">
            <a:spLocks noChangeArrowheads="1"/>
          </p:cNvSpPr>
          <p:nvPr/>
        </p:nvSpPr>
        <p:spPr bwMode="auto">
          <a:xfrm>
            <a:off x="7000875" y="4140200"/>
            <a:ext cx="207962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/>
              <a:t>遍（      ）</a:t>
            </a:r>
            <a:endParaRPr lang="zh-CN" altLang="en-US" sz="3200"/>
          </a:p>
        </p:txBody>
      </p:sp>
      <p:sp>
        <p:nvSpPr>
          <p:cNvPr id="79898" name="Text Box 26"/>
          <p:cNvSpPr txBox="1">
            <a:spLocks noChangeArrowheads="1"/>
          </p:cNvSpPr>
          <p:nvPr/>
        </p:nvSpPr>
        <p:spPr bwMode="auto">
          <a:xfrm>
            <a:off x="7064375" y="5084763"/>
            <a:ext cx="20796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/>
              <a:t>扁（      ）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98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98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98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98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98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98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98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9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98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9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98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98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9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9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98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98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98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98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798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876" grpId="0"/>
      <p:bldP spid="79878" grpId="0"/>
      <p:bldP spid="79881" grpId="0"/>
      <p:bldP spid="79882" grpId="0"/>
      <p:bldP spid="79884" grpId="0"/>
      <p:bldP spid="79885" grpId="0"/>
      <p:bldP spid="79886" grpId="0"/>
      <p:bldP spid="79887" grpId="0"/>
      <p:bldP spid="79888" grpId="0"/>
      <p:bldP spid="79889" grpId="0"/>
      <p:bldP spid="79890" grpId="0"/>
      <p:bldP spid="79891" grpId="0"/>
      <p:bldP spid="79892" grpId="0"/>
      <p:bldP spid="79894" grpId="0"/>
      <p:bldP spid="79895" grpId="0"/>
      <p:bldP spid="79896" grpId="0"/>
      <p:bldP spid="79897" grpId="0"/>
      <p:bldP spid="7989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900" name="Text Box 4"/>
          <p:cNvSpPr txBox="1">
            <a:spLocks noChangeArrowheads="1"/>
          </p:cNvSpPr>
          <p:nvPr/>
        </p:nvSpPr>
        <p:spPr bwMode="auto">
          <a:xfrm>
            <a:off x="808038" y="3381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01" name="Picture 5" descr="KGO9K9(ONK1RL@$B[%BX7JV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0"/>
            <a:ext cx="1763713" cy="1989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02" name="Text Box 6"/>
          <p:cNvSpPr txBox="1">
            <a:spLocks noChangeArrowheads="1"/>
          </p:cNvSpPr>
          <p:nvPr/>
        </p:nvSpPr>
        <p:spPr bwMode="auto">
          <a:xfrm>
            <a:off x="2247900" y="6254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03" name="Picture 7" descr="~1XYRGYZHPE}PP2%0_~C5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0"/>
            <a:ext cx="1400175" cy="1885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04" name="AutoShape 8"/>
          <p:cNvSpPr>
            <a:spLocks noChangeArrowheads="1"/>
          </p:cNvSpPr>
          <p:nvPr/>
        </p:nvSpPr>
        <p:spPr bwMode="auto">
          <a:xfrm>
            <a:off x="1187450" y="692150"/>
            <a:ext cx="647700" cy="485775"/>
          </a:xfrm>
          <a:prstGeom prst="rightArrow">
            <a:avLst>
              <a:gd name="adj1" fmla="val 50000"/>
              <a:gd name="adj2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5" name="Text Box 9"/>
          <p:cNvSpPr txBox="1">
            <a:spLocks noChangeArrowheads="1"/>
          </p:cNvSpPr>
          <p:nvPr/>
        </p:nvSpPr>
        <p:spPr bwMode="auto">
          <a:xfrm>
            <a:off x="3975100" y="7699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06" name="Picture 10" descr="Z0`OV146~JTU%}67F$6G8Q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275" y="333375"/>
            <a:ext cx="1228725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07" name="AutoShape 11"/>
          <p:cNvSpPr>
            <a:spLocks noChangeArrowheads="1"/>
          </p:cNvSpPr>
          <p:nvPr/>
        </p:nvSpPr>
        <p:spPr bwMode="auto">
          <a:xfrm>
            <a:off x="3203575" y="620713"/>
            <a:ext cx="576263" cy="485775"/>
          </a:xfrm>
          <a:prstGeom prst="rightArrow">
            <a:avLst>
              <a:gd name="adj1" fmla="val 50000"/>
              <a:gd name="adj2" fmla="val 29657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08" name="Text Box 12"/>
          <p:cNvSpPr txBox="1">
            <a:spLocks noChangeArrowheads="1"/>
          </p:cNvSpPr>
          <p:nvPr/>
        </p:nvSpPr>
        <p:spPr bwMode="auto">
          <a:xfrm>
            <a:off x="5559425" y="6254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09" name="Picture 13" descr="9YTH]AWZY5F]NHGLD99V_Z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725" y="0"/>
            <a:ext cx="2847975" cy="2205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10" name="Text Box 14"/>
          <p:cNvSpPr txBox="1">
            <a:spLocks noChangeArrowheads="1"/>
          </p:cNvSpPr>
          <p:nvPr/>
        </p:nvSpPr>
        <p:spPr bwMode="auto">
          <a:xfrm>
            <a:off x="303213" y="27860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11" name="Picture 15" descr="HY8)O4W%VP6JH%MSRFRAULL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2349500"/>
            <a:ext cx="1285875" cy="2428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12" name="Text Box 16"/>
          <p:cNvSpPr txBox="1">
            <a:spLocks noChangeArrowheads="1"/>
          </p:cNvSpPr>
          <p:nvPr/>
        </p:nvSpPr>
        <p:spPr bwMode="auto">
          <a:xfrm>
            <a:off x="1671638" y="329088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0913" name="AutoShape 17"/>
          <p:cNvSpPr>
            <a:spLocks noChangeArrowheads="1"/>
          </p:cNvSpPr>
          <p:nvPr/>
        </p:nvSpPr>
        <p:spPr bwMode="auto">
          <a:xfrm>
            <a:off x="1042988" y="2924175"/>
            <a:ext cx="647700" cy="792163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4" name="Text Box 18"/>
          <p:cNvSpPr txBox="1">
            <a:spLocks noChangeArrowheads="1"/>
          </p:cNvSpPr>
          <p:nvPr/>
        </p:nvSpPr>
        <p:spPr bwMode="auto">
          <a:xfrm>
            <a:off x="2032000" y="27860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15" name="Picture 19" descr="ZE$]$TSBM47QDJEQBWBLUT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63713" y="2205038"/>
            <a:ext cx="1409700" cy="2466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16" name="Text Box 20"/>
          <p:cNvSpPr txBox="1">
            <a:spLocks noChangeArrowheads="1"/>
          </p:cNvSpPr>
          <p:nvPr/>
        </p:nvSpPr>
        <p:spPr bwMode="auto">
          <a:xfrm>
            <a:off x="3400425" y="29305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0917" name="AutoShape 21"/>
          <p:cNvSpPr>
            <a:spLocks noChangeArrowheads="1"/>
          </p:cNvSpPr>
          <p:nvPr/>
        </p:nvSpPr>
        <p:spPr bwMode="auto">
          <a:xfrm>
            <a:off x="3132138" y="2997200"/>
            <a:ext cx="503237" cy="701675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18" name="Text Box 22"/>
          <p:cNvSpPr txBox="1">
            <a:spLocks noChangeArrowheads="1"/>
          </p:cNvSpPr>
          <p:nvPr/>
        </p:nvSpPr>
        <p:spPr bwMode="auto">
          <a:xfrm>
            <a:off x="3687763" y="3001963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19" name="Picture 23" descr="SLPLC~~0M[}$@`D9S]X}S~L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635375" y="2420938"/>
            <a:ext cx="1895475" cy="244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20" name="Text Box 24"/>
          <p:cNvSpPr txBox="1">
            <a:spLocks noChangeArrowheads="1"/>
          </p:cNvSpPr>
          <p:nvPr/>
        </p:nvSpPr>
        <p:spPr bwMode="auto">
          <a:xfrm>
            <a:off x="5416550" y="314642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0921" name="AutoShape 25"/>
          <p:cNvSpPr>
            <a:spLocks noChangeArrowheads="1"/>
          </p:cNvSpPr>
          <p:nvPr/>
        </p:nvSpPr>
        <p:spPr bwMode="auto">
          <a:xfrm>
            <a:off x="5364163" y="2997200"/>
            <a:ext cx="647700" cy="8636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922" name="Text Box 26"/>
          <p:cNvSpPr txBox="1">
            <a:spLocks noChangeArrowheads="1"/>
          </p:cNvSpPr>
          <p:nvPr/>
        </p:nvSpPr>
        <p:spPr bwMode="auto">
          <a:xfrm>
            <a:off x="6135688" y="3146425"/>
            <a:ext cx="1651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CN" altLang="zh-CN"/>
          </a:p>
        </p:txBody>
      </p:sp>
      <p:pic>
        <p:nvPicPr>
          <p:cNvPr id="80923" name="Picture 27" descr="KC{5F$7X~9R{X[IE)Z4B$%B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56325" y="2492375"/>
            <a:ext cx="1871663" cy="1517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0924" name="Text Box 28"/>
          <p:cNvSpPr txBox="1">
            <a:spLocks noChangeArrowheads="1"/>
          </p:cNvSpPr>
          <p:nvPr/>
        </p:nvSpPr>
        <p:spPr bwMode="auto">
          <a:xfrm>
            <a:off x="879475" y="5667375"/>
            <a:ext cx="1841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pic>
        <p:nvPicPr>
          <p:cNvPr id="80925" name="Picture 29" descr="~3TGLYK9_]@]NKO[{980%Z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4652963"/>
            <a:ext cx="7740650" cy="172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0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09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9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09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09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09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09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09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809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0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0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09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09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09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09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809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809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0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0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809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809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904" grpId="0" animBg="1"/>
      <p:bldP spid="80907" grpId="0" animBg="1"/>
      <p:bldP spid="80913" grpId="0" animBg="1"/>
      <p:bldP spid="80917" grpId="0" animBg="1"/>
      <p:bldP spid="809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8" name="Text Box 4"/>
          <p:cNvSpPr txBox="1">
            <a:spLocks noChangeArrowheads="1"/>
          </p:cNvSpPr>
          <p:nvPr/>
        </p:nvSpPr>
        <p:spPr bwMode="auto">
          <a:xfrm>
            <a:off x="1116013" y="1125538"/>
            <a:ext cx="184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2949" name="Text Box 5"/>
          <p:cNvSpPr txBox="1">
            <a:spLocks noChangeArrowheads="1"/>
          </p:cNvSpPr>
          <p:nvPr/>
        </p:nvSpPr>
        <p:spPr bwMode="auto">
          <a:xfrm>
            <a:off x="3616325" y="568325"/>
            <a:ext cx="1098550" cy="1189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7200"/>
              <a:t>德</a:t>
            </a:r>
            <a:endParaRPr lang="zh-CN" altLang="en-US" sz="7200"/>
          </a:p>
        </p:txBody>
      </p:sp>
      <p:sp>
        <p:nvSpPr>
          <p:cNvPr id="82950" name="Text Box 6"/>
          <p:cNvSpPr txBox="1">
            <a:spLocks noChangeArrowheads="1"/>
          </p:cNvSpPr>
          <p:nvPr/>
        </p:nvSpPr>
        <p:spPr bwMode="auto">
          <a:xfrm>
            <a:off x="1095375" y="1851025"/>
            <a:ext cx="526415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/>
              <a:t>顺：</a:t>
            </a:r>
            <a:endParaRPr lang="zh-CN" altLang="en-US" sz="4000"/>
          </a:p>
          <a:p>
            <a:r>
              <a:rPr lang="zh-CN" altLang="en-US" sz="4000"/>
              <a:t>行为端直，心地专一；</a:t>
            </a:r>
            <a:endParaRPr lang="zh-CN" altLang="en-US" sz="4000"/>
          </a:p>
          <a:p>
            <a:r>
              <a:rPr lang="zh-CN" altLang="en-US" sz="4000"/>
              <a:t>为人准则，它列第一。</a:t>
            </a:r>
            <a:endParaRPr lang="zh-CN" altLang="en-US" sz="4000"/>
          </a:p>
        </p:txBody>
      </p:sp>
      <p:sp>
        <p:nvSpPr>
          <p:cNvPr id="82951" name="Text Box 7"/>
          <p:cNvSpPr txBox="1">
            <a:spLocks noChangeArrowheads="1"/>
          </p:cNvSpPr>
          <p:nvPr/>
        </p:nvSpPr>
        <p:spPr bwMode="auto">
          <a:xfrm>
            <a:off x="1042988" y="4365625"/>
            <a:ext cx="12255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C3300"/>
                </a:solidFill>
              </a:rPr>
              <a:t>道德</a:t>
            </a:r>
            <a:endParaRPr lang="zh-CN" altLang="en-US" sz="3200">
              <a:solidFill>
                <a:srgbClr val="CC3300"/>
              </a:solidFill>
            </a:endParaRPr>
          </a:p>
        </p:txBody>
      </p:sp>
      <p:sp>
        <p:nvSpPr>
          <p:cNvPr id="82952" name="Text Box 8"/>
          <p:cNvSpPr txBox="1">
            <a:spLocks noChangeArrowheads="1"/>
          </p:cNvSpPr>
          <p:nvPr/>
        </p:nvSpPr>
        <p:spPr bwMode="auto">
          <a:xfrm>
            <a:off x="2627313" y="4418013"/>
            <a:ext cx="996950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3200">
                <a:solidFill>
                  <a:srgbClr val="CC3300"/>
                </a:solidFill>
              </a:rPr>
              <a:t>品德</a:t>
            </a:r>
            <a:endParaRPr lang="zh-CN" altLang="en-US" sz="3200">
              <a:solidFill>
                <a:srgbClr val="CC33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29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29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29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9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9" grpId="0"/>
      <p:bldP spid="82950" grpId="0"/>
      <p:bldP spid="82951" grpId="0"/>
      <p:bldP spid="8295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1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8372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1969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8373" name="Text Box 5"/>
          <p:cNvSpPr txBox="1">
            <a:spLocks noChangeArrowheads="1"/>
          </p:cNvSpPr>
          <p:nvPr/>
        </p:nvSpPr>
        <p:spPr bwMode="auto">
          <a:xfrm>
            <a:off x="1042988" y="1484313"/>
            <a:ext cx="71278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/>
              <a:t>       </a:t>
            </a:r>
            <a:r>
              <a:rPr lang="zh-CN" altLang="en-US" sz="3600" b="1" dirty="0">
                <a:solidFill>
                  <a:srgbClr val="003300"/>
                </a:solidFill>
              </a:rPr>
              <a:t>读课文并思考：“朱德的扁担”这个故事发生在什么时候？</a:t>
            </a:r>
            <a:endParaRPr lang="zh-CN" altLang="en-US" sz="3600" b="1" dirty="0">
              <a:solidFill>
                <a:srgbClr val="003300"/>
              </a:solidFill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auto">
          <a:xfrm>
            <a:off x="1187450" y="2852738"/>
            <a:ext cx="7056438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</a:t>
            </a:r>
            <a:r>
              <a:rPr lang="en-US" altLang="zh-CN" sz="36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1928</a:t>
            </a:r>
            <a:r>
              <a:rPr lang="zh-CN" altLang="en-US" sz="3600" b="1" dirty="0">
                <a:solidFill>
                  <a:srgbClr val="CC00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年，朱德同志带领一支队伍到井冈山跟毛泽东同志会师。</a:t>
            </a:r>
            <a:endParaRPr lang="zh-CN" altLang="en-US" sz="3600" b="1" dirty="0">
              <a:solidFill>
                <a:srgbClr val="CC00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8375" name="Oval 7"/>
          <p:cNvSpPr>
            <a:spLocks noChangeArrowheads="1"/>
          </p:cNvSpPr>
          <p:nvPr/>
        </p:nvSpPr>
        <p:spPr bwMode="auto">
          <a:xfrm>
            <a:off x="1619250" y="3140075"/>
            <a:ext cx="142875" cy="144463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376" name="Text Box 8"/>
          <p:cNvSpPr txBox="1">
            <a:spLocks noChangeArrowheads="1"/>
          </p:cNvSpPr>
          <p:nvPr/>
        </p:nvSpPr>
        <p:spPr bwMode="auto">
          <a:xfrm>
            <a:off x="1763713" y="4941888"/>
            <a:ext cx="6985000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en-US" altLang="zh-CN" sz="2800" dirty="0">
                <a:latin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想一想井冈山会师是什么样的情景呢？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58377" name="Text Box 9"/>
          <p:cNvSpPr txBox="1">
            <a:spLocks noChangeArrowheads="1"/>
          </p:cNvSpPr>
          <p:nvPr/>
        </p:nvSpPr>
        <p:spPr bwMode="auto">
          <a:xfrm>
            <a:off x="1692275" y="4292600"/>
            <a:ext cx="496728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en-US" altLang="zh-CN" sz="2800" dirty="0">
                <a:latin typeface="宋体" panose="02010600030101010101" pitchFamily="2" charset="-122"/>
              </a:rPr>
              <a:t>.</a:t>
            </a:r>
            <a:r>
              <a:rPr lang="zh-CN" altLang="en-US" sz="2800" dirty="0">
                <a:latin typeface="黑体" panose="02010600030101010101" pitchFamily="49" charset="-122"/>
                <a:ea typeface="黑体" panose="02010600030101010101" pitchFamily="49" charset="-122"/>
              </a:rPr>
              <a:t>说说你对井冈山的了解。</a:t>
            </a:r>
            <a:endParaRPr lang="zh-CN" altLang="en-US" sz="28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58381" name="Group 13"/>
          <p:cNvGrpSpPr/>
          <p:nvPr/>
        </p:nvGrpSpPr>
        <p:grpSpPr bwMode="auto">
          <a:xfrm>
            <a:off x="611188" y="4365625"/>
            <a:ext cx="863600" cy="849313"/>
            <a:chOff x="1383" y="1253"/>
            <a:chExt cx="984" cy="852"/>
          </a:xfrm>
        </p:grpSpPr>
        <p:pic>
          <p:nvPicPr>
            <p:cNvPr id="58382" name="Picture 14" descr="{4A597BF2-C408-4DA7-B4C3-9226DBD52570}"/>
            <p:cNvPicPr>
              <a:picLocks noChangeAspect="1" noChangeArrowheads="1"/>
            </p:cNvPicPr>
            <p:nvPr/>
          </p:nvPicPr>
          <p:blipFill>
            <a:blip r:embed="rId4" cstate="email">
              <a:clrChange>
                <a:clrFrom>
                  <a:srgbClr val="FFFFED"/>
                </a:clrFrom>
                <a:clrTo>
                  <a:srgbClr val="FFFF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-1115903">
              <a:off x="1383" y="1253"/>
              <a:ext cx="612" cy="7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58383" name="Picture 15" descr="{07C95A7F-97FD-4AC2-948F-9BEED9AEB2BE}"/>
            <p:cNvPicPr>
              <a:picLocks noChangeAspect="1" noChangeArrowheads="1"/>
            </p:cNvPicPr>
            <p:nvPr/>
          </p:nvPicPr>
          <p:blipFill>
            <a:blip r:embed="rId5" cstate="email">
              <a:clrChange>
                <a:clrFrom>
                  <a:srgbClr val="FFFFED"/>
                </a:clrFrom>
                <a:clrTo>
                  <a:srgbClr val="FFFFE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981096">
              <a:off x="1701" y="1253"/>
              <a:ext cx="666" cy="8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58384" name="Line 16"/>
          <p:cNvSpPr>
            <a:spLocks noChangeShapeType="1"/>
          </p:cNvSpPr>
          <p:nvPr/>
        </p:nvSpPr>
        <p:spPr bwMode="auto">
          <a:xfrm>
            <a:off x="2124075" y="4005263"/>
            <a:ext cx="1512888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8385" name="Line 17"/>
          <p:cNvSpPr>
            <a:spLocks noChangeShapeType="1"/>
          </p:cNvSpPr>
          <p:nvPr/>
        </p:nvSpPr>
        <p:spPr bwMode="auto">
          <a:xfrm>
            <a:off x="6372225" y="4005263"/>
            <a:ext cx="100965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83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58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83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83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58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583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374" grpId="0"/>
      <p:bldP spid="58375" grpId="0" animBg="1"/>
      <p:bldP spid="58376" grpId="0"/>
      <p:bldP spid="58377" grpId="0"/>
      <p:bldP spid="58384" grpId="0" animBg="1"/>
      <p:bldP spid="5838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5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6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2488" y="162242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398" name="Picture 6" descr="20061056167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2588" y="2276475"/>
            <a:ext cx="5249862" cy="3248025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9400" name="Picture 8" descr="130550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6238" y="2276475"/>
            <a:ext cx="5256212" cy="3365500"/>
          </a:xfrm>
          <a:prstGeom prst="rect">
            <a:avLst/>
          </a:prstGeom>
          <a:noFill/>
          <a:ln w="3810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9401" name="Text Box 9"/>
          <p:cNvSpPr txBox="1">
            <a:spLocks noChangeArrowheads="1"/>
          </p:cNvSpPr>
          <p:nvPr/>
        </p:nvSpPr>
        <p:spPr bwMode="auto">
          <a:xfrm>
            <a:off x="395288" y="3716338"/>
            <a:ext cx="28082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</a:rPr>
              <a:t>金秋井冈山。</a:t>
            </a:r>
            <a:endParaRPr lang="zh-CN" altLang="en-US" sz="2800" b="1">
              <a:solidFill>
                <a:srgbClr val="663300"/>
              </a:solidFill>
            </a:endParaRPr>
          </a:p>
        </p:txBody>
      </p:sp>
      <p:sp>
        <p:nvSpPr>
          <p:cNvPr id="59402" name="Text Box 10"/>
          <p:cNvSpPr txBox="1">
            <a:spLocks noChangeArrowheads="1"/>
          </p:cNvSpPr>
          <p:nvPr/>
        </p:nvSpPr>
        <p:spPr bwMode="auto">
          <a:xfrm>
            <a:off x="395288" y="3068638"/>
            <a:ext cx="2808287" cy="519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663300"/>
                </a:solidFill>
              </a:rPr>
              <a:t>井冈山旧居。</a:t>
            </a:r>
            <a:endParaRPr lang="zh-CN" altLang="en-US" sz="2800" b="1" dirty="0">
              <a:solidFill>
                <a:srgbClr val="663300"/>
              </a:solidFill>
            </a:endParaRPr>
          </a:p>
        </p:txBody>
      </p:sp>
      <p:sp>
        <p:nvSpPr>
          <p:cNvPr id="59403" name="Text Box 11"/>
          <p:cNvSpPr txBox="1">
            <a:spLocks noChangeArrowheads="1"/>
          </p:cNvSpPr>
          <p:nvPr/>
        </p:nvSpPr>
        <p:spPr bwMode="auto">
          <a:xfrm>
            <a:off x="395288" y="2349500"/>
            <a:ext cx="2808287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663300"/>
                </a:solidFill>
              </a:rPr>
              <a:t>井冈山的风光。</a:t>
            </a:r>
            <a:endParaRPr lang="zh-CN" altLang="en-US" sz="2800" b="1">
              <a:solidFill>
                <a:srgbClr val="663300"/>
              </a:solidFill>
            </a:endParaRPr>
          </a:p>
        </p:txBody>
      </p:sp>
      <p:sp>
        <p:nvSpPr>
          <p:cNvPr id="59404" name="Oval 12"/>
          <p:cNvSpPr>
            <a:spLocks noChangeArrowheads="1"/>
          </p:cNvSpPr>
          <p:nvPr/>
        </p:nvSpPr>
        <p:spPr bwMode="auto">
          <a:xfrm>
            <a:off x="323850" y="2565400"/>
            <a:ext cx="73025" cy="71438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5" name="Oval 13"/>
          <p:cNvSpPr>
            <a:spLocks noChangeArrowheads="1"/>
          </p:cNvSpPr>
          <p:nvPr/>
        </p:nvSpPr>
        <p:spPr bwMode="auto">
          <a:xfrm>
            <a:off x="323850" y="3284538"/>
            <a:ext cx="73025" cy="71437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6" name="Oval 14"/>
          <p:cNvSpPr>
            <a:spLocks noChangeArrowheads="1"/>
          </p:cNvSpPr>
          <p:nvPr/>
        </p:nvSpPr>
        <p:spPr bwMode="auto">
          <a:xfrm>
            <a:off x="323850" y="3933825"/>
            <a:ext cx="73025" cy="71438"/>
          </a:xfrm>
          <a:prstGeom prst="ellipse">
            <a:avLst/>
          </a:prstGeom>
          <a:solidFill>
            <a:srgbClr val="6633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407" name="WordArt 15"/>
          <p:cNvSpPr>
            <a:spLocks noChangeArrowheads="1" noChangeShapeType="1" noTextEdit="1"/>
          </p:cNvSpPr>
          <p:nvPr/>
        </p:nvSpPr>
        <p:spPr bwMode="auto">
          <a:xfrm>
            <a:off x="3779838" y="1011238"/>
            <a:ext cx="3097212" cy="617537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3366"/>
                  </a:solidFill>
                  <a:rou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走进井冈山</a:t>
            </a:r>
            <a:endParaRPr lang="zh-CN" altLang="en-US" sz="3600" b="1" kern="10" dirty="0">
              <a:ln w="9525">
                <a:solidFill>
                  <a:srgbClr val="003366"/>
                </a:solidFill>
                <a:round/>
              </a:ln>
              <a:solidFill>
                <a:srgbClr val="FFFF00"/>
              </a:solidFill>
              <a:effectLst>
                <a:outerShdw dist="53882" dir="2700000" algn="ctr" rotWithShape="0">
                  <a:srgbClr val="C0C0C0">
                    <a:alpha val="80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59409" name="Picture 17" descr="5910980420051115181600_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16238" y="2276475"/>
            <a:ext cx="5257800" cy="3384550"/>
          </a:xfrm>
          <a:prstGeom prst="rect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94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94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93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59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5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59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9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5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401" grpId="0"/>
      <p:bldP spid="59402" grpId="0"/>
      <p:bldP spid="59403" grpId="0"/>
      <p:bldP spid="59404" grpId="0" animBg="1"/>
      <p:bldP spid="59405" grpId="0" animBg="1"/>
      <p:bldP spid="5940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8785225" cy="652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19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0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0421" name="Picture 5" descr="井冈山会师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838" y="2060575"/>
            <a:ext cx="4286250" cy="3524250"/>
          </a:xfrm>
          <a:prstGeom prst="rect">
            <a:avLst/>
          </a:prstGeom>
          <a:noFill/>
          <a:ln w="57150" cmpd="thickThin">
            <a:solidFill>
              <a:srgbClr val="CC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0422" name="Text Box 6"/>
          <p:cNvSpPr txBox="1">
            <a:spLocks noChangeArrowheads="1"/>
          </p:cNvSpPr>
          <p:nvPr/>
        </p:nvSpPr>
        <p:spPr bwMode="auto">
          <a:xfrm>
            <a:off x="539750" y="2420938"/>
            <a:ext cx="302418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</a:rPr>
              <a:t>井冈山会师。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60423" name="Oval 7"/>
          <p:cNvSpPr>
            <a:spLocks noChangeArrowheads="1"/>
          </p:cNvSpPr>
          <p:nvPr/>
        </p:nvSpPr>
        <p:spPr bwMode="auto">
          <a:xfrm>
            <a:off x="395288" y="26368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425" name="Text Box 9"/>
          <p:cNvSpPr txBox="1">
            <a:spLocks noChangeArrowheads="1"/>
          </p:cNvSpPr>
          <p:nvPr/>
        </p:nvSpPr>
        <p:spPr bwMode="auto">
          <a:xfrm>
            <a:off x="539750" y="3284538"/>
            <a:ext cx="23034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CC0000"/>
                </a:solidFill>
              </a:rPr>
              <a:t>井冈山会师纪念碑。</a:t>
            </a:r>
            <a:endParaRPr lang="zh-CN" altLang="en-US" sz="3200" b="1">
              <a:solidFill>
                <a:srgbClr val="CC0000"/>
              </a:solidFill>
            </a:endParaRPr>
          </a:p>
        </p:txBody>
      </p:sp>
      <p:sp>
        <p:nvSpPr>
          <p:cNvPr id="60426" name="Oval 10"/>
          <p:cNvSpPr>
            <a:spLocks noChangeArrowheads="1"/>
          </p:cNvSpPr>
          <p:nvPr/>
        </p:nvSpPr>
        <p:spPr bwMode="auto">
          <a:xfrm>
            <a:off x="395288" y="35004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60428" name="Picture 12" descr="19d98d392ce3c700b9998fae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779838" y="2060575"/>
            <a:ext cx="4310062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04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0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5" dur="2000"/>
                                        <p:tgtEl>
                                          <p:spTgt spid="604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25" grpId="0"/>
      <p:bldP spid="6042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42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260350"/>
            <a:ext cx="8785225" cy="568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3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44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125538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1445" name="Group 5"/>
          <p:cNvGrpSpPr/>
          <p:nvPr/>
        </p:nvGrpSpPr>
        <p:grpSpPr bwMode="auto">
          <a:xfrm>
            <a:off x="395288" y="1700213"/>
            <a:ext cx="1871662" cy="1584325"/>
            <a:chOff x="1519" y="721"/>
            <a:chExt cx="1588" cy="1180"/>
          </a:xfrm>
        </p:grpSpPr>
        <p:pic>
          <p:nvPicPr>
            <p:cNvPr id="61446" name="Picture 6" descr="pic_27068402"/>
            <p:cNvPicPr>
              <a:picLocks noChangeAspect="1" noChangeArrowheads="1"/>
            </p:cNvPicPr>
            <p:nvPr/>
          </p:nvPicPr>
          <p:blipFill>
            <a:blip r:embed="rId4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519" y="721"/>
              <a:ext cx="1588" cy="11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1447" name="Rectangle 7" descr="新闻纸"/>
            <p:cNvSpPr>
              <a:spLocks noChangeArrowheads="1"/>
            </p:cNvSpPr>
            <p:nvPr/>
          </p:nvSpPr>
          <p:spPr bwMode="auto">
            <a:xfrm>
              <a:off x="1565" y="1480"/>
              <a:ext cx="1315" cy="317"/>
            </a:xfrm>
            <a:prstGeom prst="rect">
              <a:avLst/>
            </a:prstGeom>
            <a:blipFill dpi="0" rotWithShape="1">
              <a:blip r:embed="rId5" cstate="print"/>
              <a:srcRect/>
              <a:tile tx="0" ty="0" sx="100000" sy="100000" flip="none" algn="tl"/>
            </a:blip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4400">
                  <a:solidFill>
                    <a:srgbClr val="0000FF"/>
                  </a:solidFill>
                  <a:ea typeface="华文新魏" panose="02010800040101010101" pitchFamily="2" charset="-122"/>
                </a:rPr>
                <a:t>考考你</a:t>
              </a:r>
              <a:endParaRPr lang="zh-CN" altLang="en-US" sz="4400">
                <a:solidFill>
                  <a:srgbClr val="0000FF"/>
                </a:solidFill>
                <a:ea typeface="华文新魏" panose="02010800040101010101" pitchFamily="2" charset="-122"/>
              </a:endParaRPr>
            </a:p>
          </p:txBody>
        </p:sp>
      </p:grpSp>
      <p:sp>
        <p:nvSpPr>
          <p:cNvPr id="61448" name="Text Box 8"/>
          <p:cNvSpPr txBox="1">
            <a:spLocks noChangeArrowheads="1"/>
          </p:cNvSpPr>
          <p:nvPr/>
        </p:nvSpPr>
        <p:spPr bwMode="auto">
          <a:xfrm>
            <a:off x="2124075" y="1557338"/>
            <a:ext cx="701992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 dirty="0">
                <a:solidFill>
                  <a:srgbClr val="CC0066"/>
                </a:solidFill>
              </a:rPr>
              <a:t>小组合作学习，想一想以下的问题：</a:t>
            </a:r>
            <a:endParaRPr lang="zh-CN" altLang="en-US" sz="3200" b="1" dirty="0">
              <a:solidFill>
                <a:srgbClr val="CC0066"/>
              </a:solidFill>
            </a:endParaRPr>
          </a:p>
        </p:txBody>
      </p:sp>
      <p:sp>
        <p:nvSpPr>
          <p:cNvPr id="61449" name="Text Box 9"/>
          <p:cNvSpPr txBox="1">
            <a:spLocks noChangeArrowheads="1"/>
          </p:cNvSpPr>
          <p:nvPr/>
        </p:nvSpPr>
        <p:spPr bwMode="auto">
          <a:xfrm>
            <a:off x="2411413" y="2349500"/>
            <a:ext cx="58324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1.</a:t>
            </a:r>
            <a:r>
              <a:rPr lang="zh-CN" altLang="en-US" sz="32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朱德用这根扁担干什么用？</a:t>
            </a:r>
            <a:r>
              <a:rPr lang="zh-CN" altLang="en-US" sz="32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32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1450" name="Text Box 10"/>
          <p:cNvSpPr txBox="1">
            <a:spLocks noChangeArrowheads="1"/>
          </p:cNvSpPr>
          <p:nvPr/>
        </p:nvSpPr>
        <p:spPr bwMode="auto">
          <a:xfrm>
            <a:off x="2411413" y="3568700"/>
            <a:ext cx="58324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2.</a:t>
            </a:r>
            <a:r>
              <a:rPr lang="zh-CN" altLang="en-US" sz="32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为什么需要挑粮上山？ </a:t>
            </a:r>
            <a:endParaRPr lang="zh-CN" altLang="en-US" sz="3200" dirty="0">
              <a:solidFill>
                <a:srgbClr val="66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1451" name="Text Box 11"/>
          <p:cNvSpPr txBox="1">
            <a:spLocks noChangeArrowheads="1"/>
          </p:cNvSpPr>
          <p:nvPr/>
        </p:nvSpPr>
        <p:spPr bwMode="auto">
          <a:xfrm>
            <a:off x="3779838" y="2924175"/>
            <a:ext cx="331311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003366"/>
                </a:solidFill>
                <a:ea typeface="楷体_GB2312" panose="02010609030101010101" pitchFamily="49" charset="-122"/>
              </a:rPr>
              <a:t>挑粮上山。</a:t>
            </a:r>
            <a:r>
              <a:rPr lang="zh-CN" altLang="en-US" dirty="0"/>
              <a:t> </a:t>
            </a:r>
            <a:endParaRPr lang="zh-CN" altLang="en-US" dirty="0"/>
          </a:p>
        </p:txBody>
      </p:sp>
      <p:sp>
        <p:nvSpPr>
          <p:cNvPr id="61452" name="AutoShape 12"/>
          <p:cNvSpPr>
            <a:spLocks noChangeArrowheads="1"/>
          </p:cNvSpPr>
          <p:nvPr/>
        </p:nvSpPr>
        <p:spPr bwMode="auto">
          <a:xfrm>
            <a:off x="3563938" y="3211513"/>
            <a:ext cx="144462" cy="144462"/>
          </a:xfrm>
          <a:prstGeom prst="flowChartExtract">
            <a:avLst/>
          </a:prstGeom>
          <a:solidFill>
            <a:srgbClr val="0033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53" name="Text Box 13"/>
          <p:cNvSpPr txBox="1">
            <a:spLocks noChangeArrowheads="1"/>
          </p:cNvSpPr>
          <p:nvPr/>
        </p:nvSpPr>
        <p:spPr bwMode="auto">
          <a:xfrm>
            <a:off x="827088" y="4292600"/>
            <a:ext cx="7705725" cy="13731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/>
              <a:t>       </a:t>
            </a:r>
            <a:r>
              <a:rPr lang="zh-CN" altLang="en-US" sz="2800" b="1" dirty="0">
                <a:solidFill>
                  <a:srgbClr val="003366"/>
                </a:solidFill>
              </a:rPr>
              <a:t>因为井冈山生产的粮食不多，不够山上的战士吃。如果粮食不够吃，战士们就会饿肚子。战士们吃不饱，就没力气打仗了。 </a:t>
            </a:r>
            <a:endParaRPr lang="zh-CN" altLang="en-US" sz="2800" b="1" dirty="0">
              <a:solidFill>
                <a:srgbClr val="003366"/>
              </a:solidFill>
            </a:endParaRPr>
          </a:p>
        </p:txBody>
      </p:sp>
      <p:sp>
        <p:nvSpPr>
          <p:cNvPr id="61454" name="AutoShape 14"/>
          <p:cNvSpPr>
            <a:spLocks noChangeArrowheads="1"/>
          </p:cNvSpPr>
          <p:nvPr/>
        </p:nvSpPr>
        <p:spPr bwMode="auto">
          <a:xfrm>
            <a:off x="1258888" y="4508500"/>
            <a:ext cx="144462" cy="144463"/>
          </a:xfrm>
          <a:prstGeom prst="flowChartExtract">
            <a:avLst/>
          </a:prstGeom>
          <a:solidFill>
            <a:srgbClr val="003366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614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614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1000"/>
                                        <p:tgtEl>
                                          <p:spTgt spid="614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14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4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14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14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8" grpId="0"/>
      <p:bldP spid="61450" grpId="0"/>
      <p:bldP spid="61451" grpId="0"/>
      <p:bldP spid="61452" grpId="0" animBg="1"/>
      <p:bldP spid="61453" grpId="0"/>
      <p:bldP spid="6145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5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156" name="Picture 4" descr="095_jpg 拷贝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1916113"/>
            <a:ext cx="4967288" cy="3825875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7" name="Text Box 5"/>
          <p:cNvSpPr txBox="1">
            <a:spLocks noChangeArrowheads="1"/>
          </p:cNvSpPr>
          <p:nvPr/>
        </p:nvSpPr>
        <p:spPr bwMode="auto">
          <a:xfrm>
            <a:off x="755650" y="981075"/>
            <a:ext cx="83883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CC0000"/>
                </a:solidFill>
                <a:ea typeface="华文中宋" panose="02010600040101010101" pitchFamily="2" charset="-122"/>
              </a:rPr>
              <a:t>你瞧，朱德正挑着担子从远处走来呢！</a:t>
            </a:r>
            <a:endParaRPr lang="zh-CN" altLang="en-US" sz="3600">
              <a:solidFill>
                <a:srgbClr val="CC0000"/>
              </a:solidFill>
              <a:ea typeface="华文中宋" panose="02010600040101010101" pitchFamily="2" charset="-122"/>
            </a:endParaRPr>
          </a:p>
        </p:txBody>
      </p:sp>
      <p:pic>
        <p:nvPicPr>
          <p:cNvPr id="49158" name="Picture 6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27088" y="1628775"/>
            <a:ext cx="7561262" cy="17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5940425" y="2492375"/>
            <a:ext cx="2592388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>
                <a:solidFill>
                  <a:srgbClr val="003366"/>
                </a:solidFill>
                <a:ea typeface="黑体" panose="02010600030101010101" pitchFamily="49" charset="-122"/>
              </a:rPr>
              <a:t>     </a:t>
            </a:r>
            <a:r>
              <a:rPr lang="zh-CN" altLang="en-US" sz="4000">
                <a:solidFill>
                  <a:srgbClr val="003366"/>
                </a:solidFill>
                <a:ea typeface="黑体" panose="02010600030101010101" pitchFamily="49" charset="-122"/>
              </a:rPr>
              <a:t>说说你看到的朱德。</a:t>
            </a:r>
            <a:endParaRPr lang="zh-CN" altLang="en-US" sz="4000">
              <a:solidFill>
                <a:srgbClr val="003366"/>
              </a:solidFill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91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49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58775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7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2468" name="Picture 4" descr="095_jpg 拷贝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60350"/>
            <a:ext cx="4175125" cy="3600450"/>
          </a:xfrm>
          <a:prstGeom prst="rect">
            <a:avLst/>
          </a:prstGeom>
          <a:noFill/>
          <a:ln w="57150" cmpd="thinThick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2472" name="Text Box 8"/>
          <p:cNvSpPr txBox="1">
            <a:spLocks noChangeArrowheads="1"/>
          </p:cNvSpPr>
          <p:nvPr/>
        </p:nvSpPr>
        <p:spPr bwMode="auto">
          <a:xfrm>
            <a:off x="4643438" y="404813"/>
            <a:ext cx="3889375" cy="2289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solidFill>
                  <a:srgbClr val="0000FF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他穿着草鞋，戴着斗笠，挑着满满的一担粮食，跟大家一块儿爬山。</a:t>
            </a:r>
            <a:endParaRPr lang="zh-CN" altLang="en-US" sz="3600" b="1" dirty="0"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62473" name="Text Box 9"/>
          <p:cNvSpPr txBox="1">
            <a:spLocks noChangeArrowheads="1"/>
          </p:cNvSpPr>
          <p:nvPr/>
        </p:nvSpPr>
        <p:spPr bwMode="auto">
          <a:xfrm>
            <a:off x="539552" y="3933056"/>
            <a:ext cx="6769100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dirty="0" smtClean="0">
                <a:solidFill>
                  <a:srgbClr val="99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读</a:t>
            </a:r>
            <a:r>
              <a:rPr lang="zh-CN" altLang="en-US" sz="2000" dirty="0">
                <a:solidFill>
                  <a:srgbClr val="99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一读，从</a:t>
            </a:r>
            <a:r>
              <a:rPr lang="zh-CN" altLang="en-US" sz="2000" dirty="0">
                <a:solidFill>
                  <a:srgbClr val="9900CC"/>
                </a:solidFill>
                <a:latin typeface="Arial" panose="020B0604020202020204"/>
                <a:ea typeface="黑体" panose="02010600030101010101" pitchFamily="49" charset="-122"/>
              </a:rPr>
              <a:t>“</a:t>
            </a:r>
            <a:r>
              <a:rPr lang="zh-CN" altLang="en-US" sz="2000" dirty="0">
                <a:solidFill>
                  <a:srgbClr val="99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满满</a:t>
            </a:r>
            <a:r>
              <a:rPr lang="zh-CN" altLang="en-US" sz="2000" dirty="0">
                <a:solidFill>
                  <a:srgbClr val="9900CC"/>
                </a:solidFill>
                <a:latin typeface="Arial" panose="020B0604020202020204"/>
                <a:ea typeface="黑体" panose="02010600030101010101" pitchFamily="49" charset="-122"/>
              </a:rPr>
              <a:t>”</a:t>
            </a:r>
            <a:r>
              <a:rPr lang="zh-CN" altLang="en-US" sz="2000" dirty="0">
                <a:solidFill>
                  <a:srgbClr val="99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这个词中，你体会到了什么？</a:t>
            </a:r>
            <a:r>
              <a:rPr lang="zh-CN" altLang="en-US" sz="2800" dirty="0">
                <a:solidFill>
                  <a:srgbClr val="003366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2800" dirty="0">
              <a:solidFill>
                <a:srgbClr val="00336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2474" name="Oval 10"/>
          <p:cNvSpPr>
            <a:spLocks noChangeArrowheads="1"/>
          </p:cNvSpPr>
          <p:nvPr/>
        </p:nvSpPr>
        <p:spPr bwMode="auto">
          <a:xfrm>
            <a:off x="8243888" y="2349500"/>
            <a:ext cx="144462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5" name="Oval 11"/>
          <p:cNvSpPr>
            <a:spLocks noChangeArrowheads="1"/>
          </p:cNvSpPr>
          <p:nvPr/>
        </p:nvSpPr>
        <p:spPr bwMode="auto">
          <a:xfrm>
            <a:off x="5003800" y="2924175"/>
            <a:ext cx="144463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477" name="Text Box 13"/>
          <p:cNvSpPr txBox="1">
            <a:spLocks noChangeArrowheads="1"/>
          </p:cNvSpPr>
          <p:nvPr/>
        </p:nvSpPr>
        <p:spPr bwMode="auto">
          <a:xfrm>
            <a:off x="935831" y="4456276"/>
            <a:ext cx="7200900" cy="192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000" dirty="0">
                <a:solidFill>
                  <a:srgbClr val="6600CC"/>
                </a:solidFill>
              </a:rPr>
              <a:t>文中表示动词的词语有</a:t>
            </a:r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（       ）、（       ）、（      ）</a:t>
            </a:r>
            <a:endParaRPr lang="zh-CN" altLang="en-US" sz="2000" dirty="0">
              <a:solidFill>
                <a:srgbClr val="6600CC"/>
              </a:solidFill>
              <a:sym typeface="Wingdings" panose="05000000000000000000" pitchFamily="2" charset="2"/>
            </a:endParaRPr>
          </a:p>
          <a:p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在括号里填上表示动作的词</a:t>
            </a:r>
            <a:endParaRPr lang="zh-CN" altLang="en-US" sz="2000" dirty="0">
              <a:solidFill>
                <a:srgbClr val="6600CC"/>
              </a:solidFill>
              <a:sym typeface="Wingdings" panose="05000000000000000000" pitchFamily="2" charset="2"/>
            </a:endParaRPr>
          </a:p>
          <a:p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（     ）野菜    （      ）树苗     （      ）马路    （     ）礼物</a:t>
            </a:r>
            <a:endParaRPr lang="zh-CN" altLang="en-US" sz="2000" dirty="0">
              <a:solidFill>
                <a:srgbClr val="6600CC"/>
              </a:solidFill>
              <a:sym typeface="Wingdings" panose="05000000000000000000" pitchFamily="2" charset="2"/>
            </a:endParaRPr>
          </a:p>
          <a:p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（     ）鞋带     （     ）房门      （      ）衣服    （    ）篮球</a:t>
            </a:r>
            <a:endParaRPr lang="zh-CN" altLang="en-US" sz="2000" dirty="0">
              <a:solidFill>
                <a:srgbClr val="6600CC"/>
              </a:solidFill>
              <a:sym typeface="Wingdings" panose="05000000000000000000" pitchFamily="2" charset="2"/>
            </a:endParaRPr>
          </a:p>
          <a:p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（     ）电影 </a:t>
            </a:r>
            <a:endParaRPr lang="zh-CN" altLang="en-US" sz="2000" dirty="0">
              <a:solidFill>
                <a:srgbClr val="6600CC"/>
              </a:solidFill>
              <a:sym typeface="Wingdings" panose="05000000000000000000" pitchFamily="2" charset="2"/>
            </a:endParaRPr>
          </a:p>
          <a:p>
            <a:r>
              <a:rPr lang="zh-CN" altLang="en-US" sz="2000" dirty="0">
                <a:solidFill>
                  <a:srgbClr val="6600CC"/>
                </a:solidFill>
                <a:sym typeface="Wingdings" panose="05000000000000000000" pitchFamily="2" charset="2"/>
              </a:rPr>
              <a:t>你还能说出这样表示动作的短语吗？</a:t>
            </a:r>
            <a:endParaRPr lang="zh-CN" altLang="en-US" sz="2000" dirty="0">
              <a:solidFill>
                <a:srgbClr val="6600CC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4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47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73" grpId="0"/>
      <p:bldP spid="62474" grpId="0" animBg="1"/>
      <p:bldP spid="6247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39" name="Picture 7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013325"/>
            <a:ext cx="8713787" cy="1511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4042" name="Group 10"/>
          <p:cNvGrpSpPr/>
          <p:nvPr/>
        </p:nvGrpSpPr>
        <p:grpSpPr bwMode="auto">
          <a:xfrm>
            <a:off x="0" y="908050"/>
            <a:ext cx="2146300" cy="2663825"/>
            <a:chOff x="295" y="572"/>
            <a:chExt cx="1352" cy="1678"/>
          </a:xfrm>
        </p:grpSpPr>
        <p:pic>
          <p:nvPicPr>
            <p:cNvPr id="44040" name="Picture 8" descr="xxyw2bp69"/>
            <p:cNvPicPr>
              <a:picLocks noChangeAspect="1" noChangeArrowheads="1"/>
            </p:cNvPicPr>
            <p:nvPr/>
          </p:nvPicPr>
          <p:blipFill>
            <a:blip r:embed="rId3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95" y="572"/>
              <a:ext cx="1346" cy="167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4041" name="Rectangle 9"/>
            <p:cNvSpPr>
              <a:spLocks noChangeArrowheads="1"/>
            </p:cNvSpPr>
            <p:nvPr/>
          </p:nvSpPr>
          <p:spPr bwMode="auto">
            <a:xfrm rot="441991">
              <a:off x="1103" y="1297"/>
              <a:ext cx="544" cy="681"/>
            </a:xfrm>
            <a:prstGeom prst="rect">
              <a:avLst/>
            </a:prstGeom>
            <a:solidFill>
              <a:srgbClr val="FFFFCC"/>
            </a:solidFill>
            <a:ln w="9525">
              <a:solidFill>
                <a:schemeClr val="tx1"/>
              </a:solidFill>
              <a:miter lim="800000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猜</a:t>
              </a:r>
              <a:endParaRPr lang="zh-CN" altLang="en-US" sz="2400" b="1">
                <a:solidFill>
                  <a:srgbClr val="800000"/>
                </a:solidFill>
              </a:endParaRPr>
            </a:p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谜</a:t>
              </a:r>
              <a:endParaRPr lang="zh-CN" altLang="en-US" sz="2400" b="1">
                <a:solidFill>
                  <a:srgbClr val="800000"/>
                </a:solidFill>
              </a:endParaRPr>
            </a:p>
            <a:p>
              <a:pPr algn="ctr"/>
              <a:r>
                <a:rPr lang="zh-CN" altLang="en-US" sz="2400" b="1">
                  <a:solidFill>
                    <a:srgbClr val="800000"/>
                  </a:solidFill>
                </a:rPr>
                <a:t>语</a:t>
              </a:r>
              <a:endParaRPr lang="zh-CN" altLang="en-US" sz="2400" b="1">
                <a:solidFill>
                  <a:srgbClr val="800000"/>
                </a:solidFill>
              </a:endParaRPr>
            </a:p>
          </p:txBody>
        </p:sp>
      </p:grpSp>
      <p:sp>
        <p:nvSpPr>
          <p:cNvPr id="44043" name="Text Box 11"/>
          <p:cNvSpPr txBox="1">
            <a:spLocks noChangeArrowheads="1"/>
          </p:cNvSpPr>
          <p:nvPr/>
        </p:nvSpPr>
        <p:spPr bwMode="auto">
          <a:xfrm>
            <a:off x="2700338" y="2205038"/>
            <a:ext cx="5545137" cy="2123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44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生在树上，落在肩上</a:t>
            </a:r>
            <a:r>
              <a:rPr lang="zh-CN" altLang="en-US" sz="4400" b="1" dirty="0" smtClean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，干</a:t>
            </a:r>
            <a:r>
              <a:rPr lang="zh-CN" altLang="en-US" sz="44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活躺下，休息靠墙。</a:t>
            </a:r>
            <a:r>
              <a:rPr lang="zh-CN" altLang="en-US" sz="4400" dirty="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4400" dirty="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4044" name="Text Box 12"/>
          <p:cNvSpPr txBox="1">
            <a:spLocks noChangeArrowheads="1"/>
          </p:cNvSpPr>
          <p:nvPr/>
        </p:nvSpPr>
        <p:spPr bwMode="auto">
          <a:xfrm>
            <a:off x="2952750" y="1052513"/>
            <a:ext cx="61912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66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猜一猜这是什么东西</a:t>
            </a:r>
            <a:r>
              <a:rPr lang="en-US" altLang="zh-CN" sz="3600" dirty="0">
                <a:solidFill>
                  <a:srgbClr val="66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?</a:t>
            </a:r>
            <a:endParaRPr lang="en-US" altLang="zh-CN" sz="3600" dirty="0">
              <a:solidFill>
                <a:srgbClr val="6600CC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44045" name="Picture 13" descr="sdx0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68538" y="1700213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048" name="Picture 16" descr="图片4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4005263"/>
            <a:ext cx="1217613" cy="1209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43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1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3252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125538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755650" y="1412875"/>
            <a:ext cx="7705725" cy="1554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/>
              <a:t>        </a:t>
            </a:r>
            <a:r>
              <a:rPr lang="zh-CN" altLang="en-US" sz="3200" b="1" dirty="0">
                <a:solidFill>
                  <a:srgbClr val="CC0000"/>
                </a:solidFill>
              </a:rPr>
              <a:t>既然挑粮上山这么重要，为什么战士们还要把朱德的扁担藏起来呢？好好读读课文，想一想。</a:t>
            </a:r>
            <a:r>
              <a:rPr lang="zh-CN" altLang="en-US" sz="3200" b="1" dirty="0"/>
              <a:t> </a:t>
            </a:r>
            <a:endParaRPr lang="zh-CN" altLang="en-US" sz="3200" b="1" dirty="0"/>
          </a:p>
        </p:txBody>
      </p:sp>
      <p:sp>
        <p:nvSpPr>
          <p:cNvPr id="53254" name="Text Box 6"/>
          <p:cNvSpPr txBox="1">
            <a:spLocks noChangeArrowheads="1"/>
          </p:cNvSpPr>
          <p:nvPr/>
        </p:nvSpPr>
        <p:spPr bwMode="auto">
          <a:xfrm>
            <a:off x="684213" y="2997200"/>
            <a:ext cx="7777162" cy="2528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因为朱德同志工作很忙，还要挑粮上山，太累了。大家想，把扁担藏起来，朱德就不用挑了，这样就可以让他轻松点。如果朱德不挑粮，可以更加专心研究国家大事。战士们希望朱德不要过度疲劳。</a:t>
            </a:r>
            <a:r>
              <a:rPr lang="zh-CN" altLang="en-US" sz="3200"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32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53255" name="Picture 7" descr="xxyw2ap4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24750" y="1844675"/>
            <a:ext cx="2281238" cy="20748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32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32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32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32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5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276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77" name="Text Box 5"/>
          <p:cNvSpPr txBox="1">
            <a:spLocks noChangeArrowheads="1"/>
          </p:cNvSpPr>
          <p:nvPr/>
        </p:nvSpPr>
        <p:spPr bwMode="auto">
          <a:xfrm>
            <a:off x="827088" y="1989138"/>
            <a:ext cx="68405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solidFill>
                  <a:srgbClr val="003366"/>
                </a:solidFill>
                <a:ea typeface="华文中宋" panose="02010600040101010101" pitchFamily="2" charset="-122"/>
              </a:rPr>
              <a:t>       </a:t>
            </a:r>
            <a:r>
              <a:rPr lang="zh-CN" altLang="en-US" sz="3200" b="1" dirty="0">
                <a:solidFill>
                  <a:srgbClr val="003366"/>
                </a:solidFill>
                <a:ea typeface="华文中宋" panose="02010600040101010101" pitchFamily="2" charset="-122"/>
              </a:rPr>
              <a:t>挑粮上山到底累在哪里？读读课文第二自然段，找一找。</a:t>
            </a:r>
            <a:endParaRPr lang="zh-CN" altLang="en-US" sz="3200" b="1" dirty="0">
              <a:solidFill>
                <a:srgbClr val="003366"/>
              </a:solidFill>
              <a:ea typeface="华文中宋" panose="02010600040101010101" pitchFamily="2" charset="-122"/>
            </a:endParaRPr>
          </a:p>
        </p:txBody>
      </p:sp>
      <p:sp>
        <p:nvSpPr>
          <p:cNvPr id="54278" name="WordArt 6"/>
          <p:cNvSpPr>
            <a:spLocks noChangeArrowheads="1" noChangeShapeType="1" noTextEdit="1"/>
          </p:cNvSpPr>
          <p:nvPr/>
        </p:nvSpPr>
        <p:spPr bwMode="auto">
          <a:xfrm>
            <a:off x="4140200" y="908050"/>
            <a:ext cx="17287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找一找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54279" name="Text Box 7"/>
          <p:cNvSpPr txBox="1">
            <a:spLocks noChangeArrowheads="1"/>
          </p:cNvSpPr>
          <p:nvPr/>
        </p:nvSpPr>
        <p:spPr bwMode="auto">
          <a:xfrm>
            <a:off x="755650" y="3068638"/>
            <a:ext cx="7777163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从井冈山到毛坪，来回有五六十里路，山高路陡，十分难走。</a:t>
            </a:r>
            <a:endParaRPr lang="zh-CN" altLang="en-US" sz="3600" b="1" dirty="0">
              <a:solidFill>
                <a:srgbClr val="33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4280" name="Oval 8"/>
          <p:cNvSpPr>
            <a:spLocks noChangeArrowheads="1"/>
          </p:cNvSpPr>
          <p:nvPr/>
        </p:nvSpPr>
        <p:spPr bwMode="auto">
          <a:xfrm>
            <a:off x="2411413" y="4221163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81" name="Oval 9"/>
          <p:cNvSpPr>
            <a:spLocks noChangeArrowheads="1"/>
          </p:cNvSpPr>
          <p:nvPr/>
        </p:nvSpPr>
        <p:spPr bwMode="auto">
          <a:xfrm>
            <a:off x="2916238" y="4221163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82" name="Oval 10"/>
          <p:cNvSpPr>
            <a:spLocks noChangeArrowheads="1"/>
          </p:cNvSpPr>
          <p:nvPr/>
        </p:nvSpPr>
        <p:spPr bwMode="auto">
          <a:xfrm>
            <a:off x="3348038" y="4221163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83" name="Oval 11"/>
          <p:cNvSpPr>
            <a:spLocks noChangeArrowheads="1"/>
          </p:cNvSpPr>
          <p:nvPr/>
        </p:nvSpPr>
        <p:spPr bwMode="auto">
          <a:xfrm>
            <a:off x="3779838" y="4221163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284" name="Text Box 12"/>
          <p:cNvSpPr txBox="1">
            <a:spLocks noChangeArrowheads="1"/>
          </p:cNvSpPr>
          <p:nvPr/>
        </p:nvSpPr>
        <p:spPr bwMode="auto">
          <a:xfrm>
            <a:off x="1692275" y="4868863"/>
            <a:ext cx="64801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3200">
              <a:solidFill>
                <a:srgbClr val="9900CC"/>
              </a:solidFill>
              <a:ea typeface="黑体" panose="02010600030101010101" pitchFamily="49" charset="-122"/>
            </a:endParaRPr>
          </a:p>
        </p:txBody>
      </p:sp>
      <p:pic>
        <p:nvPicPr>
          <p:cNvPr id="54285" name="Picture 13" descr="xxyw2ap4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4076700"/>
            <a:ext cx="1052512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290" name="Text Box 18"/>
          <p:cNvSpPr txBox="1">
            <a:spLocks noChangeArrowheads="1"/>
          </p:cNvSpPr>
          <p:nvPr/>
        </p:nvSpPr>
        <p:spPr bwMode="auto">
          <a:xfrm>
            <a:off x="1600200" y="5464175"/>
            <a:ext cx="1841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CN" altLang="zh-CN" sz="2800"/>
          </a:p>
        </p:txBody>
      </p:sp>
      <p:sp>
        <p:nvSpPr>
          <p:cNvPr id="54291" name="Text Box 19"/>
          <p:cNvSpPr txBox="1">
            <a:spLocks noChangeArrowheads="1"/>
          </p:cNvSpPr>
          <p:nvPr/>
        </p:nvSpPr>
        <p:spPr bwMode="auto">
          <a:xfrm>
            <a:off x="2319338" y="4549775"/>
            <a:ext cx="46894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dirty="0"/>
              <a:t>如何理解“山高路陡”？这个词</a:t>
            </a:r>
            <a:endParaRPr lang="zh-CN" altLang="en-US" sz="2800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4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42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42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8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542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28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28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28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42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277" grpId="0"/>
      <p:bldP spid="54279" grpId="0"/>
      <p:bldP spid="54280" grpId="0" animBg="1"/>
      <p:bldP spid="54281" grpId="0" animBg="1"/>
      <p:bldP spid="54282" grpId="0" animBg="1"/>
      <p:bldP spid="54283" grpId="0" animBg="1"/>
      <p:bldP spid="5428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994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908050"/>
            <a:ext cx="8785225" cy="5688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5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4996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4998" name="WordArt 6"/>
          <p:cNvSpPr>
            <a:spLocks noChangeArrowheads="1" noChangeShapeType="1" noTextEdit="1"/>
          </p:cNvSpPr>
          <p:nvPr/>
        </p:nvSpPr>
        <p:spPr bwMode="auto">
          <a:xfrm>
            <a:off x="4140200" y="908050"/>
            <a:ext cx="1728788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找一找</a:t>
            </a:r>
            <a:endParaRPr lang="zh-CN" altLang="en-US" sz="3600" b="1" kern="10" dirty="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sp>
        <p:nvSpPr>
          <p:cNvPr id="84999" name="Text Box 7"/>
          <p:cNvSpPr txBox="1">
            <a:spLocks noChangeArrowheads="1"/>
          </p:cNvSpPr>
          <p:nvPr/>
        </p:nvSpPr>
        <p:spPr bwMode="auto">
          <a:xfrm>
            <a:off x="827088" y="3141663"/>
            <a:ext cx="7777162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晚上还要整夜整夜地研究怎样跟敌人打仗。</a:t>
            </a:r>
            <a:endParaRPr lang="zh-CN" altLang="en-US" sz="3600" b="1" dirty="0">
              <a:solidFill>
                <a:srgbClr val="33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85000" name="Oval 8"/>
          <p:cNvSpPr>
            <a:spLocks noChangeArrowheads="1"/>
          </p:cNvSpPr>
          <p:nvPr/>
        </p:nvSpPr>
        <p:spPr bwMode="auto">
          <a:xfrm>
            <a:off x="3779838" y="3716338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001" name="Oval 9"/>
          <p:cNvSpPr>
            <a:spLocks noChangeArrowheads="1"/>
          </p:cNvSpPr>
          <p:nvPr/>
        </p:nvSpPr>
        <p:spPr bwMode="auto">
          <a:xfrm>
            <a:off x="4284663" y="3716338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002" name="Oval 10"/>
          <p:cNvSpPr>
            <a:spLocks noChangeArrowheads="1"/>
          </p:cNvSpPr>
          <p:nvPr/>
        </p:nvSpPr>
        <p:spPr bwMode="auto">
          <a:xfrm>
            <a:off x="4716463" y="3716338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003" name="Oval 11"/>
          <p:cNvSpPr>
            <a:spLocks noChangeArrowheads="1"/>
          </p:cNvSpPr>
          <p:nvPr/>
        </p:nvSpPr>
        <p:spPr bwMode="auto">
          <a:xfrm>
            <a:off x="5219700" y="3716338"/>
            <a:ext cx="142875" cy="142875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004" name="Text Box 12"/>
          <p:cNvSpPr txBox="1">
            <a:spLocks noChangeArrowheads="1"/>
          </p:cNvSpPr>
          <p:nvPr/>
        </p:nvSpPr>
        <p:spPr bwMode="auto">
          <a:xfrm>
            <a:off x="1476375" y="4652963"/>
            <a:ext cx="68405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9900CC"/>
                </a:solidFill>
                <a:ea typeface="黑体" panose="02010600030101010101" pitchFamily="49" charset="-122"/>
              </a:rPr>
              <a:t>这个句子中哪个词语最好？为什么？</a:t>
            </a:r>
            <a:endParaRPr lang="zh-CN" altLang="en-US" sz="3200" dirty="0">
              <a:solidFill>
                <a:srgbClr val="9900CC"/>
              </a:solidFill>
              <a:ea typeface="黑体" panose="02010600030101010101" pitchFamily="49" charset="-122"/>
            </a:endParaRPr>
          </a:p>
        </p:txBody>
      </p:sp>
      <p:pic>
        <p:nvPicPr>
          <p:cNvPr id="85005" name="Picture 13" descr="xxyw2ap4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4076700"/>
            <a:ext cx="1052512" cy="1657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5006" name="AutoShape 14"/>
          <p:cNvSpPr>
            <a:spLocks noChangeArrowheads="1"/>
          </p:cNvSpPr>
          <p:nvPr/>
        </p:nvSpPr>
        <p:spPr bwMode="auto">
          <a:xfrm>
            <a:off x="5148263" y="5516563"/>
            <a:ext cx="3024187" cy="1081087"/>
          </a:xfrm>
          <a:prstGeom prst="cloudCallout">
            <a:avLst>
              <a:gd name="adj1" fmla="val -153935"/>
              <a:gd name="adj2" fmla="val -27384"/>
            </a:avLst>
          </a:prstGeom>
          <a:solidFill>
            <a:srgbClr val="CCFF99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sz="2400" b="1" dirty="0"/>
              <a:t>有感情地读读这段话</a:t>
            </a:r>
            <a:endParaRPr lang="zh-CN" altLang="en-US" sz="2400" b="1" dirty="0"/>
          </a:p>
        </p:txBody>
      </p:sp>
      <p:sp>
        <p:nvSpPr>
          <p:cNvPr id="85007" name="Text Box 15"/>
          <p:cNvSpPr txBox="1">
            <a:spLocks noChangeArrowheads="1"/>
          </p:cNvSpPr>
          <p:nvPr/>
        </p:nvSpPr>
        <p:spPr bwMode="auto">
          <a:xfrm>
            <a:off x="1619250" y="2133600"/>
            <a:ext cx="658495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zh-CN" altLang="en-US" sz="2800" dirty="0"/>
              <a:t>朱德同志白天挑粮，晚上还做哪些事情？</a:t>
            </a:r>
            <a:endParaRPr lang="zh-CN" altLang="en-US" sz="2800" dirty="0"/>
          </a:p>
        </p:txBody>
      </p:sp>
      <p:sp>
        <p:nvSpPr>
          <p:cNvPr id="85009" name="Text Box 17"/>
          <p:cNvSpPr txBox="1">
            <a:spLocks noChangeArrowheads="1"/>
          </p:cNvSpPr>
          <p:nvPr/>
        </p:nvSpPr>
        <p:spPr bwMode="auto">
          <a:xfrm>
            <a:off x="1403350" y="5373688"/>
            <a:ext cx="44513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dirty="0"/>
              <a:t>“</a:t>
            </a:r>
            <a:r>
              <a:rPr lang="zh-CN" altLang="en-US" dirty="0"/>
              <a:t>整夜整夜地”这个词语能去掉吗？为什么？</a:t>
            </a:r>
            <a:endParaRPr lang="zh-CN" altLang="en-US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49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50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85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00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4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00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00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50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85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5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850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9" grpId="0"/>
      <p:bldP spid="85000" grpId="0" animBg="1"/>
      <p:bldP spid="85001" grpId="0" animBg="1"/>
      <p:bldP spid="85002" grpId="0" animBg="1"/>
      <p:bldP spid="85003" grpId="0" animBg="1"/>
      <p:bldP spid="85004" grpId="0"/>
      <p:bldP spid="85006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1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2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3" name="Text Box 5"/>
          <p:cNvSpPr txBox="1">
            <a:spLocks noChangeArrowheads="1"/>
          </p:cNvSpPr>
          <p:nvPr/>
        </p:nvSpPr>
        <p:spPr bwMode="auto">
          <a:xfrm>
            <a:off x="468313" y="1989138"/>
            <a:ext cx="835342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ea typeface="黑体" panose="02010600030101010101" pitchFamily="49" charset="-122"/>
              </a:rPr>
              <a:t>      </a:t>
            </a:r>
            <a:r>
              <a:rPr lang="zh-CN" altLang="en-US" sz="3200" dirty="0">
                <a:solidFill>
                  <a:srgbClr val="993300"/>
                </a:solidFill>
                <a:ea typeface="黑体" panose="02010600030101010101" pitchFamily="49" charset="-122"/>
              </a:rPr>
              <a:t>是呀，这些就是战士们藏扁担的原因所在。一个“藏”字，让你体会到了什么呢？</a:t>
            </a:r>
            <a:endParaRPr lang="zh-CN" altLang="en-US" sz="3200" dirty="0">
              <a:solidFill>
                <a:srgbClr val="993300"/>
              </a:solidFill>
              <a:ea typeface="黑体" panose="02010600030101010101" pitchFamily="49" charset="-122"/>
            </a:endParaRPr>
          </a:p>
        </p:txBody>
      </p:sp>
      <p:pic>
        <p:nvPicPr>
          <p:cNvPr id="63494" name="Picture 6" descr="xxyw2ap56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684213" y="-674688"/>
            <a:ext cx="3024188" cy="2808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3495" name="Text Box 7"/>
          <p:cNvSpPr txBox="1">
            <a:spLocks noChangeArrowheads="1"/>
          </p:cNvSpPr>
          <p:nvPr/>
        </p:nvSpPr>
        <p:spPr bwMode="auto">
          <a:xfrm>
            <a:off x="1187450" y="2997200"/>
            <a:ext cx="6732588" cy="1128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ea typeface="楷体_GB2312" panose="02010609030101010101" pitchFamily="49" charset="-122"/>
              </a:rPr>
              <a:t>       </a:t>
            </a:r>
            <a:r>
              <a:rPr lang="zh-CN" altLang="en-US" sz="3200" b="1" dirty="0">
                <a:solidFill>
                  <a:srgbClr val="003366"/>
                </a:solidFill>
                <a:ea typeface="楷体_GB2312" panose="02010609030101010101" pitchFamily="49" charset="-122"/>
              </a:rPr>
              <a:t>从“藏”字，我体会到战士们非常关心朱德军长。</a:t>
            </a:r>
            <a:endParaRPr lang="zh-CN" altLang="en-US" sz="3200" b="1" dirty="0">
              <a:solidFill>
                <a:srgbClr val="003366"/>
              </a:solidFill>
              <a:ea typeface="楷体_GB2312" panose="02010609030101010101" pitchFamily="49" charset="-122"/>
            </a:endParaRPr>
          </a:p>
        </p:txBody>
      </p:sp>
      <p:sp>
        <p:nvSpPr>
          <p:cNvPr id="63496" name="Text Box 8"/>
          <p:cNvSpPr txBox="1">
            <a:spLocks noChangeArrowheads="1"/>
          </p:cNvSpPr>
          <p:nvPr/>
        </p:nvSpPr>
        <p:spPr bwMode="auto">
          <a:xfrm>
            <a:off x="1189038" y="4221163"/>
            <a:ext cx="7127875" cy="1554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2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从</a:t>
            </a:r>
            <a:r>
              <a:rPr lang="zh-CN" altLang="en-US" sz="3200" b="1" dirty="0">
                <a:solidFill>
                  <a:srgbClr val="333300"/>
                </a:solidFill>
                <a:latin typeface="Arial" panose="020B0604020202020204"/>
                <a:ea typeface="楷体_GB2312" panose="02010609030101010101" pitchFamily="49" charset="-122"/>
              </a:rPr>
              <a:t>“</a:t>
            </a:r>
            <a:r>
              <a:rPr lang="zh-CN" altLang="en-US" sz="32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藏</a:t>
            </a:r>
            <a:r>
              <a:rPr lang="zh-CN" altLang="en-US" sz="3200" b="1" dirty="0">
                <a:solidFill>
                  <a:srgbClr val="333300"/>
                </a:solidFill>
                <a:latin typeface="Arial" panose="020B0604020202020204"/>
                <a:ea typeface="楷体_GB2312" panose="02010609030101010101" pitchFamily="49" charset="-122"/>
              </a:rPr>
              <a:t>”</a:t>
            </a:r>
            <a:r>
              <a:rPr lang="zh-CN" altLang="en-US" sz="3200" b="1" dirty="0">
                <a:solidFill>
                  <a:srgbClr val="33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字，我也知道大家非常敬爱朱德。这种体贴和关心，其实也是一种爱戴。 </a:t>
            </a:r>
            <a:endParaRPr lang="zh-CN" altLang="en-US" sz="3200" b="1" dirty="0">
              <a:solidFill>
                <a:srgbClr val="33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pic>
        <p:nvPicPr>
          <p:cNvPr id="63497" name="Picture 9" descr="xxyw2bp70"/>
          <p:cNvPicPr>
            <a:picLocks noChangeAspect="1" noChangeArrowheads="1"/>
          </p:cNvPicPr>
          <p:nvPr/>
        </p:nvPicPr>
        <p:blipFill>
          <a:blip r:embed="rId5" cstate="email">
            <a:clrChange>
              <a:clrFrom>
                <a:srgbClr val="F9F9F9"/>
              </a:clrFrom>
              <a:clrTo>
                <a:srgbClr val="F9F9F9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2924175"/>
            <a:ext cx="1549400" cy="1082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3498" name="Picture 10" descr="xxyw2bp71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67625" y="3284855"/>
            <a:ext cx="1385570" cy="1200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pull dir="r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34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634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5" grpId="0"/>
      <p:bldP spid="6349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4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5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4516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4517" name="Text Box 5"/>
          <p:cNvSpPr txBox="1">
            <a:spLocks noChangeArrowheads="1"/>
          </p:cNvSpPr>
          <p:nvPr/>
        </p:nvSpPr>
        <p:spPr bwMode="auto">
          <a:xfrm>
            <a:off x="755650" y="1916113"/>
            <a:ext cx="7561263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 </a:t>
            </a:r>
            <a:r>
              <a:rPr lang="zh-CN" altLang="en-US" sz="3200" b="1">
                <a:solidFill>
                  <a:srgbClr val="660033"/>
                </a:solidFill>
              </a:rPr>
              <a:t>战士们这种“情”有没有实现呢？从哪里看得出来。</a:t>
            </a:r>
            <a:endParaRPr lang="zh-CN" altLang="en-US" sz="3200" b="1">
              <a:solidFill>
                <a:srgbClr val="660033"/>
              </a:solidFill>
            </a:endParaRPr>
          </a:p>
        </p:txBody>
      </p:sp>
      <p:sp>
        <p:nvSpPr>
          <p:cNvPr id="64518" name="Text Box 6"/>
          <p:cNvSpPr txBox="1">
            <a:spLocks noChangeArrowheads="1"/>
          </p:cNvSpPr>
          <p:nvPr/>
        </p:nvSpPr>
        <p:spPr bwMode="auto">
          <a:xfrm>
            <a:off x="1908175" y="3136900"/>
            <a:ext cx="5832475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chemeClr val="accent2"/>
                </a:solidFill>
                <a:ea typeface="黑体" panose="02010600030101010101" pitchFamily="49" charset="-122"/>
              </a:rPr>
              <a:t>战士们的这种“情”没有实现。</a:t>
            </a:r>
            <a:endParaRPr lang="zh-CN" altLang="en-US" sz="3200" dirty="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64519" name="Text Box 7"/>
          <p:cNvSpPr txBox="1">
            <a:spLocks noChangeArrowheads="1"/>
          </p:cNvSpPr>
          <p:nvPr/>
        </p:nvSpPr>
        <p:spPr bwMode="auto">
          <a:xfrm>
            <a:off x="755650" y="3822700"/>
            <a:ext cx="7704138" cy="16300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ea typeface="楷体_GB2312" panose="02010609030101010101" pitchFamily="49" charset="-122"/>
              </a:rPr>
              <a:t>       “</a:t>
            </a:r>
            <a:r>
              <a:rPr lang="zh-CN" altLang="en-US" sz="3200" b="1" dirty="0">
                <a:solidFill>
                  <a:srgbClr val="333300"/>
                </a:solidFill>
                <a:ea typeface="楷体_GB2312" panose="02010609030101010101" pitchFamily="49" charset="-122"/>
              </a:rPr>
              <a:t>不料朱德同志又找来一根扁担，写上‘朱德的扁担’五个字。”从这句话就可以看出，战士们的“情”没有实现。</a:t>
            </a:r>
            <a:endParaRPr lang="zh-CN" altLang="en-US" sz="3200" b="1" dirty="0">
              <a:solidFill>
                <a:srgbClr val="333300"/>
              </a:solidFill>
              <a:ea typeface="楷体_GB2312" panose="02010609030101010101" pitchFamily="49" charset="-122"/>
            </a:endParaRPr>
          </a:p>
        </p:txBody>
      </p:sp>
      <p:pic>
        <p:nvPicPr>
          <p:cNvPr id="64521" name="Picture 9" descr="人物0001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2997200"/>
            <a:ext cx="1584325" cy="1490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5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645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45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8" grpId="0"/>
      <p:bldP spid="64519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7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7588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89" name="Text Box 5"/>
          <p:cNvSpPr txBox="1">
            <a:spLocks noChangeArrowheads="1"/>
          </p:cNvSpPr>
          <p:nvPr/>
        </p:nvSpPr>
        <p:spPr bwMode="auto">
          <a:xfrm>
            <a:off x="719138" y="2238375"/>
            <a:ext cx="7740650" cy="17532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黑体" panose="02010600030101010101" pitchFamily="49" charset="-122"/>
              </a:rPr>
              <a:t>       </a:t>
            </a:r>
            <a:r>
              <a:rPr lang="zh-CN" altLang="en-US" sz="3600">
                <a:solidFill>
                  <a:srgbClr val="000099"/>
                </a:solidFill>
                <a:ea typeface="黑体" panose="02010600030101010101" pitchFamily="49" charset="-122"/>
              </a:rPr>
              <a:t>你知道朱德同志为什么要在自己的扁担上写上“朱德的扁担”五个字吗？</a:t>
            </a:r>
            <a:endParaRPr lang="zh-CN" altLang="en-US" sz="3600">
              <a:solidFill>
                <a:srgbClr val="000099"/>
              </a:solidFill>
              <a:ea typeface="黑体" panose="02010600030101010101" pitchFamily="49" charset="-122"/>
            </a:endParaRPr>
          </a:p>
        </p:txBody>
      </p:sp>
      <p:pic>
        <p:nvPicPr>
          <p:cNvPr id="67590" name="Picture 6" descr="xxyw2bp69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96875" y="908050"/>
            <a:ext cx="2047875" cy="2089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7591" name="Text Box 7"/>
          <p:cNvSpPr txBox="1">
            <a:spLocks noChangeArrowheads="1"/>
          </p:cNvSpPr>
          <p:nvPr/>
        </p:nvSpPr>
        <p:spPr bwMode="auto">
          <a:xfrm>
            <a:off x="1547813" y="4005263"/>
            <a:ext cx="63373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>
                <a:solidFill>
                  <a:srgbClr val="669900"/>
                </a:solidFill>
              </a:rPr>
              <a:t>是为了在扁担上作记号，表明这是朱德的扁担。</a:t>
            </a:r>
            <a:endParaRPr lang="zh-CN" altLang="en-US" sz="3200" b="1">
              <a:solidFill>
                <a:srgbClr val="669900"/>
              </a:solidFill>
            </a:endParaRPr>
          </a:p>
        </p:txBody>
      </p:sp>
      <p:sp>
        <p:nvSpPr>
          <p:cNvPr id="67592" name="Text Box 8"/>
          <p:cNvSpPr txBox="1">
            <a:spLocks noChangeArrowheads="1"/>
          </p:cNvSpPr>
          <p:nvPr/>
        </p:nvSpPr>
        <p:spPr bwMode="auto">
          <a:xfrm>
            <a:off x="1403350" y="5157788"/>
            <a:ext cx="6911975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/>
              <a:t>       </a:t>
            </a:r>
            <a:r>
              <a:rPr lang="zh-CN" altLang="en-US" sz="3200" b="1">
                <a:solidFill>
                  <a:srgbClr val="669900"/>
                </a:solidFill>
              </a:rPr>
              <a:t>为了不让战士们再藏他的扁担。</a:t>
            </a:r>
            <a:endParaRPr lang="zh-CN" altLang="en-US" sz="3200" b="1">
              <a:solidFill>
                <a:srgbClr val="669900"/>
              </a:solidFill>
            </a:endParaRPr>
          </a:p>
        </p:txBody>
      </p:sp>
      <p:sp>
        <p:nvSpPr>
          <p:cNvPr id="67593" name="Oval 9"/>
          <p:cNvSpPr>
            <a:spLocks noChangeArrowheads="1"/>
          </p:cNvSpPr>
          <p:nvPr/>
        </p:nvSpPr>
        <p:spPr bwMode="auto">
          <a:xfrm>
            <a:off x="2195513" y="4221163"/>
            <a:ext cx="144462" cy="144462"/>
          </a:xfrm>
          <a:prstGeom prst="ellipse">
            <a:avLst/>
          </a:prstGeom>
          <a:solidFill>
            <a:srgbClr val="6699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594" name="Oval 10"/>
          <p:cNvSpPr>
            <a:spLocks noChangeArrowheads="1"/>
          </p:cNvSpPr>
          <p:nvPr/>
        </p:nvSpPr>
        <p:spPr bwMode="auto">
          <a:xfrm>
            <a:off x="2051050" y="5373688"/>
            <a:ext cx="144463" cy="144462"/>
          </a:xfrm>
          <a:prstGeom prst="ellipse">
            <a:avLst/>
          </a:prstGeom>
          <a:solidFill>
            <a:srgbClr val="6699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75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675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75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75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75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75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1" grpId="0"/>
      <p:bldP spid="67592" grpId="0"/>
      <p:bldP spid="67593" grpId="0" animBg="1"/>
      <p:bldP spid="67594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8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39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445125"/>
            <a:ext cx="8713787" cy="1150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0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9250" y="1693863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2987675" y="1052513"/>
            <a:ext cx="4176713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srgbClr val="9900CC"/>
                </a:solidFill>
                <a:ea typeface="黑体" panose="02010600030101010101" pitchFamily="49" charset="-122"/>
              </a:rPr>
              <a:t>看看这个扁担。</a:t>
            </a:r>
            <a:endParaRPr lang="zh-CN" altLang="en-US" sz="3600">
              <a:solidFill>
                <a:srgbClr val="9900CC"/>
              </a:solidFill>
              <a:ea typeface="黑体" panose="02010600030101010101" pitchFamily="49" charset="-122"/>
            </a:endParaRP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5148263" y="2349500"/>
            <a:ext cx="309562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>
                <a:ea typeface="华文中宋" panose="02010600040101010101" pitchFamily="2" charset="-122"/>
              </a:rPr>
              <a:t>      </a:t>
            </a:r>
            <a:r>
              <a:rPr lang="zh-CN" altLang="en-US" sz="3600">
                <a:solidFill>
                  <a:srgbClr val="008000"/>
                </a:solidFill>
                <a:ea typeface="华文中宋" panose="02010600040101010101" pitchFamily="2" charset="-122"/>
              </a:rPr>
              <a:t>小组一起交流自己对朱德的看法。</a:t>
            </a:r>
            <a:endParaRPr lang="zh-CN" altLang="en-US" sz="3600">
              <a:solidFill>
                <a:srgbClr val="008000"/>
              </a:solidFill>
              <a:ea typeface="华文中宋" panose="02010600040101010101" pitchFamily="2" charset="-122"/>
            </a:endParaRPr>
          </a:p>
        </p:txBody>
      </p:sp>
      <p:pic>
        <p:nvPicPr>
          <p:cNvPr id="65543" name="Picture 7" descr="pic_2706720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EFF"/>
              </a:clrFrom>
              <a:clrTo>
                <a:srgbClr val="FFFE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0425" y="4235450"/>
            <a:ext cx="2736850" cy="1081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5546" name="Picture 10" descr="2006022316324935ab5 拷贝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971550" y="2420938"/>
            <a:ext cx="3960813" cy="2855912"/>
          </a:xfrm>
          <a:prstGeom prst="rect">
            <a:avLst/>
          </a:prstGeom>
          <a:noFill/>
          <a:ln w="38100">
            <a:solidFill>
              <a:srgbClr val="6633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1763713" y="4508500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隶书" panose="02010509060101010101" charset="-122"/>
              </a:rPr>
              <a:t>朱</a:t>
            </a:r>
            <a:endParaRPr lang="zh-CN" altLang="en-US" sz="2400">
              <a:ea typeface="隶书" panose="02010509060101010101" charset="-122"/>
            </a:endParaRPr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1979613" y="4365625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隶书" panose="02010509060101010101" charset="-122"/>
              </a:rPr>
              <a:t>德</a:t>
            </a:r>
            <a:endParaRPr lang="zh-CN" altLang="en-US" sz="2400">
              <a:ea typeface="隶书" panose="02010509060101010101" charset="-122"/>
            </a:endParaRP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2268538" y="4076700"/>
            <a:ext cx="50323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ea typeface="隶书" panose="02010509060101010101" charset="-122"/>
              </a:rPr>
              <a:t>扁</a:t>
            </a:r>
            <a:endParaRPr lang="zh-CN" altLang="en-US" sz="2400">
              <a:ea typeface="隶书" panose="02010509060101010101" charset="-122"/>
            </a:endParaRPr>
          </a:p>
        </p:txBody>
      </p:sp>
      <p:sp>
        <p:nvSpPr>
          <p:cNvPr id="65552" name="Text Box 16"/>
          <p:cNvSpPr txBox="1">
            <a:spLocks noChangeArrowheads="1"/>
          </p:cNvSpPr>
          <p:nvPr/>
        </p:nvSpPr>
        <p:spPr bwMode="auto">
          <a:xfrm>
            <a:off x="2555875" y="4005263"/>
            <a:ext cx="504825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担</a:t>
            </a:r>
            <a:endParaRPr lang="zh-CN" altLang="en-US"/>
          </a:p>
        </p:txBody>
      </p:sp>
      <p:sp>
        <p:nvSpPr>
          <p:cNvPr id="65553" name="Text Box 17"/>
          <p:cNvSpPr txBox="1">
            <a:spLocks noChangeArrowheads="1"/>
          </p:cNvSpPr>
          <p:nvPr/>
        </p:nvSpPr>
        <p:spPr bwMode="auto">
          <a:xfrm>
            <a:off x="2843213" y="3860800"/>
            <a:ext cx="792162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不</a:t>
            </a:r>
            <a:endParaRPr lang="zh-CN" altLang="en-US"/>
          </a:p>
        </p:txBody>
      </p:sp>
      <p:sp>
        <p:nvSpPr>
          <p:cNvPr id="65554" name="Text Box 18"/>
          <p:cNvSpPr txBox="1">
            <a:spLocks noChangeArrowheads="1"/>
          </p:cNvSpPr>
          <p:nvPr/>
        </p:nvSpPr>
        <p:spPr bwMode="auto">
          <a:xfrm>
            <a:off x="3059113" y="3644900"/>
            <a:ext cx="504825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准</a:t>
            </a:r>
            <a:endParaRPr lang="zh-CN" altLang="en-US"/>
          </a:p>
        </p:txBody>
      </p:sp>
      <p:sp>
        <p:nvSpPr>
          <p:cNvPr id="65555" name="Text Box 19"/>
          <p:cNvSpPr txBox="1">
            <a:spLocks noChangeArrowheads="1"/>
          </p:cNvSpPr>
          <p:nvPr/>
        </p:nvSpPr>
        <p:spPr bwMode="auto">
          <a:xfrm>
            <a:off x="3348038" y="3429000"/>
            <a:ext cx="43180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乱</a:t>
            </a:r>
            <a:endParaRPr lang="zh-CN" altLang="en-US"/>
          </a:p>
        </p:txBody>
      </p:sp>
      <p:sp>
        <p:nvSpPr>
          <p:cNvPr id="65556" name="Text Box 20"/>
          <p:cNvSpPr txBox="1">
            <a:spLocks noChangeArrowheads="1"/>
          </p:cNvSpPr>
          <p:nvPr/>
        </p:nvSpPr>
        <p:spPr bwMode="auto">
          <a:xfrm>
            <a:off x="3563938" y="3284538"/>
            <a:ext cx="64770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/>
              <a:t>拿</a:t>
            </a:r>
            <a:endParaRPr lang="zh-CN" altLang="en-US"/>
          </a:p>
        </p:txBody>
      </p:sp>
    </p:spTree>
  </p:cSld>
  <p:clrMapOvr>
    <a:masterClrMapping/>
  </p:clrMapOvr>
  <p:transition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55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55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4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2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3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64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6565" name="Text Box 5"/>
          <p:cNvSpPr txBox="1">
            <a:spLocks noChangeArrowheads="1"/>
          </p:cNvSpPr>
          <p:nvPr/>
        </p:nvSpPr>
        <p:spPr bwMode="auto">
          <a:xfrm>
            <a:off x="971550" y="1916113"/>
            <a:ext cx="86407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CC3300"/>
                </a:solidFill>
                <a:ea typeface="华文中宋" panose="02010600040101010101" pitchFamily="2" charset="-122"/>
              </a:rPr>
              <a:t>你认为朱德同志是一个怎样的人？</a:t>
            </a:r>
            <a:endParaRPr lang="zh-CN" altLang="en-US" sz="4000" b="1" dirty="0">
              <a:solidFill>
                <a:srgbClr val="CC3300"/>
              </a:solidFill>
              <a:ea typeface="华文中宋" panose="02010600040101010101" pitchFamily="2" charset="-122"/>
            </a:endParaRPr>
          </a:p>
        </p:txBody>
      </p:sp>
      <p:sp>
        <p:nvSpPr>
          <p:cNvPr id="66566" name="Text Box 6"/>
          <p:cNvSpPr txBox="1">
            <a:spLocks noChangeArrowheads="1"/>
          </p:cNvSpPr>
          <p:nvPr/>
        </p:nvSpPr>
        <p:spPr bwMode="auto">
          <a:xfrm>
            <a:off x="1979613" y="2921000"/>
            <a:ext cx="4824412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朱德做事不怕困难。 </a:t>
            </a:r>
            <a:endParaRPr lang="zh-CN" altLang="en-US" sz="3200" dirty="0">
              <a:solidFill>
                <a:srgbClr val="0000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6567" name="Text Box 7"/>
          <p:cNvSpPr txBox="1">
            <a:spLocks noChangeArrowheads="1"/>
          </p:cNvSpPr>
          <p:nvPr/>
        </p:nvSpPr>
        <p:spPr bwMode="auto">
          <a:xfrm>
            <a:off x="1116013" y="3573463"/>
            <a:ext cx="6480175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dirty="0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我觉得朱德作为军长，带头挑粮，非常负责。 </a:t>
            </a:r>
            <a:endParaRPr lang="zh-CN" altLang="en-US" sz="3200" dirty="0">
              <a:solidFill>
                <a:srgbClr val="0000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6568" name="Text Box 8"/>
          <p:cNvSpPr txBox="1">
            <a:spLocks noChangeArrowheads="1"/>
          </p:cNvSpPr>
          <p:nvPr/>
        </p:nvSpPr>
        <p:spPr bwMode="auto">
          <a:xfrm>
            <a:off x="1116013" y="4724400"/>
            <a:ext cx="7056437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dirty="0"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200" dirty="0">
                <a:solidFill>
                  <a:srgbClr val="000099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朱德很爱战士们，很爱部队，很乐意为部队做事。 </a:t>
            </a:r>
            <a:endParaRPr lang="zh-CN" altLang="en-US" sz="3200" dirty="0">
              <a:solidFill>
                <a:srgbClr val="000099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66569" name="Picture 9" descr="图片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8313" y="2636838"/>
            <a:ext cx="931862" cy="1339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0" name="Picture 10" descr="ren0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667625" y="2781300"/>
            <a:ext cx="1187450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6571" name="Picture 11" descr="035"/>
          <p:cNvPicPr>
            <a:picLocks noChangeAspect="1" noChangeArrowheads="1"/>
          </p:cNvPicPr>
          <p:nvPr/>
        </p:nvPicPr>
        <p:blipFill>
          <a:blip r:embed="rId6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4652963"/>
            <a:ext cx="506412" cy="105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hecke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665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665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65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65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65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5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65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65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6" grpId="0"/>
      <p:bldP spid="66567" grpId="0"/>
      <p:bldP spid="6656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850" name="Picture 2" descr="card13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825" y="823913"/>
            <a:ext cx="8713788" cy="577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8852" name="Text Box 4"/>
          <p:cNvSpPr txBox="1">
            <a:spLocks noChangeArrowheads="1"/>
          </p:cNvSpPr>
          <p:nvPr/>
        </p:nvSpPr>
        <p:spPr bwMode="auto">
          <a:xfrm>
            <a:off x="1835150" y="1484313"/>
            <a:ext cx="4681538" cy="2101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/>
              <a:t>再读课文，读出对朱德总司令的敬爱之情！</a:t>
            </a:r>
            <a:endParaRPr lang="zh-CN" altLang="en-US" sz="4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10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1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12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773238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900113" y="2276475"/>
            <a:ext cx="7056437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99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1</a:t>
            </a:r>
            <a:r>
              <a:rPr lang="en-US" altLang="zh-CN" sz="3600" dirty="0">
                <a:solidFill>
                  <a:srgbClr val="663300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把</a:t>
            </a:r>
            <a:r>
              <a:rPr lang="en-US" altLang="zh-CN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朱德的扁担</a:t>
            </a:r>
            <a:r>
              <a:rPr lang="en-US" altLang="zh-CN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600" dirty="0">
                <a:solidFill>
                  <a:srgbClr val="6633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这个故事讲给爸爸妈妈听。</a:t>
            </a:r>
            <a:endParaRPr lang="zh-CN" altLang="en-US" sz="3600" dirty="0">
              <a:solidFill>
                <a:srgbClr val="6633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8614" name="Text Box 6"/>
          <p:cNvSpPr txBox="1">
            <a:spLocks noChangeArrowheads="1"/>
          </p:cNvSpPr>
          <p:nvPr/>
        </p:nvSpPr>
        <p:spPr bwMode="auto">
          <a:xfrm>
            <a:off x="900113" y="3716338"/>
            <a:ext cx="74883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2</a:t>
            </a:r>
            <a:r>
              <a:rPr lang="en-US" altLang="zh-CN" sz="3600" dirty="0">
                <a:solidFill>
                  <a:srgbClr val="996633"/>
                </a:solidFill>
                <a:latin typeface="宋体" panose="02010600030101010101" pitchFamily="2" charset="-122"/>
              </a:rPr>
              <a:t>.</a:t>
            </a:r>
            <a:r>
              <a:rPr lang="zh-CN" altLang="en-US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请阅读</a:t>
            </a:r>
            <a:r>
              <a:rPr lang="en-US" altLang="zh-CN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《</a:t>
            </a:r>
            <a:r>
              <a:rPr lang="zh-CN" altLang="en-US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朱德的故事</a:t>
            </a:r>
            <a:r>
              <a:rPr lang="en-US" altLang="zh-CN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》</a:t>
            </a:r>
            <a:r>
              <a:rPr lang="zh-CN" altLang="en-US" sz="3600" dirty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等课外书</a:t>
            </a:r>
            <a:r>
              <a:rPr lang="zh-CN" altLang="en-US" sz="3600" dirty="0" smtClean="0">
                <a:solidFill>
                  <a:srgbClr val="996633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。 </a:t>
            </a:r>
            <a:endParaRPr lang="zh-CN" altLang="en-US" sz="3600" dirty="0">
              <a:solidFill>
                <a:srgbClr val="996633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68615" name="WordArt 7"/>
          <p:cNvSpPr>
            <a:spLocks noChangeArrowheads="1" noChangeShapeType="1" noTextEdit="1"/>
          </p:cNvSpPr>
          <p:nvPr/>
        </p:nvSpPr>
        <p:spPr bwMode="auto">
          <a:xfrm>
            <a:off x="3924300" y="836613"/>
            <a:ext cx="16557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0000FF"/>
                  </a:solidFill>
                  <a:round/>
                </a:ln>
                <a:solidFill>
                  <a:srgbClr val="FF9900"/>
                </a:soli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作业</a:t>
            </a:r>
            <a:endParaRPr lang="zh-CN" altLang="en-US" sz="3600" kern="10" dirty="0">
              <a:ln w="12700">
                <a:solidFill>
                  <a:srgbClr val="0000FF"/>
                </a:solidFill>
                <a:round/>
              </a:ln>
              <a:solidFill>
                <a:srgbClr val="FF9900"/>
              </a:soli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68616" name="Picture 8" descr="xuexiyongpin1_015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76825" y="4724400"/>
            <a:ext cx="1743075" cy="13763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79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180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181" name="AutoShape 5"/>
          <p:cNvSpPr>
            <a:spLocks noChangeArrowheads="1"/>
          </p:cNvSpPr>
          <p:nvPr/>
        </p:nvSpPr>
        <p:spPr bwMode="auto">
          <a:xfrm>
            <a:off x="468313" y="1844675"/>
            <a:ext cx="1439862" cy="720725"/>
          </a:xfrm>
          <a:prstGeom prst="horizontalScroll">
            <a:avLst>
              <a:gd name="adj" fmla="val 12500"/>
            </a:avLst>
          </a:prstGeom>
          <a:solidFill>
            <a:srgbClr val="FFCCFF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CN" altLang="en-US" sz="3200" b="1" dirty="0"/>
              <a:t>谜底</a:t>
            </a:r>
            <a:endParaRPr lang="zh-CN" altLang="en-US" sz="3200" b="1" dirty="0"/>
          </a:p>
        </p:txBody>
      </p:sp>
      <p:sp>
        <p:nvSpPr>
          <p:cNvPr id="50185" name="Text Box 9"/>
          <p:cNvSpPr txBox="1">
            <a:spLocks noChangeArrowheads="1"/>
          </p:cNvSpPr>
          <p:nvPr/>
        </p:nvSpPr>
        <p:spPr bwMode="auto">
          <a:xfrm>
            <a:off x="7308850" y="2708275"/>
            <a:ext cx="183515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993300"/>
                </a:solidFill>
              </a:rPr>
              <a:t>(</a:t>
            </a:r>
            <a:r>
              <a:rPr lang="zh-CN" altLang="en-US" sz="3600" b="1" dirty="0">
                <a:solidFill>
                  <a:srgbClr val="993300"/>
                </a:solidFill>
              </a:rPr>
              <a:t>扁担</a:t>
            </a:r>
            <a:r>
              <a:rPr lang="en-US" altLang="zh-CN" sz="3600" b="1" dirty="0">
                <a:solidFill>
                  <a:srgbClr val="993300"/>
                </a:solidFill>
              </a:rPr>
              <a:t>)</a:t>
            </a:r>
            <a:endParaRPr lang="en-US" altLang="zh-CN" sz="3600" b="1" dirty="0">
              <a:solidFill>
                <a:srgbClr val="993300"/>
              </a:solidFill>
            </a:endParaRPr>
          </a:p>
        </p:txBody>
      </p:sp>
      <p:sp>
        <p:nvSpPr>
          <p:cNvPr id="50187" name="Text Box 11"/>
          <p:cNvSpPr txBox="1">
            <a:spLocks noChangeArrowheads="1"/>
          </p:cNvSpPr>
          <p:nvPr/>
        </p:nvSpPr>
        <p:spPr bwMode="auto">
          <a:xfrm>
            <a:off x="250825" y="2708275"/>
            <a:ext cx="2447925" cy="1739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    </a:t>
            </a:r>
            <a:r>
              <a:rPr lang="zh-CN" altLang="en-US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扁担有什么用途呢</a:t>
            </a:r>
            <a:r>
              <a:rPr lang="en-US" altLang="zh-CN" sz="3600" b="1" dirty="0">
                <a:solidFill>
                  <a:srgbClr val="003300"/>
                </a:solidFill>
                <a:latin typeface="楷体_GB2312" panose="02010609030101010101" pitchFamily="49" charset="-122"/>
                <a:ea typeface="楷体_GB2312" panose="02010609030101010101" pitchFamily="49" charset="-122"/>
              </a:rPr>
              <a:t>?</a:t>
            </a:r>
            <a:endParaRPr lang="en-US" altLang="zh-CN" sz="3600" b="1" dirty="0">
              <a:solidFill>
                <a:srgbClr val="003300"/>
              </a:solidFill>
              <a:latin typeface="楷体_GB2312" panose="02010609030101010101" pitchFamily="49" charset="-122"/>
              <a:ea typeface="楷体_GB2312" panose="02010609030101010101" pitchFamily="49" charset="-122"/>
            </a:endParaRPr>
          </a:p>
        </p:txBody>
      </p:sp>
      <p:sp>
        <p:nvSpPr>
          <p:cNvPr id="50188" name="Oval 12"/>
          <p:cNvSpPr>
            <a:spLocks noChangeArrowheads="1"/>
          </p:cNvSpPr>
          <p:nvPr/>
        </p:nvSpPr>
        <p:spPr bwMode="auto">
          <a:xfrm>
            <a:off x="898525" y="2995613"/>
            <a:ext cx="144463" cy="144462"/>
          </a:xfrm>
          <a:prstGeom prst="ellipse">
            <a:avLst/>
          </a:prstGeom>
          <a:solidFill>
            <a:srgbClr val="6699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190" name="Text Box 14"/>
          <p:cNvSpPr txBox="1">
            <a:spLocks noChangeArrowheads="1"/>
          </p:cNvSpPr>
          <p:nvPr/>
        </p:nvSpPr>
        <p:spPr bwMode="auto">
          <a:xfrm>
            <a:off x="1908175" y="4724400"/>
            <a:ext cx="5761038" cy="107721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 b="1" dirty="0">
                <a:solidFill>
                  <a:schemeClr val="accent2"/>
                </a:solidFill>
              </a:rPr>
              <a:t>       </a:t>
            </a:r>
            <a:r>
              <a:rPr lang="zh-CN" altLang="en-US" sz="3200" b="1" dirty="0">
                <a:solidFill>
                  <a:schemeClr val="accent2"/>
                </a:solidFill>
              </a:rPr>
              <a:t>今天我们来学习一篇发生在扁担身上的故事</a:t>
            </a:r>
            <a:r>
              <a:rPr lang="zh-CN" altLang="en-US" sz="3200" b="1" dirty="0" smtClean="0">
                <a:solidFill>
                  <a:schemeClr val="accent2"/>
                </a:solidFill>
              </a:rPr>
              <a:t>。</a:t>
            </a:r>
            <a:endParaRPr lang="zh-CN" altLang="en-US" sz="3200" b="1" dirty="0">
              <a:solidFill>
                <a:schemeClr val="accent2"/>
              </a:solidFill>
            </a:endParaRPr>
          </a:p>
        </p:txBody>
      </p:sp>
      <p:pic>
        <p:nvPicPr>
          <p:cNvPr id="50192" name="Picture 16" descr="图片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875" y="1844675"/>
            <a:ext cx="4048125" cy="2736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01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50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01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0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01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0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5" grpId="0"/>
      <p:bldP spid="50187" grpId="0"/>
      <p:bldP spid="50188" grpId="0" animBg="1"/>
      <p:bldP spid="50190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card132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0825" y="823913"/>
            <a:ext cx="8713788" cy="5773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939" name="WordArt 3"/>
          <p:cNvSpPr>
            <a:spLocks noChangeArrowheads="1" noChangeShapeType="1" noTextEdit="1"/>
          </p:cNvSpPr>
          <p:nvPr/>
        </p:nvSpPr>
        <p:spPr bwMode="auto">
          <a:xfrm>
            <a:off x="2771775" y="1557338"/>
            <a:ext cx="3313113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EAEAEA"/>
                  </a:solidFill>
                  <a:rou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再见</a:t>
            </a:r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0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80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2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6" name="Picture 6" descr="sdx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2037" y="1052736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7" name="Picture 7" descr="wenhuayongpinyi1_038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39750" y="2133600"/>
            <a:ext cx="735013" cy="735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88" name="Picture 8" descr="图片1 拷贝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692" name="Picture 12" descr="RW[}1~DO59)$CR_$GF]A]D3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EFFFF"/>
              </a:clrFrom>
              <a:clrTo>
                <a:srgbClr val="FE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11188" y="2349500"/>
            <a:ext cx="1512887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93" name="Text Box 13"/>
          <p:cNvSpPr txBox="1">
            <a:spLocks noChangeArrowheads="1"/>
          </p:cNvSpPr>
          <p:nvPr/>
        </p:nvSpPr>
        <p:spPr bwMode="auto">
          <a:xfrm>
            <a:off x="755650" y="1700213"/>
            <a:ext cx="1223963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zhū</a:t>
            </a:r>
            <a:endParaRPr lang="en-US" altLang="zh-CN" sz="4000"/>
          </a:p>
        </p:txBody>
      </p:sp>
      <p:sp>
        <p:nvSpPr>
          <p:cNvPr id="71695" name="Text Box 15"/>
          <p:cNvSpPr txBox="1">
            <a:spLocks noChangeArrowheads="1"/>
          </p:cNvSpPr>
          <p:nvPr/>
        </p:nvSpPr>
        <p:spPr bwMode="auto">
          <a:xfrm>
            <a:off x="468313" y="3644900"/>
            <a:ext cx="1873250" cy="579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dirty="0"/>
              <a:t>朱</a:t>
            </a:r>
            <a:r>
              <a:rPr lang="en-US" altLang="zh-CN" sz="3200" dirty="0"/>
              <a:t>----</a:t>
            </a:r>
            <a:r>
              <a:rPr lang="zh-CN" altLang="en-US" sz="3200" dirty="0"/>
              <a:t>珠</a:t>
            </a:r>
            <a:endParaRPr lang="zh-CN" altLang="en-US" sz="3200" dirty="0"/>
          </a:p>
        </p:txBody>
      </p:sp>
      <p:sp>
        <p:nvSpPr>
          <p:cNvPr id="71696" name="Text Box 16"/>
          <p:cNvSpPr txBox="1">
            <a:spLocks noChangeArrowheads="1"/>
          </p:cNvSpPr>
          <p:nvPr/>
        </p:nvSpPr>
        <p:spPr bwMode="auto">
          <a:xfrm>
            <a:off x="611188" y="4508500"/>
            <a:ext cx="1800225" cy="1616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/>
              <a:t>姓朱</a:t>
            </a:r>
            <a:endParaRPr lang="zh-CN" altLang="en-US" sz="4000" dirty="0"/>
          </a:p>
          <a:p>
            <a:pPr>
              <a:spcBef>
                <a:spcPct val="50000"/>
              </a:spcBef>
            </a:pPr>
            <a:r>
              <a:rPr lang="zh-CN" altLang="en-US" sz="4000" dirty="0"/>
              <a:t>朱德</a:t>
            </a:r>
            <a:endParaRPr lang="zh-CN" altLang="en-US" sz="4000" dirty="0"/>
          </a:p>
        </p:txBody>
      </p:sp>
      <p:pic>
        <p:nvPicPr>
          <p:cNvPr id="71697" name="Picture 17" descr="1D]E2Z16Z94K%~0)59M)PIL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CFFFF"/>
              </a:clrFrom>
              <a:clrTo>
                <a:srgbClr val="FC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700338" y="2335213"/>
            <a:ext cx="1439862" cy="1198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698" name="Text Box 18"/>
          <p:cNvSpPr txBox="1">
            <a:spLocks noChangeArrowheads="1"/>
          </p:cNvSpPr>
          <p:nvPr/>
        </p:nvSpPr>
        <p:spPr bwMode="auto">
          <a:xfrm>
            <a:off x="2916238" y="1700213"/>
            <a:ext cx="1081087" cy="823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800"/>
              <a:t>dé</a:t>
            </a:r>
            <a:endParaRPr lang="en-US" altLang="zh-CN" sz="4800"/>
          </a:p>
        </p:txBody>
      </p:sp>
      <p:sp>
        <p:nvSpPr>
          <p:cNvPr id="71699" name="Text Box 19"/>
          <p:cNvSpPr txBox="1">
            <a:spLocks noChangeArrowheads="1"/>
          </p:cNvSpPr>
          <p:nvPr/>
        </p:nvSpPr>
        <p:spPr bwMode="auto">
          <a:xfrm>
            <a:off x="2484438" y="4083050"/>
            <a:ext cx="140335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800" dirty="0"/>
              <a:t>朱德</a:t>
            </a:r>
            <a:endParaRPr lang="zh-CN" altLang="en-US" sz="4800" dirty="0"/>
          </a:p>
          <a:p>
            <a:r>
              <a:rPr lang="zh-CN" altLang="en-US" sz="4800" dirty="0"/>
              <a:t>品德</a:t>
            </a:r>
            <a:endParaRPr lang="zh-CN" altLang="en-US" sz="4800" dirty="0"/>
          </a:p>
        </p:txBody>
      </p:sp>
      <p:pic>
        <p:nvPicPr>
          <p:cNvPr id="71700" name="Picture 20" descr="%UAW~G%ZH[@@Z72X0SE`FIP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427538" y="2420938"/>
            <a:ext cx="1512887" cy="936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2" name="Text Box 22"/>
          <p:cNvSpPr txBox="1">
            <a:spLocks noChangeArrowheads="1"/>
          </p:cNvSpPr>
          <p:nvPr/>
        </p:nvSpPr>
        <p:spPr bwMode="auto">
          <a:xfrm>
            <a:off x="4643438" y="1773238"/>
            <a:ext cx="194468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/>
              <a:t>biǎn</a:t>
            </a:r>
            <a:endParaRPr lang="en-US" altLang="zh-CN" sz="4000"/>
          </a:p>
        </p:txBody>
      </p:sp>
      <p:sp>
        <p:nvSpPr>
          <p:cNvPr id="71704" name="Text Box 24"/>
          <p:cNvSpPr txBox="1">
            <a:spLocks noChangeArrowheads="1"/>
          </p:cNvSpPr>
          <p:nvPr/>
        </p:nvSpPr>
        <p:spPr bwMode="auto">
          <a:xfrm>
            <a:off x="4284663" y="3573463"/>
            <a:ext cx="1871662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/>
              <a:t>扁</a:t>
            </a:r>
            <a:r>
              <a:rPr lang="en-US" altLang="zh-CN" sz="3600" dirty="0"/>
              <a:t>----</a:t>
            </a:r>
            <a:r>
              <a:rPr lang="zh-CN" altLang="en-US" sz="3600" dirty="0"/>
              <a:t>遍</a:t>
            </a:r>
            <a:endParaRPr lang="zh-CN" altLang="en-US" sz="3600" dirty="0"/>
          </a:p>
        </p:txBody>
      </p:sp>
      <p:sp>
        <p:nvSpPr>
          <p:cNvPr id="71705" name="Text Box 25"/>
          <p:cNvSpPr txBox="1">
            <a:spLocks noChangeArrowheads="1"/>
          </p:cNvSpPr>
          <p:nvPr/>
        </p:nvSpPr>
        <p:spPr bwMode="auto">
          <a:xfrm>
            <a:off x="4572000" y="4365625"/>
            <a:ext cx="1223963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/>
              <a:t>扁担扁豆</a:t>
            </a:r>
            <a:endParaRPr lang="zh-CN" altLang="en-US" sz="4000" dirty="0"/>
          </a:p>
        </p:txBody>
      </p:sp>
      <p:pic>
        <p:nvPicPr>
          <p:cNvPr id="71707" name="Picture 27" descr="X}0S~QU_5}RQZ[$VYOZ1RZ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CFF"/>
              </a:clrFrom>
              <a:clrTo>
                <a:srgbClr val="FD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72225" y="2349500"/>
            <a:ext cx="1439863" cy="10080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08" name="Text Box 28"/>
          <p:cNvSpPr txBox="1">
            <a:spLocks noChangeArrowheads="1"/>
          </p:cNvSpPr>
          <p:nvPr/>
        </p:nvSpPr>
        <p:spPr bwMode="auto">
          <a:xfrm>
            <a:off x="6588125" y="1628775"/>
            <a:ext cx="1203325" cy="8239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/>
              <a:t>dàn</a:t>
            </a:r>
            <a:endParaRPr lang="en-US" altLang="zh-CN" sz="4800"/>
          </a:p>
        </p:txBody>
      </p:sp>
      <p:sp>
        <p:nvSpPr>
          <p:cNvPr id="71709" name="Text Box 29"/>
          <p:cNvSpPr txBox="1">
            <a:spLocks noChangeArrowheads="1"/>
          </p:cNvSpPr>
          <p:nvPr/>
        </p:nvSpPr>
        <p:spPr bwMode="auto">
          <a:xfrm>
            <a:off x="6443663" y="3500438"/>
            <a:ext cx="1709737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000" dirty="0"/>
              <a:t>但</a:t>
            </a:r>
            <a:r>
              <a:rPr lang="en-US" altLang="zh-CN" sz="4000" dirty="0"/>
              <a:t>---</a:t>
            </a:r>
            <a:r>
              <a:rPr lang="zh-CN" altLang="en-US" sz="4000" dirty="0"/>
              <a:t>担</a:t>
            </a:r>
            <a:endParaRPr lang="zh-CN" altLang="en-US" sz="4000" dirty="0"/>
          </a:p>
        </p:txBody>
      </p:sp>
      <p:sp>
        <p:nvSpPr>
          <p:cNvPr id="71712" name="Text Box 32"/>
          <p:cNvSpPr txBox="1">
            <a:spLocks noChangeArrowheads="1"/>
          </p:cNvSpPr>
          <p:nvPr/>
        </p:nvSpPr>
        <p:spPr bwMode="auto">
          <a:xfrm>
            <a:off x="6732588" y="4292600"/>
            <a:ext cx="1512887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dirty="0"/>
              <a:t>扁担挑担</a:t>
            </a:r>
            <a:endParaRPr lang="zh-CN" altLang="en-US" sz="40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16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16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1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717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717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717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17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717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71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93" grpId="0"/>
      <p:bldP spid="71695" grpId="0"/>
      <p:bldP spid="71696" grpId="0"/>
      <p:bldP spid="71698" grpId="0"/>
      <p:bldP spid="71699" grpId="0"/>
      <p:bldP spid="71702" grpId="0"/>
      <p:bldP spid="71704" grpId="0"/>
      <p:bldP spid="71705" grpId="0"/>
      <p:bldP spid="71708" grpId="0"/>
      <p:bldP spid="71709" grpId="0"/>
      <p:bldP spid="71709" grpId="1"/>
      <p:bldP spid="717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8785225" cy="65246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79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80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3" name="Oval 7"/>
          <p:cNvSpPr>
            <a:spLocks noChangeArrowheads="1"/>
          </p:cNvSpPr>
          <p:nvPr/>
        </p:nvSpPr>
        <p:spPr bwMode="auto">
          <a:xfrm>
            <a:off x="395288" y="26368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5" name="Oval 9"/>
          <p:cNvSpPr>
            <a:spLocks noChangeArrowheads="1"/>
          </p:cNvSpPr>
          <p:nvPr/>
        </p:nvSpPr>
        <p:spPr bwMode="auto">
          <a:xfrm>
            <a:off x="395288" y="3500438"/>
            <a:ext cx="144462" cy="144462"/>
          </a:xfrm>
          <a:prstGeom prst="ellipse">
            <a:avLst/>
          </a:prstGeom>
          <a:solidFill>
            <a:srgbClr val="CC0000"/>
          </a:solidFill>
          <a:ln w="9525">
            <a:solidFill>
              <a:schemeClr val="tx1"/>
            </a:solidFill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87" name="Text Box 11"/>
          <p:cNvSpPr txBox="1">
            <a:spLocks noChangeArrowheads="1"/>
          </p:cNvSpPr>
          <p:nvPr/>
        </p:nvSpPr>
        <p:spPr bwMode="auto">
          <a:xfrm>
            <a:off x="971550" y="404813"/>
            <a:ext cx="2520950" cy="701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/>
              <a:t>看图猜字：</a:t>
            </a:r>
            <a:endParaRPr lang="zh-CN" altLang="en-US" sz="4000"/>
          </a:p>
        </p:txBody>
      </p:sp>
      <p:pic>
        <p:nvPicPr>
          <p:cNvPr id="75788" name="Picture 12" descr="ZKKJPEGR(}_RBTGX$50T_13"/>
          <p:cNvPicPr>
            <a:picLocks noChangeAspect="1" noChangeArrowheads="1"/>
          </p:cNvPicPr>
          <p:nvPr/>
        </p:nvPicPr>
        <p:blipFill>
          <a:blip r:embed="rId4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5650" y="1916113"/>
            <a:ext cx="1366838" cy="11826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89" name="AutoShape 13"/>
          <p:cNvSpPr>
            <a:spLocks noChangeArrowheads="1"/>
          </p:cNvSpPr>
          <p:nvPr/>
        </p:nvSpPr>
        <p:spPr bwMode="auto">
          <a:xfrm>
            <a:off x="2268538" y="2349500"/>
            <a:ext cx="863600" cy="287338"/>
          </a:xfrm>
          <a:prstGeom prst="rightArrow">
            <a:avLst>
              <a:gd name="adj1" fmla="val 50000"/>
              <a:gd name="adj2" fmla="val 75138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792" name="AutoShape 16" descr="`9HI$QP_}%92C07F5$T9K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75793" name="Picture 17" descr="A5D)$F_7T9${[B)T_1)E4_J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76600" y="1916113"/>
            <a:ext cx="1439863" cy="1108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5794" name="Picture 18" descr="W_]$J[6TWHFK)EH{NPCCYBO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1916113"/>
            <a:ext cx="4176712" cy="17287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5797" name="AutoShape 21" descr="BE$B]62H]T~KOCWG{N~XS"/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5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5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57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5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57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5" grpId="0" animBg="1"/>
      <p:bldP spid="75787" grpId="0"/>
      <p:bldP spid="7578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3275856" y="4390236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www.1ppt.com/tubiao/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www.1ppt.com/powerpoint/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www.1ppt.com/fanwen/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www.1ppt.com/jiaoan/       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www.1ppt.com/kejian/shuxue/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www.1ppt.com/kejian/meishu/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www.1ppt.com/kejian/wuli/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www.1ppt.com/kejian/shengwu/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 panose="020F0502020204030204"/>
                <a:ea typeface="宋体" panose="02010600030101010101" pitchFamily="2" charset="-122"/>
                <a:cs typeface="+mn-cs"/>
              </a:rPr>
              <a:t>www.1ppt.com/kejian/lishi/        </a:t>
            </a:r>
            <a:endParaRPr kumimoji="0" lang="en-US" altLang="zh-CN" sz="100" b="0" i="0" u="none" strike="noStrike" kern="0" cap="none" spc="0" normalizeH="0" baseline="0" noProof="0" dirty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latin typeface="Calibri" panose="020F0502020204030204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69639" name="Picture 7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539750" y="620713"/>
            <a:ext cx="6624638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003300"/>
                </a:solidFill>
                <a:ea typeface="黑体" panose="02010600030101010101" pitchFamily="49" charset="-122"/>
              </a:rPr>
              <a:t>齐读课题，有什么疑问想提呢？</a:t>
            </a:r>
            <a:endParaRPr lang="zh-CN" altLang="en-US" sz="3600" dirty="0">
              <a:solidFill>
                <a:srgbClr val="003300"/>
              </a:solidFill>
              <a:ea typeface="黑体" panose="02010600030101010101" pitchFamily="49" charset="-122"/>
            </a:endParaRP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755650" y="2205038"/>
            <a:ext cx="63373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ea typeface="楷体_GB2312" panose="02010609030101010101" pitchFamily="49" charset="-122"/>
              </a:rPr>
              <a:t>       </a:t>
            </a:r>
            <a:r>
              <a:rPr lang="en-US" altLang="zh-CN" sz="3200" b="1" dirty="0">
                <a:solidFill>
                  <a:srgbClr val="0000FF"/>
                </a:solidFill>
                <a:ea typeface="楷体_GB2312" panose="02010609030101010101" pitchFamily="49" charset="-122"/>
              </a:rPr>
              <a:t>1.“</a:t>
            </a:r>
            <a:r>
              <a:rPr lang="zh-CN" altLang="en-US" sz="3200" b="1" dirty="0">
                <a:solidFill>
                  <a:srgbClr val="0000FF"/>
                </a:solidFill>
                <a:ea typeface="楷体_GB2312" panose="02010609030101010101" pitchFamily="49" charset="-122"/>
              </a:rPr>
              <a:t>朱德的扁担”这个故事发生在什么时候？</a:t>
            </a:r>
            <a:endParaRPr lang="zh-CN" altLang="en-US" sz="3200" b="1" dirty="0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971550" y="4221163"/>
            <a:ext cx="6408738" cy="579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 dirty="0">
                <a:solidFill>
                  <a:srgbClr val="0000FF"/>
                </a:solidFill>
                <a:ea typeface="楷体_GB2312" panose="02010609030101010101" pitchFamily="49" charset="-122"/>
              </a:rPr>
              <a:t>2.</a:t>
            </a:r>
            <a:r>
              <a:rPr lang="zh-CN" altLang="en-US" sz="3200" b="1" dirty="0">
                <a:solidFill>
                  <a:srgbClr val="0000FF"/>
                </a:solidFill>
                <a:ea typeface="楷体_GB2312" panose="02010609030101010101" pitchFamily="49" charset="-122"/>
              </a:rPr>
              <a:t>朱德用这个扁担来干什么？</a:t>
            </a:r>
            <a:endParaRPr lang="zh-CN" altLang="en-US" sz="3200" b="1" dirty="0">
              <a:solidFill>
                <a:srgbClr val="0000FF"/>
              </a:solidFill>
              <a:ea typeface="楷体_GB2312" panose="02010609030101010101" pitchFamily="49" charset="-122"/>
            </a:endParaRPr>
          </a:p>
        </p:txBody>
      </p:sp>
      <p:pic>
        <p:nvPicPr>
          <p:cNvPr id="69640" name="Picture 8" descr="sdx0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268413"/>
            <a:ext cx="6553200" cy="1508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1" name="Picture 9" descr="wenhuayongpinyi1_0387"/>
          <p:cNvPicPr>
            <a:picLocks noChangeAspect="1" noChangeArrowheads="1"/>
          </p:cNvPicPr>
          <p:nvPr/>
        </p:nvPicPr>
        <p:blipFill>
          <a:blip r:embed="rId3" cstate="email">
            <a:clrChange>
              <a:clrFrom>
                <a:srgbClr val="FBFBFB"/>
              </a:clrFrom>
              <a:clrTo>
                <a:srgbClr val="FB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900113" y="3357563"/>
            <a:ext cx="735012" cy="735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9642" name="Picture 10" descr="图片1 拷贝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96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696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9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6" grpId="0"/>
      <p:bldP spid="696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7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228" name="Picture 4" descr="sdx0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613" y="1628775"/>
            <a:ext cx="6553200" cy="1508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29" name="WordArt 5"/>
          <p:cNvSpPr>
            <a:spLocks noChangeArrowheads="1" noChangeShapeType="1" noTextEdit="1"/>
          </p:cNvSpPr>
          <p:nvPr/>
        </p:nvSpPr>
        <p:spPr bwMode="auto">
          <a:xfrm>
            <a:off x="3419475" y="1052513"/>
            <a:ext cx="2805113" cy="5159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 dirty="0">
                <a:ln w="9525">
                  <a:solidFill>
                    <a:srgbClr val="000000"/>
                  </a:solidFill>
                  <a:round/>
                </a:ln>
                <a:solidFill>
                  <a:srgbClr val="FF66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朱德简介</a:t>
            </a:r>
            <a:endParaRPr lang="zh-CN" altLang="en-US" sz="3600" b="1" i="1" kern="10" dirty="0">
              <a:ln w="9525">
                <a:solidFill>
                  <a:srgbClr val="000000"/>
                </a:solidFill>
                <a:round/>
              </a:ln>
              <a:solidFill>
                <a:srgbClr val="FF66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52231" name="Picture 7" descr="mmm2626a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1989138"/>
            <a:ext cx="1644650" cy="2160587"/>
          </a:xfrm>
          <a:prstGeom prst="rect">
            <a:avLst/>
          </a:prstGeom>
          <a:noFill/>
          <a:ln w="38100">
            <a:solidFill>
              <a:srgbClr val="66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2627313" y="1989138"/>
            <a:ext cx="6048375" cy="3508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/>
              <a:t>        </a:t>
            </a:r>
            <a:r>
              <a:rPr lang="zh-CN" altLang="en-US" sz="2800" b="1" dirty="0">
                <a:solidFill>
                  <a:srgbClr val="663300"/>
                </a:solidFill>
              </a:rPr>
              <a:t>朱德（</a:t>
            </a:r>
            <a:r>
              <a:rPr lang="en-US" altLang="zh-CN" sz="2800" b="1" dirty="0">
                <a:solidFill>
                  <a:srgbClr val="663300"/>
                </a:solidFill>
              </a:rPr>
              <a:t>1886~1976</a:t>
            </a:r>
            <a:r>
              <a:rPr lang="zh-CN" altLang="en-US" sz="2800" b="1" dirty="0">
                <a:solidFill>
                  <a:srgbClr val="663300"/>
                </a:solidFill>
              </a:rPr>
              <a:t>）马克思主义者，无产阶级革命家，军事家，政治家；中国共产党、中国人民解放军和中华人民共和国的主要领导人，中国人民解放军和中华人民共和国的主要缔造者之一；中华人民共和国元帅，中华人民共和国全国人民代表大会常务委员会委员长（</a:t>
            </a:r>
            <a:r>
              <a:rPr lang="en-US" altLang="zh-CN" sz="2800" b="1" dirty="0">
                <a:solidFill>
                  <a:srgbClr val="663300"/>
                </a:solidFill>
              </a:rPr>
              <a:t>1959 </a:t>
            </a:r>
            <a:r>
              <a:rPr lang="zh-CN" altLang="en-US" sz="2800" b="1" dirty="0">
                <a:solidFill>
                  <a:srgbClr val="663300"/>
                </a:solidFill>
              </a:rPr>
              <a:t>～ </a:t>
            </a:r>
            <a:r>
              <a:rPr lang="en-US" altLang="zh-CN" sz="2800" b="1" dirty="0">
                <a:solidFill>
                  <a:srgbClr val="663300"/>
                </a:solidFill>
              </a:rPr>
              <a:t>1976</a:t>
            </a:r>
            <a:r>
              <a:rPr lang="zh-CN" altLang="en-US" sz="2800" b="1" dirty="0">
                <a:solidFill>
                  <a:srgbClr val="663300"/>
                </a:solidFill>
              </a:rPr>
              <a:t>）。</a:t>
            </a:r>
            <a:endParaRPr lang="zh-CN" altLang="en-US" sz="2800" b="1" dirty="0">
              <a:solidFill>
                <a:srgbClr val="663300"/>
              </a:solidFill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9388" y="836613"/>
            <a:ext cx="8785225" cy="5688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6323" name="Picture 3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6349" name="Group 29"/>
          <p:cNvGraphicFramePr>
            <a:graphicFrameLocks noGrp="1"/>
          </p:cNvGraphicFramePr>
          <p:nvPr/>
        </p:nvGraphicFramePr>
        <p:xfrm>
          <a:off x="539750" y="2928938"/>
          <a:ext cx="8064500" cy="1310640"/>
        </p:xfrm>
        <a:graphic>
          <a:graphicData uri="http://schemas.openxmlformats.org/drawingml/2006/table">
            <a:tbl>
              <a:tblPr/>
              <a:tblGrid>
                <a:gridCol w="1976438"/>
                <a:gridCol w="1974850"/>
                <a:gridCol w="1978025"/>
                <a:gridCol w="2135187"/>
              </a:tblGrid>
              <a:tr h="1292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扁</a:t>
                      </a:r>
                      <a:endParaRPr kumimoji="0" lang="zh-CN" altLang="en-US" sz="8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担</a:t>
                      </a:r>
                      <a:endParaRPr kumimoji="0" lang="zh-CN" altLang="en-US" sz="8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志</a:t>
                      </a:r>
                      <a:endParaRPr kumimoji="0" lang="zh-CN" altLang="en-US" sz="8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伍</a:t>
                      </a:r>
                      <a:endParaRPr kumimoji="0" lang="zh-CN" altLang="en-US" sz="8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6336" name="Rectangle 16"/>
          <p:cNvSpPr>
            <a:spLocks noChangeArrowheads="1"/>
          </p:cNvSpPr>
          <p:nvPr/>
        </p:nvSpPr>
        <p:spPr bwMode="auto">
          <a:xfrm>
            <a:off x="539750" y="2349500"/>
            <a:ext cx="1943100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/>
              <a:t>biǎn</a:t>
            </a:r>
            <a:endParaRPr lang="en-US" altLang="zh-CN" sz="4400"/>
          </a:p>
        </p:txBody>
      </p:sp>
      <p:sp>
        <p:nvSpPr>
          <p:cNvPr id="56337" name="Rectangle 17"/>
          <p:cNvSpPr>
            <a:spLocks noChangeArrowheads="1"/>
          </p:cNvSpPr>
          <p:nvPr/>
        </p:nvSpPr>
        <p:spPr bwMode="auto">
          <a:xfrm>
            <a:off x="6445250" y="2352675"/>
            <a:ext cx="2160588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/>
              <a:t>wǔ</a:t>
            </a:r>
            <a:endParaRPr lang="en-US" altLang="zh-CN" sz="4400"/>
          </a:p>
        </p:txBody>
      </p:sp>
      <p:sp>
        <p:nvSpPr>
          <p:cNvPr id="56338" name="Rectangle 18"/>
          <p:cNvSpPr>
            <a:spLocks noChangeArrowheads="1"/>
          </p:cNvSpPr>
          <p:nvPr/>
        </p:nvSpPr>
        <p:spPr bwMode="auto">
          <a:xfrm>
            <a:off x="4500563" y="2349500"/>
            <a:ext cx="1944687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/>
              <a:t>zhì</a:t>
            </a:r>
            <a:endParaRPr lang="en-US" altLang="zh-CN" sz="4400"/>
          </a:p>
        </p:txBody>
      </p:sp>
      <p:sp>
        <p:nvSpPr>
          <p:cNvPr id="56339" name="Rectangle 19"/>
          <p:cNvSpPr>
            <a:spLocks noChangeArrowheads="1"/>
          </p:cNvSpPr>
          <p:nvPr/>
        </p:nvSpPr>
        <p:spPr bwMode="auto">
          <a:xfrm>
            <a:off x="2484438" y="2349500"/>
            <a:ext cx="2014537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>
                <a:solidFill>
                  <a:srgbClr val="800000"/>
                </a:solidFill>
              </a:rPr>
              <a:t>dàn</a:t>
            </a:r>
            <a:endParaRPr lang="en-US" altLang="zh-CN" sz="4400">
              <a:solidFill>
                <a:srgbClr val="800000"/>
              </a:solidFill>
            </a:endParaRPr>
          </a:p>
        </p:txBody>
      </p:sp>
      <p:sp>
        <p:nvSpPr>
          <p:cNvPr id="56340" name="Text Box 20"/>
          <p:cNvSpPr txBox="1">
            <a:spLocks noChangeArrowheads="1"/>
          </p:cNvSpPr>
          <p:nvPr/>
        </p:nvSpPr>
        <p:spPr bwMode="auto">
          <a:xfrm>
            <a:off x="252413" y="4365625"/>
            <a:ext cx="3024187" cy="178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（扁担）</a:t>
            </a:r>
            <a:endParaRPr lang="zh-CN" altLang="en-US" sz="4400">
              <a:solidFill>
                <a:schemeClr val="accent2"/>
              </a:solidFill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（匾额）</a:t>
            </a:r>
            <a:endParaRPr lang="zh-CN" altLang="en-US" sz="44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6341" name="Text Box 21"/>
          <p:cNvSpPr txBox="1">
            <a:spLocks noChangeArrowheads="1"/>
          </p:cNvSpPr>
          <p:nvPr/>
        </p:nvSpPr>
        <p:spPr bwMode="auto">
          <a:xfrm>
            <a:off x="2268538" y="4365625"/>
            <a:ext cx="3024187" cy="178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（一担）</a:t>
            </a:r>
            <a:endParaRPr lang="zh-CN" altLang="en-US" sz="4400">
              <a:solidFill>
                <a:schemeClr val="accent2"/>
              </a:solidFill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endParaRPr lang="zh-CN" altLang="en-US" sz="44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6342" name="Text Box 22"/>
          <p:cNvSpPr txBox="1">
            <a:spLocks noChangeArrowheads="1"/>
          </p:cNvSpPr>
          <p:nvPr/>
        </p:nvSpPr>
        <p:spPr bwMode="auto">
          <a:xfrm>
            <a:off x="4572000" y="4437063"/>
            <a:ext cx="2160588" cy="22453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altLang="zh-CN" sz="3200">
                <a:solidFill>
                  <a:schemeClr val="accent2"/>
                </a:solidFill>
              </a:rPr>
              <a:t> </a:t>
            </a:r>
            <a:r>
              <a:rPr lang="zh-CN" altLang="en-US" sz="3200">
                <a:solidFill>
                  <a:schemeClr val="accent2"/>
                </a:solidFill>
              </a:rPr>
              <a:t>（同志</a:t>
            </a:r>
            <a:r>
              <a:rPr lang="zh-CN" altLang="en-US" sz="4000">
                <a:solidFill>
                  <a:schemeClr val="accent2"/>
                </a:solidFill>
              </a:rPr>
              <a:t>）</a:t>
            </a:r>
            <a:endParaRPr lang="zh-CN" altLang="en-US" sz="4000">
              <a:solidFill>
                <a:schemeClr val="accent2"/>
              </a:solidFill>
            </a:endParaRPr>
          </a:p>
          <a:p>
            <a:r>
              <a:rPr lang="zh-CN" altLang="en-US" sz="4000">
                <a:solidFill>
                  <a:schemeClr val="accent2"/>
                </a:solidFill>
              </a:rPr>
              <a:t>（志气）</a:t>
            </a:r>
            <a:endParaRPr lang="zh-CN" altLang="en-US" sz="4000">
              <a:solidFill>
                <a:schemeClr val="accent2"/>
              </a:solidFill>
            </a:endParaRPr>
          </a:p>
          <a:p>
            <a:pPr>
              <a:spcBef>
                <a:spcPct val="50000"/>
              </a:spcBef>
            </a:pPr>
            <a:endParaRPr lang="en-US" altLang="zh-CN" sz="40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6343" name="Text Box 23"/>
          <p:cNvSpPr txBox="1">
            <a:spLocks noChangeArrowheads="1"/>
          </p:cNvSpPr>
          <p:nvPr/>
        </p:nvSpPr>
        <p:spPr bwMode="auto">
          <a:xfrm>
            <a:off x="6443663" y="4322763"/>
            <a:ext cx="3024187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>
                <a:solidFill>
                  <a:schemeClr val="accent2"/>
                </a:solidFill>
              </a:rPr>
              <a:t>（队伍）</a:t>
            </a:r>
            <a:endParaRPr lang="zh-CN" altLang="en-US" sz="4400">
              <a:solidFill>
                <a:schemeClr val="accent2"/>
              </a:solidFill>
            </a:endParaRPr>
          </a:p>
          <a:p>
            <a:endParaRPr lang="en-US" altLang="zh-CN" sz="44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6344" name="WordArt 24"/>
          <p:cNvSpPr>
            <a:spLocks noChangeArrowheads="1" noChangeShapeType="1" noTextEdit="1"/>
          </p:cNvSpPr>
          <p:nvPr/>
        </p:nvSpPr>
        <p:spPr bwMode="auto">
          <a:xfrm>
            <a:off x="2484438" y="836613"/>
            <a:ext cx="287972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rgbClr val="800080"/>
                </a:solidFill>
                <a:effectLst>
                  <a:prstShdw prst="shdw18" dist="17961" dir="13500000">
                    <a:srgbClr val="800080">
                      <a:gamma/>
                      <a:shade val="60000"/>
                      <a:invGamma/>
                    </a:srgbClr>
                  </a:prstShdw>
                </a:effectLst>
                <a:latin typeface="隶书" panose="02010509060101010101" charset="-122"/>
                <a:ea typeface="隶书" panose="02010509060101010101" charset="-122"/>
              </a:rPr>
              <a:t>认一认</a:t>
            </a:r>
            <a:endParaRPr lang="zh-CN" altLang="en-US" sz="3600" kern="10">
              <a:solidFill>
                <a:srgbClr val="800080"/>
              </a:solidFill>
              <a:effectLst>
                <a:prstShdw prst="shdw18" dist="17961" dir="13500000">
                  <a:srgbClr val="800080">
                    <a:gamma/>
                    <a:shade val="60000"/>
                    <a:invGamma/>
                  </a:srgbClr>
                </a:prst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56345" name="Picture 25" descr="图片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8" y="765175"/>
            <a:ext cx="1165225" cy="158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63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63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6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63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6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56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6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6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63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56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6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6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36" grpId="0" animBg="1"/>
      <p:bldP spid="56337" grpId="0" bldLvl="0" animBg="1"/>
      <p:bldP spid="56338" grpId="0" animBg="1"/>
      <p:bldP spid="56339" grpId="0" animBg="1"/>
      <p:bldP spid="56340" grpId="0" bldLvl="0" animBg="1"/>
      <p:bldP spid="56341" grpId="0" bldLvl="0" animBg="1"/>
      <p:bldP spid="56342" grpId="0" bldLvl="0" animBg="1"/>
      <p:bldP spid="56343" grpId="0" bldLvl="0" animBg="1"/>
      <p:bldP spid="56343" grpId="1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321" name="Picture 25" descr="news_200681319553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5322" name="Picture 26" descr="图片1 拷贝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79388" y="5373688"/>
            <a:ext cx="8713787" cy="11509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5299" name="Group 3"/>
          <p:cNvGraphicFramePr>
            <a:graphicFrameLocks noGrp="1"/>
          </p:cNvGraphicFramePr>
          <p:nvPr/>
        </p:nvGraphicFramePr>
        <p:xfrm>
          <a:off x="539750" y="2928938"/>
          <a:ext cx="8064500" cy="1310640"/>
        </p:xfrm>
        <a:graphic>
          <a:graphicData uri="http://schemas.openxmlformats.org/drawingml/2006/table">
            <a:tbl>
              <a:tblPr/>
              <a:tblGrid>
                <a:gridCol w="1976438"/>
                <a:gridCol w="1974850"/>
                <a:gridCol w="1978025"/>
                <a:gridCol w="2135187"/>
              </a:tblGrid>
              <a:tr h="10953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师</a:t>
                      </a:r>
                      <a:endParaRPr kumimoji="0" lang="zh-CN" altLang="en-US" sz="8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军</a:t>
                      </a:r>
                      <a:endParaRPr kumimoji="0" lang="zh-CN" altLang="en-US" sz="8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战</a:t>
                      </a:r>
                      <a:endParaRPr kumimoji="0" lang="zh-CN" altLang="en-US" sz="8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</a:pPr>
                      <a:r>
                        <a:rPr kumimoji="0" lang="zh-CN" altLang="en-US" sz="8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accent2"/>
                          </a:solidFill>
                          <a:effectLst/>
                          <a:latin typeface="Arial" panose="020B0604020202020204" pitchFamily="34" charset="0"/>
                          <a:ea typeface="黑体" panose="02010600030101010101" pitchFamily="49" charset="-122"/>
                        </a:rPr>
                        <a:t>士</a:t>
                      </a:r>
                      <a:endParaRPr kumimoji="0" lang="zh-CN" altLang="en-US" sz="8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accent2"/>
                        </a:solidFill>
                        <a:effectLst/>
                        <a:latin typeface="Arial" panose="020B0604020202020204" pitchFamily="34" charset="0"/>
                        <a:ea typeface="黑体" panose="02010600030101010101" pitchFamily="49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5311" name="Rectangle 15"/>
          <p:cNvSpPr>
            <a:spLocks noChangeArrowheads="1"/>
          </p:cNvSpPr>
          <p:nvPr/>
        </p:nvSpPr>
        <p:spPr bwMode="auto">
          <a:xfrm>
            <a:off x="539750" y="2349500"/>
            <a:ext cx="1943100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>
                <a:solidFill>
                  <a:srgbClr val="800000"/>
                </a:solidFill>
              </a:rPr>
              <a:t>shī</a:t>
            </a:r>
            <a:endParaRPr lang="en-US" altLang="zh-CN" sz="4400">
              <a:solidFill>
                <a:srgbClr val="800000"/>
              </a:solidFill>
            </a:endParaRPr>
          </a:p>
        </p:txBody>
      </p:sp>
      <p:sp>
        <p:nvSpPr>
          <p:cNvPr id="55312" name="Rectangle 16"/>
          <p:cNvSpPr>
            <a:spLocks noChangeArrowheads="1"/>
          </p:cNvSpPr>
          <p:nvPr/>
        </p:nvSpPr>
        <p:spPr bwMode="auto">
          <a:xfrm>
            <a:off x="6443663" y="2349500"/>
            <a:ext cx="2160587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/>
              <a:t>shì</a:t>
            </a:r>
            <a:endParaRPr lang="en-US" altLang="zh-CN" sz="4400"/>
          </a:p>
        </p:txBody>
      </p:sp>
      <p:sp>
        <p:nvSpPr>
          <p:cNvPr id="55313" name="Rectangle 17"/>
          <p:cNvSpPr>
            <a:spLocks noChangeArrowheads="1"/>
          </p:cNvSpPr>
          <p:nvPr/>
        </p:nvSpPr>
        <p:spPr bwMode="auto">
          <a:xfrm>
            <a:off x="4500563" y="2349500"/>
            <a:ext cx="1944687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400"/>
              <a:t>zhàn</a:t>
            </a:r>
            <a:endParaRPr lang="en-US" altLang="zh-CN" sz="4400"/>
          </a:p>
        </p:txBody>
      </p:sp>
      <p:sp>
        <p:nvSpPr>
          <p:cNvPr id="55314" name="Rectangle 18"/>
          <p:cNvSpPr>
            <a:spLocks noChangeArrowheads="1"/>
          </p:cNvSpPr>
          <p:nvPr/>
        </p:nvSpPr>
        <p:spPr bwMode="auto">
          <a:xfrm>
            <a:off x="2484438" y="2349500"/>
            <a:ext cx="2014537" cy="576263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50000">
                <a:schemeClr val="bg1"/>
              </a:gs>
              <a:gs pos="100000">
                <a:schemeClr val="folHlink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en-US" altLang="zh-CN" sz="4000"/>
              <a:t>jūn</a:t>
            </a:r>
            <a:endParaRPr lang="en-US" altLang="zh-CN" sz="4000"/>
          </a:p>
        </p:txBody>
      </p:sp>
      <p:sp>
        <p:nvSpPr>
          <p:cNvPr id="55315" name="Text Box 19"/>
          <p:cNvSpPr txBox="1">
            <a:spLocks noChangeArrowheads="1"/>
          </p:cNvSpPr>
          <p:nvPr/>
        </p:nvSpPr>
        <p:spPr bwMode="auto">
          <a:xfrm>
            <a:off x="252413" y="4365625"/>
            <a:ext cx="3024187" cy="178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（老师）</a:t>
            </a:r>
            <a:endParaRPr lang="zh-CN" altLang="en-US" sz="4400">
              <a:solidFill>
                <a:schemeClr val="accent2"/>
              </a:solidFill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 （会师）</a:t>
            </a:r>
            <a:endParaRPr lang="zh-CN" altLang="en-US" sz="44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5316" name="Text Box 20"/>
          <p:cNvSpPr txBox="1">
            <a:spLocks noChangeArrowheads="1"/>
          </p:cNvSpPr>
          <p:nvPr/>
        </p:nvSpPr>
        <p:spPr bwMode="auto">
          <a:xfrm>
            <a:off x="2268538" y="4365625"/>
            <a:ext cx="3024187" cy="17837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（军队）</a:t>
            </a:r>
            <a:endParaRPr lang="zh-CN" altLang="en-US" sz="4400">
              <a:solidFill>
                <a:schemeClr val="accent2"/>
              </a:solidFill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 军人）</a:t>
            </a:r>
            <a:endParaRPr lang="zh-CN" altLang="en-US" sz="44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5317" name="Text Box 21"/>
          <p:cNvSpPr txBox="1">
            <a:spLocks noChangeArrowheads="1"/>
          </p:cNvSpPr>
          <p:nvPr/>
        </p:nvSpPr>
        <p:spPr bwMode="auto">
          <a:xfrm>
            <a:off x="4284663" y="4341813"/>
            <a:ext cx="30241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sz="44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5318" name="Text Box 22"/>
          <p:cNvSpPr txBox="1">
            <a:spLocks noChangeArrowheads="1"/>
          </p:cNvSpPr>
          <p:nvPr/>
        </p:nvSpPr>
        <p:spPr bwMode="auto">
          <a:xfrm>
            <a:off x="6300788" y="4322763"/>
            <a:ext cx="3024187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>
                <a:solidFill>
                  <a:schemeClr val="accent2"/>
                </a:solidFill>
                <a:ea typeface="黑体" panose="02010600030101010101" pitchFamily="49" charset="-122"/>
              </a:rPr>
              <a:t>（</a:t>
            </a:r>
            <a:endParaRPr lang="zh-CN" altLang="en-US" sz="4400">
              <a:solidFill>
                <a:schemeClr val="accent2"/>
              </a:solidFill>
              <a:ea typeface="黑体" panose="02010600030101010101" pitchFamily="49" charset="-122"/>
            </a:endParaRPr>
          </a:p>
        </p:txBody>
      </p:sp>
      <p:sp>
        <p:nvSpPr>
          <p:cNvPr id="55319" name="WordArt 23"/>
          <p:cNvSpPr>
            <a:spLocks noChangeArrowheads="1" noChangeShapeType="1" noTextEdit="1"/>
          </p:cNvSpPr>
          <p:nvPr/>
        </p:nvSpPr>
        <p:spPr bwMode="auto">
          <a:xfrm>
            <a:off x="2484438" y="836613"/>
            <a:ext cx="2879725" cy="10795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wrap="none" fromWordArt="1">
            <a:prstTxWarp prst="textStop">
              <a:avLst>
                <a:gd name="adj" fmla="val 22222"/>
              </a:avLst>
            </a:prstTxWarp>
          </a:bodyPr>
          <a:lstStyle/>
          <a:p>
            <a:pPr algn="ctr"/>
            <a:r>
              <a:rPr lang="zh-CN" altLang="en-US" sz="3600" kern="10">
                <a:solidFill>
                  <a:srgbClr val="800080"/>
                </a:solidFill>
                <a:effectLst>
                  <a:prstShdw prst="shdw18" dist="17961" dir="13500000">
                    <a:srgbClr val="800080">
                      <a:gamma/>
                      <a:shade val="60000"/>
                      <a:invGamma/>
                    </a:srgbClr>
                  </a:prstShdw>
                </a:effectLst>
                <a:latin typeface="隶书" panose="02010509060101010101" charset="-122"/>
                <a:ea typeface="隶书" panose="02010509060101010101" charset="-122"/>
              </a:rPr>
              <a:t>认一认</a:t>
            </a:r>
            <a:endParaRPr lang="zh-CN" altLang="en-US" sz="3600" kern="10">
              <a:solidFill>
                <a:srgbClr val="800080"/>
              </a:solidFill>
              <a:effectLst>
                <a:prstShdw prst="shdw18" dist="17961" dir="13500000">
                  <a:srgbClr val="800080">
                    <a:gamma/>
                    <a:shade val="60000"/>
                    <a:invGamma/>
                  </a:srgbClr>
                </a:prst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  <p:pic>
        <p:nvPicPr>
          <p:cNvPr id="55320" name="Picture 24" descr="图片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827088" y="765175"/>
            <a:ext cx="1165225" cy="15859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5324" name="Text Box 28"/>
          <p:cNvSpPr txBox="1">
            <a:spLocks noChangeArrowheads="1"/>
          </p:cNvSpPr>
          <p:nvPr/>
        </p:nvSpPr>
        <p:spPr bwMode="auto">
          <a:xfrm>
            <a:off x="4211638" y="4437063"/>
            <a:ext cx="2418080" cy="1445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zh-CN" altLang="en-US" sz="4400" dirty="0"/>
              <a:t>（战士）</a:t>
            </a:r>
            <a:endParaRPr lang="zh-CN" altLang="en-US" sz="4400" dirty="0"/>
          </a:p>
          <a:p>
            <a:r>
              <a:rPr lang="zh-CN" altLang="en-US" sz="4400" dirty="0"/>
              <a:t>（战斗）</a:t>
            </a:r>
            <a:endParaRPr lang="zh-CN" altLang="en-US" sz="4400" dirty="0"/>
          </a:p>
        </p:txBody>
      </p:sp>
      <p:sp>
        <p:nvSpPr>
          <p:cNvPr id="55325" name="Text Box 29"/>
          <p:cNvSpPr txBox="1">
            <a:spLocks noChangeArrowheads="1"/>
          </p:cNvSpPr>
          <p:nvPr/>
        </p:nvSpPr>
        <p:spPr bwMode="auto">
          <a:xfrm>
            <a:off x="7000875" y="4500570"/>
            <a:ext cx="1877437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r>
              <a:rPr lang="zh-CN" altLang="en-US" sz="4400" dirty="0" smtClean="0"/>
              <a:t>士兵）</a:t>
            </a:r>
            <a:endParaRPr lang="zh-CN" altLang="en-US" sz="4400" dirty="0"/>
          </a:p>
        </p:txBody>
      </p:sp>
    </p:spTree>
  </p:cSld>
  <p:clrMapOvr>
    <a:masterClrMapping/>
  </p:clrMapOvr>
  <p:transition>
    <p:comb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5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5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5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5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553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55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311" grpId="0" animBg="1"/>
      <p:bldP spid="55315" grpId="0" animBg="1"/>
      <p:bldP spid="55314" grpId="0" animBg="1"/>
      <p:bldP spid="55316" grpId="0" animBg="1"/>
      <p:bldP spid="55313" grpId="0" animBg="1"/>
      <p:bldP spid="55324" grpId="0" animBg="1"/>
      <p:bldP spid="55312" grpId="0" animBg="1"/>
      <p:bldP spid="55325" grpId="0" animBg="1"/>
    </p:bldLst>
  </p:timing>
</p:sld>
</file>

<file path=ppt/theme/theme1.xml><?xml version="1.0" encoding="utf-8"?>
<a:theme xmlns:a="http://schemas.openxmlformats.org/drawingml/2006/main" name="www.youyi100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2762</Words>
  <Application>WPS 演示</Application>
  <PresentationFormat>全屏显示(4:3)</PresentationFormat>
  <Paragraphs>317</Paragraphs>
  <Slides>30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43" baseType="lpstr">
      <vt:lpstr>Arial</vt:lpstr>
      <vt:lpstr>宋体</vt:lpstr>
      <vt:lpstr>Wingdings</vt:lpstr>
      <vt:lpstr>华文中宋</vt:lpstr>
      <vt:lpstr>黑体</vt:lpstr>
      <vt:lpstr>楷体_GB2312</vt:lpstr>
      <vt:lpstr>Calibri</vt:lpstr>
      <vt:lpstr>隶书</vt:lpstr>
      <vt:lpstr>微软雅黑</vt:lpstr>
      <vt:lpstr>Arial Unicode MS</vt:lpstr>
      <vt:lpstr>华文新魏</vt:lpstr>
      <vt:lpstr>Arial</vt:lpstr>
      <vt:lpstr>www.youyi100.com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Administrator</cp:lastModifiedBy>
  <cp:revision>3</cp:revision>
  <dcterms:created xsi:type="dcterms:W3CDTF">2005-03-24T11:45:00Z</dcterms:created>
  <dcterms:modified xsi:type="dcterms:W3CDTF">2017-08-01T01:48:45Z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2052-10.1.0.6690</vt:lpwstr>
  </property>
</Properties>
</file>