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57" r:id="rId4"/>
    <p:sldId id="258" r:id="rId5"/>
    <p:sldId id="259" r:id="rId6"/>
    <p:sldId id="262" r:id="rId7"/>
    <p:sldId id="260" r:id="rId8"/>
    <p:sldId id="261" r:id="rId9"/>
    <p:sldId id="265" r:id="rId10"/>
    <p:sldId id="266" r:id="rId11"/>
    <p:sldId id="269" r:id="rId12"/>
    <p:sldId id="270" r:id="rId13"/>
    <p:sldId id="274" r:id="rId14"/>
    <p:sldId id="271" r:id="rId15"/>
    <p:sldId id="278" r:id="rId16"/>
    <p:sldId id="275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7620"/>
            <a:ext cx="1218565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2390"/>
            <a:ext cx="10515600" cy="6634480"/>
          </a:xfrm>
        </p:spPr>
        <p:txBody>
          <a:bodyPr>
            <a:normAutofit lnSpcReduction="20000"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  <a:sym typeface="+mn-ea"/>
              </a:rPr>
              <a:t>“</a:t>
            </a:r>
            <a:r>
              <a:rPr lang="zh-CN" altLang="en-US" b="1">
                <a:latin typeface="新宋体" panose="02010609030101010101" charset="-122"/>
                <a:ea typeface="新宋体" panose="02010609030101010101" charset="-122"/>
              </a:rPr>
              <a:t>买一个吧！”坐凳的主人是个十五六岁、五官端正的黑人少年。</a:t>
            </a:r>
            <a:endParaRPr lang="zh-CN" altLang="en-US" b="1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</a:rPr>
              <a:t>  那少年走到我跟前，诚恳地说：“夫人，您买一个吧！”</a:t>
            </a:r>
            <a:endParaRPr lang="zh-CN" altLang="en-US" b="1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</a:rPr>
              <a:t>“啊，不，路太远，这个太重……”我有些语无伦次。</a:t>
            </a:r>
            <a:endParaRPr lang="zh-CN" altLang="en-US" b="1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</a:rPr>
              <a:t>“您是中国人吧？”那少年望着我，猜测道。</a:t>
            </a:r>
            <a:endParaRPr lang="zh-CN" altLang="en-US" b="1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</a:rPr>
              <a:t>“这个小，可以带上飞机。”少年将一件沉甸甸的东西送到我手里。</a:t>
            </a:r>
            <a:endParaRPr lang="zh-CN" altLang="en-US" b="1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</a:rPr>
              <a:t>“太好了！”我高兴地喊起来，掏出钱包就要付钱。</a:t>
            </a:r>
            <a:endParaRPr lang="zh-CN" altLang="en-US" b="1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</a:rPr>
              <a:t> 少年连连摆手，用不太标准的中国话说：“不，不要钱。中国人是我们的朋友。”</a:t>
            </a:r>
            <a:endParaRPr lang="zh-CN" altLang="en-US" b="1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>
                <a:latin typeface="新宋体" panose="02010609030101010101" charset="-122"/>
                <a:ea typeface="新宋体" panose="02010609030101010101" charset="-122"/>
              </a:rPr>
              <a:t>“我们是朋友！”我感动极了，连声说，“我们是朋友！”</a:t>
            </a:r>
            <a:endParaRPr lang="zh-CN" altLang="en-US" b="1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26" name=" 226"/>
          <p:cNvSpPr/>
          <p:nvPr/>
        </p:nvSpPr>
        <p:spPr>
          <a:xfrm>
            <a:off x="536575" y="316230"/>
            <a:ext cx="367665" cy="353695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226"/>
          <p:cNvSpPr/>
          <p:nvPr/>
        </p:nvSpPr>
        <p:spPr>
          <a:xfrm>
            <a:off x="536575" y="968375"/>
            <a:ext cx="367665" cy="408940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226"/>
          <p:cNvSpPr/>
          <p:nvPr/>
        </p:nvSpPr>
        <p:spPr>
          <a:xfrm>
            <a:off x="536575" y="2226945"/>
            <a:ext cx="367665" cy="408940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226"/>
          <p:cNvSpPr/>
          <p:nvPr/>
        </p:nvSpPr>
        <p:spPr>
          <a:xfrm>
            <a:off x="536575" y="2929890"/>
            <a:ext cx="367665" cy="408940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226"/>
          <p:cNvSpPr/>
          <p:nvPr/>
        </p:nvSpPr>
        <p:spPr>
          <a:xfrm>
            <a:off x="536575" y="4854575"/>
            <a:ext cx="367665" cy="408940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9210"/>
            <a:ext cx="10515600" cy="6840220"/>
          </a:xfrm>
        </p:spPr>
        <p:txBody>
          <a:bodyPr>
            <a:noAutofit/>
          </a:bodyPr>
          <a:p>
            <a:pPr marL="0" indent="0">
              <a:lnSpc>
                <a:spcPct val="140000"/>
              </a:lnSpc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sym typeface="+mn-ea"/>
              </a:rPr>
              <a:t>“买一个吧！”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sym typeface="+mn-ea"/>
              </a:rPr>
              <a:t>“夫人，您买一个吧！”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sym typeface="+mn-ea"/>
              </a:rPr>
              <a:t>“啊，不，路太远，这个太重……”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sym typeface="+mn-ea"/>
              </a:rPr>
              <a:t>“您是中国人吧？”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sym typeface="+mn-ea"/>
              </a:rPr>
              <a:t>“这个小，可以带上飞机。”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sym typeface="+mn-ea"/>
              </a:rPr>
              <a:t>“太好了！”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sym typeface="+mn-ea"/>
              </a:rPr>
              <a:t> “不，不要钱。中国人是我们的朋友。”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pPr marL="0" indent="0">
              <a:lnSpc>
                <a:spcPct val="140000"/>
              </a:lnSpc>
              <a:buNone/>
            </a:pPr>
            <a:r>
              <a:rPr lang="zh-CN" altLang="en-US" sz="3200" b="1">
                <a:latin typeface="新宋体" panose="02010609030101010101" charset="-122"/>
                <a:ea typeface="新宋体" panose="02010609030101010101" charset="-122"/>
                <a:sym typeface="+mn-ea"/>
              </a:rPr>
              <a:t>“我们是朋友！”“我们是朋友！”</a:t>
            </a:r>
            <a:endParaRPr lang="zh-CN" altLang="en-US" sz="3200" b="1">
              <a:latin typeface="新宋体" panose="02010609030101010101" charset="-122"/>
              <a:ea typeface="新宋体" panose="02010609030101010101" charset="-122"/>
              <a:sym typeface="+mn-ea"/>
            </a:endParaRPr>
          </a:p>
          <a:p>
            <a:endParaRPr lang="zh-CN" altLang="en-US" sz="3200"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timg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620" y="8890"/>
            <a:ext cx="12207240" cy="68402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2270" y="1045845"/>
            <a:ext cx="11427460" cy="451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20000"/>
              </a:lnSpc>
            </a:pP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名不虚传  游人如织  十分壮观  清晰可辨</a:t>
            </a:r>
            <a:endParaRPr lang="zh-CN" altLang="en-US" sz="4400" b="1" spc="200">
              <a:solidFill>
                <a:schemeClr val="tx1"/>
              </a:solidFill>
              <a:uFillTx/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琳琅满目  各式各样  构思新奇  栩栩如生</a:t>
            </a:r>
            <a:endParaRPr lang="zh-CN" altLang="en-US" sz="4400" b="1" spc="200">
              <a:solidFill>
                <a:schemeClr val="tx1"/>
              </a:solidFill>
              <a:uFillTx/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仔细观察  爱不释手  五官端正  语无伦次</a:t>
            </a:r>
            <a:endParaRPr lang="zh-CN" altLang="en-US" sz="4400" b="1" spc="200">
              <a:solidFill>
                <a:schemeClr val="tx1"/>
              </a:solidFill>
              <a:uFillTx/>
              <a:latin typeface="新宋体" panose="02010609030101010101" charset="-122"/>
              <a:ea typeface="新宋体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3975"/>
            <a:ext cx="10515600" cy="1143000"/>
          </a:xfrm>
        </p:spPr>
        <p:txBody>
          <a:bodyPr/>
          <a:p>
            <a:pPr algn="ctr"/>
            <a:r>
              <a:rPr lang="zh-CN" altLang="en-US" b="1">
                <a:solidFill>
                  <a:schemeClr val="tx1"/>
                </a:solidFill>
              </a:rPr>
              <a:t>课堂练习：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8665" y="1066165"/>
            <a:ext cx="9787255" cy="4284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一、读一读、连一连。</a:t>
            </a:r>
            <a:endParaRPr lang="zh-CN" altLang="en-US" sz="3200" b="1"/>
          </a:p>
          <a:p>
            <a:pPr>
              <a:lnSpc>
                <a:spcPct val="190000"/>
              </a:lnSpc>
            </a:pPr>
            <a:r>
              <a:rPr lang="zh-CN" altLang="en-US" sz="3200" b="1"/>
              <a:t>话讲的很乱，没有条理层次。                        栩栩如生</a:t>
            </a:r>
            <a:endParaRPr lang="zh-CN" altLang="en-US" sz="3200" b="1"/>
          </a:p>
          <a:p>
            <a:pPr>
              <a:lnSpc>
                <a:spcPct val="190000"/>
              </a:lnSpc>
            </a:pPr>
            <a:r>
              <a:rPr lang="zh-CN" altLang="en-US" sz="3200" b="1"/>
              <a:t>形容非常逼真，好像活的一样。                    爱不释手</a:t>
            </a:r>
            <a:endParaRPr lang="zh-CN" altLang="en-US" sz="3200" b="1"/>
          </a:p>
          <a:p>
            <a:pPr>
              <a:lnSpc>
                <a:spcPct val="190000"/>
              </a:lnSpc>
            </a:pPr>
            <a:r>
              <a:rPr lang="zh-CN" altLang="en-US" sz="3200" b="1"/>
              <a:t>喜爱的舍不得放下。                                          琳琅满目</a:t>
            </a:r>
            <a:endParaRPr lang="zh-CN" altLang="en-US" sz="3200" b="1"/>
          </a:p>
          <a:p>
            <a:pPr>
              <a:lnSpc>
                <a:spcPct val="190000"/>
              </a:lnSpc>
            </a:pPr>
            <a:r>
              <a:rPr lang="zh-CN" altLang="en-US" sz="3200" b="1"/>
              <a:t>比喻各种美好的东西很多。                            语无伦次  </a:t>
            </a:r>
            <a:endParaRPr lang="zh-CN" altLang="en-US" sz="3200" b="1"/>
          </a:p>
        </p:txBody>
      </p:sp>
      <p:cxnSp>
        <p:nvCxnSpPr>
          <p:cNvPr id="5" name="直接连接符 4"/>
          <p:cNvCxnSpPr/>
          <p:nvPr/>
        </p:nvCxnSpPr>
        <p:spPr>
          <a:xfrm>
            <a:off x="5925820" y="2141220"/>
            <a:ext cx="2404110" cy="29559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406515" y="2240280"/>
            <a:ext cx="1824355" cy="10185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497070" y="3173730"/>
            <a:ext cx="3832860" cy="10464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727700" y="4064635"/>
            <a:ext cx="2574290" cy="98996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3975"/>
            <a:ext cx="10515600" cy="1143000"/>
          </a:xfrm>
        </p:spPr>
        <p:txBody>
          <a:bodyPr/>
          <a:p>
            <a:pPr algn="ctr"/>
            <a:r>
              <a:rPr lang="zh-CN" altLang="en-US" b="1">
                <a:solidFill>
                  <a:schemeClr val="tx1"/>
                </a:solidFill>
              </a:rPr>
              <a:t>课堂练习：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8665" y="1066165"/>
            <a:ext cx="9787255" cy="4284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一、读一读、连一连。</a:t>
            </a:r>
            <a:endParaRPr lang="zh-CN" altLang="en-US" sz="3200" b="1"/>
          </a:p>
          <a:p>
            <a:pPr>
              <a:lnSpc>
                <a:spcPct val="190000"/>
              </a:lnSpc>
            </a:pPr>
            <a:r>
              <a:rPr lang="zh-CN" altLang="en-US" sz="3200" b="1"/>
              <a:t>话讲的很乱，没有条理层次。                        栩栩如生</a:t>
            </a:r>
            <a:endParaRPr lang="zh-CN" altLang="en-US" sz="3200" b="1"/>
          </a:p>
          <a:p>
            <a:pPr>
              <a:lnSpc>
                <a:spcPct val="190000"/>
              </a:lnSpc>
            </a:pPr>
            <a:r>
              <a:rPr lang="zh-CN" altLang="en-US" sz="3200" b="1"/>
              <a:t>形容非常逼真，好像活的一样。                    爱不释手</a:t>
            </a:r>
            <a:endParaRPr lang="zh-CN" altLang="en-US" sz="3200" b="1"/>
          </a:p>
          <a:p>
            <a:pPr>
              <a:lnSpc>
                <a:spcPct val="190000"/>
              </a:lnSpc>
            </a:pPr>
            <a:r>
              <a:rPr lang="zh-CN" altLang="en-US" sz="3200" b="1"/>
              <a:t>喜爱的舍不得放下。                                          琳琅满目</a:t>
            </a:r>
            <a:endParaRPr lang="zh-CN" altLang="en-US" sz="3200" b="1"/>
          </a:p>
          <a:p>
            <a:pPr>
              <a:lnSpc>
                <a:spcPct val="190000"/>
              </a:lnSpc>
            </a:pPr>
            <a:r>
              <a:rPr lang="zh-CN" altLang="en-US" sz="3200" b="1"/>
              <a:t>比喻各种美好的东西很多。                            语无伦次  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timg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620" y="-19050"/>
            <a:ext cx="12207240" cy="68967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2270" y="365125"/>
            <a:ext cx="11427460" cy="27051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名不虚传  游人如织  十分壮观  清晰可</a:t>
            </a:r>
            <a:r>
              <a:rPr lang="zh-CN" altLang="en-US" sz="4400" b="1" spc="200">
                <a:solidFill>
                  <a:srgbClr val="FF0000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辨</a:t>
            </a:r>
            <a:endParaRPr lang="zh-CN" altLang="en-US" sz="4400" b="1" spc="200">
              <a:solidFill>
                <a:srgbClr val="FF0000"/>
              </a:solidFill>
              <a:uFillTx/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琳琅满目  各式各样  </a:t>
            </a:r>
            <a:r>
              <a:rPr lang="zh-CN" altLang="en-US" sz="4400" b="1" spc="200">
                <a:solidFill>
                  <a:srgbClr val="FF0000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构</a:t>
            </a: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思新奇  栩栩如生</a:t>
            </a:r>
            <a:endParaRPr lang="zh-CN" altLang="en-US" sz="4400" b="1" spc="200">
              <a:solidFill>
                <a:schemeClr val="tx1"/>
              </a:solidFill>
              <a:uFillTx/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仔细观察  爱不释手  五官</a:t>
            </a:r>
            <a:r>
              <a:rPr lang="zh-CN" altLang="en-US" sz="4400" b="1" spc="200">
                <a:solidFill>
                  <a:srgbClr val="FF0000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端</a:t>
            </a: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正  语无伦次</a:t>
            </a:r>
            <a:endParaRPr lang="zh-CN" altLang="en-US" sz="4400" b="1" spc="200">
              <a:solidFill>
                <a:schemeClr val="tx1"/>
              </a:solidFill>
              <a:uFillTx/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8015" y="3070225"/>
            <a:ext cx="1057973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收藏屋。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我要把课文中由四个字组成的词语抄下来。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045" y="4255770"/>
            <a:ext cx="11230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sng"/>
              <a:t>   </a:t>
            </a:r>
            <a:endParaRPr lang="zh-CN" altLang="en-US" u="sng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28015" y="4284345"/>
            <a:ext cx="11230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sng"/>
              <a:t>   </a:t>
            </a:r>
            <a:endParaRPr lang="en-US" altLang="zh-CN" u="sng"/>
          </a:p>
        </p:txBody>
      </p:sp>
      <p:sp>
        <p:nvSpPr>
          <p:cNvPr id="11" name="文本框 10"/>
          <p:cNvSpPr txBox="1"/>
          <p:nvPr/>
        </p:nvSpPr>
        <p:spPr>
          <a:xfrm>
            <a:off x="741045" y="4255770"/>
            <a:ext cx="11230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sng"/>
              <a:t>   </a:t>
            </a:r>
            <a:endParaRPr lang="en-US" altLang="zh-CN" u="sng"/>
          </a:p>
        </p:txBody>
      </p:sp>
      <p:cxnSp>
        <p:nvCxnSpPr>
          <p:cNvPr id="13" name="直接连接符 12"/>
          <p:cNvCxnSpPr/>
          <p:nvPr/>
        </p:nvCxnSpPr>
        <p:spPr>
          <a:xfrm>
            <a:off x="840105" y="4892040"/>
            <a:ext cx="20650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40105" y="5598795"/>
            <a:ext cx="20650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11530" y="6306185"/>
            <a:ext cx="203708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40455" y="4892040"/>
            <a:ext cx="241871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640455" y="5598795"/>
            <a:ext cx="2390775" cy="6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12515" y="6334760"/>
            <a:ext cx="25171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936105" y="4850130"/>
            <a:ext cx="25882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907530" y="5614035"/>
            <a:ext cx="25888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922135" y="6363335"/>
            <a:ext cx="25596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1700" y="641985"/>
            <a:ext cx="3209925" cy="1183640"/>
          </a:xfrm>
        </p:spPr>
        <p:txBody>
          <a:bodyPr/>
          <a:p>
            <a:endParaRPr lang="zh-CN" altLang="en-US"/>
          </a:p>
        </p:txBody>
      </p:sp>
      <p:pic>
        <p:nvPicPr>
          <p:cNvPr id="6" name="内容占位符 5" descr="20045"/>
          <p:cNvPicPr>
            <a:picLocks noChangeAspect="1"/>
          </p:cNvPicPr>
          <p:nvPr>
            <p:ph idx="1"/>
          </p:nvPr>
        </p:nvPicPr>
        <p:blipFill>
          <a:blip r:embed="rId1"/>
          <a:srcRect l="-803" t="-597" r="803" b="597"/>
          <a:stretch>
            <a:fillRect/>
          </a:stretch>
        </p:blipFill>
        <p:spPr>
          <a:xfrm>
            <a:off x="-123825" y="-27305"/>
            <a:ext cx="12383770" cy="6911975"/>
          </a:xfrm>
          <a:prstGeom prst="ellipse">
            <a:avLst/>
          </a:prstGeom>
        </p:spPr>
      </p:pic>
      <p:sp>
        <p:nvSpPr>
          <p:cNvPr id="8" name="内容占位符 7"/>
          <p:cNvSpPr/>
          <p:nvPr>
            <p:ph idx="1"/>
          </p:nvPr>
        </p:nvSpPr>
        <p:spPr>
          <a:xfrm>
            <a:off x="4588510" y="918210"/>
            <a:ext cx="3333115" cy="112839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 sz="60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66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卖 买</a:t>
            </a:r>
            <a:endParaRPr lang="zh-CN" altLang="en-US" sz="6600" b="1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marL="0" indent="0">
              <a:buNone/>
            </a:pPr>
            <a:endParaRPr lang="zh-CN" altLang="en-US" sz="6600" b="1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marL="0" indent="0">
              <a:buNone/>
            </a:pPr>
            <a:endParaRPr lang="zh-CN" altLang="en-US" sz="6000" b="1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87775" y="1825625"/>
            <a:ext cx="5168265" cy="4846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6000" b="1" spc="10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  <a:sym typeface="+mn-ea"/>
              </a:rPr>
              <a:t>有十它收钱，</a:t>
            </a:r>
            <a:endParaRPr lang="zh-CN" altLang="en-US" sz="6000" b="1" spc="1000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6000" b="1" spc="10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无十它付款，</a:t>
            </a:r>
            <a:endParaRPr lang="zh-CN" altLang="en-US" sz="6000" b="1" spc="1000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6000" b="1" spc="10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世人吃穿用，</a:t>
            </a:r>
            <a:endParaRPr lang="zh-CN" altLang="en-US" sz="6000" b="1" spc="1000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6000" b="1" spc="10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都靠它来办。</a:t>
            </a:r>
            <a:endParaRPr lang="zh-CN" altLang="en-US" sz="6000" b="1" spc="1000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3062605" cy="958850"/>
          </a:xfrm>
          <a:blipFill>
            <a:blip r:embed="rId1"/>
          </a:blipFill>
          <a:effectLst>
            <a:softEdge rad="12700"/>
          </a:effectLst>
        </p:spPr>
        <p:txBody>
          <a:bodyPr/>
          <a:p>
            <a:r>
              <a:rPr lang="zh-CN" altLang="en-US" sz="4800" b="1">
                <a:latin typeface="+mj-ea"/>
              </a:rPr>
              <a:t>学习要求：</a:t>
            </a:r>
            <a:endParaRPr lang="zh-CN" altLang="en-US" sz="4800" b="1"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11655"/>
            <a:ext cx="10515600" cy="1479550"/>
          </a:xfrm>
        </p:spPr>
        <p:txBody>
          <a:bodyPr/>
          <a:p>
            <a:pPr marL="0" indent="0">
              <a:buNone/>
            </a:pPr>
            <a:r>
              <a:rPr lang="en-US" altLang="zh-CN" sz="4800" kern="15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 kern="15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楷体_GB2312" panose="02010609030101010101" charset="-122"/>
                <a:ea typeface="楷体_GB2312" panose="02010609030101010101" charset="-122"/>
              </a:rPr>
              <a:t>自由读课文，读准字音，难读的地方多读几遍。</a:t>
            </a:r>
            <a:endParaRPr lang="zh-CN" altLang="en-US" sz="4800" kern="15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870" y="3474720"/>
            <a:ext cx="9982200" cy="30689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timg (1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620" y="8890"/>
            <a:ext cx="12207240" cy="68402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2270" y="1045845"/>
            <a:ext cx="11427460" cy="451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20000"/>
              </a:lnSpc>
            </a:pP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名不虚传  游人如织  十分壮观  清晰可辨</a:t>
            </a:r>
            <a:endParaRPr lang="zh-CN" altLang="en-US" sz="4400" b="1" spc="200">
              <a:solidFill>
                <a:schemeClr val="tx1"/>
              </a:solidFill>
              <a:uFillTx/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琳琅满目  各式各样  构思新奇  栩栩如生</a:t>
            </a:r>
            <a:endParaRPr lang="zh-CN" altLang="en-US" sz="4400" b="1" spc="200">
              <a:solidFill>
                <a:schemeClr val="tx1"/>
              </a:solidFill>
              <a:uFillTx/>
              <a:latin typeface="新宋体" panose="02010609030101010101" charset="-122"/>
              <a:ea typeface="新宋体" panose="02010609030101010101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4400" b="1" spc="200">
                <a:solidFill>
                  <a:schemeClr val="tx1"/>
                </a:solidFill>
                <a:uFillTx/>
                <a:latin typeface="新宋体" panose="02010609030101010101" charset="-122"/>
                <a:ea typeface="新宋体" panose="02010609030101010101" charset="-122"/>
              </a:rPr>
              <a:t>仔细观察  爱不释手  五官端正  语无伦次</a:t>
            </a:r>
            <a:endParaRPr lang="zh-CN" altLang="en-US" sz="4400" b="1" spc="200">
              <a:solidFill>
                <a:schemeClr val="tx1"/>
              </a:solidFill>
              <a:uFillTx/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85385" y="2418080"/>
            <a:ext cx="222059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FF0000"/>
                </a:solidFill>
              </a:rPr>
              <a:t> </a:t>
            </a:r>
            <a:r>
              <a:rPr lang="zh-CN" altLang="en-US" sz="4000" b="1">
                <a:solidFill>
                  <a:srgbClr val="FF0000"/>
                </a:solidFill>
              </a:rPr>
              <a:t>（瀑布）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46295" y="3845560"/>
            <a:ext cx="289877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（木雕）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46930" y="5392420"/>
            <a:ext cx="30607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</a:rPr>
              <a:t>（人物）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78435"/>
            <a:ext cx="10515600" cy="3117215"/>
          </a:xfrm>
        </p:spPr>
        <p:txBody>
          <a:bodyPr>
            <a:normAutofit/>
          </a:bodyPr>
          <a:p>
            <a:pPr>
              <a:lnSpc>
                <a:spcPct val="160000"/>
              </a:lnSpc>
            </a:pPr>
            <a:r>
              <a:rPr lang="en-US" altLang="zh-CN" b="1" spc="2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b="1" spc="200">
                <a:solidFill>
                  <a:srgbClr val="FF0000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莫西奥图尼亚</a:t>
            </a:r>
            <a:r>
              <a:rPr lang="zh-CN" altLang="en-US" b="1" spc="2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大瀑布真是</a:t>
            </a:r>
            <a:r>
              <a:rPr lang="zh-CN" altLang="en-US" b="1" spc="200">
                <a:solidFill>
                  <a:srgbClr val="FF0000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名不虚传</a:t>
            </a:r>
            <a:r>
              <a:rPr lang="zh-CN" altLang="en-US" b="1" spc="2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。这里游人如织，景色十分壮观。</a:t>
            </a:r>
            <a:endParaRPr lang="zh-CN" altLang="en-US" b="1" spc="200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4" name="内容占位符 3" descr="timg (2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2670810"/>
            <a:ext cx="10243185" cy="37496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1475" y="-509905"/>
            <a:ext cx="10982325" cy="5648960"/>
          </a:xfrm>
        </p:spPr>
        <p:txBody>
          <a:bodyPr>
            <a:normAutofit/>
          </a:bodyPr>
          <a:p>
            <a:pPr>
              <a:lnSpc>
                <a:spcPct val="170000"/>
              </a:lnSpc>
            </a:pPr>
            <a:r>
              <a:rPr lang="en-US" altLang="zh-CN"/>
              <a:t>         </a:t>
            </a:r>
            <a:r>
              <a:rPr lang="zh-CN" altLang="en-US" b="1" spc="3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忽然，我的目光停留在几个坐凳上。说是坐凳，其实是一个卷鼻大耳象，象背上驮着一块寸把厚的树桩。这些坐凳构思新奇，大象雕得栩栩如生。</a:t>
            </a:r>
            <a:endParaRPr lang="zh-CN" altLang="en-US" b="1" spc="300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内容占位符 5" descr="timg (3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945120" y="3543300"/>
            <a:ext cx="4152900" cy="32131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4935220" y="3489960"/>
            <a:ext cx="1188720" cy="26873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600" b="1">
                <a:latin typeface="楷体_GB2312" panose="02010609030101010101" charset="-122"/>
                <a:ea typeface="楷体_GB2312" panose="02010609030101010101" charset="-122"/>
              </a:rPr>
              <a:t>木 雕</a:t>
            </a:r>
            <a:endParaRPr lang="zh-CN" altLang="en-US" sz="66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9" name="图片 8" descr="timg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1770" y="142240"/>
            <a:ext cx="5137150" cy="3291205"/>
          </a:xfrm>
          <a:prstGeom prst="rect">
            <a:avLst/>
          </a:prstGeom>
        </p:spPr>
      </p:pic>
      <p:pic>
        <p:nvPicPr>
          <p:cNvPr id="10" name="图片 9" descr="u=4038769527,1997433003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565" y="3256280"/>
            <a:ext cx="4395470" cy="3034030"/>
          </a:xfrm>
          <a:prstGeom prst="rect">
            <a:avLst/>
          </a:prstGeom>
        </p:spPr>
      </p:pic>
      <p:pic>
        <p:nvPicPr>
          <p:cNvPr id="12" name="内容占位符 11" descr="timg (9)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3565" y="142240"/>
            <a:ext cx="5464175" cy="3114675"/>
          </a:xfrm>
          <a:prstGeom prst="rect">
            <a:avLst/>
          </a:prstGeom>
        </p:spPr>
      </p:pic>
      <p:pic>
        <p:nvPicPr>
          <p:cNvPr id="13" name="图片 12" descr="timg (10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710" y="3618230"/>
            <a:ext cx="4805045" cy="2869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19110" y="236220"/>
            <a:ext cx="3150870" cy="6324600"/>
          </a:xfrm>
        </p:spPr>
        <p:txBody>
          <a:bodyPr>
            <a:noAutofit/>
          </a:bodyPr>
          <a:p>
            <a:pPr>
              <a:lnSpc>
                <a:spcPct val="120000"/>
              </a:lnSpc>
            </a:pPr>
            <a:r>
              <a:rPr lang="en-US" altLang="zh-CN" sz="4000" b="1">
                <a:latin typeface="楷体_GB2312" panose="02010609030101010101" charset="-122"/>
                <a:ea typeface="楷体_GB2312" panose="02010609030101010101" charset="-122"/>
              </a:rPr>
              <a:t>  </a:t>
            </a:r>
            <a:r>
              <a:rPr lang="en-US" altLang="zh-CN" sz="3600" b="1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木雕</a:t>
            </a:r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是非洲一种古老的艺术形式，多数民族都没有文字，因此许多古老的神话都靠木雕一代一代传下来，木雕又称</a:t>
            </a:r>
            <a:r>
              <a:rPr lang="en-US" altLang="zh-CN" sz="3600" b="1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非洲式的照片</a:t>
            </a:r>
            <a:r>
              <a:rPr lang="en-US" altLang="zh-CN" sz="36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36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4" name="内容占位符 3" descr="timg (8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5895" y="236220"/>
            <a:ext cx="7298055" cy="64363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630" y="124460"/>
            <a:ext cx="10515600" cy="4460875"/>
          </a:xfrm>
        </p:spPr>
        <p:txBody>
          <a:bodyPr>
            <a:normAutofit/>
          </a:bodyPr>
          <a:p>
            <a:pPr>
              <a:lnSpc>
                <a:spcPct val="120000"/>
              </a:lnSpc>
            </a:pPr>
            <a:r>
              <a:rPr lang="en-US" altLang="zh-CN"/>
              <a:t>        </a:t>
            </a:r>
            <a:r>
              <a:rPr lang="zh-CN" altLang="en-US" b="1" spc="200">
                <a:solidFill>
                  <a:schemeClr val="tx1"/>
                </a:solidFill>
                <a:uFillTx/>
                <a:latin typeface="楷体_GB2312" panose="02010609030101010101" charset="-122"/>
                <a:ea typeface="楷体_GB2312" panose="02010609030101010101" charset="-122"/>
              </a:rPr>
              <a:t>在大瀑布的不远处，有不少出售木雕工艺品的摊点。木雕，是非洲最常见的工艺品。摊点里陈列的木雕琳琅满目，各式各样，想到朋友的叮嘱，我在一个摊点前停下来，仔细地挑选。</a:t>
            </a:r>
            <a:endParaRPr lang="zh-CN" altLang="en-US" b="1" spc="200">
              <a:solidFill>
                <a:schemeClr val="tx1"/>
              </a:solidFill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4" name="内容占位符 3" descr="timg (13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23580" y="3813810"/>
            <a:ext cx="3703320" cy="25628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1265</Words>
  <Application>WPS 演示</Application>
  <PresentationFormat>宽屏</PresentationFormat>
  <Paragraphs>87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楷体_GB2312</vt:lpstr>
      <vt:lpstr>新宋体</vt:lpstr>
      <vt:lpstr>Calibri Light</vt:lpstr>
      <vt:lpstr>Calibri</vt:lpstr>
      <vt:lpstr>微软雅黑</vt:lpstr>
      <vt:lpstr>Office 主题</vt:lpstr>
      <vt:lpstr>Equation.KSEE3</vt:lpstr>
      <vt:lpstr>PowerPoint 演示文稿</vt:lpstr>
      <vt:lpstr>PowerPoint 演示文稿</vt:lpstr>
      <vt:lpstr>学习要求：</vt:lpstr>
      <vt:lpstr>PowerPoint 演示文稿</vt:lpstr>
      <vt:lpstr>    莫西奥图尼亚大瀑布真是名不虚传。这里游人如织，景色十分壮观。</vt:lpstr>
      <vt:lpstr>         忽然，我的目光停留在几个坐凳上。说是坐凳，其实是一个卷鼻大耳象，象背上驮着一块寸把厚的树桩。这些坐凳构思新奇，大象雕得栩栩如生。</vt:lpstr>
      <vt:lpstr>1</vt:lpstr>
      <vt:lpstr>   木雕是非洲一种古老的艺术形式，多数民族都没有文字，因此许多古老的神话都靠木雕一代一代传下来，木雕又称“非洲式的照片”。</vt:lpstr>
      <vt:lpstr>        在大瀑布的不远处，有不少出售木雕工艺品的摊点。木雕，是非洲最常见的工艺品。摊点里陈列的木雕琳琅满目，各式各样，想到朋友的叮嘱，我在一个摊点前停下来，仔细地挑选。</vt:lpstr>
      <vt:lpstr>PowerPoint 演示文稿</vt:lpstr>
      <vt:lpstr>PowerPoint 演示文稿</vt:lpstr>
      <vt:lpstr>PowerPoint 演示文稿</vt:lpstr>
      <vt:lpstr>课堂练习：</vt:lpstr>
      <vt:lpstr>课堂练习：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34</cp:revision>
  <dcterms:created xsi:type="dcterms:W3CDTF">2015-05-05T08:02:00Z</dcterms:created>
  <dcterms:modified xsi:type="dcterms:W3CDTF">2017-04-26T12:20:04Z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