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7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8" r:id="rId3"/>
    <p:sldMasterId id="2147483703" r:id="rId4"/>
    <p:sldMasterId id="2147483729" r:id="rId5"/>
    <p:sldMasterId id="2147483744" r:id="rId6"/>
    <p:sldMasterId id="2147483757" r:id="rId7"/>
    <p:sldMasterId id="2147483772" r:id="rId8"/>
  </p:sldMasterIdLst>
  <p:sldIdLst>
    <p:sldId id="277" r:id="rId9"/>
    <p:sldId id="258" r:id="rId10"/>
    <p:sldId id="259" r:id="rId11"/>
    <p:sldId id="279" r:id="rId12"/>
    <p:sldId id="280" r:id="rId13"/>
    <p:sldId id="260" r:id="rId14"/>
    <p:sldId id="261" r:id="rId15"/>
    <p:sldId id="263" r:id="rId16"/>
    <p:sldId id="264" r:id="rId17"/>
    <p:sldId id="278" r:id="rId18"/>
    <p:sldId id="265" r:id="rId19"/>
    <p:sldId id="266" r:id="rId20"/>
    <p:sldId id="273" r:id="rId21"/>
    <p:sldId id="274" r:id="rId22"/>
    <p:sldId id="272" r:id="rId23"/>
    <p:sldId id="276" r:id="rId24"/>
    <p:sldId id="267" r:id="rId25"/>
    <p:sldId id="268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897" autoAdjust="0"/>
  </p:normalViewPr>
  <p:slideViewPr>
    <p:cSldViewPr>
      <p:cViewPr>
        <p:scale>
          <a:sx n="73" d="100"/>
          <a:sy n="73" d="100"/>
        </p:scale>
        <p:origin x="-1296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B36B6E-4B37-4EDD-89ED-14D1295055B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32771-BB92-4047-B4B1-C2248D31149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774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93946-E129-4EBC-B300-3C0A7CBEC791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FF717-6F49-4684-A1FA-05023F88C8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9238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4F28EE-F343-416B-AA68-D56CA7743F7D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AEEB6-B7F1-4093-8B0F-1DAC6C1E702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28574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DF8B8-4790-462F-8D64-8E287D97FCF6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DA548-BF24-4D79-BC2F-70B17320394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5297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0F3E1-DA83-4FE3-B53B-01EDA82A0188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BB5E6-240D-4445-8B66-C416792E41E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13494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30C00-5E2A-4DA3-B685-DF811DADA16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16980-78E9-47CB-9118-692FD57BBBA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70867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008CD-F2EE-41F5-9467-5CF69D67C3A6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86D3B-122B-432F-BAC7-9E9BF7B6C10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07387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28AA5-7A82-4186-AC4C-E7EB646F5BE4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61ADF-8319-48D8-9613-C7120E45AAA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86518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560F7-EDC3-41A3-87AE-9755EDC928D7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0A759-FB69-4212-B1BE-6512B1E464B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1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6366B1-EA0D-4358-8832-984FF2FECCE4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C86B6-D594-4658-BA26-9DF29C76EDB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035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A18B8D9-4587-4C33-A684-48A45F85354D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1220C64-9060-4FAA-A5ED-ED132FB8E79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48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E778718-195E-40FB-900A-6E665007F608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83D097D-A7DE-4502-A257-EE1A786322C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1689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F3FE6D3-64F9-4D6F-8C51-33630EDAA3B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0ADB9FB-56E1-4377-A02C-4D3733469DE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3246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62F5C-E883-4DE9-87EC-320A184FCD4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111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458EF-0529-4357-8995-ADD9A202802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185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2F968-13D6-4585-8CDF-26B7A63F904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1460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530A5-BD94-472B-A039-D77633A1B99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0377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6BD02-1764-402F-93F8-58B180AA8E0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89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D19F0E-8384-4277-A326-7D46B552EDA1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21CB8-0343-473A-93D6-819883D9695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6932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18D64-18E7-4EFB-966B-757A68E5ADA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7826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6F79F-3FD5-42D4-B8A8-EAA520D71EF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013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FBBE3-0136-42E4-AE13-6D435CEE95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1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522C3-53AC-4041-8816-6943E7F6BF7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8494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78EEB-E04B-43FD-A6B0-9C51FE55CF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6609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A04B9-0D3B-424E-8BF1-1E08296116C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1580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1BECF-601A-4F88-8B24-D92E8F4E22B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782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B36B6E-4B37-4EDD-89ED-14D1295055B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32771-BB92-4047-B4B1-C2248D31149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6782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D19F0E-8384-4277-A326-7D46B552EDA1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21CB8-0343-473A-93D6-819883D9695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F07092-8FEF-4F97-B386-2A34288A6C8B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306B6-EA66-46B5-AE24-8C377BC81ED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0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F07092-8FEF-4F97-B386-2A34288A6C8B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306B6-EA66-46B5-AE24-8C377BC81ED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119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42020-85DF-4891-92AC-FAE13E93E96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C84B8-7FDC-43F6-924C-68F28BC872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4268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2D48B-38FD-4BC9-B3D3-42D747D567D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30C8A-3840-4240-84EB-0125ACA857D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0428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0D1948-8FDB-49D9-81D5-E506936B2105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E146A-D2DF-421E-9F8B-468EBE35BB3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6212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CE18C6-F52E-41DC-95C4-4BC2DC8C152A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D9D82B-0EBF-48D7-A50F-9025F9B13E7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4956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BFFEF3-13E9-4EFB-98BB-D8DD2044011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16574-D723-49EB-A8E1-DA83BF82DC6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587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1F5992-729D-44D1-BAC3-FFD3E1E17C2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82085-E065-4851-8108-44684A48D1B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6349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93946-E129-4EBC-B300-3C0A7CBEC791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FF717-6F49-4684-A1FA-05023F88C8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4504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6366B1-EA0D-4358-8832-984FF2FECCE4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C86B6-D594-4658-BA26-9DF29C76EDB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666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A18B8D9-4587-4C33-A684-48A45F85354D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1220C64-9060-4FAA-A5ED-ED132FB8E79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2820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E778718-195E-40FB-900A-6E665007F608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83D097D-A7DE-4502-A257-EE1A786322C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614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42020-85DF-4891-92AC-FAE13E93E96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C84B8-7FDC-43F6-924C-68F28BC872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2691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F3FE6D3-64F9-4D6F-8C51-33630EDAA3B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0ADB9FB-56E1-4377-A02C-4D3733469DE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238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62F5C-E883-4DE9-87EC-320A184FCD4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4566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458EF-0529-4357-8995-ADD9A202802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0773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2F968-13D6-4585-8CDF-26B7A63F904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820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530A5-BD94-472B-A039-D77633A1B99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1752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6BD02-1764-402F-93F8-58B180AA8E0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3925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18D64-18E7-4EFB-966B-757A68E5ADA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0649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6F79F-3FD5-42D4-B8A8-EAA520D71EF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14342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FBBE3-0136-42E4-AE13-6D435CEE95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192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522C3-53AC-4041-8816-6943E7F6BF7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264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2D48B-38FD-4BC9-B3D3-42D747D567D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30C8A-3840-4240-84EB-0125ACA857D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0507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78EEB-E04B-43FD-A6B0-9C51FE55CF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0422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A04B9-0D3B-424E-8BF1-1E08296116C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5952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1BECF-601A-4F88-8B24-D92E8F4E22B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96256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B36B6E-4B37-4EDD-89ED-14D1295055B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32771-BB92-4047-B4B1-C2248D31149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5237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D19F0E-8384-4277-A326-7D46B552EDA1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21CB8-0343-473A-93D6-819883D9695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4166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F07092-8FEF-4F97-B386-2A34288A6C8B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306B6-EA66-46B5-AE24-8C377BC81ED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4504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42020-85DF-4891-92AC-FAE13E93E96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C84B8-7FDC-43F6-924C-68F28BC872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9254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2D48B-38FD-4BC9-B3D3-42D747D567D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30C8A-3840-4240-84EB-0125ACA857D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181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0D1948-8FDB-49D9-81D5-E506936B2105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E146A-D2DF-421E-9F8B-468EBE35BB3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6590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CE18C6-F52E-41DC-95C4-4BC2DC8C152A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D9D82B-0EBF-48D7-A50F-9025F9B13E7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28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0D1948-8FDB-49D9-81D5-E506936B2105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E146A-D2DF-421E-9F8B-468EBE35BB3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8848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BFFEF3-13E9-4EFB-98BB-D8DD2044011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16574-D723-49EB-A8E1-DA83BF82DC6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7919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1F5992-729D-44D1-BAC3-FFD3E1E17C2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82085-E065-4851-8108-44684A48D1B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0586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93946-E129-4EBC-B300-3C0A7CBEC791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FF717-6F49-4684-A1FA-05023F88C8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46774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6366B1-EA0D-4358-8832-984FF2FECCE4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C86B6-D594-4658-BA26-9DF29C76EDB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9703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A18B8D9-4587-4C33-A684-48A45F85354D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1220C64-9060-4FAA-A5ED-ED132FB8E79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86548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E778718-195E-40FB-900A-6E665007F608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83D097D-A7DE-4502-A257-EE1A786322C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4581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F3FE6D3-64F9-4D6F-8C51-33630EDAA3B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0ADB9FB-56E1-4377-A02C-4D3733469DE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75617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62F5C-E883-4DE9-87EC-320A184FCD4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7727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458EF-0529-4357-8995-ADD9A202802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9488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2F968-13D6-4585-8CDF-26B7A63F904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09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CE18C6-F52E-41DC-95C4-4BC2DC8C152A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D9D82B-0EBF-48D7-A50F-9025F9B13E7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6638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530A5-BD94-472B-A039-D77633A1B99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1534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6BD02-1764-402F-93F8-58B180AA8E0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74947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18D64-18E7-4EFB-966B-757A68E5ADA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5572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6F79F-3FD5-42D4-B8A8-EAA520D71EF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35092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FBBE3-0136-42E4-AE13-6D435CEE95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8804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522C3-53AC-4041-8816-6943E7F6BF7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09434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78EEB-E04B-43FD-A6B0-9C51FE55CF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3550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A04B9-0D3B-424E-8BF1-1E08296116C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2682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1BECF-601A-4F88-8B24-D92E8F4E22B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34040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B36B6E-4B37-4EDD-89ED-14D1295055B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32771-BB92-4047-B4B1-C2248D31149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088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BFFEF3-13E9-4EFB-98BB-D8DD2044011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16574-D723-49EB-A8E1-DA83BF82DC6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49939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D19F0E-8384-4277-A326-7D46B552EDA1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21CB8-0343-473A-93D6-819883D9695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7130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F07092-8FEF-4F97-B386-2A34288A6C8B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306B6-EA66-46B5-AE24-8C377BC81ED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8768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42020-85DF-4891-92AC-FAE13E93E96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C84B8-7FDC-43F6-924C-68F28BC8728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47652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2D48B-38FD-4BC9-B3D3-42D747D567D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30C8A-3840-4240-84EB-0125ACA857D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35840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0D1948-8FDB-49D9-81D5-E506936B2105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E146A-D2DF-421E-9F8B-468EBE35BB3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2636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CE18C6-F52E-41DC-95C4-4BC2DC8C152A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D9D82B-0EBF-48D7-A50F-9025F9B13E7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86257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BFFEF3-13E9-4EFB-98BB-D8DD20440110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16574-D723-49EB-A8E1-DA83BF82DC6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74955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1F5992-729D-44D1-BAC3-FFD3E1E17C2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82085-E065-4851-8108-44684A48D1B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23864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193946-E129-4EBC-B300-3C0A7CBEC791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FF717-6F49-4684-A1FA-05023F88C84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86452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6366B1-EA0D-4358-8832-984FF2FECCE4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C86B6-D594-4658-BA26-9DF29C76EDB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07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1F5992-729D-44D1-BAC3-FFD3E1E17C2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82085-E065-4851-8108-44684A48D1B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37532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A18B8D9-4587-4C33-A684-48A45F85354D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1220C64-9060-4FAA-A5ED-ED132FB8E79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7806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E778718-195E-40FB-900A-6E665007F608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83D097D-A7DE-4502-A257-EE1A786322C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6298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F3FE6D3-64F9-4D6F-8C51-33630EDAA3BF}" type="datetime1">
              <a:rPr lang="zh-CN" altLang="en-US">
                <a:solidFill>
                  <a:srgbClr val="000000"/>
                </a:solidFill>
              </a:rPr>
              <a:pPr/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0ADB9FB-56E1-4377-A02C-4D3733469DE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00724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A7BE6-28EF-4C82-91B8-545B75B1092E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3944C-0A27-40A5-9DD6-7FD07D8FBA5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1594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EB7E3-A8D5-4AC9-A75D-67714F0FC4FF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BEC15-B04C-4DE6-919A-79612BB7E64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73406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20ED0-256F-4D4E-AD84-D164952B865E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D50F3-C2C6-45DA-A670-A56786CEDD9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68955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6F29E9-05CF-4E82-8C68-00E62488C274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1A338-0FDE-4057-9195-DBA041DBCC6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7344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C942F-02E6-40D3-A4E2-1C6E98AC04DF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28558-2135-4448-A1E0-20E29A70351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57488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E9C4D-BB34-46FB-A7FA-58CB5EDEF3DE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94919-6A1F-4ED6-9A97-5E290A1E3AC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02313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0FE72-7C77-4DD8-9601-F57FA89751A7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66AFA-3ECB-4214-909C-08ABCB0C2FF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103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slideLayout" Target="../slideLayouts/slideLayout9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Relationship Id="rId14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733FFB-CCB7-4DC4-B8D4-E64CBBDB2963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F39C03-63D8-42E5-B7CF-A6C09BA89FB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518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9B2805-7F1E-4144-9106-FEB1FFDA908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253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733FFB-CCB7-4DC4-B8D4-E64CBBDB2963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F39C03-63D8-42E5-B7CF-A6C09BA89FB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558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9B2805-7F1E-4144-9106-FEB1FFDA908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27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733FFB-CCB7-4DC4-B8D4-E64CBBDB2963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F39C03-63D8-42E5-B7CF-A6C09BA89FB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235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9B2805-7F1E-4144-9106-FEB1FFDA908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066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733FFB-CCB7-4DC4-B8D4-E64CBBDB2963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F39C03-63D8-42E5-B7CF-A6C09BA89FB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865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51AA71-25B4-4C4D-8EDD-1BB04468B3E5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2015/12/10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1BD637-66EF-47FD-B906-A76243745644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875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6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363484"/>
            <a:ext cx="84969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3333FF"/>
                </a:solidFill>
                <a:latin typeface="Times New Roman" pitchFamily="18" charset="0"/>
              </a:rPr>
              <a:t>                       </a:t>
            </a:r>
            <a:r>
              <a:rPr lang="en-US" altLang="zh-CN" sz="5400" b="1" dirty="0" smtClean="0">
                <a:solidFill>
                  <a:srgbClr val="3333FF"/>
                </a:solidFill>
                <a:latin typeface="Times New Roman" pitchFamily="18" charset="0"/>
              </a:rPr>
              <a:t>Unit3 </a:t>
            </a:r>
            <a:r>
              <a:rPr lang="en-US" altLang="zh-CN" sz="2800" b="1" dirty="0" smtClean="0">
                <a:solidFill>
                  <a:srgbClr val="00B050"/>
                </a:solidFill>
                <a:latin typeface="Times New Roman" pitchFamily="18" charset="0"/>
              </a:rPr>
              <a:t>Grade 9</a:t>
            </a:r>
          </a:p>
          <a:p>
            <a:r>
              <a:rPr lang="en-US" altLang="zh-CN" sz="5400" b="1" dirty="0">
                <a:latin typeface="Times New Roman" pitchFamily="18" charset="0"/>
              </a:rPr>
              <a:t> </a:t>
            </a:r>
            <a:r>
              <a:rPr lang="en-US" altLang="zh-CN" sz="5400" b="1" dirty="0" smtClean="0">
                <a:latin typeface="Times New Roman" pitchFamily="18" charset="0"/>
              </a:rPr>
              <a:t>                   </a:t>
            </a:r>
            <a:endParaRPr lang="en-US" altLang="zh-CN" sz="2800" b="1" dirty="0">
              <a:latin typeface="Times New Roman" pitchFamily="18" charset="0"/>
            </a:endParaRPr>
          </a:p>
          <a:p>
            <a:pPr algn="ctr"/>
            <a:r>
              <a:rPr lang="en-US" altLang="zh-CN" sz="2800" b="1" dirty="0" smtClean="0">
                <a:latin typeface="Times New Roman" pitchFamily="18" charset="0"/>
              </a:rPr>
              <a:t>   </a:t>
            </a:r>
            <a:r>
              <a:rPr lang="en-US" altLang="zh-CN" sz="4400" b="1" dirty="0" smtClean="0">
                <a:latin typeface="Times New Roman" pitchFamily="18" charset="0"/>
              </a:rPr>
              <a:t>Teenagers </a:t>
            </a:r>
            <a:r>
              <a:rPr lang="en-US" altLang="zh-CN" sz="4400" b="1" dirty="0">
                <a:latin typeface="Times New Roman" pitchFamily="18" charset="0"/>
              </a:rPr>
              <a:t>S</a:t>
            </a:r>
            <a:r>
              <a:rPr lang="en-US" altLang="zh-CN" sz="4400" b="1" dirty="0" smtClean="0">
                <a:latin typeface="Times New Roman" pitchFamily="18" charset="0"/>
              </a:rPr>
              <a:t>hould </a:t>
            </a:r>
            <a:r>
              <a:rPr lang="en-US" altLang="zh-CN" sz="4400" b="1" dirty="0">
                <a:latin typeface="Times New Roman" pitchFamily="18" charset="0"/>
              </a:rPr>
              <a:t>B</a:t>
            </a:r>
            <a:r>
              <a:rPr lang="en-US" altLang="zh-CN" sz="4400" b="1" dirty="0" smtClean="0">
                <a:latin typeface="Times New Roman" pitchFamily="18" charset="0"/>
              </a:rPr>
              <a:t>e </a:t>
            </a:r>
            <a:r>
              <a:rPr lang="en-US" altLang="zh-CN" sz="4400" b="1" dirty="0">
                <a:latin typeface="Times New Roman" pitchFamily="18" charset="0"/>
              </a:rPr>
              <a:t>A</a:t>
            </a:r>
            <a:r>
              <a:rPr lang="en-US" altLang="zh-CN" sz="4400" b="1" dirty="0" smtClean="0">
                <a:latin typeface="Times New Roman" pitchFamily="18" charset="0"/>
              </a:rPr>
              <a:t>llowed </a:t>
            </a:r>
            <a:r>
              <a:rPr lang="en-US" altLang="zh-CN" sz="4400" b="1" dirty="0">
                <a:latin typeface="Times New Roman" pitchFamily="18" charset="0"/>
              </a:rPr>
              <a:t>to </a:t>
            </a:r>
            <a:r>
              <a:rPr lang="en-US" altLang="zh-CN" sz="4400" b="1" dirty="0" smtClean="0">
                <a:latin typeface="Times New Roman" pitchFamily="18" charset="0"/>
              </a:rPr>
              <a:t>             </a:t>
            </a:r>
            <a:r>
              <a:rPr lang="en-US" altLang="zh-CN" sz="4400" b="1" dirty="0">
                <a:latin typeface="Times New Roman" pitchFamily="18" charset="0"/>
              </a:rPr>
              <a:t>C</a:t>
            </a:r>
            <a:r>
              <a:rPr lang="en-US" altLang="zh-CN" sz="4400" b="1" dirty="0" smtClean="0">
                <a:latin typeface="Times New Roman" pitchFamily="18" charset="0"/>
              </a:rPr>
              <a:t>hoose </a:t>
            </a:r>
            <a:r>
              <a:rPr lang="en-US" altLang="zh-CN" sz="4400" b="1" dirty="0">
                <a:latin typeface="Times New Roman" pitchFamily="18" charset="0"/>
              </a:rPr>
              <a:t>T</a:t>
            </a:r>
            <a:r>
              <a:rPr lang="en-US" altLang="zh-CN" sz="4400" b="1" dirty="0" smtClean="0">
                <a:latin typeface="Times New Roman" pitchFamily="18" charset="0"/>
              </a:rPr>
              <a:t>heir </a:t>
            </a:r>
            <a:r>
              <a:rPr lang="en-US" altLang="zh-CN" sz="4400" b="1" dirty="0">
                <a:latin typeface="Times New Roman" pitchFamily="18" charset="0"/>
              </a:rPr>
              <a:t>O</a:t>
            </a:r>
            <a:r>
              <a:rPr lang="en-US" altLang="zh-CN" sz="4400" b="1" dirty="0" smtClean="0">
                <a:latin typeface="Times New Roman" pitchFamily="18" charset="0"/>
              </a:rPr>
              <a:t>wn Clothes</a:t>
            </a:r>
            <a:r>
              <a:rPr lang="en-US" altLang="zh-CN" sz="4400" b="1" dirty="0">
                <a:latin typeface="Times New Roman" pitchFamily="18" charset="0"/>
              </a:rPr>
              <a:t>.</a:t>
            </a:r>
            <a:r>
              <a:rPr lang="en-US" altLang="zh-CN" b="1" dirty="0">
                <a:latin typeface="Times New Roman" pitchFamily="18" charset="0"/>
              </a:rPr>
              <a:t/>
            </a:r>
            <a:br>
              <a:rPr lang="en-US" altLang="zh-CN" b="1" dirty="0">
                <a:latin typeface="Times New Roman" pitchFamily="18" charset="0"/>
              </a:rPr>
            </a:br>
            <a:r>
              <a:rPr lang="en-US" altLang="zh-CN" b="1" dirty="0" smtClean="0">
                <a:latin typeface="Times New Roman" pitchFamily="18" charset="0"/>
              </a:rPr>
              <a:t>                  </a:t>
            </a:r>
          </a:p>
          <a:p>
            <a:pPr algn="ctr"/>
            <a:endParaRPr lang="en-US" altLang="zh-CN" sz="4000" b="1" dirty="0">
              <a:latin typeface="Times New Roman" pitchFamily="18" charset="0"/>
            </a:endParaRPr>
          </a:p>
          <a:p>
            <a:pPr algn="ctr"/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Lecturer: Wu </a:t>
            </a:r>
            <a:r>
              <a:rPr lang="en-US" altLang="zh-CN" sz="40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Weiqing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4533990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978304"/>
              </p:ext>
            </p:extLst>
          </p:nvPr>
        </p:nvGraphicFramePr>
        <p:xfrm>
          <a:off x="0" y="570639"/>
          <a:ext cx="9288525" cy="3824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536"/>
                <a:gridCol w="1018716"/>
                <a:gridCol w="1198837"/>
                <a:gridCol w="1526161"/>
                <a:gridCol w="1129539"/>
                <a:gridCol w="1355447"/>
                <a:gridCol w="1204842"/>
                <a:gridCol w="1306447"/>
              </a:tblGrid>
              <a:tr h="172819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FF0000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GO</a:t>
                      </a:r>
                      <a:r>
                        <a:rPr lang="en-US" altLang="zh-CN" baseline="0" dirty="0" smtClean="0">
                          <a:solidFill>
                            <a:srgbClr val="FF0000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OUT on school night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Malgun Gothic" panose="020B0503020000020004" pitchFamily="34" charset="-12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FF0000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GO TO </a:t>
                      </a:r>
                    </a:p>
                    <a:p>
                      <a:r>
                        <a:rPr lang="en-US" altLang="zh-CN" dirty="0" smtClean="0">
                          <a:solidFill>
                            <a:srgbClr val="FF0000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MOVIES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Malgun Gothic" panose="020B0503020000020004" pitchFamily="34" charset="-12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aseline="0" dirty="0" smtClean="0">
                          <a:solidFill>
                            <a:srgbClr val="FF0000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Study at FRIEND’S HOUSE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Malgun Gothic" panose="020B0503020000020004" pitchFamily="34" charset="-12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FF0000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Go shopping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Malgun Gothic" panose="020B0503020000020004" pitchFamily="34" charset="-12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FF0000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Choose own clothes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Malgun Gothic" panose="020B0503020000020004" pitchFamily="34" charset="-12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FF0000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Get  ears pierced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Malgun Gothic" panose="020B0503020000020004" pitchFamily="34" charset="-12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FF0000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Stay out before 10:00pm</a:t>
                      </a:r>
                      <a:endParaRPr lang="zh-CN" altLang="en-US" dirty="0">
                        <a:solidFill>
                          <a:srgbClr val="FF0000"/>
                        </a:solidFill>
                        <a:latin typeface="Malgun Gothic" panose="020B0503020000020004" pitchFamily="34" charset="-127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4806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4806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</a:t>
                      </a:r>
                    </a:p>
                    <a:p>
                      <a:r>
                        <a:rPr lang="en-US" altLang="zh-CN" dirty="0" smtClean="0"/>
                        <a:t>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乘号 3"/>
          <p:cNvSpPr/>
          <p:nvPr/>
        </p:nvSpPr>
        <p:spPr bwMode="auto">
          <a:xfrm>
            <a:off x="899592" y="2563460"/>
            <a:ext cx="576064" cy="472698"/>
          </a:xfrm>
          <a:prstGeom prst="mathMultiply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" name="笑脸 7"/>
          <p:cNvSpPr/>
          <p:nvPr/>
        </p:nvSpPr>
        <p:spPr bwMode="auto">
          <a:xfrm>
            <a:off x="2085950" y="3694350"/>
            <a:ext cx="360040" cy="421015"/>
          </a:xfrm>
          <a:prstGeom prst="smileyF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" name="笑脸 11"/>
          <p:cNvSpPr/>
          <p:nvPr/>
        </p:nvSpPr>
        <p:spPr bwMode="auto">
          <a:xfrm>
            <a:off x="4716016" y="2561379"/>
            <a:ext cx="360040" cy="421015"/>
          </a:xfrm>
          <a:prstGeom prst="smileyF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" name="笑脸 12"/>
          <p:cNvSpPr/>
          <p:nvPr/>
        </p:nvSpPr>
        <p:spPr bwMode="auto">
          <a:xfrm>
            <a:off x="3406513" y="3676382"/>
            <a:ext cx="360040" cy="421015"/>
          </a:xfrm>
          <a:prstGeom prst="smileyF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" name="笑脸 14"/>
          <p:cNvSpPr/>
          <p:nvPr/>
        </p:nvSpPr>
        <p:spPr bwMode="auto">
          <a:xfrm>
            <a:off x="5724128" y="2539062"/>
            <a:ext cx="360040" cy="421015"/>
          </a:xfrm>
          <a:prstGeom prst="smileyF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8" name="乘号 17"/>
          <p:cNvSpPr/>
          <p:nvPr/>
        </p:nvSpPr>
        <p:spPr bwMode="auto">
          <a:xfrm>
            <a:off x="6948264" y="2487379"/>
            <a:ext cx="576064" cy="472698"/>
          </a:xfrm>
          <a:prstGeom prst="mathMultiply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" name="笑脸 19"/>
          <p:cNvSpPr/>
          <p:nvPr/>
        </p:nvSpPr>
        <p:spPr bwMode="auto">
          <a:xfrm>
            <a:off x="8334418" y="3694350"/>
            <a:ext cx="558062" cy="364710"/>
          </a:xfrm>
          <a:prstGeom prst="smileyF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1" name="笑脸 20"/>
          <p:cNvSpPr/>
          <p:nvPr/>
        </p:nvSpPr>
        <p:spPr bwMode="auto">
          <a:xfrm>
            <a:off x="1905930" y="2634928"/>
            <a:ext cx="360040" cy="421015"/>
          </a:xfrm>
          <a:prstGeom prst="smileyF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2" name="乘号 21"/>
          <p:cNvSpPr/>
          <p:nvPr/>
        </p:nvSpPr>
        <p:spPr bwMode="auto">
          <a:xfrm>
            <a:off x="990919" y="3624699"/>
            <a:ext cx="576064" cy="472698"/>
          </a:xfrm>
          <a:prstGeom prst="mathMultiply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" name="左箭头 2">
            <a:hlinkClick r:id="rId3" action="ppaction://hlinksldjump"/>
          </p:cNvPr>
          <p:cNvSpPr/>
          <p:nvPr/>
        </p:nvSpPr>
        <p:spPr bwMode="auto">
          <a:xfrm>
            <a:off x="122193" y="5789260"/>
            <a:ext cx="792088" cy="432048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506444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3" grpId="0" animBg="1"/>
      <p:bldP spid="15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4" name="Picture 4" descr="0651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188640"/>
            <a:ext cx="3384550" cy="6477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3320161" cy="1044545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 algn="l"/>
            <a:r>
              <a:rPr lang="en-US" altLang="zh-CN" b="1" dirty="0" smtClean="0">
                <a:solidFill>
                  <a:srgbClr val="FF0000"/>
                </a:solidFill>
              </a:rPr>
              <a:t>Grammar 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8176" y="1340768"/>
            <a:ext cx="8514263" cy="4637088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latin typeface="Times New Roman" pitchFamily="18" charset="0"/>
              </a:rPr>
              <a:t>   1. </a:t>
            </a:r>
            <a:r>
              <a:rPr lang="en-US" altLang="zh-CN" sz="3600" b="1" dirty="0">
                <a:solidFill>
                  <a:srgbClr val="3333FF"/>
                </a:solidFill>
                <a:latin typeface="Times New Roman" pitchFamily="18" charset="0"/>
              </a:rPr>
              <a:t>So do we</a:t>
            </a:r>
            <a:r>
              <a:rPr lang="en-US" altLang="zh-CN" sz="3600" b="1" dirty="0">
                <a:latin typeface="Times New Roman" pitchFamily="18" charset="0"/>
              </a:rPr>
              <a:t> </a:t>
            </a:r>
            <a:r>
              <a:rPr lang="en-US" altLang="zh-CN" sz="3600" b="1" dirty="0" smtClean="0">
                <a:latin typeface="Times New Roman" pitchFamily="18" charset="0"/>
              </a:rPr>
              <a:t> (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itchFamily="18" charset="0"/>
              </a:rPr>
              <a:t>Inversion</a:t>
            </a:r>
            <a:r>
              <a:rPr lang="en-US" altLang="zh-CN" sz="3600" b="1" dirty="0" smtClean="0">
                <a:latin typeface="Times New Roman" pitchFamily="18" charset="0"/>
              </a:rPr>
              <a:t>)</a:t>
            </a:r>
          </a:p>
          <a:p>
            <a:pPr marL="742950" indent="-742950">
              <a:lnSpc>
                <a:spcPct val="12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en-US" altLang="zh-CN" sz="3600" b="1" dirty="0" smtClean="0">
                <a:latin typeface="Times New Roman" pitchFamily="18" charset="0"/>
              </a:rPr>
              <a:t> Structure : So </a:t>
            </a:r>
            <a:r>
              <a:rPr lang="en-US" altLang="zh-CN" sz="3600" b="1" dirty="0">
                <a:latin typeface="Times New Roman" pitchFamily="18" charset="0"/>
              </a:rPr>
              <a:t>+ </a:t>
            </a:r>
            <a:r>
              <a:rPr lang="en-US" altLang="zh-CN" sz="3600" b="1" dirty="0" smtClean="0">
                <a:latin typeface="Times New Roman" pitchFamily="18" charset="0"/>
              </a:rPr>
              <a:t>verb</a:t>
            </a:r>
            <a:r>
              <a:rPr lang="zh-CN" altLang="en-US" sz="3600" b="1" dirty="0" smtClean="0">
                <a:latin typeface="Times New Roman" pitchFamily="18" charset="0"/>
              </a:rPr>
              <a:t>＋</a:t>
            </a:r>
            <a:r>
              <a:rPr lang="en-US" altLang="zh-CN" sz="3600" b="1" dirty="0" smtClean="0">
                <a:latin typeface="Times New Roman" pitchFamily="18" charset="0"/>
              </a:rPr>
              <a:t>subject,</a:t>
            </a:r>
          </a:p>
          <a:p>
            <a:pPr marL="742950" indent="-742950">
              <a:lnSpc>
                <a:spcPct val="12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en-US" altLang="zh-CN" sz="3600" b="1" dirty="0">
                <a:latin typeface="Times New Roman" pitchFamily="18" charset="0"/>
              </a:rPr>
              <a:t> 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在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时态上应和上一句保持一致</a:t>
            </a:r>
            <a:r>
              <a:rPr lang="zh-CN" altLang="en-US" sz="3600" b="1" dirty="0" smtClean="0">
                <a:latin typeface="Times New Roman" pitchFamily="18" charset="0"/>
              </a:rPr>
              <a:t>。</a:t>
            </a:r>
            <a:endParaRPr lang="en-US" altLang="zh-CN" sz="3600" b="1" dirty="0" smtClean="0">
              <a:latin typeface="Times New Roman" pitchFamily="18" charset="0"/>
            </a:endParaRPr>
          </a:p>
          <a:p>
            <a:pPr marL="742950" indent="-742950">
              <a:lnSpc>
                <a:spcPct val="12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en-US" altLang="zh-CN" sz="3600" b="1" dirty="0">
                <a:latin typeface="Times New Roman" pitchFamily="18" charset="0"/>
              </a:rPr>
              <a:t> </a:t>
            </a:r>
            <a:r>
              <a:rPr lang="en-US" altLang="zh-CN" sz="3600" b="1" dirty="0" smtClean="0">
                <a:latin typeface="Times New Roman" pitchFamily="18" charset="0"/>
              </a:rPr>
              <a:t>Translation:</a:t>
            </a:r>
            <a:r>
              <a:rPr lang="zh-CN" altLang="en-US" sz="3600" b="1" dirty="0" smtClean="0">
                <a:latin typeface="Times New Roman" pitchFamily="18" charset="0"/>
              </a:rPr>
              <a:t>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我们也是这样</a:t>
            </a:r>
            <a:r>
              <a:rPr lang="zh-CN" altLang="en-US" sz="3600" b="1" dirty="0" smtClean="0">
                <a:latin typeface="Times New Roman" pitchFamily="18" charset="0"/>
              </a:rPr>
              <a:t>”</a:t>
            </a:r>
            <a:r>
              <a:rPr lang="en-US" altLang="zh-CN" sz="3600" b="1" dirty="0" smtClean="0">
                <a:latin typeface="Times New Roman" pitchFamily="18" charset="0"/>
              </a:rPr>
              <a:t>.</a:t>
            </a:r>
          </a:p>
          <a:p>
            <a:pPr marL="742950" indent="-742950">
              <a:lnSpc>
                <a:spcPct val="12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en-US" altLang="zh-CN" sz="3600" b="1" dirty="0" smtClean="0">
                <a:latin typeface="Times New Roman" pitchFamily="18" charset="0"/>
              </a:rPr>
              <a:t>English </a:t>
            </a:r>
            <a:r>
              <a:rPr lang="en-US" altLang="zh-CN" sz="3600" b="1" dirty="0" err="1" smtClean="0">
                <a:latin typeface="Times New Roman" pitchFamily="18" charset="0"/>
              </a:rPr>
              <a:t>explaination</a:t>
            </a:r>
            <a:r>
              <a:rPr lang="zh-CN" altLang="en-US" sz="3600" b="1" dirty="0" smtClean="0">
                <a:latin typeface="Times New Roman" pitchFamily="18" charset="0"/>
              </a:rPr>
              <a:t>：</a:t>
            </a:r>
            <a:endParaRPr lang="zh-CN" altLang="en-US" sz="3600" b="1" dirty="0">
              <a:latin typeface="Times New Roman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latin typeface="Times New Roman" pitchFamily="18" charset="0"/>
              </a:rPr>
              <a:t>       </a:t>
            </a:r>
            <a:r>
              <a:rPr lang="en-US" altLang="zh-CN" sz="3600" b="1" dirty="0">
                <a:latin typeface="Times New Roman" pitchFamily="18" charset="0"/>
              </a:rPr>
              <a:t>We have a lot of rules at my house, too. </a:t>
            </a:r>
          </a:p>
        </p:txBody>
      </p:sp>
      <p:sp>
        <p:nvSpPr>
          <p:cNvPr id="2" name="右箭头 1">
            <a:hlinkClick r:id="rId4" action="ppaction://hlinksldjump"/>
          </p:cNvPr>
          <p:cNvSpPr/>
          <p:nvPr/>
        </p:nvSpPr>
        <p:spPr bwMode="auto">
          <a:xfrm>
            <a:off x="8532440" y="152636"/>
            <a:ext cx="611560" cy="36004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1892321"/>
      </p:ext>
    </p:ext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700213"/>
            <a:ext cx="7272338" cy="3024187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2. 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on</a:t>
            </a:r>
            <a:r>
              <a:rPr lang="en-US" altLang="zh-CN" sz="3600" b="1">
                <a:latin typeface="Times New Roman" pitchFamily="18" charset="0"/>
              </a:rPr>
              <a:t> school nights , 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on</a:t>
            </a:r>
            <a:r>
              <a:rPr lang="en-US" altLang="zh-CN" sz="3600" b="1">
                <a:latin typeface="Times New Roman" pitchFamily="18" charset="0"/>
              </a:rPr>
              <a:t> Friday nights , 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on</a:t>
            </a:r>
            <a:r>
              <a:rPr lang="en-US" altLang="zh-CN" sz="3600" b="1">
                <a:latin typeface="Times New Roman" pitchFamily="18" charset="0"/>
              </a:rPr>
              <a:t> Saturday afternoons.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  </a:t>
            </a:r>
            <a:r>
              <a:rPr lang="zh-CN" altLang="en-US" sz="3600" b="1">
                <a:latin typeface="Times New Roman" pitchFamily="18" charset="0"/>
              </a:rPr>
              <a:t>我们在说某个具体的，特定的早晨、下午、晚上时应用</a:t>
            </a:r>
            <a:r>
              <a:rPr lang="en-US" altLang="zh-CN" sz="3600" b="1">
                <a:latin typeface="Times New Roman" pitchFamily="18" charset="0"/>
              </a:rPr>
              <a:t>on. </a:t>
            </a:r>
            <a:endParaRPr lang="zh-CN" altLang="en-US" sz="36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463434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468313" y="549275"/>
            <a:ext cx="5473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 dirty="0" smtClean="0">
                <a:solidFill>
                  <a:srgbClr val="FF0000"/>
                </a:solidFill>
              </a:rPr>
              <a:t>Grammar focus</a:t>
            </a:r>
            <a:endParaRPr kumimoji="1"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107950" y="1412875"/>
            <a:ext cx="8496300" cy="4262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lvl="0" indent="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</a:rPr>
              <a:t>    1. </a:t>
            </a:r>
            <a:r>
              <a:rPr kumimoji="0" lang="en-US" altLang="zh-CN" sz="3200" b="1" dirty="0">
                <a:solidFill>
                  <a:srgbClr val="000000"/>
                </a:solidFill>
                <a:latin typeface="Arial" charset="0"/>
              </a:rPr>
              <a:t>Do you </a:t>
            </a:r>
            <a:r>
              <a:rPr kumimoji="0" lang="en-US" altLang="zh-CN" sz="3200" b="1" dirty="0" smtClean="0">
                <a:solidFill>
                  <a:srgbClr val="000000"/>
                </a:solidFill>
                <a:latin typeface="Arial" charset="0"/>
              </a:rPr>
              <a:t>agree that </a:t>
            </a:r>
            <a:r>
              <a:rPr kumimoji="0" lang="en-US" altLang="zh-CN" sz="3200" b="1" dirty="0">
                <a:solidFill>
                  <a:srgbClr val="000000"/>
                </a:solidFill>
                <a:latin typeface="Arial" charset="0"/>
              </a:rPr>
              <a:t>sixteen-year-olds </a:t>
            </a:r>
            <a:r>
              <a:rPr kumimoji="0" lang="en-US" altLang="zh-CN" sz="3200" b="1" i="1" dirty="0">
                <a:solidFill>
                  <a:srgbClr val="7030A0"/>
                </a:solidFill>
                <a:latin typeface="Arial" charset="0"/>
              </a:rPr>
              <a:t>should be allowed to </a:t>
            </a:r>
            <a:r>
              <a:rPr kumimoji="0" lang="en-US" altLang="zh-CN" sz="3200" b="1" dirty="0">
                <a:solidFill>
                  <a:srgbClr val="000000"/>
                </a:solidFill>
                <a:latin typeface="Arial" charset="0"/>
              </a:rPr>
              <a:t>choose their own clothes?</a:t>
            </a:r>
          </a:p>
          <a:p>
            <a:pPr marL="0" lvl="0" indent="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</a:rPr>
              <a:t>       </a:t>
            </a:r>
          </a:p>
          <a:p>
            <a:pPr marL="0" lvl="0" indent="0" fontAlgn="base">
              <a:spcBef>
                <a:spcPct val="20000"/>
              </a:spcBef>
              <a:spcAft>
                <a:spcPct val="0"/>
              </a:spcAft>
            </a:pPr>
            <a:endParaRPr lang="en-US" altLang="zh-CN" sz="3600" b="1" dirty="0">
              <a:solidFill>
                <a:srgbClr val="000000"/>
              </a:solidFill>
            </a:endParaRPr>
          </a:p>
          <a:p>
            <a:pPr marL="0" lvl="0" indent="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</a:rPr>
              <a:t>          </a:t>
            </a:r>
            <a:r>
              <a:rPr kumimoji="0" lang="en-US" altLang="zh-CN" sz="3200" b="1" dirty="0">
                <a:solidFill>
                  <a:srgbClr val="000000"/>
                </a:solidFill>
                <a:latin typeface="Arial" charset="0"/>
              </a:rPr>
              <a:t>Yes, I do./No, I don’t.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36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285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5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54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13" name="Picture 9" descr="logo035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611188" y="908050"/>
            <a:ext cx="3235325" cy="79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8311" name="Rectangle 7"/>
          <p:cNvSpPr>
            <a:spLocks noGrp="1" noChangeArrowheads="1"/>
          </p:cNvSpPr>
          <p:nvPr>
            <p:ph type="title"/>
          </p:nvPr>
        </p:nvSpPr>
        <p:spPr>
          <a:xfrm>
            <a:off x="1825625" y="2636838"/>
            <a:ext cx="5770563" cy="1143000"/>
          </a:xfrm>
          <a:noFill/>
          <a:ln/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 algn="l"/>
            <a:r>
              <a:rPr lang="en-US" altLang="zh-CN" sz="8000" b="1" i="1" dirty="0" smtClean="0">
                <a:solidFill>
                  <a:srgbClr val="0000FF"/>
                </a:solidFill>
                <a:latin typeface="Times New Roman" pitchFamily="18" charset="0"/>
              </a:rPr>
              <a:t>Discussion</a:t>
            </a:r>
            <a:endParaRPr lang="en-US" altLang="zh-CN" sz="80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60438" y="908050"/>
            <a:ext cx="2890837" cy="820738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buFontTx/>
              <a:buNone/>
            </a:pPr>
            <a:r>
              <a:rPr lang="en-US" altLang="zh-CN" sz="4400" b="1" dirty="0">
                <a:solidFill>
                  <a:srgbClr val="CC00FF"/>
                </a:solidFill>
                <a:latin typeface="Times New Roman" pitchFamily="18" charset="0"/>
              </a:rPr>
              <a:t>Section B</a:t>
            </a:r>
          </a:p>
        </p:txBody>
      </p:sp>
    </p:spTree>
    <p:extLst>
      <p:ext uri="{BB962C8B-B14F-4D97-AF65-F5344CB8AC3E}">
        <p14:creationId xmlns:p14="http://schemas.microsoft.com/office/powerpoint/2010/main" val="281201305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1" grpId="0"/>
      <p:bldP spid="9830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971550" y="836613"/>
            <a:ext cx="7345363" cy="4610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3600" b="1" dirty="0" smtClean="0">
                <a:solidFill>
                  <a:srgbClr val="000000"/>
                </a:solidFill>
                <a:latin typeface="Times New Roman" pitchFamily="18" charset="0"/>
              </a:rPr>
              <a:t>1. </a:t>
            </a:r>
            <a:r>
              <a:rPr lang="en-US" altLang="zh-CN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I think students </a:t>
            </a:r>
            <a:r>
              <a:rPr lang="en-US" altLang="zh-CN" sz="3200" b="1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should be allowed to</a:t>
            </a:r>
            <a:r>
              <a:rPr lang="en-US" altLang="zh-CN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do homework with friends.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3600" b="1" dirty="0" smtClean="0">
                <a:solidFill>
                  <a:srgbClr val="000000"/>
                </a:solidFill>
                <a:latin typeface="Times New Roman" pitchFamily="18" charset="0"/>
              </a:rPr>
              <a:t>      </a:t>
            </a:r>
            <a:r>
              <a:rPr lang="en-US" altLang="zh-CN" sz="3200" b="1" dirty="0" smtClean="0">
                <a:solidFill>
                  <a:schemeClr val="accent2"/>
                </a:solidFill>
                <a:latin typeface="Arial" charset="0"/>
                <a:ea typeface="宋体" pitchFamily="2" charset="-122"/>
              </a:rPr>
              <a:t>I </a:t>
            </a:r>
            <a:r>
              <a:rPr lang="en-US" altLang="zh-CN" sz="3200" b="1" dirty="0">
                <a:solidFill>
                  <a:schemeClr val="accent2"/>
                </a:solidFill>
                <a:latin typeface="Arial" charset="0"/>
                <a:ea typeface="宋体" pitchFamily="2" charset="-122"/>
              </a:rPr>
              <a:t>disagree. They talk instead of doing homework</a:t>
            </a:r>
            <a:r>
              <a:rPr lang="en-US" altLang="zh-CN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kumimoji="1" lang="en-US" altLang="zh-CN" sz="3600" b="1" dirty="0" smtClean="0">
                <a:solidFill>
                  <a:srgbClr val="000000"/>
                </a:solidFill>
                <a:latin typeface="Times New Roman" pitchFamily="18" charset="0"/>
              </a:rPr>
              <a:t>. </a:t>
            </a:r>
            <a:r>
              <a:rPr lang="en-US" altLang="zh-CN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Sixteen-year-olds </a:t>
            </a:r>
            <a:r>
              <a:rPr lang="en-US" altLang="zh-CN" sz="3200" b="1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should not be allowed to</a:t>
            </a:r>
            <a:r>
              <a:rPr lang="en-US" altLang="zh-CN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drive.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3600" b="1" dirty="0" smtClean="0">
                <a:solidFill>
                  <a:srgbClr val="000000"/>
                </a:solidFill>
                <a:latin typeface="Times New Roman" pitchFamily="18" charset="0"/>
              </a:rPr>
              <a:t>     </a:t>
            </a:r>
            <a:r>
              <a:rPr lang="en-US" altLang="zh-CN" sz="3200" b="1" dirty="0" smtClean="0">
                <a:solidFill>
                  <a:schemeClr val="accent2"/>
                </a:solidFill>
                <a:latin typeface="Arial" charset="0"/>
                <a:ea typeface="宋体" pitchFamily="2" charset="-122"/>
              </a:rPr>
              <a:t>I </a:t>
            </a:r>
            <a:r>
              <a:rPr lang="en-US" altLang="zh-CN" sz="3200" b="1" dirty="0">
                <a:solidFill>
                  <a:schemeClr val="accent2"/>
                </a:solidFill>
                <a:latin typeface="Arial" charset="0"/>
                <a:ea typeface="宋体" pitchFamily="2" charset="-122"/>
              </a:rPr>
              <a:t>agree. They aren’t serious enough at that age</a:t>
            </a:r>
            <a:r>
              <a:rPr lang="en-US" altLang="zh-CN" sz="32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34474036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8" name="Picture 12" descr="logo1336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0013"/>
            <a:ext cx="3995936" cy="1008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40768"/>
            <a:ext cx="8964488" cy="5517232"/>
          </a:xfrm>
          <a:noFill/>
        </p:spPr>
        <p:txBody>
          <a:bodyPr/>
          <a:lstStyle/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228600" algn="l"/>
              </a:tabLst>
            </a:pPr>
            <a:r>
              <a:rPr lang="en-US" altLang="zh-CN" sz="2400" b="1" kern="100" dirty="0">
                <a:latin typeface="Times New Roman"/>
              </a:rPr>
              <a:t>Draw lines to make sentences. </a:t>
            </a:r>
            <a:endParaRPr lang="en-US" altLang="zh-CN" sz="2400" b="1" kern="100" dirty="0" smtClean="0">
              <a:latin typeface="Times New Roman"/>
            </a:endParaRPr>
          </a:p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228600" algn="l"/>
              </a:tabLst>
            </a:pPr>
            <a:r>
              <a:rPr lang="en-US" altLang="zh-CN" sz="2400" kern="100" dirty="0" smtClean="0">
                <a:latin typeface="Times New Roman"/>
              </a:rPr>
              <a:t>1.Little </a:t>
            </a:r>
            <a:r>
              <a:rPr lang="en-US" altLang="zh-CN" sz="2400" kern="100" dirty="0">
                <a:latin typeface="Times New Roman"/>
              </a:rPr>
              <a:t>children shouldn’t be allowed to          </a:t>
            </a:r>
            <a:r>
              <a:rPr lang="en-US" altLang="zh-CN" sz="2400" kern="100" dirty="0" smtClean="0">
                <a:latin typeface="Times New Roman"/>
              </a:rPr>
              <a:t>  a</a:t>
            </a:r>
            <a:r>
              <a:rPr lang="en-US" altLang="zh-CN" sz="2400" kern="100" dirty="0">
                <a:latin typeface="Times New Roman"/>
              </a:rPr>
              <a:t>. play after class.</a:t>
            </a:r>
            <a:endParaRPr lang="zh-CN" altLang="zh-CN" sz="2400" kern="100" dirty="0">
              <a:latin typeface="Times New Roman"/>
            </a:endParaRPr>
          </a:p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228600" algn="l"/>
              </a:tabLst>
            </a:pPr>
            <a:r>
              <a:rPr lang="en-US" altLang="zh-CN" sz="2400" kern="100" dirty="0" smtClean="0">
                <a:latin typeface="Times New Roman"/>
              </a:rPr>
              <a:t>2.Students </a:t>
            </a:r>
            <a:r>
              <a:rPr lang="en-US" altLang="zh-CN" sz="2400" kern="100" dirty="0">
                <a:latin typeface="Times New Roman"/>
              </a:rPr>
              <a:t>should be allowed to                    </a:t>
            </a:r>
            <a:r>
              <a:rPr lang="en-US" altLang="zh-CN" sz="2400" kern="100" dirty="0" smtClean="0">
                <a:latin typeface="Times New Roman"/>
              </a:rPr>
              <a:t>     b</a:t>
            </a:r>
            <a:r>
              <a:rPr lang="en-US" altLang="zh-CN" sz="2400" kern="100" dirty="0">
                <a:latin typeface="Times New Roman"/>
              </a:rPr>
              <a:t>. go into the classroom.  </a:t>
            </a:r>
            <a:endParaRPr lang="zh-CN" altLang="zh-CN" sz="2400" kern="100" dirty="0">
              <a:latin typeface="Times New Roman"/>
            </a:endParaRPr>
          </a:p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228600" algn="l"/>
              </a:tabLst>
            </a:pPr>
            <a:r>
              <a:rPr lang="en-US" altLang="zh-CN" sz="2400" kern="100" dirty="0" smtClean="0">
                <a:latin typeface="Times New Roman"/>
              </a:rPr>
              <a:t>3.Girls </a:t>
            </a:r>
            <a:r>
              <a:rPr lang="en-US" altLang="zh-CN" sz="2400" kern="100" dirty="0">
                <a:latin typeface="Times New Roman"/>
              </a:rPr>
              <a:t>shouldn’t be allowed to                      </a:t>
            </a:r>
            <a:r>
              <a:rPr lang="en-US" altLang="zh-CN" sz="2400" kern="100" dirty="0" smtClean="0">
                <a:latin typeface="Times New Roman"/>
              </a:rPr>
              <a:t>   c</a:t>
            </a:r>
            <a:r>
              <a:rPr lang="en-US" altLang="zh-CN" sz="2400" kern="100" dirty="0">
                <a:latin typeface="Times New Roman"/>
              </a:rPr>
              <a:t>. </a:t>
            </a:r>
            <a:r>
              <a:rPr lang="en-US" altLang="zh-CN" sz="2400" kern="100" dirty="0" smtClean="0">
                <a:latin typeface="Times New Roman"/>
              </a:rPr>
              <a:t>do homework together. </a:t>
            </a:r>
            <a:endParaRPr lang="zh-CN" altLang="zh-CN" sz="2400" kern="100" dirty="0">
              <a:latin typeface="Times New Roman"/>
            </a:endParaRPr>
          </a:p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228600" algn="l"/>
              </a:tabLst>
            </a:pPr>
            <a:r>
              <a:rPr lang="en-US" altLang="zh-CN" sz="2400" kern="100" dirty="0" smtClean="0">
                <a:latin typeface="Times New Roman"/>
              </a:rPr>
              <a:t>4.If </a:t>
            </a:r>
            <a:r>
              <a:rPr lang="en-US" altLang="zh-CN" sz="2400" kern="100" dirty="0">
                <a:latin typeface="Times New Roman"/>
              </a:rPr>
              <a:t>you are late, you should be allowed to          </a:t>
            </a:r>
            <a:r>
              <a:rPr lang="en-US" altLang="zh-CN" sz="2400" kern="100" dirty="0" smtClean="0">
                <a:latin typeface="Times New Roman"/>
              </a:rPr>
              <a:t>d</a:t>
            </a:r>
            <a:r>
              <a:rPr lang="en-US" altLang="zh-CN" sz="2400" kern="100" dirty="0">
                <a:latin typeface="Times New Roman"/>
              </a:rPr>
              <a:t>. smoke.</a:t>
            </a:r>
            <a:endParaRPr lang="zh-CN" altLang="zh-CN" sz="2400" kern="100" dirty="0">
              <a:latin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400" kern="100" dirty="0" smtClean="0">
                <a:latin typeface="Times New Roman"/>
              </a:rPr>
              <a:t>5.Students </a:t>
            </a:r>
            <a:r>
              <a:rPr lang="en-US" altLang="zh-CN" sz="2400" kern="100" dirty="0">
                <a:latin typeface="Times New Roman"/>
              </a:rPr>
              <a:t>should be allowed to           </a:t>
            </a:r>
            <a:r>
              <a:rPr lang="en-US" altLang="zh-CN" sz="2400" kern="100" dirty="0" smtClean="0">
                <a:latin typeface="Times New Roman"/>
              </a:rPr>
              <a:t>            e. wear skirts in P.E class</a:t>
            </a:r>
            <a:endParaRPr lang="zh-CN" altLang="zh-CN" sz="2400" kern="100" dirty="0" smtClean="0">
              <a:latin typeface="Times New Roman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36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179512" y="188640"/>
            <a:ext cx="396093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 dirty="0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kumimoji="1" lang="en-US" altLang="zh-CN" sz="4400" b="1" dirty="0" smtClean="0">
                <a:solidFill>
                  <a:srgbClr val="FF0000"/>
                </a:solidFill>
                <a:latin typeface="Times New Roman" pitchFamily="18" charset="0"/>
              </a:rPr>
              <a:t>onsolidation</a:t>
            </a:r>
            <a:endParaRPr kumimoji="1" lang="zh-CN" altLang="en-US" sz="4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cxnSp>
        <p:nvCxnSpPr>
          <p:cNvPr id="3" name="直接箭头连接符 2"/>
          <p:cNvCxnSpPr/>
          <p:nvPr/>
        </p:nvCxnSpPr>
        <p:spPr bwMode="auto">
          <a:xfrm>
            <a:off x="5004048" y="2348880"/>
            <a:ext cx="936104" cy="172819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箭头连接符 4"/>
          <p:cNvCxnSpPr/>
          <p:nvPr/>
        </p:nvCxnSpPr>
        <p:spPr bwMode="auto">
          <a:xfrm>
            <a:off x="3851920" y="3573016"/>
            <a:ext cx="1800200" cy="108012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箭头连接符 6"/>
          <p:cNvCxnSpPr/>
          <p:nvPr/>
        </p:nvCxnSpPr>
        <p:spPr bwMode="auto">
          <a:xfrm flipV="1">
            <a:off x="5004048" y="3140968"/>
            <a:ext cx="936104" cy="93610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直接箭头连接符 8"/>
          <p:cNvCxnSpPr/>
          <p:nvPr/>
        </p:nvCxnSpPr>
        <p:spPr bwMode="auto">
          <a:xfrm flipV="1">
            <a:off x="3995936" y="2348880"/>
            <a:ext cx="1800200" cy="57606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直接箭头连接符 10"/>
          <p:cNvCxnSpPr/>
          <p:nvPr/>
        </p:nvCxnSpPr>
        <p:spPr bwMode="auto">
          <a:xfrm flipV="1">
            <a:off x="3995936" y="3717032"/>
            <a:ext cx="1944216" cy="12241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692910072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3"/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482441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</a:rPr>
              <a:t>Homework</a:t>
            </a:r>
            <a:endParaRPr lang="zh-CN" altLang="en-US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/>
            </a:endParaRPr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3141663"/>
            <a:ext cx="2616200" cy="350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250825" y="1628775"/>
            <a:ext cx="828198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</a:rPr>
              <a:t>复习今天所学内容</a:t>
            </a:r>
            <a:r>
              <a:rPr lang="en-US" altLang="zh-CN" sz="3200" b="1" dirty="0">
                <a:solidFill>
                  <a:srgbClr val="000000"/>
                </a:solidFill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</a:rPr>
              <a:t>听录音跟读对话</a:t>
            </a:r>
            <a:r>
              <a:rPr lang="en-US" altLang="zh-CN" sz="3200" b="1" dirty="0">
                <a:solidFill>
                  <a:srgbClr val="000000"/>
                </a:solidFill>
              </a:rPr>
              <a:t>.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2.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完成每课一练的课后练习</a:t>
            </a:r>
            <a:r>
              <a:rPr lang="en-US" altLang="zh-CN" sz="3200" b="1" dirty="0" smtClean="0">
                <a:solidFill>
                  <a:srgbClr val="000000"/>
                </a:solidFill>
              </a:rPr>
              <a:t>.</a:t>
            </a:r>
            <a:endParaRPr lang="en-US" altLang="zh-CN" sz="3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21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3851275" y="1628775"/>
            <a:ext cx="4679950" cy="2225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7000" b="1" i="1">
                <a:solidFill>
                  <a:srgbClr val="FFFFFF"/>
                </a:solidFill>
                <a:latin typeface="Times New Roman" pitchFamily="18" charset="0"/>
              </a:rPr>
              <a:t>Thank you for listening </a:t>
            </a:r>
          </a:p>
        </p:txBody>
      </p:sp>
    </p:spTree>
    <p:extLst>
      <p:ext uri="{BB962C8B-B14F-4D97-AF65-F5344CB8AC3E}">
        <p14:creationId xmlns:p14="http://schemas.microsoft.com/office/powerpoint/2010/main" val="403637646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13" name="Picture 9" descr="logo035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611188" y="908050"/>
            <a:ext cx="3235325" cy="79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8311" name="Rectangle 7"/>
          <p:cNvSpPr>
            <a:spLocks noGrp="1" noChangeArrowheads="1"/>
          </p:cNvSpPr>
          <p:nvPr>
            <p:ph type="title"/>
          </p:nvPr>
        </p:nvSpPr>
        <p:spPr>
          <a:xfrm>
            <a:off x="1825625" y="2636838"/>
            <a:ext cx="5770563" cy="1143000"/>
          </a:xfrm>
          <a:noFill/>
          <a:ln/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 algn="l"/>
            <a:r>
              <a:rPr lang="en-US" altLang="zh-CN" sz="8000" b="1" i="1" dirty="0" smtClean="0">
                <a:solidFill>
                  <a:srgbClr val="0000FF"/>
                </a:solidFill>
                <a:latin typeface="Times New Roman" pitchFamily="18" charset="0"/>
              </a:rPr>
              <a:t>Warm-up</a:t>
            </a:r>
            <a:endParaRPr lang="en-US" altLang="zh-CN" sz="80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60438" y="908050"/>
            <a:ext cx="2890837" cy="820738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buFontTx/>
              <a:buNone/>
            </a:pPr>
            <a:r>
              <a:rPr lang="en-US" altLang="zh-CN" sz="4400" b="1" dirty="0">
                <a:solidFill>
                  <a:srgbClr val="CC00FF"/>
                </a:solidFill>
                <a:latin typeface="Times New Roman" pitchFamily="18" charset="0"/>
              </a:rPr>
              <a:t>Section A</a:t>
            </a:r>
          </a:p>
        </p:txBody>
      </p:sp>
    </p:spTree>
    <p:extLst>
      <p:ext uri="{BB962C8B-B14F-4D97-AF65-F5344CB8AC3E}">
        <p14:creationId xmlns:p14="http://schemas.microsoft.com/office/powerpoint/2010/main" val="1455229501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1" grpId="0"/>
      <p:bldP spid="9830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ackground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89" y="25868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250823" y="836712"/>
            <a:ext cx="4752975" cy="5164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200" b="1" dirty="0">
                <a:solidFill>
                  <a:srgbClr val="333399"/>
                </a:solidFill>
                <a:latin typeface="Times New Roman" pitchFamily="18" charset="0"/>
              </a:rPr>
              <a:t>在那个年龄</a:t>
            </a: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zh-CN" sz="3200" b="1" dirty="0" smtClean="0">
                <a:solidFill>
                  <a:srgbClr val="333399"/>
                </a:solidFill>
                <a:latin typeface="Times New Roman" pitchFamily="18" charset="0"/>
              </a:rPr>
              <a:t>(</a:t>
            </a:r>
            <a:r>
              <a:rPr lang="zh-CN" altLang="en-US" sz="3200" b="1" dirty="0" smtClean="0">
                <a:solidFill>
                  <a:srgbClr val="333399"/>
                </a:solidFill>
                <a:latin typeface="Times New Roman" pitchFamily="18" charset="0"/>
              </a:rPr>
              <a:t>不</a:t>
            </a:r>
            <a:r>
              <a:rPr lang="en-US" altLang="zh-CN" sz="3200" b="1" dirty="0" smtClean="0">
                <a:solidFill>
                  <a:srgbClr val="333399"/>
                </a:solidFill>
                <a:latin typeface="Times New Roman" pitchFamily="18" charset="0"/>
              </a:rPr>
              <a:t>)</a:t>
            </a:r>
            <a:r>
              <a:rPr lang="zh-CN" altLang="en-US" sz="3200" b="1" dirty="0" smtClean="0">
                <a:solidFill>
                  <a:srgbClr val="333399"/>
                </a:solidFill>
                <a:latin typeface="Times New Roman" pitchFamily="18" charset="0"/>
              </a:rPr>
              <a:t>允许</a:t>
            </a:r>
            <a:endParaRPr lang="en-US" altLang="zh-CN" sz="3200" b="1" dirty="0" smtClean="0">
              <a:solidFill>
                <a:srgbClr val="333399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200" b="1" dirty="0" smtClean="0">
                <a:solidFill>
                  <a:srgbClr val="333399"/>
                </a:solidFill>
                <a:latin typeface="Times New Roman" pitchFamily="18" charset="0"/>
              </a:rPr>
              <a:t>代替</a:t>
            </a:r>
            <a:endParaRPr lang="zh-CN" altLang="en-US" sz="3200" b="1" dirty="0">
              <a:solidFill>
                <a:srgbClr val="333399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200" b="1" dirty="0">
                <a:solidFill>
                  <a:srgbClr val="333399"/>
                </a:solidFill>
                <a:latin typeface="Times New Roman" pitchFamily="18" charset="0"/>
              </a:rPr>
              <a:t>拿到</a:t>
            </a:r>
            <a:r>
              <a:rPr lang="zh-CN" altLang="en-US" sz="3200" b="1" dirty="0" smtClean="0">
                <a:solidFill>
                  <a:srgbClr val="333399"/>
                </a:solidFill>
                <a:latin typeface="Times New Roman" pitchFamily="18" charset="0"/>
              </a:rPr>
              <a:t>驾照</a:t>
            </a:r>
            <a:endParaRPr lang="zh-CN" altLang="en-US" sz="3200" b="1" dirty="0">
              <a:solidFill>
                <a:srgbClr val="333399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200" b="1" dirty="0" smtClean="0">
                <a:solidFill>
                  <a:srgbClr val="333399"/>
                </a:solidFill>
                <a:latin typeface="Times New Roman" pitchFamily="18" charset="0"/>
              </a:rPr>
              <a:t>刺穿耳洞</a:t>
            </a:r>
            <a:endParaRPr lang="zh-CN" altLang="en-US" sz="3200" b="1" dirty="0">
              <a:solidFill>
                <a:srgbClr val="333399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200" b="1" dirty="0" smtClean="0">
                <a:solidFill>
                  <a:srgbClr val="333399"/>
                </a:solidFill>
                <a:latin typeface="Times New Roman" pitchFamily="18" charset="0"/>
              </a:rPr>
              <a:t>理发</a:t>
            </a: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200" b="1" dirty="0" smtClean="0">
                <a:solidFill>
                  <a:srgbClr val="333399"/>
                </a:solidFill>
                <a:latin typeface="Times New Roman" pitchFamily="18" charset="0"/>
              </a:rPr>
              <a:t>戴耳环</a:t>
            </a: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zh-CN" altLang="en-US" sz="3200" b="1" dirty="0" smtClean="0">
                <a:solidFill>
                  <a:srgbClr val="333399"/>
                </a:solidFill>
                <a:latin typeface="Times New Roman" pitchFamily="18" charset="0"/>
              </a:rPr>
              <a:t>不</a:t>
            </a:r>
            <a:r>
              <a:rPr lang="zh-CN" altLang="en-US" sz="3200" b="1" dirty="0">
                <a:solidFill>
                  <a:srgbClr val="333399"/>
                </a:solidFill>
                <a:latin typeface="Times New Roman" pitchFamily="18" charset="0"/>
              </a:rPr>
              <a:t>同意</a:t>
            </a: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zh-CN" altLang="en-US" sz="3200" b="1" dirty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355976" y="836712"/>
            <a:ext cx="4644082" cy="5164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en-US" altLang="zh-CN" sz="3200" b="1" dirty="0">
                <a:solidFill>
                  <a:srgbClr val="CC0000"/>
                </a:solidFill>
                <a:latin typeface="Times New Roman" pitchFamily="18" charset="0"/>
              </a:rPr>
              <a:t>at </a:t>
            </a: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that age</a:t>
            </a: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 </a:t>
            </a:r>
            <a:r>
              <a:rPr lang="en-US" altLang="zh-CN" sz="3200" b="1" dirty="0" smtClean="0">
                <a:solidFill>
                  <a:srgbClr val="333399"/>
                </a:solidFill>
                <a:latin typeface="Times New Roman" pitchFamily="18" charset="0"/>
              </a:rPr>
              <a:t>be (not)allowed to</a:t>
            </a:r>
            <a:endParaRPr lang="en-US" altLang="zh-CN" sz="3200" b="1" dirty="0" smtClean="0">
              <a:solidFill>
                <a:srgbClr val="CC0000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333399"/>
                </a:solidFill>
                <a:latin typeface="Times New Roman" pitchFamily="18" charset="0"/>
              </a:rPr>
              <a:t> </a:t>
            </a: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instead of </a:t>
            </a:r>
            <a:endParaRPr lang="en-US" altLang="zh-CN" sz="3200" b="1" dirty="0">
              <a:solidFill>
                <a:srgbClr val="CC0000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 get a driver</a:t>
            </a:r>
            <a:r>
              <a:rPr lang="en-US" altLang="zh-CN" sz="3200" b="1" dirty="0">
                <a:solidFill>
                  <a:srgbClr val="CC0000"/>
                </a:solidFill>
                <a:latin typeface="Times New Roman" pitchFamily="18" charset="0"/>
              </a:rPr>
              <a:t>’s</a:t>
            </a: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 </a:t>
            </a:r>
            <a:r>
              <a:rPr lang="en-US" altLang="zh-CN" sz="3200" b="1" dirty="0" smtClean="0">
                <a:solidFill>
                  <a:srgbClr val="333399"/>
                </a:solidFill>
                <a:latin typeface="Times New Roman" pitchFamily="18" charset="0"/>
              </a:rPr>
              <a:t>license</a:t>
            </a:r>
            <a:endParaRPr lang="en-US" altLang="zh-CN" sz="3200" b="1" dirty="0">
              <a:solidFill>
                <a:srgbClr val="333399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 get one’s ear</a:t>
            </a:r>
            <a:r>
              <a:rPr lang="en-US" altLang="zh-CN" sz="3200" b="1" dirty="0">
                <a:solidFill>
                  <a:srgbClr val="CC0000"/>
                </a:solidFill>
                <a:latin typeface="Times New Roman" pitchFamily="18" charset="0"/>
              </a:rPr>
              <a:t>s</a:t>
            </a: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 </a:t>
            </a:r>
            <a:r>
              <a:rPr lang="en-US" altLang="zh-CN" sz="3200" b="1" dirty="0" smtClean="0">
                <a:solidFill>
                  <a:srgbClr val="333399"/>
                </a:solidFill>
                <a:latin typeface="Times New Roman" pitchFamily="18" charset="0"/>
              </a:rPr>
              <a:t>pierced</a:t>
            </a:r>
            <a:endParaRPr lang="en-US" altLang="zh-CN" sz="3200" b="1" dirty="0">
              <a:solidFill>
                <a:srgbClr val="333399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 </a:t>
            </a:r>
            <a:r>
              <a:rPr lang="en-US" altLang="zh-CN" sz="3200" b="1" dirty="0" smtClean="0">
                <a:solidFill>
                  <a:srgbClr val="333399"/>
                </a:solidFill>
                <a:latin typeface="Times New Roman" pitchFamily="18" charset="0"/>
              </a:rPr>
              <a:t>have </a:t>
            </a: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one’s </a:t>
            </a:r>
            <a:r>
              <a:rPr lang="en-US" altLang="zh-CN" sz="3200" b="1" dirty="0" smtClean="0">
                <a:solidFill>
                  <a:srgbClr val="333399"/>
                </a:solidFill>
                <a:latin typeface="Times New Roman" pitchFamily="18" charset="0"/>
              </a:rPr>
              <a:t>hair cut</a:t>
            </a:r>
            <a:endParaRPr lang="en-US" altLang="zh-CN" sz="3200" b="1" dirty="0">
              <a:solidFill>
                <a:srgbClr val="333399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 wear </a:t>
            </a:r>
            <a:r>
              <a:rPr lang="en-US" altLang="zh-CN" sz="3200" b="1" dirty="0" smtClean="0">
                <a:solidFill>
                  <a:srgbClr val="333399"/>
                </a:solidFill>
                <a:latin typeface="Times New Roman" pitchFamily="18" charset="0"/>
              </a:rPr>
              <a:t>earrings</a:t>
            </a:r>
            <a:endParaRPr lang="en-US" altLang="zh-CN" sz="3200" b="1" dirty="0">
              <a:solidFill>
                <a:srgbClr val="333399"/>
              </a:solidFill>
              <a:latin typeface="Times New Roman" pitchFamily="18" charset="0"/>
            </a:endParaRP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 disagree </a:t>
            </a:r>
            <a:r>
              <a:rPr lang="en-US" altLang="zh-CN" sz="3200" b="1" dirty="0">
                <a:solidFill>
                  <a:srgbClr val="CC0000"/>
                </a:solidFill>
                <a:latin typeface="Times New Roman" pitchFamily="18" charset="0"/>
              </a:rPr>
              <a:t>with</a:t>
            </a:r>
          </a:p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333399"/>
                </a:solidFill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230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5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ackground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89" y="25868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355976" y="836712"/>
            <a:ext cx="4644082" cy="29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</a:rPr>
              <a:t> </a:t>
            </a:r>
            <a:endParaRPr lang="en-US" altLang="zh-CN" sz="3200" b="1" dirty="0">
              <a:solidFill>
                <a:srgbClr val="333399"/>
              </a:solidFill>
              <a:latin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214" y="258686"/>
            <a:ext cx="5130353" cy="41271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640" y="5445224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GungsuhChe" panose="02030609000101010101" pitchFamily="49" charset="-127"/>
                <a:ea typeface="GungsuhChe" panose="02030609000101010101" pitchFamily="49" charset="-127"/>
              </a:rPr>
              <a:t>She gets her ears pierced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087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ackground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89" y="25868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547664" y="5301208"/>
            <a:ext cx="6480720" cy="52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 i="1" dirty="0" smtClean="0">
                <a:latin typeface="Khmer UI" panose="020B0502040204020203" pitchFamily="34" charset="0"/>
                <a:cs typeface="Khmer UI" panose="020B0502040204020203" pitchFamily="34" charset="0"/>
              </a:rPr>
              <a:t>He gets a driver’s license.</a:t>
            </a:r>
            <a:endParaRPr lang="en-US" altLang="zh-CN" sz="4000" b="1" i="1" dirty="0">
              <a:latin typeface="Khmer UI" panose="020B0502040204020203" pitchFamily="34" charset="0"/>
              <a:cs typeface="Khmer UI" panose="020B0502040204020203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26" y="548680"/>
            <a:ext cx="6624736" cy="371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7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8" name="Picture 12" descr="logo1336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384550" cy="1008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52165" y="971171"/>
            <a:ext cx="7931150" cy="4681537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latin typeface="Times New Roman" pitchFamily="18" charset="0"/>
              </a:rPr>
              <a:t>  </a:t>
            </a:r>
            <a:endParaRPr lang="zh-CN" altLang="en-US" sz="3600" b="1" dirty="0">
              <a:latin typeface="Times New Roman" pitchFamily="18" charset="0"/>
            </a:endParaRP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103830" y="116632"/>
            <a:ext cx="32400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 dirty="0" smtClean="0">
                <a:solidFill>
                  <a:srgbClr val="FF0000"/>
                </a:solidFill>
                <a:latin typeface="Times New Roman" pitchFamily="18" charset="0"/>
              </a:rPr>
              <a:t>  Questions</a:t>
            </a:r>
            <a:endParaRPr kumimoji="1" lang="zh-CN" altLang="en-US" sz="4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3543" y="980728"/>
            <a:ext cx="9252520" cy="6540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1.Can </a:t>
            </a:r>
            <a:r>
              <a:rPr lang="en-US" altLang="zh-CN" sz="3200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Sun </a:t>
            </a:r>
            <a:r>
              <a:rPr lang="en-US" altLang="zh-CN" sz="3200" dirty="0" err="1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Fei</a:t>
            </a:r>
            <a:r>
              <a:rPr lang="en-US" altLang="zh-CN" sz="3200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always go </a:t>
            </a:r>
            <a:r>
              <a:rPr lang="en-US" altLang="zh-CN" sz="3200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out on school nights? </a:t>
            </a:r>
            <a:endParaRPr lang="en-US" altLang="zh-CN" sz="3200" dirty="0" smtClean="0">
              <a:solidFill>
                <a:srgbClr val="00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42950" lvl="0" indent="-742950">
              <a:buAutoNum type="arabicPeriod"/>
            </a:pPr>
            <a:endParaRPr lang="en-US" altLang="zh-CN" sz="3200" dirty="0">
              <a:solidFill>
                <a:srgbClr val="00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2. Can Sun </a:t>
            </a:r>
            <a:r>
              <a:rPr lang="en-US" altLang="zh-CN" sz="3200" dirty="0" err="1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Fei</a:t>
            </a:r>
            <a:r>
              <a:rPr lang="en-US" altLang="zh-CN" sz="3200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study at a friend’s house? </a:t>
            </a:r>
            <a:endParaRPr lang="en-US" altLang="zh-CN" sz="3200" dirty="0" smtClean="0">
              <a:solidFill>
                <a:srgbClr val="00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/>
            <a:endParaRPr lang="en-US" altLang="zh-CN" sz="3200" dirty="0">
              <a:solidFill>
                <a:srgbClr val="00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3. Who is allowed to go to the </a:t>
            </a:r>
            <a:r>
              <a:rPr lang="en-US" altLang="zh-CN" sz="3200" dirty="0" smtClean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movies with </a:t>
            </a:r>
            <a:r>
              <a:rPr lang="en-US" altLang="zh-CN" sz="3200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friends on Friday? </a:t>
            </a:r>
            <a:endParaRPr lang="en-US" altLang="zh-CN" sz="3200" dirty="0" smtClean="0">
              <a:solidFill>
                <a:srgbClr val="00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solidFill>
                <a:srgbClr val="00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dirty="0" smtClean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4</a:t>
            </a:r>
            <a:r>
              <a:rPr kumimoji="1" lang="en-US" altLang="zh-CN" sz="3200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. Does Sun </a:t>
            </a:r>
            <a:r>
              <a:rPr kumimoji="1" lang="en-US" altLang="zh-CN" sz="3200" dirty="0" err="1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Fei</a:t>
            </a:r>
            <a:r>
              <a:rPr kumimoji="1" lang="en-US" altLang="zh-CN" sz="3200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have to be home by 10:00 </a:t>
            </a:r>
            <a:r>
              <a:rPr kumimoji="1" lang="en-US" altLang="zh-CN" sz="3200" dirty="0" smtClean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pm</a:t>
            </a:r>
            <a:r>
              <a:rPr kumimoji="1" lang="en-US" altLang="zh-CN" sz="3200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? </a:t>
            </a:r>
            <a:endParaRPr kumimoji="1" lang="en-US" altLang="zh-CN" sz="3200" dirty="0" smtClean="0">
              <a:solidFill>
                <a:srgbClr val="00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solidFill>
                <a:srgbClr val="000000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dirty="0" smtClean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5</a:t>
            </a:r>
            <a:r>
              <a:rPr kumimoji="1" lang="en-US" altLang="zh-CN" sz="3200" dirty="0">
                <a:solidFill>
                  <a:srgbClr val="000000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. What isn’t Wu Yu allowed to do?</a:t>
            </a:r>
          </a:p>
          <a:p>
            <a:pPr lvl="0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36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263530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90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556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kumimoji="1" lang="en-US" altLang="zh-CN" sz="2800" b="1" dirty="0">
                <a:solidFill>
                  <a:srgbClr val="333399"/>
                </a:solidFill>
                <a:latin typeface="MingLiU-ExtB" panose="02020500000000000000" pitchFamily="18" charset="-120"/>
                <a:ea typeface="MingLiU-ExtB" panose="02020500000000000000" pitchFamily="18" charset="-120"/>
              </a:rPr>
              <a:t>Read the conversation. Then write Sun </a:t>
            </a:r>
            <a:r>
              <a:rPr kumimoji="1" lang="en-US" altLang="zh-CN" sz="2800" b="1" dirty="0" err="1">
                <a:solidFill>
                  <a:srgbClr val="333399"/>
                </a:solidFill>
                <a:latin typeface="MingLiU-ExtB" panose="02020500000000000000" pitchFamily="18" charset="-120"/>
                <a:ea typeface="MingLiU-ExtB" panose="02020500000000000000" pitchFamily="18" charset="-120"/>
              </a:rPr>
              <a:t>Fei’s</a:t>
            </a:r>
            <a:r>
              <a:rPr kumimoji="1" lang="en-US" altLang="zh-CN" sz="2800" b="1" dirty="0">
                <a:solidFill>
                  <a:srgbClr val="333399"/>
                </a:solidFill>
                <a:latin typeface="MingLiU-ExtB" panose="02020500000000000000" pitchFamily="18" charset="-120"/>
                <a:ea typeface="MingLiU-ExtB" panose="02020500000000000000" pitchFamily="18" charset="-120"/>
              </a:rPr>
              <a:t> and Wu Yu’s rules in the chart. 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981075"/>
            <a:ext cx="9144000" cy="564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</a:rPr>
              <a:t>Sun </a:t>
            </a:r>
            <a:r>
              <a:rPr kumimoji="1" lang="en-US" altLang="zh-CN" sz="2800" b="1" dirty="0" err="1">
                <a:solidFill>
                  <a:srgbClr val="FF3300"/>
                </a:solidFill>
                <a:latin typeface="Times New Roman" pitchFamily="18" charset="0"/>
              </a:rPr>
              <a:t>Fei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</a:rPr>
              <a:t>: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have a lot of rules at my house.                                     </a:t>
            </a:r>
            <a:r>
              <a:rPr kumimoji="1" lang="en-US" altLang="zh-CN" sz="2800" b="1" dirty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Wu Yu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hlinkClick r:id="rId2" action="ppaction://hlinksldjump"/>
              </a:rPr>
              <a:t>So do we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 For example, I have to stay at home on school nights.                                                                                                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Sun </a:t>
            </a:r>
            <a:r>
              <a:rPr kumimoji="1" lang="en-US" altLang="zh-CN" sz="2800" b="1" dirty="0" err="1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Fei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I usually do, too. But sometimes I’m allowed to study at a  friend’s house. What about weekends?                             </a:t>
            </a:r>
            <a:r>
              <a:rPr kumimoji="1" lang="en-US" altLang="zh-CN" sz="2800" b="1" dirty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Wu Yu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Well. I’m allowed to go to the movies with friends on Friday nights.                                                                                  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Sun </a:t>
            </a:r>
            <a:r>
              <a:rPr kumimoji="1" lang="en-US" altLang="zh-CN" sz="2800" b="1" dirty="0" err="1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Fei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Me, too, but I have to be home by 10:00 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hlinkClick r:id="rId3" action="ppaction://hlinksldjump"/>
              </a:rPr>
              <a:t>pm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.                  </a:t>
            </a:r>
            <a:r>
              <a:rPr kumimoji="1" lang="en-US" altLang="zh-CN" sz="2800" b="1" dirty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Wu Y</a:t>
            </a:r>
            <a:r>
              <a:rPr kumimoji="1" lang="en-US" altLang="zh-CN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u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And on Saturday afternoons, I’m allowed to go shopping with my friends.                                                                      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Sun </a:t>
            </a:r>
            <a:r>
              <a:rPr kumimoji="1" lang="en-US" altLang="zh-CN" sz="2800" b="1" dirty="0" err="1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Fei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That’s nice.                                                                                  </a:t>
            </a:r>
            <a:r>
              <a:rPr kumimoji="1" lang="en-US" altLang="zh-CN" sz="2800" b="1" dirty="0">
                <a:solidFill>
                  <a:srgbClr val="00B050"/>
                </a:solidFill>
                <a:latin typeface="Times New Roman" pitchFamily="18" charset="0"/>
                <a:cs typeface="Times New Roman" panose="02020603050405020304" pitchFamily="18" charset="0"/>
              </a:rPr>
              <a:t>Wu Yu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 And I’m allowed to choose my own clothes, but I’m not allowed to get my ears pierced yet.</a:t>
            </a:r>
          </a:p>
        </p:txBody>
      </p:sp>
    </p:spTree>
    <p:extLst>
      <p:ext uri="{BB962C8B-B14F-4D97-AF65-F5344CB8AC3E}">
        <p14:creationId xmlns:p14="http://schemas.microsoft.com/office/powerpoint/2010/main" val="16070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07950" y="26761"/>
            <a:ext cx="763207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 dirty="0">
                <a:solidFill>
                  <a:srgbClr val="FF0000"/>
                </a:solidFill>
              </a:rPr>
              <a:t>Reading </a:t>
            </a:r>
            <a:r>
              <a:rPr kumimoji="1" lang="en-US" altLang="zh-CN" sz="4400" b="1" dirty="0" smtClean="0">
                <a:solidFill>
                  <a:srgbClr val="FF0000"/>
                </a:solidFill>
              </a:rPr>
              <a:t>comprehension</a:t>
            </a:r>
            <a:endParaRPr kumimoji="1"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12138" y="548680"/>
            <a:ext cx="8496300" cy="582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</a:rPr>
              <a:t>    1. </a:t>
            </a:r>
            <a:r>
              <a:rPr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Can Sun </a:t>
            </a:r>
            <a:r>
              <a:rPr lang="en-US" altLang="zh-CN" sz="3600" b="1" dirty="0" err="1">
                <a:solidFill>
                  <a:srgbClr val="000000"/>
                </a:solidFill>
                <a:latin typeface="Centaur" panose="02030504050205020304" pitchFamily="18" charset="0"/>
              </a:rPr>
              <a:t>Fei</a:t>
            </a:r>
            <a:r>
              <a:rPr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 </a:t>
            </a:r>
            <a:r>
              <a:rPr lang="en-US" altLang="zh-CN" sz="3600" b="1" dirty="0" smtClean="0">
                <a:solidFill>
                  <a:srgbClr val="000000"/>
                </a:solidFill>
                <a:latin typeface="Centaur" panose="02030504050205020304" pitchFamily="18" charset="0"/>
              </a:rPr>
              <a:t>always go </a:t>
            </a:r>
            <a:r>
              <a:rPr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out on school nights? 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        </a:t>
            </a:r>
            <a:r>
              <a:rPr lang="en-US" altLang="zh-CN" sz="3600" b="1" dirty="0">
                <a:solidFill>
                  <a:srgbClr val="0000FF"/>
                </a:solidFill>
                <a:latin typeface="Centaur" panose="02030504050205020304" pitchFamily="18" charset="0"/>
              </a:rPr>
              <a:t>No, she </a:t>
            </a:r>
            <a:r>
              <a:rPr lang="en-US" altLang="zh-CN" sz="3600" b="1" dirty="0" smtClean="0">
                <a:solidFill>
                  <a:srgbClr val="0000FF"/>
                </a:solidFill>
                <a:latin typeface="Centaur" panose="02030504050205020304" pitchFamily="18" charset="0"/>
              </a:rPr>
              <a:t>can’t./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FF"/>
                </a:solidFill>
                <a:latin typeface="Centaur" panose="02030504050205020304" pitchFamily="18" charset="0"/>
              </a:rPr>
              <a:t> </a:t>
            </a:r>
            <a:r>
              <a:rPr lang="en-US" altLang="zh-CN" sz="3600" b="1" dirty="0" smtClean="0">
                <a:solidFill>
                  <a:srgbClr val="0000FF"/>
                </a:solidFill>
                <a:latin typeface="Centaur" panose="02030504050205020304" pitchFamily="18" charset="0"/>
              </a:rPr>
              <a:t>       She is not allowed to …</a:t>
            </a:r>
            <a:endParaRPr lang="en-US" altLang="zh-CN" sz="3600" b="1" dirty="0">
              <a:solidFill>
                <a:srgbClr val="0000FF"/>
              </a:solidFill>
              <a:latin typeface="Centaur" panose="02030504050205020304" pitchFamily="18" charset="0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    2. Can Sun </a:t>
            </a:r>
            <a:r>
              <a:rPr lang="en-US" altLang="zh-CN" sz="3600" b="1" dirty="0" err="1">
                <a:solidFill>
                  <a:srgbClr val="000000"/>
                </a:solidFill>
                <a:latin typeface="Centaur" panose="02030504050205020304" pitchFamily="18" charset="0"/>
              </a:rPr>
              <a:t>Fei</a:t>
            </a:r>
            <a:r>
              <a:rPr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 study at a friend’s house? 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        </a:t>
            </a:r>
            <a:r>
              <a:rPr lang="en-US" altLang="zh-CN" sz="3600" b="1" dirty="0">
                <a:solidFill>
                  <a:srgbClr val="0000FF"/>
                </a:solidFill>
                <a:latin typeface="Centaur" panose="02030504050205020304" pitchFamily="18" charset="0"/>
              </a:rPr>
              <a:t>Yes, she can</a:t>
            </a:r>
            <a:r>
              <a:rPr lang="en-US" altLang="zh-CN" sz="3600" b="1" dirty="0" smtClean="0">
                <a:solidFill>
                  <a:srgbClr val="0000FF"/>
                </a:solidFill>
                <a:latin typeface="Centaur" panose="02030504050205020304" pitchFamily="18" charset="0"/>
              </a:rPr>
              <a:t>./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FF"/>
                </a:solidFill>
                <a:latin typeface="Centaur" panose="02030504050205020304" pitchFamily="18" charset="0"/>
              </a:rPr>
              <a:t> </a:t>
            </a:r>
            <a:r>
              <a:rPr lang="en-US" altLang="zh-CN" sz="3600" b="1" dirty="0" smtClean="0">
                <a:solidFill>
                  <a:srgbClr val="0000FF"/>
                </a:solidFill>
                <a:latin typeface="Centaur" panose="02030504050205020304" pitchFamily="18" charset="0"/>
              </a:rPr>
              <a:t>       </a:t>
            </a:r>
            <a:r>
              <a:rPr lang="en-US" altLang="zh-CN" sz="3600" b="1" dirty="0">
                <a:solidFill>
                  <a:srgbClr val="0000FF"/>
                </a:solidFill>
                <a:latin typeface="Centaur" panose="02030504050205020304" pitchFamily="18" charset="0"/>
              </a:rPr>
              <a:t>S</a:t>
            </a:r>
            <a:r>
              <a:rPr lang="en-US" altLang="zh-CN" sz="3600" b="1" dirty="0" smtClean="0">
                <a:solidFill>
                  <a:srgbClr val="0000FF"/>
                </a:solidFill>
                <a:latin typeface="Centaur" panose="02030504050205020304" pitchFamily="18" charset="0"/>
              </a:rPr>
              <a:t>he is allowed to …</a:t>
            </a:r>
            <a:endParaRPr lang="en-US" altLang="zh-CN" sz="3600" b="1" dirty="0">
              <a:solidFill>
                <a:srgbClr val="0000FF"/>
              </a:solidFill>
              <a:latin typeface="Centaur" panose="02030504050205020304" pitchFamily="18" charset="0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    3. Who is allowed to go to the movies with friends on Friday? 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        </a:t>
            </a:r>
            <a:r>
              <a:rPr lang="en-US" altLang="zh-CN" sz="3600" b="1" dirty="0">
                <a:solidFill>
                  <a:srgbClr val="0000FF"/>
                </a:solidFill>
                <a:latin typeface="Centaur" panose="02030504050205020304" pitchFamily="18" charset="0"/>
              </a:rPr>
              <a:t>Both Sun </a:t>
            </a:r>
            <a:r>
              <a:rPr lang="en-US" altLang="zh-CN" sz="3600" b="1" dirty="0" err="1">
                <a:solidFill>
                  <a:srgbClr val="0000FF"/>
                </a:solidFill>
                <a:latin typeface="Centaur" panose="02030504050205020304" pitchFamily="18" charset="0"/>
              </a:rPr>
              <a:t>Fei</a:t>
            </a:r>
            <a:r>
              <a:rPr lang="en-US" altLang="zh-CN" sz="3600" b="1" dirty="0">
                <a:solidFill>
                  <a:srgbClr val="0000FF"/>
                </a:solidFill>
                <a:latin typeface="Centaur" panose="02030504050205020304" pitchFamily="18" charset="0"/>
              </a:rPr>
              <a:t> and Wu Yu</a:t>
            </a:r>
            <a:r>
              <a:rPr lang="en-US" altLang="zh-CN" sz="3600" b="1" dirty="0" smtClean="0">
                <a:solidFill>
                  <a:srgbClr val="0000FF"/>
                </a:solidFill>
                <a:latin typeface="Centaur" panose="02030504050205020304" pitchFamily="18" charset="0"/>
              </a:rPr>
              <a:t>./</a:t>
            </a:r>
          </a:p>
        </p:txBody>
      </p:sp>
      <p:sp>
        <p:nvSpPr>
          <p:cNvPr id="2" name="右箭头 1"/>
          <p:cNvSpPr/>
          <p:nvPr/>
        </p:nvSpPr>
        <p:spPr bwMode="auto">
          <a:xfrm>
            <a:off x="467544" y="2204864"/>
            <a:ext cx="504056" cy="18973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" name="右箭头 5"/>
          <p:cNvSpPr/>
          <p:nvPr/>
        </p:nvSpPr>
        <p:spPr bwMode="auto">
          <a:xfrm>
            <a:off x="520316" y="4077072"/>
            <a:ext cx="504056" cy="18973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" name="上箭头 2">
            <a:hlinkClick r:id="rId3" action="ppaction://hlinksldjump"/>
          </p:cNvPr>
          <p:cNvSpPr/>
          <p:nvPr/>
        </p:nvSpPr>
        <p:spPr bwMode="auto">
          <a:xfrm>
            <a:off x="6732240" y="73996"/>
            <a:ext cx="216024" cy="384721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167491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54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4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4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54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42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971550" y="836613"/>
            <a:ext cx="7345363" cy="513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FF"/>
                </a:solidFill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Centaur" panose="02030504050205020304" pitchFamily="18" charset="0"/>
              </a:rPr>
              <a:t>They are allowed to …</a:t>
            </a:r>
            <a:endParaRPr kumimoji="1" lang="en-US" altLang="zh-CN" sz="3600" b="1" dirty="0" smtClean="0">
              <a:solidFill>
                <a:srgbClr val="000000"/>
              </a:solidFill>
              <a:latin typeface="Centaur" panose="02030504050205020304" pitchFamily="18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 dirty="0" smtClean="0">
                <a:solidFill>
                  <a:srgbClr val="000000"/>
                </a:solidFill>
                <a:latin typeface="Centaur" panose="02030504050205020304" pitchFamily="18" charset="0"/>
              </a:rPr>
              <a:t>4</a:t>
            </a:r>
            <a:r>
              <a:rPr kumimoji="1"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. Does Sun </a:t>
            </a:r>
            <a:r>
              <a:rPr kumimoji="1" lang="en-US" altLang="zh-CN" sz="3600" b="1" dirty="0" err="1">
                <a:solidFill>
                  <a:srgbClr val="000000"/>
                </a:solidFill>
                <a:latin typeface="Centaur" panose="02030504050205020304" pitchFamily="18" charset="0"/>
              </a:rPr>
              <a:t>Fei</a:t>
            </a:r>
            <a:r>
              <a:rPr kumimoji="1"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 have to be home by 10:00 </a:t>
            </a:r>
            <a:r>
              <a:rPr kumimoji="1" lang="en-US" altLang="zh-CN" sz="3600" b="1" dirty="0" smtClean="0">
                <a:solidFill>
                  <a:srgbClr val="000000"/>
                </a:solidFill>
                <a:latin typeface="Centaur" panose="02030504050205020304" pitchFamily="18" charset="0"/>
              </a:rPr>
              <a:t>pm</a:t>
            </a:r>
            <a:r>
              <a:rPr kumimoji="1"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? 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    </a:t>
            </a:r>
            <a:r>
              <a:rPr kumimoji="1" lang="en-US" altLang="zh-CN" sz="3600" b="1" dirty="0">
                <a:solidFill>
                  <a:srgbClr val="0000FF"/>
                </a:solidFill>
                <a:latin typeface="Centaur" panose="02030504050205020304" pitchFamily="18" charset="0"/>
              </a:rPr>
              <a:t>Yes, she does.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5. What isn’t Wu Yu allowed to do?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b="1" dirty="0">
                <a:solidFill>
                  <a:srgbClr val="000000"/>
                </a:solidFill>
                <a:latin typeface="Centaur" panose="02030504050205020304" pitchFamily="18" charset="0"/>
              </a:rPr>
              <a:t>    </a:t>
            </a:r>
            <a:r>
              <a:rPr kumimoji="1" lang="en-US" altLang="zh-CN" sz="3600" b="1" dirty="0">
                <a:solidFill>
                  <a:srgbClr val="0000FF"/>
                </a:solidFill>
                <a:latin typeface="Centaur" panose="02030504050205020304" pitchFamily="18" charset="0"/>
              </a:rPr>
              <a:t>She isn’t allowed to get her ears       pierced.</a:t>
            </a:r>
            <a:endParaRPr kumimoji="1" lang="zh-CN" altLang="en-US" sz="3600" b="1" dirty="0">
              <a:solidFill>
                <a:srgbClr val="0000FF"/>
              </a:solidFill>
              <a:latin typeface="Centaur" panose="02030504050205020304" pitchFamily="18" charset="0"/>
            </a:endParaRPr>
          </a:p>
        </p:txBody>
      </p:sp>
      <p:pic>
        <p:nvPicPr>
          <p:cNvPr id="205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20" y="1124744"/>
            <a:ext cx="5238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596299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9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717</Words>
  <Application>Microsoft Office PowerPoint</Application>
  <PresentationFormat>全屏显示(4:3)</PresentationFormat>
  <Paragraphs>97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1_默认设计模板</vt:lpstr>
      <vt:lpstr>默认设计模板</vt:lpstr>
      <vt:lpstr>2_默认设计模板</vt:lpstr>
      <vt:lpstr>3_默认设计模板</vt:lpstr>
      <vt:lpstr>5_默认设计模板</vt:lpstr>
      <vt:lpstr>6_默认设计模板</vt:lpstr>
      <vt:lpstr>7_默认设计模板</vt:lpstr>
      <vt:lpstr>8_默认设计模板</vt:lpstr>
      <vt:lpstr>PowerPoint 演示文稿</vt:lpstr>
      <vt:lpstr>Warm-up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Grammar </vt:lpstr>
      <vt:lpstr>PowerPoint 演示文稿</vt:lpstr>
      <vt:lpstr>PowerPoint 演示文稿</vt:lpstr>
      <vt:lpstr>Discussion</vt:lpstr>
      <vt:lpstr>PowerPoint 演示文稿</vt:lpstr>
      <vt:lpstr>PowerPoint 演示文稿</vt:lpstr>
      <vt:lpstr>PowerPoint 演示文稿</vt:lpstr>
      <vt:lpstr>PowerPoint 演示文稿</vt:lpstr>
    </vt:vector>
  </TitlesOfParts>
  <Company>xuexiao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Unit3  Teenagers should be allowed to choose their own clothes.                               蒋夏菲 </dc:title>
  <dc:creator>AM电脑吧</dc:creator>
  <cp:lastModifiedBy>AM电脑吧</cp:lastModifiedBy>
  <cp:revision>38</cp:revision>
  <dcterms:created xsi:type="dcterms:W3CDTF">2014-06-17T00:26:47Z</dcterms:created>
  <dcterms:modified xsi:type="dcterms:W3CDTF">2015-12-10T14:52:36Z</dcterms:modified>
</cp:coreProperties>
</file>