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B58FB-BCFF-469B-88CC-F3AE9106151A}" type="datetimeFigureOut">
              <a:rPr lang="zh-CN" altLang="en-US" smtClean="0"/>
              <a:pPr/>
              <a:t>2015/5/7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99076-FD68-454E-9F99-863D0CC52E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772400" cy="1683618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小数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2852936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一、小数的意义。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二、小数的性质。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三、小数的分类。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、小数大小比较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第次比较法：先比较小数整数部分，在比较小数部分。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b="1" dirty="0" smtClean="0">
                <a:solidFill>
                  <a:srgbClr val="FF0000"/>
                </a:solidFill>
              </a:rPr>
              <a:t>循环小数的比较：整数部分相同的，把循环小数的循环部分写出一节或几节，然后再比较。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483768" y="260648"/>
            <a:ext cx="34676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黑体" pitchFamily="2" charset="-122"/>
              </a:rPr>
              <a:t>一、小数的意义。</a:t>
            </a:r>
            <a:endParaRPr lang="zh-CN" altLang="en-US" sz="3200" b="1" dirty="0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68313" y="980728"/>
            <a:ext cx="8066087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、意义：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把整数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“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”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平均分成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,100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份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……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这样的一份或几份分别是十分之几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百分之几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……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可以用小数表示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、计数单位：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数点右边第一位是十分位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计数单位是十分之一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第二位是百分位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计数单位是百分之一</a:t>
            </a:r>
            <a:r>
              <a:rPr lang="en-US" altLang="zh-CN" sz="4000" b="1" dirty="0">
                <a:solidFill>
                  <a:srgbClr val="FF0000"/>
                </a:solidFill>
                <a:latin typeface="宋体" charset="-122"/>
                <a:ea typeface="楷体_GB2312" pitchFamily="49" charset="-122"/>
              </a:rPr>
              <a:t>……</a:t>
            </a:r>
            <a:endParaRPr lang="en-US" altLang="zh-CN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124075" y="3500438"/>
            <a:ext cx="352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/>
              <a:t>  </a:t>
            </a:r>
            <a:endParaRPr lang="zh-CN" altLang="en-US" sz="2400"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203848" y="2780928"/>
            <a:ext cx="4911725" cy="1756023"/>
            <a:chOff x="0" y="90"/>
            <a:chExt cx="3094" cy="834"/>
          </a:xfrm>
        </p:grpSpPr>
        <p:sp>
          <p:nvSpPr>
            <p:cNvPr id="26630" name="Text Box 6"/>
            <p:cNvSpPr txBox="1">
              <a:spLocks noChangeArrowheads="1"/>
            </p:cNvSpPr>
            <p:nvPr/>
          </p:nvSpPr>
          <p:spPr bwMode="auto">
            <a:xfrm>
              <a:off x="0" y="90"/>
              <a:ext cx="3094" cy="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000" dirty="0"/>
                <a:t>如</a:t>
              </a:r>
              <a:r>
                <a:rPr lang="en-US" altLang="zh-CN" sz="4000" dirty="0"/>
                <a:t>:         </a:t>
              </a:r>
              <a:r>
                <a:rPr lang="zh-CN" altLang="en-US" sz="4000" dirty="0"/>
                <a:t>记作</a:t>
              </a:r>
              <a:r>
                <a:rPr lang="en-US" altLang="zh-CN" sz="4000" dirty="0"/>
                <a:t>:0.1  </a:t>
              </a:r>
              <a:r>
                <a:rPr lang="en-US" altLang="zh-CN" sz="4000" dirty="0" smtClean="0"/>
                <a:t> </a:t>
              </a:r>
            </a:p>
            <a:p>
              <a:r>
                <a:rPr lang="en-US" altLang="zh-CN" sz="4000" dirty="0"/>
                <a:t> </a:t>
              </a:r>
              <a:r>
                <a:rPr lang="en-US" altLang="zh-CN" sz="4000" dirty="0" smtClean="0"/>
                <a:t>              </a:t>
              </a:r>
              <a:r>
                <a:rPr lang="zh-CN" altLang="en-US" sz="4000" dirty="0" smtClean="0"/>
                <a:t>记</a:t>
              </a:r>
              <a:r>
                <a:rPr lang="zh-CN" altLang="en-US" sz="4000" dirty="0"/>
                <a:t>作</a:t>
              </a:r>
              <a:r>
                <a:rPr lang="en-US" altLang="zh-CN" sz="4000" dirty="0"/>
                <a:t>:0.08        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80" y="136"/>
              <a:ext cx="316" cy="404"/>
              <a:chOff x="426" y="132"/>
              <a:chExt cx="316" cy="404"/>
            </a:xfrm>
          </p:grpSpPr>
          <p:sp>
            <p:nvSpPr>
              <p:cNvPr id="26635" name="Text Box 8"/>
              <p:cNvSpPr txBox="1">
                <a:spLocks noChangeArrowheads="1"/>
              </p:cNvSpPr>
              <p:nvPr/>
            </p:nvSpPr>
            <p:spPr bwMode="auto">
              <a:xfrm>
                <a:off x="426" y="132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dirty="0"/>
                  <a:t> </a:t>
                </a:r>
                <a:r>
                  <a:rPr lang="en-US" altLang="zh-CN" dirty="0"/>
                  <a:t>1</a:t>
                </a:r>
              </a:p>
              <a:p>
                <a:r>
                  <a:rPr lang="en-US" altLang="zh-CN" dirty="0"/>
                  <a:t>1 0</a:t>
                </a:r>
              </a:p>
            </p:txBody>
          </p:sp>
          <p:sp>
            <p:nvSpPr>
              <p:cNvPr id="26636" name="Line 9"/>
              <p:cNvSpPr>
                <a:spLocks noChangeShapeType="1"/>
              </p:cNvSpPr>
              <p:nvPr/>
            </p:nvSpPr>
            <p:spPr bwMode="auto">
              <a:xfrm>
                <a:off x="472" y="314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680" y="398"/>
              <a:ext cx="356" cy="307"/>
              <a:chOff x="-617" y="398"/>
              <a:chExt cx="356" cy="307"/>
            </a:xfrm>
          </p:grpSpPr>
          <p:sp>
            <p:nvSpPr>
              <p:cNvPr id="26633" name="Text Box 11"/>
              <p:cNvSpPr txBox="1">
                <a:spLocks noChangeArrowheads="1"/>
              </p:cNvSpPr>
              <p:nvPr/>
            </p:nvSpPr>
            <p:spPr bwMode="auto">
              <a:xfrm>
                <a:off x="-617" y="398"/>
                <a:ext cx="356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  </a:t>
                </a:r>
                <a:r>
                  <a:rPr lang="en-US" altLang="zh-CN" dirty="0"/>
                  <a:t>8</a:t>
                </a:r>
              </a:p>
              <a:p>
                <a:r>
                  <a:rPr lang="en-US" altLang="zh-CN" dirty="0"/>
                  <a:t>100</a:t>
                </a:r>
              </a:p>
            </p:txBody>
          </p:sp>
          <p:sp>
            <p:nvSpPr>
              <p:cNvPr id="26634" name="Line 12"/>
              <p:cNvSpPr>
                <a:spLocks noChangeShapeType="1"/>
              </p:cNvSpPr>
              <p:nvPr/>
            </p:nvSpPr>
            <p:spPr bwMode="auto">
              <a:xfrm>
                <a:off x="-571" y="535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24744"/>
            <a:ext cx="784887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400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小数部分的最大计数单位是十分之一</a:t>
            </a:r>
            <a:r>
              <a:rPr lang="en-US" altLang="zh-CN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没有最小的计数单位</a:t>
            </a:r>
            <a:r>
              <a:rPr lang="en-US" altLang="zh-CN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  <a:p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2924944"/>
            <a:ext cx="83663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4400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 4</a:t>
            </a:r>
            <a:r>
              <a:rPr lang="zh-CN" altLang="en-US" sz="4400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数部分有几个数位</a:t>
            </a:r>
            <a:r>
              <a:rPr lang="en-US" altLang="zh-CN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就叫</a:t>
            </a:r>
            <a:r>
              <a:rPr lang="zh-CN" altLang="en-US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做</a:t>
            </a:r>
            <a:endParaRPr lang="en-US" altLang="zh-CN" sz="4400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4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几</a:t>
            </a:r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位小数</a:t>
            </a:r>
            <a:r>
              <a:rPr lang="en-US" altLang="zh-CN" sz="4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数位表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4" name="内容占位符 3" descr="4f2b13b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26630"/>
            <a:ext cx="8280920" cy="519871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二、小数的性质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、小数的性质：</a:t>
            </a:r>
            <a:r>
              <a:rPr lang="zh-CN" altLang="en-US" b="1" dirty="0" smtClean="0">
                <a:solidFill>
                  <a:srgbClr val="FF0000"/>
                </a:solidFill>
              </a:rPr>
              <a:t>在小数末尾添上</a:t>
            </a:r>
            <a:r>
              <a:rPr lang="en-US" altLang="zh-CN" b="1" dirty="0" smtClean="0">
                <a:solidFill>
                  <a:srgbClr val="FF0000"/>
                </a:solidFill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</a:rPr>
              <a:t>或者去掉</a:t>
            </a:r>
            <a:r>
              <a:rPr lang="en-US" altLang="zh-CN" b="1" dirty="0" smtClean="0">
                <a:solidFill>
                  <a:srgbClr val="FF0000"/>
                </a:solidFill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</a:rPr>
              <a:t>，小数的大小不变。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例</a:t>
            </a:r>
            <a:r>
              <a:rPr lang="zh-CN" altLang="en-US" b="1" dirty="0" smtClean="0">
                <a:solidFill>
                  <a:srgbClr val="FF0000"/>
                </a:solidFill>
              </a:rPr>
              <a:t>如：</a:t>
            </a:r>
            <a:r>
              <a:rPr lang="en-US" altLang="zh-CN" b="1" dirty="0" smtClean="0">
                <a:solidFill>
                  <a:srgbClr val="FF0000"/>
                </a:solidFill>
              </a:rPr>
              <a:t>4.9=4.900     0.23=0.230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注</a:t>
            </a:r>
            <a:r>
              <a:rPr lang="zh-CN" altLang="en-US" b="1" dirty="0" smtClean="0">
                <a:solidFill>
                  <a:srgbClr val="FF0000"/>
                </a:solidFill>
              </a:rPr>
              <a:t>意：根据小数的性质，在小数末尾添上</a:t>
            </a:r>
            <a:r>
              <a:rPr lang="en-US" altLang="zh-CN" b="1" dirty="0" smtClean="0">
                <a:solidFill>
                  <a:srgbClr val="FF0000"/>
                </a:solidFill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</a:rPr>
              <a:t>或者去掉</a:t>
            </a:r>
            <a:r>
              <a:rPr lang="en-US" altLang="zh-CN" b="1" dirty="0" smtClean="0">
                <a:solidFill>
                  <a:srgbClr val="FF0000"/>
                </a:solidFill>
              </a:rPr>
              <a:t>0</a:t>
            </a:r>
            <a:r>
              <a:rPr lang="zh-CN" altLang="en-US" b="1" dirty="0" smtClean="0">
                <a:solidFill>
                  <a:srgbClr val="FF0000"/>
                </a:solidFill>
              </a:rPr>
              <a:t>大小不变，但是，它的精度变化了，意义变化了。并不是完全一样。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上</a:t>
            </a:r>
            <a:r>
              <a:rPr lang="zh-CN" altLang="en-US" b="1" dirty="0" smtClean="0">
                <a:solidFill>
                  <a:srgbClr val="FF0000"/>
                </a:solidFill>
              </a:rPr>
              <a:t>述题</a:t>
            </a:r>
            <a:r>
              <a:rPr lang="en-US" altLang="zh-CN" b="1" dirty="0" smtClean="0">
                <a:solidFill>
                  <a:srgbClr val="FF0000"/>
                </a:solidFill>
              </a:rPr>
              <a:t>4.9=4.900.</a:t>
            </a:r>
            <a:r>
              <a:rPr lang="zh-CN" altLang="en-US" b="1" dirty="0" smtClean="0">
                <a:solidFill>
                  <a:srgbClr val="FF0000"/>
                </a:solidFill>
              </a:rPr>
              <a:t>大小没有变化，前者表示精确到十分位，后者精确到千分位。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、小数点移动变化的规律：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 缩小                                       向左   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    扩大                                           向右                   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67744" y="3068960"/>
            <a:ext cx="33123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95736" y="249289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一位、两位、三位</a:t>
            </a:r>
            <a:r>
              <a:rPr lang="en-US" altLang="zh-CN" sz="2800" b="1" dirty="0" smtClean="0"/>
              <a:t>……</a:t>
            </a:r>
            <a:endParaRPr lang="zh-CN" alt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79712" y="3284984"/>
            <a:ext cx="4121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倍，</a:t>
            </a:r>
            <a:r>
              <a:rPr lang="en-US" altLang="zh-CN" sz="2800" b="1" dirty="0" smtClean="0"/>
              <a:t>100</a:t>
            </a:r>
            <a:r>
              <a:rPr lang="zh-CN" altLang="en-US" sz="2800" b="1" dirty="0" smtClean="0"/>
              <a:t>倍，</a:t>
            </a:r>
            <a:r>
              <a:rPr lang="en-US" altLang="zh-CN" sz="2800" b="1" dirty="0" smtClean="0"/>
              <a:t>1000</a:t>
            </a:r>
            <a:r>
              <a:rPr lang="zh-CN" altLang="en-US" sz="2800" b="1" dirty="0" smtClean="0"/>
              <a:t>倍</a:t>
            </a:r>
            <a:r>
              <a:rPr lang="en-US" altLang="zh-CN" sz="2800" b="1" dirty="0" smtClean="0"/>
              <a:t>……</a:t>
            </a:r>
            <a:endParaRPr lang="zh-CN" altLang="en-US" sz="2800" b="1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2339752" y="4869160"/>
            <a:ext cx="35283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11760" y="4005064"/>
            <a:ext cx="357982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</a:rPr>
              <a:t>一位、两位、三位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……</a:t>
            </a:r>
            <a:endParaRPr lang="zh-CN" altLang="en-US" sz="2800" b="1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051720" y="5085184"/>
            <a:ext cx="4142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prstClr val="black"/>
                </a:solidFill>
              </a:rPr>
              <a:t>10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倍，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100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倍，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1000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倍</a:t>
            </a:r>
            <a:r>
              <a:rPr lang="en-US" altLang="zh-CN" sz="2800" b="1" dirty="0" smtClean="0">
                <a:solidFill>
                  <a:prstClr val="black"/>
                </a:solidFill>
              </a:rPr>
              <a:t>……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/>
      <p:bldP spid="15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三、小数的分类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68052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827584" y="3501008"/>
            <a:ext cx="6858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2800" b="1" dirty="0">
                <a:latin typeface="Times New Roman" pitchFamily="18" charset="0"/>
              </a:rPr>
              <a:t>小数</a:t>
            </a:r>
            <a:endParaRPr lang="zh-CN" altLang="en-US" sz="2800" dirty="0">
              <a:latin typeface="Comic Sans MS" pitchFamily="66" charset="0"/>
            </a:endParaRPr>
          </a:p>
        </p:txBody>
      </p:sp>
      <p:sp>
        <p:nvSpPr>
          <p:cNvPr id="5" name="AutoShape 24"/>
          <p:cNvSpPr>
            <a:spLocks/>
          </p:cNvSpPr>
          <p:nvPr/>
        </p:nvSpPr>
        <p:spPr bwMode="auto">
          <a:xfrm>
            <a:off x="1475656" y="2636912"/>
            <a:ext cx="360040" cy="2520280"/>
          </a:xfrm>
          <a:prstGeom prst="leftBrace">
            <a:avLst>
              <a:gd name="adj1" fmla="val 43345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907704" y="1772816"/>
            <a:ext cx="6480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/>
          <a:lstStyle/>
          <a:p>
            <a:pPr algn="just"/>
            <a:r>
              <a:rPr lang="zh-CN" altLang="en-US" sz="2800" b="1" dirty="0">
                <a:latin typeface="Times New Roman" pitchFamily="18" charset="0"/>
              </a:rPr>
              <a:t>有限小</a:t>
            </a:r>
            <a:r>
              <a:rPr lang="zh-CN" altLang="en-US" sz="2800" b="1" dirty="0" smtClean="0">
                <a:latin typeface="Times New Roman" pitchFamily="18" charset="0"/>
              </a:rPr>
              <a:t>数                  无</a:t>
            </a:r>
            <a:r>
              <a:rPr lang="zh-CN" altLang="en-US" sz="2800" b="1" dirty="0">
                <a:latin typeface="Times New Roman" pitchFamily="18" charset="0"/>
              </a:rPr>
              <a:t>限小数</a:t>
            </a:r>
            <a:endParaRPr lang="zh-CN" altLang="en-US" sz="2800" dirty="0">
              <a:latin typeface="Comic Sans MS" pitchFamily="66" charset="0"/>
            </a:endParaRPr>
          </a:p>
        </p:txBody>
      </p:sp>
      <p:sp>
        <p:nvSpPr>
          <p:cNvPr id="7" name="AutoShape 25"/>
          <p:cNvSpPr>
            <a:spLocks/>
          </p:cNvSpPr>
          <p:nvPr/>
        </p:nvSpPr>
        <p:spPr bwMode="auto">
          <a:xfrm>
            <a:off x="2771800" y="4149080"/>
            <a:ext cx="177180" cy="1820589"/>
          </a:xfrm>
          <a:prstGeom prst="leftBrace">
            <a:avLst>
              <a:gd name="adj1" fmla="val 35985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059832" y="4005064"/>
            <a:ext cx="14605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2000" b="1" dirty="0">
                <a:latin typeface="Times New Roman" pitchFamily="18" charset="0"/>
              </a:rPr>
              <a:t>循环小数</a:t>
            </a:r>
          </a:p>
          <a:p>
            <a:pPr algn="just"/>
            <a:endParaRPr lang="zh-CN" altLang="en-US" sz="1400" b="1" dirty="0">
              <a:latin typeface="Times New Roman" pitchFamily="18" charset="0"/>
            </a:endParaRPr>
          </a:p>
          <a:p>
            <a:pPr algn="just"/>
            <a:endParaRPr lang="en-US" altLang="zh-CN" sz="1400" b="1" dirty="0" smtClean="0">
              <a:latin typeface="Times New Roman" pitchFamily="18" charset="0"/>
            </a:endParaRPr>
          </a:p>
          <a:p>
            <a:pPr algn="just"/>
            <a:endParaRPr lang="en-US" altLang="zh-CN" sz="1400" b="1" dirty="0" smtClean="0">
              <a:latin typeface="Times New Roman" pitchFamily="18" charset="0"/>
            </a:endParaRPr>
          </a:p>
          <a:p>
            <a:pPr algn="just"/>
            <a:endParaRPr lang="en-US" altLang="zh-CN" sz="1400" b="1" dirty="0" smtClean="0">
              <a:latin typeface="Times New Roman" pitchFamily="18" charset="0"/>
            </a:endParaRPr>
          </a:p>
          <a:p>
            <a:pPr algn="just"/>
            <a:endParaRPr lang="en-US" altLang="zh-CN" sz="1400" b="1" dirty="0" smtClean="0">
              <a:latin typeface="Times New Roman" pitchFamily="18" charset="0"/>
            </a:endParaRPr>
          </a:p>
          <a:p>
            <a:pPr algn="just"/>
            <a:endParaRPr lang="en-US" altLang="zh-CN" sz="1400" b="1" dirty="0" smtClean="0">
              <a:latin typeface="Times New Roman" pitchFamily="18" charset="0"/>
            </a:endParaRPr>
          </a:p>
          <a:p>
            <a:pPr algn="just"/>
            <a:r>
              <a:rPr lang="zh-CN" altLang="en-US" sz="2000" b="1" dirty="0" smtClean="0">
                <a:latin typeface="Times New Roman" pitchFamily="18" charset="0"/>
              </a:rPr>
              <a:t>无</a:t>
            </a:r>
            <a:r>
              <a:rPr lang="zh-CN" altLang="en-US" sz="2000" b="1" dirty="0">
                <a:latin typeface="Times New Roman" pitchFamily="18" charset="0"/>
              </a:rPr>
              <a:t>限不循</a:t>
            </a:r>
            <a:r>
              <a:rPr lang="zh-CN" altLang="en-US" sz="2000" b="1" dirty="0" smtClean="0">
                <a:latin typeface="Times New Roman" pitchFamily="18" charset="0"/>
              </a:rPr>
              <a:t>环小</a:t>
            </a:r>
            <a:r>
              <a:rPr lang="zh-CN" altLang="en-US" sz="2000" b="1" dirty="0">
                <a:latin typeface="Times New Roman" pitchFamily="18" charset="0"/>
              </a:rPr>
              <a:t>数</a:t>
            </a:r>
          </a:p>
          <a:p>
            <a:pPr algn="just"/>
            <a:endParaRPr lang="zh-CN" altLang="en-US" sz="1400" b="1" dirty="0">
              <a:latin typeface="Times New Roman" pitchFamily="18" charset="0"/>
            </a:endParaRPr>
          </a:p>
          <a:p>
            <a:pPr algn="just"/>
            <a:r>
              <a:rPr lang="zh-CN" altLang="en-US" sz="1400" b="1" dirty="0">
                <a:latin typeface="Times New Roman" pitchFamily="18" charset="0"/>
              </a:rPr>
              <a:t> </a:t>
            </a:r>
          </a:p>
          <a:p>
            <a:endParaRPr lang="zh-CN" altLang="en-US" dirty="0">
              <a:latin typeface="Comic Sans MS" pitchFamily="66" charset="0"/>
            </a:endParaRPr>
          </a:p>
        </p:txBody>
      </p:sp>
      <p:sp>
        <p:nvSpPr>
          <p:cNvPr id="9" name="AutoShape 26"/>
          <p:cNvSpPr>
            <a:spLocks/>
          </p:cNvSpPr>
          <p:nvPr/>
        </p:nvSpPr>
        <p:spPr bwMode="auto">
          <a:xfrm>
            <a:off x="4283968" y="3645024"/>
            <a:ext cx="287461" cy="1224210"/>
          </a:xfrm>
          <a:prstGeom prst="leftBrace">
            <a:avLst>
              <a:gd name="adj1" fmla="val 26389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572000" y="3212976"/>
            <a:ext cx="15494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2800" b="1" dirty="0">
                <a:latin typeface="Times New Roman" pitchFamily="18" charset="0"/>
              </a:rPr>
              <a:t>纯循环小数</a:t>
            </a:r>
          </a:p>
          <a:p>
            <a:pPr algn="just"/>
            <a:endParaRPr lang="en-US" altLang="zh-CN" sz="2800" b="1" dirty="0" smtClean="0">
              <a:latin typeface="Times New Roman" pitchFamily="18" charset="0"/>
            </a:endParaRPr>
          </a:p>
          <a:p>
            <a:pPr algn="just"/>
            <a:r>
              <a:rPr lang="zh-CN" altLang="en-US" sz="2800" b="1" dirty="0" smtClean="0">
                <a:latin typeface="Times New Roman" pitchFamily="18" charset="0"/>
              </a:rPr>
              <a:t>混</a:t>
            </a:r>
            <a:r>
              <a:rPr lang="zh-CN" altLang="en-US" sz="2800" b="1" dirty="0">
                <a:latin typeface="Times New Roman" pitchFamily="18" charset="0"/>
              </a:rPr>
              <a:t>循环小数</a:t>
            </a:r>
          </a:p>
          <a:p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03648" y="3140968"/>
            <a:ext cx="6858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4000" b="1" dirty="0">
                <a:latin typeface="Times New Roman" pitchFamily="18" charset="0"/>
              </a:rPr>
              <a:t>小数</a:t>
            </a:r>
            <a:endParaRPr lang="zh-CN" altLang="en-US" sz="4000" dirty="0">
              <a:latin typeface="Comic Sans MS" pitchFamily="66" charset="0"/>
            </a:endParaRPr>
          </a:p>
        </p:txBody>
      </p:sp>
      <p:sp>
        <p:nvSpPr>
          <p:cNvPr id="5" name="AutoShape 27"/>
          <p:cNvSpPr>
            <a:spLocks/>
          </p:cNvSpPr>
          <p:nvPr/>
        </p:nvSpPr>
        <p:spPr bwMode="auto">
          <a:xfrm>
            <a:off x="2195736" y="2420888"/>
            <a:ext cx="360040" cy="2808312"/>
          </a:xfrm>
          <a:prstGeom prst="leftBrace">
            <a:avLst>
              <a:gd name="adj1" fmla="val 41575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627784" y="2276872"/>
            <a:ext cx="511256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纯小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数（整数部分是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的小数）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zh-CN" altLang="en-US" sz="2400" dirty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带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小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数（整数部分有非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自然数的小数）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</a:endParaRPr>
          </a:p>
          <a:p>
            <a:endParaRPr lang="zh-CN" alt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、循环小数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374441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420888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循环小数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619672" y="2132856"/>
            <a:ext cx="360040" cy="24482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95736" y="1844824"/>
            <a:ext cx="5976664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纯循环小数（循环节从小数部分第一位开始循环的小数。）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861048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混循环小数（循环节不是从小数第一位开始的小数。）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5373216"/>
            <a:ext cx="77251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循环节：一个循环小数的小数部分，依次不断的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重</a:t>
            </a:r>
            <a:r>
              <a:rPr lang="zh-CN" altLang="en-US" sz="2800" dirty="0" smtClean="0">
                <a:solidFill>
                  <a:srgbClr val="FF0000"/>
                </a:solidFill>
              </a:rPr>
              <a:t>复出现的数字，叫这个小数的循环节。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648</Words>
  <Application>Microsoft Office PowerPoint</Application>
  <PresentationFormat>全屏显示(4:3)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小数</vt:lpstr>
      <vt:lpstr>幻灯片 2</vt:lpstr>
      <vt:lpstr>幻灯片 3</vt:lpstr>
      <vt:lpstr>数位表</vt:lpstr>
      <vt:lpstr>二、小数的性质</vt:lpstr>
      <vt:lpstr>幻灯片 6</vt:lpstr>
      <vt:lpstr>三、小数的分类</vt:lpstr>
      <vt:lpstr>幻灯片 8</vt:lpstr>
      <vt:lpstr>3、循环小数</vt:lpstr>
      <vt:lpstr>4、小数大小比较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小数</dc:title>
  <dc:creator>微软用户</dc:creator>
  <cp:lastModifiedBy>微软用户</cp:lastModifiedBy>
  <cp:revision>17</cp:revision>
  <dcterms:created xsi:type="dcterms:W3CDTF">2015-05-06T06:47:02Z</dcterms:created>
  <dcterms:modified xsi:type="dcterms:W3CDTF">2015-05-07T01:04:57Z</dcterms:modified>
</cp:coreProperties>
</file>