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3" r:id="rId3"/>
    <p:sldId id="256" r:id="rId4"/>
    <p:sldId id="258" r:id="rId5"/>
    <p:sldId id="284" r:id="rId6"/>
    <p:sldId id="269" r:id="rId7"/>
    <p:sldId id="265" r:id="rId8"/>
    <p:sldId id="266" r:id="rId9"/>
    <p:sldId id="285" r:id="rId10"/>
    <p:sldId id="267" r:id="rId11"/>
    <p:sldId id="286" r:id="rId12"/>
    <p:sldId id="264" r:id="rId13"/>
    <p:sldId id="271" r:id="rId14"/>
    <p:sldId id="275" r:id="rId15"/>
    <p:sldId id="274" r:id="rId16"/>
    <p:sldId id="273" r:id="rId17"/>
    <p:sldId id="277" r:id="rId18"/>
    <p:sldId id="287" r:id="rId19"/>
    <p:sldId id="279" r:id="rId20"/>
    <p:sldId id="301" r:id="rId21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7170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2177415" y="220345"/>
            <a:ext cx="5899785" cy="4369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6600"/>
          </a:p>
          <a:p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寓言二则</a:t>
            </a:r>
            <a:endParaRPr lang="zh-CN" altLang="en-US" sz="7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6600"/>
          </a:p>
          <a:p>
            <a:r>
              <a:rPr lang="zh-CN" altLang="en-US" sz="6600"/>
              <a:t>  </a:t>
            </a:r>
            <a:r>
              <a:rPr lang="zh-CN" altLang="en-US" sz="6600">
                <a:solidFill>
                  <a:srgbClr val="FF0000"/>
                </a:solidFill>
              </a:rPr>
              <a:t>亡羊补牢</a:t>
            </a:r>
            <a:endParaRPr lang="zh-CN" altLang="en-US" sz="66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29765" y="1047750"/>
            <a:ext cx="5579110" cy="3815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FF"/>
                </a:solidFill>
              </a:rPr>
              <a:t>1</a:t>
            </a:r>
            <a:r>
              <a:rPr lang="zh-CN" altLang="en-US" sz="3200">
                <a:solidFill>
                  <a:srgbClr val="FF00FF"/>
                </a:solidFill>
              </a:rPr>
              <a:t>、第一次丢了羊之后，养羊人是怎么想的？怎么做的？结果怎样？</a:t>
            </a:r>
            <a:endParaRPr lang="zh-CN" altLang="en-US" sz="3200">
              <a:solidFill>
                <a:srgbClr val="FF00FF"/>
              </a:solidFill>
            </a:endParaRPr>
          </a:p>
          <a:p>
            <a:endParaRPr lang="zh-CN" altLang="en-US" sz="3200">
              <a:solidFill>
                <a:srgbClr val="FF00FF"/>
              </a:solidFill>
            </a:endParaRPr>
          </a:p>
          <a:p>
            <a:r>
              <a:rPr lang="en-US" altLang="zh-CN" sz="3200">
                <a:solidFill>
                  <a:srgbClr val="FF00FF"/>
                </a:solidFill>
              </a:rPr>
              <a:t>2</a:t>
            </a:r>
            <a:r>
              <a:rPr lang="zh-CN" altLang="en-US" sz="3200">
                <a:solidFill>
                  <a:srgbClr val="FF00FF"/>
                </a:solidFill>
              </a:rPr>
              <a:t>、第二次丢了羊后，</a:t>
            </a:r>
            <a:r>
              <a:rPr lang="zh-CN" altLang="en-US" sz="3200">
                <a:solidFill>
                  <a:srgbClr val="FF00FF"/>
                </a:solidFill>
                <a:sym typeface="+mn-ea"/>
              </a:rPr>
              <a:t>养羊人又是怎么想的？怎么做的？结果怎样？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>
            <a:off x="446405" y="67310"/>
            <a:ext cx="1297305" cy="1596390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0580" y="67310"/>
            <a:ext cx="52895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思考</a:t>
            </a:r>
            <a:endParaRPr lang="zh-CN" altLang="en-US" sz="400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0287000" cy="771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Box 2"/>
          <p:cNvSpPr txBox="1"/>
          <p:nvPr/>
        </p:nvSpPr>
        <p:spPr>
          <a:xfrm>
            <a:off x="533400" y="457200"/>
            <a:ext cx="55626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54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句子变换练习：</a:t>
            </a:r>
            <a:endParaRPr lang="zh-CN" altLang="en-US" sz="5400" b="1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10" descr="https://timgsa.baidu.com/timg?image&amp;quality=80&amp;size=b9999_10000&amp;sec=1587010921871&amp;di=d2f301370d6e9aa4b8a582a50e7980e6&amp;imgtype=0&amp;src=http%3A%2F%2Fimg0.imgtn.bdimg.com%2Fit%2Fu%3D2785913825%2C431494540%26fm%3D214%26gp%3D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8763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96388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10" descr="https://timgsa.baidu.com/timg?image&amp;quality=80&amp;size=b9999_10000&amp;sec=1587010921871&amp;di=d2f301370d6e9aa4b8a582a50e7980e6&amp;imgtype=0&amp;src=http%3A%2F%2Fimg0.imgtn.bdimg.com%2Fit%2Fu%3D2785913825%2C431494540%26fm%3D214%26gp%3D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8763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524000"/>
            <a:ext cx="5943600" cy="468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0" descr="https://timgsa.baidu.com/timg?image&amp;quality=80&amp;size=b9999_10000&amp;sec=1587010921871&amp;di=d2f301370d6e9aa4b8a582a50e7980e6&amp;imgtype=0&amp;src=http%3A%2F%2Fimg0.imgtn.bdimg.com%2Fit%2Fu%3D2785913825%2C431494540%26fm%3D214%26gp%3D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8763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54835"/>
            <a:ext cx="7848600" cy="43160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Box 3"/>
          <p:cNvSpPr txBox="1"/>
          <p:nvPr/>
        </p:nvSpPr>
        <p:spPr>
          <a:xfrm>
            <a:off x="1036955" y="1084580"/>
            <a:ext cx="4191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精读体悟</a:t>
            </a:r>
            <a:endParaRPr lang="zh-CN" altLang="en-US" sz="44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10" descr="https://timgsa.baidu.com/timg?image&amp;quality=80&amp;size=b9999_10000&amp;sec=1587010921871&amp;di=d2f301370d6e9aa4b8a582a50e7980e6&amp;imgtype=0&amp;src=http%3A%2F%2Fimg0.imgtn.bdimg.com%2Fit%2Fu%3D2785913825%2C431494540%26fm%3D214%26gp%3D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8763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Box 2"/>
          <p:cNvSpPr txBox="1"/>
          <p:nvPr/>
        </p:nvSpPr>
        <p:spPr>
          <a:xfrm>
            <a:off x="2209800" y="1447800"/>
            <a:ext cx="6629400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4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学习“补牢”部分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、养羊人最后怎么做的？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他赶快补上那个窟窿，把羊圈修得结结实实。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0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、你认为养羊人是个怎样的人？</a:t>
            </a:r>
            <a:endParaRPr lang="en-US" altLang="zh-CN" sz="4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是个知错能改的人。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10" descr="https://timgsa.baidu.com/timg?image&amp;quality=80&amp;size=b9999_10000&amp;sec=1587010921871&amp;di=d2f301370d6e9aa4b8a582a50e7980e6&amp;imgtype=0&amp;src=http%3A%2F%2Fimg0.imgtn.bdimg.com%2Fit%2Fu%3D2785913825%2C431494540%26fm%3D214%26gp%3D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0"/>
            <a:ext cx="8763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004185" y="1004570"/>
            <a:ext cx="489331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FF00FF"/>
                </a:solidFill>
                <a:latin typeface="幼圆" panose="02010509060101010101" charset="-122"/>
                <a:ea typeface="幼圆" panose="02010509060101010101" charset="-122"/>
              </a:rPr>
              <a:t>情景再现</a:t>
            </a:r>
            <a:r>
              <a:rPr lang="zh-CN" altLang="en-US" sz="6600">
                <a:solidFill>
                  <a:srgbClr val="FF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</a:t>
            </a:r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4400"/>
              <a:t>能用自己的话复述这个故事。</a:t>
            </a:r>
            <a:endParaRPr lang="zh-CN" altLang="en-US" sz="4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232410"/>
            <a:ext cx="8686165" cy="6587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爆炸形 2 2"/>
          <p:cNvSpPr/>
          <p:nvPr/>
        </p:nvSpPr>
        <p:spPr>
          <a:xfrm>
            <a:off x="169545" y="-99060"/>
            <a:ext cx="3431540" cy="2734310"/>
          </a:xfrm>
          <a:prstGeom prst="irregularSeal2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459" name="TextBox 5"/>
          <p:cNvSpPr txBox="1"/>
          <p:nvPr/>
        </p:nvSpPr>
        <p:spPr>
          <a:xfrm>
            <a:off x="1965325" y="2571115"/>
            <a:ext cx="464820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6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亡羊补牢</a:t>
            </a:r>
            <a:endParaRPr lang="en-US" altLang="zh-CN" sz="60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zh-CN" altLang="en-US" sz="6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犹未迟也</a:t>
            </a:r>
            <a:endParaRPr lang="zh-CN" altLang="en-US" sz="6000" dirty="0">
              <a:solidFill>
                <a:srgbClr val="FF0000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7870" y="795020"/>
            <a:ext cx="22942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FF"/>
                </a:solidFill>
              </a:rPr>
              <a:t>哲理感悟</a:t>
            </a:r>
            <a:endParaRPr lang="zh-CN" altLang="en-US" sz="36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 vert="horz" wrap="square" lIns="91440" tIns="45720" rIns="91440" bIns="45720" anchor="ctr"/>
          <a:p>
            <a:pPr>
              <a:buClrTx/>
              <a:buSzTx/>
              <a:buFontTx/>
            </a:pPr>
            <a:endParaRPr lang="zh-CN" altLang="en-US" dirty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 vert="horz" wrap="square" lIns="91440" tIns="45720" rIns="91440" bIns="45720" anchor="t"/>
          <a:p>
            <a:pPr>
              <a:buClrTx/>
              <a:buSzTx/>
              <a:buFont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2052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1967230"/>
            <a:ext cx="9144000" cy="4848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3" name="TextBox 5"/>
          <p:cNvSpPr txBox="1"/>
          <p:nvPr/>
        </p:nvSpPr>
        <p:spPr>
          <a:xfrm>
            <a:off x="440690" y="177165"/>
            <a:ext cx="7616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4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猜一猜下面的寓言故事分别是什么？</a:t>
            </a:r>
            <a:endParaRPr lang="zh-CN" altLang="en-US" sz="48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Picture 8" descr="https://ss3.bdstatic.com/70cFv8Sh_Q1YnxGkpoWK1HF6hhy/it/u=2959786133,1169631106&amp;fm=15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24400" cy="6705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3613" y="0"/>
            <a:ext cx="437038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7" name="TextBox 4"/>
          <p:cNvSpPr txBox="1"/>
          <p:nvPr/>
        </p:nvSpPr>
        <p:spPr>
          <a:xfrm>
            <a:off x="2209800" y="5486400"/>
            <a:ext cx="22860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刻舟求剑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37920" y="408305"/>
            <a:ext cx="72129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>
                <a:solidFill>
                  <a:schemeClr val="tx1"/>
                </a:solidFill>
              </a:rPr>
              <a:t>寓言：</a:t>
            </a:r>
            <a:r>
              <a:rPr lang="en-US" altLang="zh-CN" sz="4800">
                <a:solidFill>
                  <a:srgbClr val="FF00FF"/>
                </a:solidFill>
              </a:rPr>
              <a:t>“</a:t>
            </a:r>
            <a:r>
              <a:rPr lang="zh-CN" altLang="en-US" sz="4800">
                <a:solidFill>
                  <a:srgbClr val="FF00FF"/>
                </a:solidFill>
              </a:rPr>
              <a:t>寓</a:t>
            </a:r>
            <a:r>
              <a:rPr lang="en-US" altLang="zh-CN" sz="4800">
                <a:solidFill>
                  <a:srgbClr val="FF00FF"/>
                </a:solidFill>
              </a:rPr>
              <a:t>”</a:t>
            </a:r>
            <a:r>
              <a:rPr lang="zh-CN" altLang="en-US" sz="4800">
                <a:solidFill>
                  <a:srgbClr val="FF00FF"/>
                </a:solidFill>
              </a:rPr>
              <a:t>是寄托的意思。</a:t>
            </a:r>
            <a:r>
              <a:rPr lang="en-US" altLang="zh-CN" sz="4800">
                <a:solidFill>
                  <a:srgbClr val="FF00FF"/>
                </a:solidFill>
              </a:rPr>
              <a:t>“</a:t>
            </a:r>
            <a:r>
              <a:rPr lang="zh-CN" altLang="en-US" sz="4800">
                <a:solidFill>
                  <a:srgbClr val="FF00FF"/>
                </a:solidFill>
              </a:rPr>
              <a:t>言</a:t>
            </a:r>
            <a:r>
              <a:rPr lang="en-US" altLang="zh-CN" sz="4800">
                <a:solidFill>
                  <a:srgbClr val="FF00FF"/>
                </a:solidFill>
              </a:rPr>
              <a:t>”</a:t>
            </a:r>
            <a:r>
              <a:rPr lang="zh-CN" altLang="en-US" sz="4800">
                <a:solidFill>
                  <a:srgbClr val="FF00FF"/>
                </a:solidFill>
              </a:rPr>
              <a:t>，讲道理。寓言就是通过一个生动有趣的小故事，告诉人们一个深刻的大道理的文学作品。</a:t>
            </a:r>
            <a:endParaRPr lang="zh-CN" altLang="en-US" sz="48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6410" y="1498600"/>
            <a:ext cx="8463915" cy="52539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734060" y="467995"/>
            <a:ext cx="48285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solidFill>
                  <a:srgbClr val="FF00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题目释义：</a:t>
            </a:r>
            <a:endParaRPr lang="zh-CN" altLang="en-US" sz="6600">
              <a:solidFill>
                <a:srgbClr val="FF00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2"/>
          <p:cNvSpPr/>
          <p:nvPr/>
        </p:nvSpPr>
        <p:spPr>
          <a:xfrm>
            <a:off x="228600" y="609600"/>
            <a:ext cx="8686800" cy="446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教学目标 ：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、认识九个生字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学写“窿、叼”两个生字。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、正确认读“寓言、亡羊补牢、羊圈、窟窿、叼走、街坊、劝告、后悔”等词语。 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、有感情地朗读并背诵这篇课文</a:t>
            </a:r>
            <a:r>
              <a:rPr lang="zh-CN" altLang="en-US" sz="4400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Box 3"/>
          <p:cNvSpPr txBox="1"/>
          <p:nvPr/>
        </p:nvSpPr>
        <p:spPr>
          <a:xfrm>
            <a:off x="431165" y="339090"/>
            <a:ext cx="8610600" cy="2738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4400" b="1" dirty="0">
                <a:solidFill>
                  <a:srgbClr val="FF00FF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整体感知：</a:t>
            </a:r>
            <a:endParaRPr lang="zh-CN" altLang="en-US" sz="1800" b="1" dirty="0">
              <a:solidFill>
                <a:srgbClr val="FF00FF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、大声读课文，标出课文中要求会认的生字。</a:t>
            </a:r>
            <a:endParaRPr lang="zh-CN" altLang="en-US" sz="3200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、圈出课文中要求会写的字。</a:t>
            </a:r>
            <a:endParaRPr lang="zh-CN" altLang="en-US" sz="3200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、标出自然段序号。</a:t>
            </a:r>
            <a:endParaRPr lang="zh-CN" altLang="en-US" sz="3200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  <a:p>
            <a:pPr eaLnBrk="0" hangingPunct="0"/>
            <a:r>
              <a:rPr lang="en-US" altLang="zh-CN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、边读边</a:t>
            </a:r>
            <a:r>
              <a:rPr lang="zh-CN" altLang="en-US" sz="3200" dirty="0">
                <a:solidFill>
                  <a:schemeClr val="tx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思考，课文讲了一个什么故事？</a:t>
            </a:r>
            <a:endParaRPr lang="zh-CN" altLang="en-US" sz="3200" dirty="0">
              <a:solidFill>
                <a:schemeClr val="tx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180" y="43180"/>
            <a:ext cx="9098915" cy="7043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460500" y="640080"/>
            <a:ext cx="583946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FF"/>
                </a:solidFill>
                <a:latin typeface="华文琥珀" panose="02010800040101010101" charset="-122"/>
                <a:ea typeface="华文琥珀" panose="02010800040101010101" charset="-122"/>
              </a:rPr>
              <a:t>这些字你会读吗？</a:t>
            </a:r>
            <a:endParaRPr lang="zh-CN" altLang="en-US" sz="4400">
              <a:latin typeface="华文琥珀" panose="02010800040101010101" charset="-122"/>
              <a:ea typeface="华文琥珀" panose="02010800040101010101" charset="-122"/>
            </a:endParaRPr>
          </a:p>
          <a:p>
            <a:endParaRPr lang="zh-CN" altLang="en-US" sz="4400"/>
          </a:p>
          <a:p>
            <a:r>
              <a:rPr lang="zh-CN" altLang="en-US" sz="4400">
                <a:solidFill>
                  <a:srgbClr val="FF00FF"/>
                </a:solidFill>
              </a:rPr>
              <a:t>寓言       规则     窟窿</a:t>
            </a:r>
            <a:endParaRPr lang="zh-CN" altLang="en-US" sz="4400">
              <a:solidFill>
                <a:srgbClr val="FF00FF"/>
              </a:solidFill>
            </a:endParaRPr>
          </a:p>
          <a:p>
            <a:endParaRPr lang="zh-CN" altLang="en-US" sz="4400">
              <a:solidFill>
                <a:srgbClr val="FF00FF"/>
              </a:solidFill>
            </a:endParaRPr>
          </a:p>
          <a:p>
            <a:r>
              <a:rPr lang="zh-CN" altLang="en-US" sz="4400">
                <a:solidFill>
                  <a:srgbClr val="FF00FF"/>
                </a:solidFill>
              </a:rPr>
              <a:t> 劝告      街坊     后悔</a:t>
            </a:r>
            <a:endParaRPr lang="zh-CN" altLang="en-US" sz="4400">
              <a:solidFill>
                <a:srgbClr val="FF00FF"/>
              </a:solidFill>
            </a:endParaRPr>
          </a:p>
          <a:p>
            <a:endParaRPr lang="zh-CN" altLang="en-US" sz="4400">
              <a:solidFill>
                <a:srgbClr val="FF00FF"/>
              </a:solidFill>
            </a:endParaRPr>
          </a:p>
          <a:p>
            <a:r>
              <a:rPr lang="zh-CN" altLang="en-US" sz="4400">
                <a:solidFill>
                  <a:srgbClr val="FF00FF"/>
                </a:solidFill>
              </a:rPr>
              <a:t>  叼走     焦急     钻洞</a:t>
            </a:r>
            <a:endParaRPr lang="zh-CN" altLang="en-US" sz="44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https://timgsa.baidu.com/timg?image&amp;quality=80&amp;size=b9999_10000&amp;sec=1587011335398&amp;di=50d4c30057a86b1f37336c4462c94335&amp;imgtype=0&amp;src=http%3A%2F%2Fku.90sjimg.com%2Fback_pic%2F17%2F03%2F23%2Fe9b554fa1de3eb505173974af20fcfa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0"/>
            <a:ext cx="9144000" cy="655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Box 3"/>
          <p:cNvSpPr txBox="1"/>
          <p:nvPr/>
        </p:nvSpPr>
        <p:spPr>
          <a:xfrm>
            <a:off x="685800" y="457200"/>
            <a:ext cx="4191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认识多音字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</Words>
  <Application>WPS 演示</Application>
  <PresentationFormat>全屏显示(4:3)</PresentationFormat>
  <Paragraphs>62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华文琥珀</vt:lpstr>
      <vt:lpstr>方正粗黑宋简体</vt:lpstr>
      <vt:lpstr>幼圆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赵德杰</cp:lastModifiedBy>
  <cp:revision>12</cp:revision>
  <dcterms:created xsi:type="dcterms:W3CDTF">2020-04-16T00:59:00Z</dcterms:created>
  <dcterms:modified xsi:type="dcterms:W3CDTF">2020-04-16T09:41:23Z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2052-11.3.0.8775</vt:lpwstr>
  </property>
</Properties>
</file>