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6" r:id="rId4"/>
    <p:sldId id="260" r:id="rId5"/>
    <p:sldId id="261" r:id="rId6"/>
    <p:sldId id="262" r:id="rId7"/>
    <p:sldId id="263" r:id="rId9"/>
    <p:sldId id="264" r:id="rId10"/>
    <p:sldId id="283" r:id="rId11"/>
    <p:sldId id="28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82" r:id="rId22"/>
    <p:sldId id="285" r:id="rId23"/>
    <p:sldId id="275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5DF3F-0335-4BDC-83DF-1EB5C21C17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689CC-0DFB-4135-8F18-5869F5214F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689CC-0DFB-4135-8F18-5869F5214F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818D4-4E17-4F65-9DD8-B6DFDEEFFF1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18B44-E327-4DB9-85DF-B1081A9EEC8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3EC71-6D06-406C-9C2B-35F2FA9D59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B033CDE-8EA0-4CA4-A044-22AA07D6D21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2D7A181-9941-4633-A9BA-CDFE9FC037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B18B4-F7B3-4A36-A30F-A23A3D3A267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3A944E-F1E4-4150-80AA-8ADA05AEF51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7C24C-98B7-41EE-BA05-D2DF888C8A4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7A9CF-BD36-42D4-95AE-181025DC55C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5A2C1-833C-427F-BCDD-EB3C253C567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26E6D-DEA3-4874-A7C2-27B5136B61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A302E-C3CF-4F14-A5F9-177C20393BF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1E2B4-81BA-4A86-8527-DA9CEA48627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3F2C55A-CF50-4B4C-B25F-9E93C5FDF2B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2336800" y="1509713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solidFill>
                <a:srgbClr val="CC66FF"/>
              </a:solidFill>
            </a:endParaRP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1600200" y="1536150"/>
            <a:ext cx="5715000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8100" b="1" spc="600" dirty="0">
                <a:latin typeface="华文中宋" pitchFamily="2" charset="-122"/>
                <a:ea typeface="华文中宋" pitchFamily="2" charset="-122"/>
              </a:rPr>
              <a:t>守株待兔</a:t>
            </a:r>
            <a:endParaRPr lang="zh-CN" altLang="en-US" sz="8100" b="1" spc="6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5" name="Picture 3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569325" cy="3540125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>
                <a:ea typeface="楷体_GB2312" pitchFamily="49" charset="-122"/>
              </a:rPr>
              <a:t>　　</a:t>
            </a:r>
            <a:r>
              <a:rPr lang="zh-CN" altLang="en-US" sz="4400" b="1">
                <a:solidFill>
                  <a:srgbClr val="D60093"/>
                </a:solidFill>
                <a:ea typeface="楷体_GB2312" pitchFamily="49" charset="-122"/>
              </a:rPr>
              <a:t>从此</a:t>
            </a:r>
            <a:r>
              <a:rPr lang="zh-CN" altLang="en-US" sz="4400" b="1">
                <a:ea typeface="楷体_GB2312" pitchFamily="49" charset="-122"/>
              </a:rPr>
              <a:t>他丢下了</a:t>
            </a:r>
            <a:r>
              <a:rPr lang="zh-CN" altLang="en-US" sz="4400" b="1">
                <a:solidFill>
                  <a:srgbClr val="D60093"/>
                </a:solidFill>
                <a:ea typeface="楷体_GB2312" pitchFamily="49" charset="-122"/>
              </a:rPr>
              <a:t>锄头</a:t>
            </a:r>
            <a:r>
              <a:rPr lang="zh-CN" altLang="en-US" sz="4400" b="1">
                <a:ea typeface="楷体_GB2312" pitchFamily="49" charset="-122"/>
              </a:rPr>
              <a:t>，整天坐在树桩旁边等着，看有没有野兔再跑来撞死在树桩上。日子一天一天过去了，再也没有野兔来过，他的田里已经长满了野草，庄稼全完了。</a:t>
            </a:r>
            <a:endParaRPr lang="zh-CN" altLang="en-US" sz="4400" b="1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3540125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★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从此他丢下了锄头，坐在树桩旁边等着。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★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从此他丢下了锄头，整天坐在树桩旁边等着。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4" name="Picture 4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5795963" y="1557338"/>
            <a:ext cx="273685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那个种田人为什么要守株待兔</a:t>
            </a:r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?</a:t>
            </a:r>
            <a:endParaRPr kumimoji="1" lang="en-US" altLang="zh-CN" sz="48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2883" name="Picture 3" descr="Pict01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125538"/>
            <a:ext cx="5060950" cy="495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7" name="Picture 3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3540125"/>
          </a:xfrm>
          <a:solidFill>
            <a:schemeClr val="bg1"/>
          </a:solidFill>
        </p:spPr>
        <p:txBody>
          <a:bodyPr/>
          <a:lstStyle/>
          <a:p>
            <a:endParaRPr lang="en-US" altLang="zh-CN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因为（        ），他想（        ），所以（       ）。</a:t>
            </a:r>
            <a:endParaRPr lang="zh-CN" altLang="en-US" sz="4400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4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1" name="Picture 3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930" name="Picture 2" descr="Pict01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690563"/>
            <a:ext cx="5761037" cy="576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5" name="Picture 3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54" name="Picture 2" descr="Pict0184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765175"/>
            <a:ext cx="5545137" cy="5429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569325" cy="3540125"/>
          </a:xfrm>
          <a:solidFill>
            <a:schemeClr val="bg1"/>
          </a:solidFill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b="1" dirty="0">
                <a:ea typeface="楷体_GB2312" pitchFamily="49" charset="-122"/>
              </a:rPr>
              <a:t>　　</a:t>
            </a:r>
            <a:r>
              <a:rPr lang="zh-CN" altLang="en-US" sz="4400" b="1" dirty="0">
                <a:ea typeface="楷体_GB2312" pitchFamily="49" charset="-122"/>
              </a:rPr>
              <a:t>从此他丢下了锄头，整天坐在树桩旁边等着，看有没有野兔再跑来撞死在树桩上。日子一天一天过去了，再也没有野兔来过，他的田里已经长满了野草，庄稼全完了。</a:t>
            </a:r>
            <a:endParaRPr lang="zh-CN" altLang="en-US" sz="44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2697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26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5" name="Picture 5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2" name="Picture 2" descr="Pict0184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765175"/>
            <a:ext cx="5688012" cy="5565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6046788" y="476250"/>
            <a:ext cx="3097212" cy="545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kumimoji="1"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同学们，如果你也遇上了这样一件事，你会怎么做呢？你想对那个种田人说些什么吗？</a:t>
            </a:r>
            <a:endParaRPr kumimoji="1"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8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9" name="Picture 5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1524000" y="685800"/>
            <a:ext cx="6172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1524000" y="1752600"/>
            <a:ext cx="62484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kumimoji="1"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这则寓言告诉了我们一个什么道理？</a:t>
            </a:r>
            <a:endParaRPr kumimoji="1" lang="zh-CN" altLang="en-US" sz="44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ChangeArrowheads="1"/>
          </p:cNvSpPr>
          <p:nvPr/>
        </p:nvSpPr>
        <p:spPr bwMode="auto">
          <a:xfrm>
            <a:off x="684213" y="685800"/>
            <a:ext cx="8208962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6000" b="1" dirty="0"/>
              <a:t>       </a:t>
            </a:r>
            <a:r>
              <a:rPr lang="zh-CN" altLang="en-US" sz="6000" b="1" dirty="0"/>
              <a:t>世界上没有不劳而获的东西，对于意外收获不应该心存侥（</a:t>
            </a:r>
            <a:r>
              <a:rPr lang="en-US" altLang="zh-CN" sz="6000" b="1" dirty="0" err="1"/>
              <a:t>ji</a:t>
            </a:r>
            <a:r>
              <a:rPr lang="en-US" altLang="en-US" sz="6000" b="1" dirty="0" err="1"/>
              <a:t>ǎ</a:t>
            </a:r>
            <a:r>
              <a:rPr lang="en-US" altLang="zh-CN" sz="6000" b="1" dirty="0" err="1"/>
              <a:t>o</a:t>
            </a:r>
            <a:r>
              <a:rPr lang="zh-CN" altLang="en-US" sz="6000" b="1" dirty="0"/>
              <a:t>）幸，只有通过自己辛勤的劳动，才会取得收获。 </a:t>
            </a:r>
            <a:endParaRPr lang="zh-CN" altLang="en-US" sz="6000" b="1" dirty="0"/>
          </a:p>
        </p:txBody>
      </p:sp>
      <p:grpSp>
        <p:nvGrpSpPr>
          <p:cNvPr id="137219" name="Group 3"/>
          <p:cNvGrpSpPr/>
          <p:nvPr/>
        </p:nvGrpSpPr>
        <p:grpSpPr bwMode="auto">
          <a:xfrm>
            <a:off x="762000" y="2514600"/>
            <a:ext cx="7632700" cy="2663825"/>
            <a:chOff x="521" y="1253"/>
            <a:chExt cx="4808" cy="1678"/>
          </a:xfrm>
        </p:grpSpPr>
        <p:sp>
          <p:nvSpPr>
            <p:cNvPr id="137220" name="Line 4"/>
            <p:cNvSpPr>
              <a:spLocks noChangeShapeType="1"/>
            </p:cNvSpPr>
            <p:nvPr/>
          </p:nvSpPr>
          <p:spPr bwMode="auto">
            <a:xfrm flipV="1">
              <a:off x="2880" y="1253"/>
              <a:ext cx="2359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21" name="Line 5"/>
            <p:cNvSpPr>
              <a:spLocks noChangeShapeType="1"/>
            </p:cNvSpPr>
            <p:nvPr/>
          </p:nvSpPr>
          <p:spPr bwMode="auto">
            <a:xfrm>
              <a:off x="521" y="1842"/>
              <a:ext cx="4808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22" name="Line 6"/>
            <p:cNvSpPr>
              <a:spLocks noChangeShapeType="1"/>
            </p:cNvSpPr>
            <p:nvPr/>
          </p:nvSpPr>
          <p:spPr bwMode="auto">
            <a:xfrm>
              <a:off x="521" y="2387"/>
              <a:ext cx="4808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23" name="Line 7"/>
            <p:cNvSpPr>
              <a:spLocks noChangeShapeType="1"/>
            </p:cNvSpPr>
            <p:nvPr/>
          </p:nvSpPr>
          <p:spPr bwMode="auto">
            <a:xfrm>
              <a:off x="521" y="2931"/>
              <a:ext cx="589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D9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井底之蛙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052513"/>
            <a:ext cx="3419475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2363" y="1341438"/>
            <a:ext cx="4211637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4711700"/>
            <a:ext cx="4211637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4211638" y="4797425"/>
            <a:ext cx="671512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ea typeface="楷体_GB2312" pitchFamily="49" charset="-122"/>
              </a:rPr>
              <a:t>守株待兔</a:t>
            </a:r>
            <a:endParaRPr lang="zh-CN" altLang="en-US" sz="3200" b="1">
              <a:solidFill>
                <a:srgbClr val="D60093"/>
              </a:solidFill>
              <a:ea typeface="楷体_GB2312" pitchFamily="49" charset="-122"/>
            </a:endParaRP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2051050" y="0"/>
            <a:ext cx="54737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D60093"/>
                </a:solidFill>
                <a:ea typeface="华文行楷" pitchFamily="2" charset="-122"/>
              </a:rPr>
              <a:t>猜一猜下面的图片出自哪个寓言故事？</a:t>
            </a:r>
            <a:endParaRPr lang="zh-CN" altLang="en-US" sz="3600" b="1" dirty="0">
              <a:solidFill>
                <a:srgbClr val="D60093"/>
              </a:solidFill>
              <a:ea typeface="华文行楷" pitchFamily="2" charset="-122"/>
            </a:endParaRP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5867400" y="1125538"/>
            <a:ext cx="2520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ea typeface="楷体_GB2312" pitchFamily="49" charset="-122"/>
              </a:rPr>
              <a:t>龟兔赛跑</a:t>
            </a:r>
            <a:endParaRPr lang="zh-CN" altLang="en-US" sz="3200" b="1">
              <a:solidFill>
                <a:srgbClr val="D60093"/>
              </a:solidFill>
              <a:ea typeface="楷体_GB2312" pitchFamily="49" charset="-122"/>
            </a:endParaRP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3563938" y="1628775"/>
            <a:ext cx="671512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ea typeface="楷体_GB2312" pitchFamily="49" charset="-122"/>
              </a:rPr>
              <a:t>井底之蛙</a:t>
            </a:r>
            <a:endParaRPr lang="zh-CN" altLang="en-US" sz="3200" b="1">
              <a:solidFill>
                <a:srgbClr val="D60093"/>
              </a:solidFill>
              <a:ea typeface="楷体_GB2312" pitchFamily="49" charset="-122"/>
            </a:endParaRPr>
          </a:p>
        </p:txBody>
      </p:sp>
      <p:pic>
        <p:nvPicPr>
          <p:cNvPr id="110601" name="Picture 9" descr="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344988"/>
            <a:ext cx="3419475" cy="251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3419475" y="4797425"/>
            <a:ext cx="671513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ea typeface="楷体_GB2312" pitchFamily="49" charset="-122"/>
              </a:rPr>
              <a:t>拔苗助长</a:t>
            </a:r>
            <a:endParaRPr lang="zh-CN" altLang="en-US" sz="3200" b="1">
              <a:solidFill>
                <a:srgbClr val="D60093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/>
      <p:bldP spid="110598" grpId="0"/>
      <p:bldP spid="110599" grpId="0"/>
      <p:bldP spid="110600" grpId="0"/>
      <p:bldP spid="1106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2ed85c0ed0a70ec0aa64576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1" name="WordArt 3"/>
          <p:cNvSpPr>
            <a:spLocks noChangeArrowheads="1" noChangeShapeType="1" noTextEdit="1"/>
          </p:cNvSpPr>
          <p:nvPr/>
        </p:nvSpPr>
        <p:spPr bwMode="auto">
          <a:xfrm>
            <a:off x="1116013" y="404813"/>
            <a:ext cx="24479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我会写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133600"/>
            <a:ext cx="1827212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2133600"/>
            <a:ext cx="1827212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4437063"/>
            <a:ext cx="1827213" cy="18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4437063"/>
            <a:ext cx="1827213" cy="18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2133600"/>
            <a:ext cx="1827212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7" name="Text Box 9"/>
          <p:cNvSpPr txBox="1">
            <a:spLocks noChangeArrowheads="1"/>
          </p:cNvSpPr>
          <p:nvPr/>
        </p:nvSpPr>
        <p:spPr bwMode="auto">
          <a:xfrm>
            <a:off x="1476375" y="2133600"/>
            <a:ext cx="1223963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600">
                <a:solidFill>
                  <a:srgbClr val="FF0000"/>
                </a:solidFill>
                <a:ea typeface="楷体_GB2312" pitchFamily="49" charset="-122"/>
              </a:rPr>
              <a:t>守</a:t>
            </a:r>
            <a:endParaRPr lang="zh-CN" altLang="en-US" sz="10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40298" name="Text Box 10"/>
          <p:cNvSpPr txBox="1">
            <a:spLocks noChangeArrowheads="1"/>
          </p:cNvSpPr>
          <p:nvPr/>
        </p:nvSpPr>
        <p:spPr bwMode="auto">
          <a:xfrm>
            <a:off x="4211638" y="2152650"/>
            <a:ext cx="1584325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600">
                <a:solidFill>
                  <a:srgbClr val="FF0000"/>
                </a:solidFill>
                <a:ea typeface="楷体_GB2312" pitchFamily="49" charset="-122"/>
              </a:rPr>
              <a:t>丢</a:t>
            </a:r>
            <a:endParaRPr lang="zh-CN" altLang="en-US" sz="10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40299" name="Text Box 11"/>
          <p:cNvSpPr txBox="1">
            <a:spLocks noChangeArrowheads="1"/>
          </p:cNvSpPr>
          <p:nvPr/>
        </p:nvSpPr>
        <p:spPr bwMode="auto">
          <a:xfrm>
            <a:off x="6804025" y="2133600"/>
            <a:ext cx="1800225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600">
                <a:solidFill>
                  <a:srgbClr val="FF0000"/>
                </a:solidFill>
                <a:ea typeface="楷体_GB2312" pitchFamily="49" charset="-122"/>
              </a:rPr>
              <a:t>此</a:t>
            </a:r>
            <a:endParaRPr lang="zh-CN" altLang="en-US" sz="10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40300" name="Text Box 12"/>
          <p:cNvSpPr txBox="1">
            <a:spLocks noChangeArrowheads="1"/>
          </p:cNvSpPr>
          <p:nvPr/>
        </p:nvSpPr>
        <p:spPr bwMode="auto">
          <a:xfrm>
            <a:off x="2700338" y="4457700"/>
            <a:ext cx="1584325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600">
                <a:solidFill>
                  <a:srgbClr val="FF0000"/>
                </a:solidFill>
                <a:ea typeface="楷体_GB2312" pitchFamily="49" charset="-122"/>
              </a:rPr>
              <a:t>桩</a:t>
            </a:r>
            <a:endParaRPr lang="zh-CN" altLang="en-US" sz="10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40301" name="Text Box 13"/>
          <p:cNvSpPr txBox="1">
            <a:spLocks noChangeArrowheads="1"/>
          </p:cNvSpPr>
          <p:nvPr/>
        </p:nvSpPr>
        <p:spPr bwMode="auto">
          <a:xfrm>
            <a:off x="5653088" y="4457700"/>
            <a:ext cx="1511300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600">
                <a:solidFill>
                  <a:srgbClr val="FF0000"/>
                </a:solidFill>
                <a:ea typeface="楷体_GB2312" pitchFamily="49" charset="-122"/>
              </a:rPr>
              <a:t>肥</a:t>
            </a:r>
            <a:endParaRPr lang="zh-CN" altLang="en-US" sz="1060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1" name="Picture 3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533400" y="1143000"/>
            <a:ext cx="64008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5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kumimoji="1" lang="zh-CN" altLang="en-US" sz="5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同学们，想一想，在我们的现实生活中有没有类似“守株待兔”的事呢</a:t>
            </a:r>
            <a:r>
              <a:rPr kumimoji="1" lang="zh-CN" altLang="en-US" sz="5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？ </a:t>
            </a:r>
            <a:endParaRPr kumimoji="1"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WordArt 2"/>
          <p:cNvSpPr>
            <a:spLocks noChangeArrowheads="1" noChangeShapeType="1" noTextEdit="1"/>
          </p:cNvSpPr>
          <p:nvPr/>
        </p:nvSpPr>
        <p:spPr bwMode="auto">
          <a:xfrm>
            <a:off x="3132138" y="981075"/>
            <a:ext cx="2767012" cy="8874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8000" b="1" kern="10" spc="-800" dirty="0">
                <a:ln w="12700">
                  <a:solidFill>
                    <a:srgbClr val="000099"/>
                  </a:solidFill>
                  <a:rou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/>
                <a:ea typeface="华文新魏"/>
              </a:rPr>
              <a:t>认一认</a:t>
            </a:r>
            <a:endParaRPr lang="zh-CN" altLang="en-US" sz="8000" b="1" kern="10" spc="-800" dirty="0">
              <a:ln w="12700">
                <a:solidFill>
                  <a:srgbClr val="000099"/>
                </a:solidFill>
                <a:rou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1403350" y="2349500"/>
            <a:ext cx="7561263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守</a:t>
            </a:r>
            <a:r>
              <a:rPr kumimoji="1"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株待</a:t>
            </a:r>
            <a:r>
              <a:rPr kumimoji="1"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兔    </a:t>
            </a:r>
            <a:r>
              <a:rPr kumimoji="1"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窜</a:t>
            </a:r>
            <a:r>
              <a:rPr kumimoji="1"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出来</a:t>
            </a:r>
            <a:endParaRPr kumimoji="1"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撞</a:t>
            </a:r>
            <a:r>
              <a:rPr kumimoji="1"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在   树</a:t>
            </a:r>
            <a:r>
              <a:rPr kumimoji="1"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桩 </a:t>
            </a:r>
            <a:r>
              <a:rPr kumimoji="1"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  白</a:t>
            </a:r>
            <a:r>
              <a:rPr kumimoji="1"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捡</a:t>
            </a:r>
            <a:endParaRPr kumimoji="1" lang="zh-CN" altLang="en-US" sz="6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乐</a:t>
            </a:r>
            <a:r>
              <a:rPr kumimoji="1"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滋滋</a:t>
            </a:r>
            <a:r>
              <a:rPr kumimoji="1"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 从</a:t>
            </a:r>
            <a:r>
              <a:rPr kumimoji="1"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此</a:t>
            </a:r>
            <a:r>
              <a:rPr kumimoji="1"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kumimoji="1"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锄</a:t>
            </a:r>
            <a:r>
              <a:rPr kumimoji="1" lang="zh-CN" altLang="en-US" sz="6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头  </a:t>
            </a:r>
            <a:endParaRPr kumimoji="1" lang="zh-CN" altLang="en-US" sz="60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2195513" y="1916113"/>
            <a:ext cx="4537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</a:rPr>
              <a:t>zhū dài             cuàn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1476375" y="3284538"/>
            <a:ext cx="6911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</a:rPr>
              <a:t>zhuàng        zhuāng     jiǎn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2195513" y="4652963"/>
            <a:ext cx="5976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</a:rPr>
              <a:t> zī                cǐ     chú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/>
      <p:bldP spid="114693" grpId="0"/>
      <p:bldP spid="1146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9850"/>
            <a:ext cx="9144000" cy="678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974725" y="1589088"/>
            <a:ext cx="1841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1" lang="en-US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endParaRPr kumimoji="1" lang="en-US" altLang="zh-CN" sz="3600" u="sng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5716" name="Object 4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0" name="位图图像" r:id="rId2" imgW="5743575" imgH="4286250" progId="Paint.Picture">
                  <p:embed/>
                </p:oleObj>
              </mc:Choice>
              <mc:Fallback>
                <p:oleObj name="位图图像" r:id="rId2" imgW="5743575" imgH="428625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1692275" y="1916113"/>
            <a:ext cx="6696075" cy="228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800" b="1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kumimoji="1"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默读</a:t>
            </a:r>
            <a:r>
              <a:rPr kumimoji="1" lang="en-US" altLang="zh-CN" sz="48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kumimoji="1"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守株待兔</a:t>
            </a:r>
            <a:r>
              <a:rPr kumimoji="1" lang="en-US" altLang="zh-CN" sz="4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kumimoji="1"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，想一想寓言讲了一件什么事情？</a:t>
            </a:r>
            <a:endParaRPr kumimoji="1"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718" name="AutoShape 6"/>
          <p:cNvSpPr>
            <a:spLocks noChangeArrowheads="1"/>
          </p:cNvSpPr>
          <p:nvPr/>
        </p:nvSpPr>
        <p:spPr bwMode="auto">
          <a:xfrm>
            <a:off x="2971800" y="228600"/>
            <a:ext cx="3471863" cy="1295400"/>
          </a:xfrm>
          <a:prstGeom prst="cloudCallout">
            <a:avLst>
              <a:gd name="adj1" fmla="val -79218"/>
              <a:gd name="adj2" fmla="val 35782"/>
            </a:avLst>
          </a:prstGeom>
          <a:solidFill>
            <a:srgbClr val="FFFF00">
              <a:alpha val="50000"/>
            </a:srgbClr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kumimoji="1"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小帮手</a:t>
            </a:r>
            <a:endParaRPr kumimoji="1"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26025" y="3433445"/>
            <a:ext cx="715645" cy="19996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http://bjhsyy.999ask.com/6zww8/,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http://bjhsyy.999ask.com/ao5bo/,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http://bjhsyy.999ask.com/zdc0w/,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http://bjhsyy.999ask.com/7aytf/,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http://bjhsyy.999ask.com/k48fi/,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http://bjhsyy.999ask.com/0x8k3/,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http://bjhsyy.999ask.com/3dwor/,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http://bjhsyy.999ask.com/plus/html/column.php?name=yes,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http://bjhsyy.999ask.com/plus/html/column_list.php?name=yes&amp;title=&amp;keyword=&amp;page=1,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http://bjhsyy.999ask.com/plus/html/article.php,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http://bjhsyy.999ask.com/plus/html/article_list.php?title=yes&amp;keyword=&amp;webtitle=&amp;page=1,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http://yyk.999ask.com/bjhsyy/xmq/,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http://yyk.999ask.com/bjhsyy/krm/,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http://yyk.999ask.com/bjhsyy/hl2/,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http://yyk.999ask.com/bjhsyy/80e/,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http://yyk.999ask.com/bjhsyy/ziz/,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http://yyk.999ask.com/bjhsyy/m80/,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http://yyk.999ask.com/bjhsyy/l0v/,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http://yyk.999ask.com/bjhsyy/plus/html/article.php,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http://yyk.999ask.com/bjhsyy/plus/html/article_list.php?title=yes&amp;keyword=&amp;webtitle=&amp;page=1,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http://yyk.999ask.com/bjhsyy/plus/html/column.php?name=yes,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http://yyk.999ask.com/bjhsyy/plus/html/column_list.php?name=yes&amp;title=&amp;keyword=&amp;page=1,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http://yyk.999ask.com/bjjhyy/31f0/,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http://yyk.999ask.com/bjjhyy/11lx/,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http://yyk.999ask.com/bjjhyy/7a04/,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http://yyk.999ask.com/bjjhyy/wukh/,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http://yyk.999ask.com/bjjhyy/7ask/,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http://yyk.999ask.com/bjjhyy/644z/,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http://yyk.999ask.com/bjjhyy/r4hj/,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http://yyk.999ask.com/bjjhyy/4ka0/,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http://yyk.999ask.com/bjjhyy/i7jb/,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http://yyk.999ask.com/bjjhyy/wukh/6enw8/,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http://yyk.999ask.com/bjjhyy/wukh/6m49s/,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http://yyk.999ask.com/bjjhyy/wukh/eel3x/,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http://yyk.999ask.com/bjjhyy/plus/html/column.php?name=yes,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http://yyk.999ask.com/bjjhyy/plus/html/column_list.php?name=yes&amp;title=&amp;keyword=&amp;page=1,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http://yyk.999ask.com/bjjhyy/plus/html/article.php,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http://yyk.999ask.com/bjjhyy/plus/html/article_list.php?title=yes&amp;keyword=&amp;webtitle=&amp;page=1,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http://yyk.qm120.com/bjjhyy/xfe2utlr/,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http://yyk.qm120.com/bjjhyy/r9veu430/,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http://yyk.qm120.com/bjjhyy/509nfiv1/,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http://yyk.qm120.com/bjjhyy/lsv5vro3/,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http://yyk.qm120.com/bjjhyy/y4bqaf59/,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http://yyk.qm120.com/bjjhyy/sha3dsfp/,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http://yyk.qm120.com/bjjhyy/kll7jqmr/,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http://yyk.qm120.com/bjjhyy/22tn6tqh/,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http://yyk.qm120.com/bjjhyy/kaznjibc/,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http://yyk.qm120.com/bjjhyy/lsv5vro3/zhengzhuangyuanyin/,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http://yyk.qm120.com/bjjhyy/lsv5vro3/zhiliaofangfa/,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http://yyk.qm120.com/bjjhyy/lsv5vro3/hulichangshi/,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http://yyk.qm120.com/bjjhyy/plus/html/column.php?title=yes,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http://yyk.qm120.com/bjjhyy/plus/html/column_list.php?name=&amp;title=yes&amp;keyword=&amp;page=1,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http://yyk.qm120.com/bjjhyy/plus/html/article.php?webtitle=yes,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http://yyk.qm120.com/bjjhyy/plus/html/article_list.php?title=&amp;keyword=&amp;webtitle=yes&amp;page=1,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http://bjjhyy.qm120.com/aoekcr4g/,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http://bjjhyy.qm120.com/cpa9r0tf/,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http://bjjhyy.qm120.com/ci5uov6x/,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http://bjjhyy.qm120.com/x3q474nt/,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http://bjjhyy.qm120.com/8bultfcs/,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http://bjjhyy.qm120.com/p5g5aaye/,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http://bjjhyy.qm120.com/w87w2iaq/,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http://bjjhyy.qm120.com/ncbq448i/,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http://bjjhyy.qm120.com/rk0lt4hj/,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http://bjjhyy.qm120.com/x3q474nt/s5g5/,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http://bjjhyy.qm120.com/x3q474nt/1iat/,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http://bjjhyy.qm120.com/x3q474nt/k5ns/,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http://bjjhyy.qm120.com/plus/html/c.php,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http://bjjhyy.qm120.com/plus/html/column.php?page=1,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http://bjjhyy.qm120.com/plus/html/a.php,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http://bjjhyy.qm120.com/plus/html/article.php?page=1,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http://bjjhyy.999ask.com/7yj5b/,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http://bjjhyy.999ask.com/8yzmi/,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http://bjjhyy.999ask.com/mif5m/,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http://bjjhyy.999ask.com/x0gza/,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http://bjjhyy.999ask.com/0seir/,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http://bjjhyy.999ask.com/9avk4/,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http://bjjhyy.999ask.com/y2sgy/,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http://bjjhyy.999ask.com/al6u7/,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http://bjjhyy.999ask.com/0b37a/,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http://bjjhyy.999ask.com/x0gza/zhengzhuangyuanyin/,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http://bjjhyy.999ask.com/x0gza/zhiliaofangfa/,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http://bjjhyy.999ask.com/x0gza/hulichangshi/,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http://bjjhyy.999ask.com/plus/html/a.php,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http://bjjhyy.999ask.com/plus/html/article.php?page=1,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http://www.gydxb120.com/plus/html/article.php?title=yes&amp;keyword=&amp;webtitle=&amp;page=1,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http://www.gydxb120.com/plus/html/article.php?title=yes&amp;keyword=&amp;webtitle=&amp;page=1,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http://www.xpswj.net.cn/plus/html/article.php?title=yes&amp;keyword=&amp;webtitle=&amp;page=1,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http://www.anhdx120.com/plus/html/article.php?title=yes&amp;keyword=&amp;webtitle=&amp;page=1,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http://www.whshuhua.com.cn/plus/html/article.php?title=yes&amp;keyword=&amp;webtitle=&amp;page=1,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http://www.jyt2011.com/plus/html/article.php?title=yes&amp;keyword=&amp;webtitle=&amp;page=1,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http://www.cddxb.cn/plus/html/article.php?title=yes&amp;keyword=&amp;webtitle=&amp;page=1,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http://www.arrowno7.com/plus/html/article.php?title=yes&amp;keyword=&amp;webtitle=&amp;page=1,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http://www.rczyjy.cn/plus/html/article.php?title=yes&amp;keyword=&amp;webtitle=&amp;page=1,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http://www.duanyabo.com/plus/html/article.php?page=1,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http://cdxqyy.qm120.com/,成都市医院整形美容科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http://cdxqyy.999ask.com/,成都美容整形整形医院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http://www.51jinsha.com.cn/,北京最好的美容院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http://www.51jinsha.net/,北京最好的整形美容院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http://zx.qm120.com/,眼部鼻部整形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http://yiwuhongya.ypk.com.cn/,义乌整形美容医院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http://yiwuhongya.qm120.com/,义乌整形医院哪家好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http://yiwuhongya.999ask.com/,义乌整形美容医院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http://njwdly.ypk.com.cn/,南京哪家整形医院好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http://njwdly.qm120.com/,南京整形医院哪家最好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http://njwdly.999ask.com/,南京最好的整形医院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http://wmdoem.com/,十大美容院加盟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http://bjhbyy.999ask.com/,北京华博医院在线咨询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http://bjhbyy.qm120.com/,北京华博医院体检费用多少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http://bjjhyy.999ask.com/,军海专科痫病医院好不好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http://bjjhyy.qm120.com/,北京军海医院治疗癫痫专业吗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http://yyk.qm120.com/bjjhyy/,北京军海医院治羊角风好不好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http://yyk.999ask.com/bjjhyy/,北京军海医院看羊癫疯怎么样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http://ylmr.xqyy.cn/meirongwap/meirong/,成都市西区医院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http://ylmr.xqyy.cn/meirong/,成都西区医院整形美容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http://baike.jiayuxian.gov.cn,新闻百科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http://baike.jyxjz.gov.cn,百科资讯网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http://baike.hbjygq.gov.cn,百科头条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http://baike.lxz.gov.cn,百科知识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http://baike.gtl.gov.cn,百科在线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http://baike.dpz.gov.cn,生活百科网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http://baike.jyjxw.gov.cn,互联网百科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http://life.jytjw.gov.cn,大众生活网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http://yiwuhongya.999ask.com,鱼跃生活网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http://life.pjw.gov.cn,江汉生活网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71600" y="25146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6739" name="Picture 3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971550" y="692150"/>
            <a:ext cx="6796088" cy="521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00CC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kumimoji="1"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这则寓言讲的是古时候一个种田人，偶然得到一只撞死在树桩上的野兔，从此他丢下锄头，整天守在树桩旁边等着，结果再也没有得到野兔，地也荒了。</a:t>
            </a:r>
            <a:endParaRPr kumimoji="1" lang="zh-CN" altLang="en-US" sz="4800" b="1" dirty="0">
              <a:solidFill>
                <a:srgbClr val="FF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125538"/>
            <a:ext cx="8208963" cy="381635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　　  </a:t>
            </a:r>
            <a:r>
              <a:rPr lang="zh-CN" altLang="en-US" sz="5400" b="1">
                <a:latin typeface="楷体_GB2312" pitchFamily="49" charset="-122"/>
                <a:ea typeface="楷体_GB2312" pitchFamily="49" charset="-122"/>
              </a:rPr>
              <a:t>古时候有个种田人，一天，他在田里干活，忽然看见一只野兔从树林里窜出来。不知怎么的，它一头撞在田边的树桩上，死了。</a:t>
            </a:r>
            <a:endParaRPr lang="zh-CN" altLang="en-US" sz="54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　　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1619250" y="1052513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9" name="Picture 5" descr="9"/>
          <p:cNvPicPr>
            <a:picLocks noChangeAspect="1" noChangeArrowheads="1"/>
          </p:cNvPicPr>
          <p:nvPr/>
        </p:nvPicPr>
        <p:blipFill>
          <a:blip r:embed="rId1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1143000"/>
          </a:xfrm>
        </p:spPr>
        <p:txBody>
          <a:bodyPr/>
          <a:lstStyle/>
          <a:p>
            <a:endParaRPr lang="zh-CN" altLang="zh-CN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101850"/>
            <a:ext cx="7772400" cy="4114800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118788" name="Picture 4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609600"/>
            <a:ext cx="6769100" cy="512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2"/>
          <p:cNvSpPr txBox="1">
            <a:spLocks noChangeArrowheads="1"/>
          </p:cNvSpPr>
          <p:nvPr/>
        </p:nvSpPr>
        <p:spPr bwMode="auto">
          <a:xfrm>
            <a:off x="1116013" y="620713"/>
            <a:ext cx="6119812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ea typeface="楷体_GB2312" pitchFamily="49" charset="-122"/>
              </a:rPr>
              <a:t>窜：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怎样的叫窜？</a:t>
            </a:r>
            <a:endParaRPr lang="zh-CN" altLang="en-US" sz="44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684213" y="2420938"/>
            <a:ext cx="8208962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ea typeface="楷体_GB2312" pitchFamily="49" charset="-122"/>
              </a:rPr>
              <a:t>       </a:t>
            </a:r>
            <a:r>
              <a:rPr lang="zh-CN" altLang="en-US" sz="4000" b="1" dirty="0">
                <a:ea typeface="楷体_GB2312" pitchFamily="49" charset="-122"/>
              </a:rPr>
              <a:t>种田人急忙跑过去，没花一点儿力气，白捡了一只又肥又大的野兔。他乐滋滋地走回家去，心里想：“要是每天能捡到一只野兔，那该多好啊</a:t>
            </a:r>
            <a:r>
              <a:rPr lang="zh-CN" altLang="en-US" sz="4000" b="1" dirty="0" smtClean="0">
                <a:ea typeface="楷体_GB2312" pitchFamily="49" charset="-122"/>
              </a:rPr>
              <a:t>。</a:t>
            </a:r>
            <a:endParaRPr lang="zh-CN" altLang="en-US" sz="4000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  <p:bldP spid="1382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684213" y="2060575"/>
            <a:ext cx="774065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别人</a:t>
            </a:r>
            <a:r>
              <a:rPr lang="en-US" altLang="zh-CN" sz="3600" b="1" dirty="0"/>
              <a:t>___________</a:t>
            </a:r>
            <a:r>
              <a:rPr lang="zh-CN" altLang="en-US" sz="3600" b="1" dirty="0"/>
              <a:t>时，他在等；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别人</a:t>
            </a:r>
            <a:r>
              <a:rPr lang="en-US" altLang="zh-CN" sz="3600" b="1" dirty="0"/>
              <a:t>___________</a:t>
            </a:r>
            <a:r>
              <a:rPr lang="zh-CN" altLang="en-US" sz="3600" b="1" dirty="0"/>
              <a:t>时，他在等；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别人</a:t>
            </a:r>
            <a:r>
              <a:rPr lang="en-US" altLang="zh-CN" sz="3600" b="1" dirty="0"/>
              <a:t>___________</a:t>
            </a:r>
            <a:r>
              <a:rPr lang="zh-CN" altLang="en-US" sz="3600" b="1" dirty="0"/>
              <a:t>时，他还在等</a:t>
            </a:r>
            <a:r>
              <a:rPr lang="en-US" altLang="zh-CN" sz="3600" b="1" dirty="0"/>
              <a:t>…… </a:t>
            </a:r>
            <a:endParaRPr lang="en-US" altLang="zh-CN" sz="3600" b="1" dirty="0"/>
          </a:p>
        </p:txBody>
      </p:sp>
      <p:sp>
        <p:nvSpPr>
          <p:cNvPr id="139267" name="WordArt 3"/>
          <p:cNvSpPr>
            <a:spLocks noChangeArrowheads="1" noChangeShapeType="1" noTextEdit="1"/>
          </p:cNvSpPr>
          <p:nvPr/>
        </p:nvSpPr>
        <p:spPr bwMode="auto">
          <a:xfrm>
            <a:off x="684213" y="692150"/>
            <a:ext cx="2519362" cy="7921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2606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想象说话</a:t>
            </a:r>
            <a:endParaRPr lang="zh-CN" altLang="en-US" sz="3600" b="1" kern="10" dirty="0">
              <a:ln w="9525">
                <a:rou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9268" name="AutoShape 4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61658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7230</Words>
  <Application>WPS 演示</Application>
  <PresentationFormat>全屏显示(4:3)</PresentationFormat>
  <Paragraphs>218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华文中宋</vt:lpstr>
      <vt:lpstr>楷体_GB2312</vt:lpstr>
      <vt:lpstr>华文行楷</vt:lpstr>
      <vt:lpstr>华文新魏</vt:lpstr>
      <vt:lpstr>Times New Roman</vt:lpstr>
      <vt:lpstr>隶书</vt:lpstr>
      <vt:lpstr>Calibri</vt:lpstr>
      <vt:lpstr>微软雅黑</vt:lpstr>
      <vt:lpstr>Arial Unicode MS</vt:lpstr>
      <vt:lpstr>新宋体</vt:lpstr>
      <vt:lpstr>Segoe Print</vt:lpstr>
      <vt:lpstr>1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www.7cxk.com</Company>
  <LinksUpToDate>false</LinksUpToDate>
  <SharedDoc>false</SharedDoc>
  <HyperlinksChanged>false</HyperlinksChanged>
  <AppVersion>14.0000</AppVersion>
  <Manager>www.7cxk.com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Administrator</cp:lastModifiedBy>
  <cp:revision>4</cp:revision>
  <cp:lastPrinted>2113-01-01T00:00:00Z</cp:lastPrinted>
  <dcterms:created xsi:type="dcterms:W3CDTF">2113-01-01T00:00:00Z</dcterms:created>
  <dcterms:modified xsi:type="dcterms:W3CDTF">2017-08-08T10:28:19Z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2052-10.1.0.6690</vt:lpwstr>
  </property>
</Properties>
</file>