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sldIdLst>
    <p:sldId id="256" r:id="rId3"/>
    <p:sldId id="257" r:id="rId4"/>
    <p:sldId id="258" r:id="rId5"/>
    <p:sldId id="260" r:id="rId6"/>
    <p:sldId id="259" r:id="rId7"/>
    <p:sldId id="261" r:id="rId8"/>
    <p:sldId id="263" r:id="rId9"/>
    <p:sldId id="262" r:id="rId10"/>
    <p:sldId id="264" r:id="rId11"/>
    <p:sldId id="266" r:id="rId12"/>
    <p:sldId id="265" r:id="rId13"/>
    <p:sldId id="267" r:id="rId14"/>
    <p:sldId id="271" r:id="rId15"/>
    <p:sldId id="272" r:id="rId16"/>
    <p:sldId id="270" r:id="rId17"/>
    <p:sldId id="269" r:id="rId18"/>
    <p:sldId id="268" r:id="rId19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-408" y="-102"/>
      </p:cViewPr>
      <p:guideLst>
        <p:guide orient="horz" pos="2151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图片 2049" descr="9副本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1" name="标题 2050"/>
          <p:cNvSpPr>
            <a:spLocks noGrp="1"/>
          </p:cNvSpPr>
          <p:nvPr>
            <p:ph type="ctrTitle"/>
          </p:nvPr>
        </p:nvSpPr>
        <p:spPr>
          <a:xfrm>
            <a:off x="2929467" y="3717925"/>
            <a:ext cx="8540751" cy="110807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lvl="0" algn="r">
              <a:defRPr/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052" name="副标题 2051"/>
          <p:cNvSpPr>
            <a:spLocks noGrp="1"/>
          </p:cNvSpPr>
          <p:nvPr>
            <p:ph type="subTitle" idx="1"/>
          </p:nvPr>
        </p:nvSpPr>
        <p:spPr>
          <a:xfrm>
            <a:off x="2929467" y="4940300"/>
            <a:ext cx="8534400" cy="72072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r">
              <a:buNone/>
              <a:defRPr/>
            </a:lvl1pPr>
            <a:lvl2pPr marL="457200" lvl="1" indent="0" algn="ctr">
              <a:buNone/>
              <a:defRPr/>
            </a:lvl2pPr>
            <a:lvl3pPr marL="914400" lvl="2" indent="0" algn="ctr">
              <a:buNone/>
              <a:defRPr/>
            </a:lvl3pPr>
            <a:lvl4pPr marL="1371600" lvl="3" indent="0" algn="ctr">
              <a:buNone/>
              <a:defRPr/>
            </a:lvl4pPr>
            <a:lvl5pPr marL="1828800" lvl="4" indent="0" algn="ctr">
              <a:buNone/>
              <a:defRPr/>
            </a:lvl5pPr>
          </a:lstStyle>
          <a:p>
            <a:pPr lvl="0"/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2053" name="日期占位符 2052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endParaRPr lang="zh-CN" altLang="en-US" dirty="0"/>
          </a:p>
        </p:txBody>
      </p:sp>
      <p:sp>
        <p:nvSpPr>
          <p:cNvPr id="2054" name="页脚占位符 2053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algn="ctr"/>
            <a:endParaRPr lang="zh-CN" altLang="en-US" dirty="0"/>
          </a:p>
        </p:txBody>
      </p:sp>
      <p:sp>
        <p:nvSpPr>
          <p:cNvPr id="2055" name="灯片编号占位符 2054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algn="r"/>
            <a:fld id="{9A0DB2DC-4C9A-4742-B13C-FB6460FD3503}" type="slidenum">
              <a:rPr lang="en-US" altLang="zh-CN"/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0573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76672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5728" y="1600200"/>
            <a:ext cx="5376672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3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en-US" altLang="zh-CN"/>
            </a:fld>
            <a:endParaRPr 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6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zh-CN" sz="5400">
                <a:sym typeface="+mn-ea"/>
              </a:rPr>
              <a:t>第七单元</a:t>
            </a:r>
            <a:br>
              <a:rPr lang="zh-CN" altLang="zh-CN" sz="5400"/>
            </a:br>
            <a:endParaRPr lang="zh-CN" altLang="en-US" sz="5400"/>
          </a:p>
        </p:txBody>
      </p:sp>
      <p:sp>
        <p:nvSpPr>
          <p:cNvPr id="9" name="副标题 8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我会填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（   ）大会       （   ）通知         （   ）书包</a:t>
            </a:r>
            <a:endParaRPr lang="zh-CN" altLang="en-US"/>
          </a:p>
          <a:p>
            <a:r>
              <a:rPr lang="zh-CN" altLang="en-US"/>
              <a:t>一（  ）眼睛       一（   ）橡皮      一（   ）汽车</a:t>
            </a:r>
            <a:endParaRPr lang="zh-CN" altLang="en-US"/>
          </a:p>
          <a:p>
            <a:r>
              <a:rPr lang="zh-CN" altLang="en-US"/>
              <a:t>一（   ）玉米        一（  ）桃树     一（   ）猴子</a:t>
            </a:r>
            <a:endParaRPr lang="zh-CN" altLang="en-US"/>
          </a:p>
          <a:p>
            <a:r>
              <a:rPr lang="zh-CN" altLang="en-US"/>
              <a:t>又大又多    又（  ）又（  ）       又（  ）又（  ）</a:t>
            </a:r>
            <a:endParaRPr lang="zh-CN" altLang="en-US"/>
          </a:p>
          <a:p>
            <a:r>
              <a:rPr lang="zh-CN" altLang="en-US"/>
              <a:t>吃西瓜     （   ）桃子  （  ）玉米       （ ）小兔</a:t>
            </a:r>
            <a:endParaRPr lang="zh-CN" alt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我能加一加或减一减变成新字，在组词。</a:t>
            </a:r>
            <a:endParaRPr lang="zh-CN" altLang="en-US"/>
          </a:p>
          <a:p>
            <a:r>
              <a:rPr lang="zh-CN" altLang="en-US" sz="4000"/>
              <a:t>口+牙=（    ）（      ）       </a:t>
            </a:r>
            <a:endParaRPr lang="zh-CN" altLang="en-US" sz="4000"/>
          </a:p>
          <a:p>
            <a:r>
              <a:rPr lang="zh-CN" altLang="en-US" sz="4000"/>
              <a:t>穴+工=（    ）（      ）</a:t>
            </a:r>
            <a:endParaRPr lang="zh-CN" altLang="en-US" sz="4000"/>
          </a:p>
          <a:p>
            <a:r>
              <a:rPr lang="zh-CN" altLang="en-US" sz="4000"/>
              <a:t>机—木=（    ）（      ）      </a:t>
            </a:r>
            <a:endParaRPr lang="zh-CN" altLang="en-US" sz="4000"/>
          </a:p>
          <a:p>
            <a:r>
              <a:rPr lang="zh-CN" altLang="en-US" sz="4000"/>
              <a:t>叶—木=（    ）（      ） </a:t>
            </a:r>
            <a:endParaRPr lang="zh-CN" altLang="en-US" sz="400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 sz="3600"/>
              <a:t>慢  （    ）       左（    ）     近   （    ）   后  （    ）           难过 （    ）  黑暗 （    ） 伤心  （    ） 春暖（    ）     </a:t>
            </a:r>
            <a:endParaRPr lang="zh-CN" altLang="en-US" sz="360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比一比填一填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 sz="4000"/>
              <a:t>午  牛      中（）    水（）</a:t>
            </a:r>
            <a:endParaRPr lang="zh-CN" altLang="en-US" sz="4000"/>
          </a:p>
          <a:p>
            <a:r>
              <a:rPr lang="zh-CN" altLang="en-US" sz="4000"/>
              <a:t>已 己     （）经     自（）</a:t>
            </a:r>
            <a:endParaRPr lang="zh-CN" altLang="en-US" sz="4000"/>
          </a:p>
          <a:p>
            <a:r>
              <a:rPr lang="zh-CN" altLang="en-US" sz="4000"/>
              <a:t>人 入       （） 们    出（）</a:t>
            </a:r>
            <a:endParaRPr lang="zh-CN" altLang="en-US" sz="4000"/>
          </a:p>
          <a:p>
            <a:r>
              <a:rPr lang="zh-CN" altLang="en-US" sz="4000"/>
              <a:t>力 刀      （）气     出（）</a:t>
            </a:r>
            <a:endParaRPr lang="en-US" altLang="zh-CN" sz="4000"/>
          </a:p>
          <a:p>
            <a:endParaRPr lang="en-US" altLang="zh-CN" sz="400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结构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独体字：文     平   办   元     已   舌    非</a:t>
            </a:r>
            <a:endParaRPr lang="zh-CN" altLang="en-US"/>
          </a:p>
          <a:p>
            <a:endParaRPr lang="zh-CN" altLang="en-US"/>
          </a:p>
          <a:p>
            <a:pPr marL="0" indent="0">
              <a:buNone/>
            </a:pPr>
            <a:r>
              <a:rPr lang="zh-CN" altLang="en-US"/>
              <a:t> 左右结构：次  找  让   洗  经     要     点     常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上下 结构   ：坐     百     </a:t>
            </a:r>
            <a:endParaRPr lang="en-US" altLang="zh-CN"/>
          </a:p>
          <a:p>
            <a:pPr marL="0" indent="0">
              <a:buNone/>
            </a:pPr>
            <a:r>
              <a:rPr lang="zh-CN" altLang="en-US"/>
              <a:t> 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半包围     包  连    还  进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全包围     国     回</a:t>
            </a:r>
            <a:endParaRPr lang="zh-CN" alt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周二午写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 sz="3600" b="1" dirty="0" smtClean="0">
                <a:sym typeface="+mn-ea"/>
              </a:rPr>
              <a:t>文字  再次   首次   找到   平时   平地   兴办</a:t>
            </a:r>
            <a:endParaRPr lang="en-US" altLang="zh-CN" sz="3600" b="1" dirty="0" smtClean="0"/>
          </a:p>
          <a:p>
            <a:r>
              <a:rPr lang="zh-CN" altLang="en-US" sz="3600" b="1" dirty="0" smtClean="0">
                <a:sym typeface="+mn-ea"/>
              </a:rPr>
              <a:t>办公   让开   书包   钟点    分钟   元日</a:t>
            </a:r>
            <a:endParaRPr lang="en-US" altLang="zh-CN" sz="3600" b="1" dirty="0" smtClean="0"/>
          </a:p>
          <a:p>
            <a:r>
              <a:rPr lang="zh-CN" altLang="en-US" sz="3600" b="1" dirty="0" smtClean="0">
                <a:sym typeface="+mn-ea"/>
              </a:rPr>
              <a:t>洗手   共同   公共    已经   经过   请坐</a:t>
            </a:r>
            <a:endParaRPr lang="en-US" altLang="zh-CN" sz="3600" b="1" dirty="0" smtClean="0"/>
          </a:p>
          <a:p>
            <a:r>
              <a:rPr lang="zh-CN" altLang="en-US" sz="3600" b="1" dirty="0" smtClean="0">
                <a:sym typeface="+mn-ea"/>
              </a:rPr>
              <a:t>主要   要好   连同    连忙   百万   还是</a:t>
            </a:r>
            <a:endParaRPr lang="en-US" altLang="zh-CN" sz="3600" b="1" dirty="0" smtClean="0"/>
          </a:p>
          <a:p>
            <a:r>
              <a:rPr lang="zh-CN" altLang="en-US" sz="3600" b="1" dirty="0" smtClean="0">
                <a:sym typeface="+mn-ea"/>
              </a:rPr>
              <a:t>还要   舌头   口舌   点火    点头   石块</a:t>
            </a:r>
            <a:endParaRPr lang="en-US" altLang="zh-CN" sz="3600" b="1" dirty="0" smtClean="0"/>
          </a:p>
          <a:p>
            <a:r>
              <a:rPr lang="zh-CN" altLang="en-US" sz="3600" b="1" dirty="0" smtClean="0">
                <a:sym typeface="+mn-ea"/>
              </a:rPr>
              <a:t>非常   是非   经常   来往    开往   西瓜   </a:t>
            </a:r>
            <a:endParaRPr lang="en-US" altLang="zh-CN" sz="3600" b="1" dirty="0" smtClean="0"/>
          </a:p>
          <a:p>
            <a:r>
              <a:rPr lang="zh-CN" altLang="en-US" sz="3600" b="1" dirty="0" smtClean="0">
                <a:sym typeface="+mn-ea"/>
              </a:rPr>
              <a:t>瓜果   南瓜   前进   行进    天空   有空</a:t>
            </a:r>
            <a:endParaRPr lang="en-US" altLang="zh-CN" sz="3600" b="1" dirty="0" smtClean="0"/>
          </a:p>
          <a:p>
            <a:endParaRPr lang="zh-CN" altLang="en-US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午写</a:t>
            </a:r>
            <a:r>
              <a:rPr lang="en-US" altLang="zh-CN"/>
              <a:t>2</a:t>
            </a:r>
            <a:endParaRPr lang="en-US" altLang="zh-CN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 sz="3600">
                <a:sym typeface="+mn-ea"/>
              </a:rPr>
              <a:t>文 又       次 吹       找我      平苹     办为      让认    包抱        要耍        连莲      百白     还近      舌古    点 占       块快        常尝      往住     瓜爪      进讲</a:t>
            </a:r>
            <a:endParaRPr lang="zh-CN" altLang="en-US" sz="3600"/>
          </a:p>
          <a:p>
            <a:r>
              <a:rPr lang="zh-CN" altLang="en-US" sz="3600">
                <a:sym typeface="+mn-ea"/>
              </a:rPr>
              <a:t>空穷</a:t>
            </a:r>
            <a:endParaRPr lang="zh-CN" altLang="en-US" sz="3600"/>
          </a:p>
          <a:p>
            <a:endParaRPr lang="zh-CN" altLang="en-US" sz="360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多音字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我会读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200150"/>
            <a:ext cx="10972800" cy="4926330"/>
          </a:xfrm>
        </p:spPr>
        <p:txBody>
          <a:bodyPr/>
          <a:lstStyle/>
          <a:p>
            <a:r>
              <a:rPr lang="zh-CN" altLang="en-US" sz="6000"/>
              <a:t>具  丢  哪  新  每 她  些   仔  检查  所  迟  背  刚 叹  汽   决  定物  虎  熊  通  注 意  遍   鬼  脸准  第  猴  结  掰 扛  满   扔  摘捧  抱  蹦  追  吵  胖 岁 现 票  交 弓  甘</a:t>
            </a:r>
            <a:endParaRPr lang="en-US" altLang="zh-CN" sz="600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/>
              <a:t>我会读</a:t>
            </a:r>
            <a:endParaRPr lang="zh-CN" altLang="zh-CN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208405"/>
            <a:ext cx="10972800" cy="4918075"/>
          </a:xfrm>
        </p:spPr>
        <p:txBody>
          <a:bodyPr/>
          <a:lstStyle/>
          <a:p>
            <a:r>
              <a:rPr lang="zh-CN" altLang="en-US" sz="4000"/>
              <a:t>文具   丢了   去哪  新人  每个  她的  一些   </a:t>
            </a:r>
            <a:endParaRPr lang="zh-CN" altLang="en-US" sz="4000"/>
          </a:p>
          <a:p>
            <a:r>
              <a:rPr lang="zh-CN" altLang="en-US" sz="4000"/>
              <a:t>仔细  检查  所以   迟到   背包   刚才   叹气  </a:t>
            </a:r>
            <a:endParaRPr lang="zh-CN" altLang="en-US" sz="4000"/>
          </a:p>
          <a:p>
            <a:r>
              <a:rPr lang="zh-CN" altLang="en-US" sz="4000"/>
              <a:t>汽车   决定  动物   老虎  狗熊  通过  注意  </a:t>
            </a:r>
            <a:endParaRPr lang="zh-CN" altLang="en-US" sz="4000"/>
          </a:p>
          <a:p>
            <a:r>
              <a:rPr lang="zh-CN" altLang="en-US" sz="4000"/>
              <a:t>几遍  鬼脸 准备  第一  猴子 结果  掰开    </a:t>
            </a:r>
            <a:endParaRPr lang="zh-CN" altLang="en-US" sz="4000"/>
          </a:p>
          <a:p>
            <a:r>
              <a:rPr lang="zh-CN" altLang="en-US" sz="4000"/>
              <a:t>扛着   满足   仍然   摘到  捧着   拥抱  </a:t>
            </a:r>
            <a:endParaRPr lang="zh-CN" altLang="en-US" sz="4000"/>
          </a:p>
          <a:p>
            <a:r>
              <a:rPr lang="zh-CN" altLang="en-US" sz="4000"/>
              <a:t> 蹦蹦跳跳    追上    吵闹   胖了   几岁  现在     买票   交上    弓箭    甘心</a:t>
            </a:r>
            <a:endParaRPr lang="zh-CN" altLang="en-US" sz="400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/>
              <a:t>我会写</a:t>
            </a:r>
            <a:endParaRPr lang="zh-CN" altLang="zh-CN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3600" b="1" dirty="0" smtClean="0">
                <a:sym typeface="+mn-ea"/>
              </a:rPr>
              <a:t>文字  再次   首次   找到   平时   平地   兴办</a:t>
            </a:r>
            <a:endParaRPr lang="en-US" altLang="zh-CN" sz="3600" b="1" dirty="0" smtClean="0"/>
          </a:p>
          <a:p>
            <a:r>
              <a:rPr lang="zh-CN" altLang="en-US" sz="3600" b="1" dirty="0" smtClean="0">
                <a:sym typeface="+mn-ea"/>
              </a:rPr>
              <a:t>办公   让开   书包   钟点    分钟   元日</a:t>
            </a:r>
            <a:endParaRPr lang="en-US" altLang="zh-CN" sz="3600" b="1" dirty="0" smtClean="0"/>
          </a:p>
          <a:p>
            <a:r>
              <a:rPr lang="zh-CN" altLang="en-US" sz="3600" b="1" dirty="0" smtClean="0">
                <a:sym typeface="+mn-ea"/>
              </a:rPr>
              <a:t>洗手   共同   公共    已经   经过   请坐</a:t>
            </a:r>
            <a:endParaRPr lang="en-US" altLang="zh-CN" sz="3600" b="1" dirty="0" smtClean="0"/>
          </a:p>
          <a:p>
            <a:r>
              <a:rPr lang="zh-CN" altLang="en-US" sz="3600" b="1" dirty="0" smtClean="0">
                <a:sym typeface="+mn-ea"/>
              </a:rPr>
              <a:t>主要   要好   连同    连忙   百万   还是</a:t>
            </a:r>
            <a:endParaRPr lang="en-US" altLang="zh-CN" sz="3600" b="1" dirty="0" smtClean="0"/>
          </a:p>
          <a:p>
            <a:r>
              <a:rPr lang="zh-CN" altLang="en-US" sz="3600" b="1" dirty="0" smtClean="0">
                <a:sym typeface="+mn-ea"/>
              </a:rPr>
              <a:t>还要   舌头   口舌   点火    点头   石块</a:t>
            </a:r>
            <a:endParaRPr lang="en-US" altLang="zh-CN" sz="3600" b="1" dirty="0" smtClean="0"/>
          </a:p>
          <a:p>
            <a:r>
              <a:rPr lang="zh-CN" altLang="en-US" sz="3600" b="1" dirty="0" smtClean="0">
                <a:sym typeface="+mn-ea"/>
              </a:rPr>
              <a:t>非常   是非   经常   来往    开往   西瓜   </a:t>
            </a:r>
            <a:endParaRPr lang="en-US" altLang="zh-CN" sz="3600" b="1" dirty="0" smtClean="0"/>
          </a:p>
          <a:p>
            <a:r>
              <a:rPr lang="zh-CN" altLang="en-US" sz="3600" b="1" dirty="0" smtClean="0">
                <a:sym typeface="+mn-ea"/>
              </a:rPr>
              <a:t>瓜果   南瓜   前进   行进    天空   有空</a:t>
            </a:r>
            <a:endParaRPr lang="en-US" altLang="zh-CN" sz="3600" b="1" dirty="0" smtClean="0"/>
          </a:p>
          <a:p>
            <a:endParaRPr lang="zh-CN" altLang="en-US" sz="360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/>
              <a:t>我会写</a:t>
            </a:r>
            <a:endParaRPr lang="zh-CN" altLang="zh-CN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/>
              <a:t>敏而好学  ，不耻下问。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不知则问，不能则学。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读书百遍，而义自见。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读万卷书，行万里路。</a:t>
            </a:r>
            <a:endParaRPr lang="zh-CN" altLang="en-US"/>
          </a:p>
          <a:p>
            <a:pPr marL="0" indent="0">
              <a:buNone/>
            </a:pPr>
            <a:endParaRPr lang="zh-CN" alt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955"/>
            <a:ext cx="10972800" cy="759460"/>
          </a:xfrm>
        </p:spPr>
        <p:txBody>
          <a:bodyPr/>
          <a:p>
            <a:r>
              <a:rPr lang="zh-CN" altLang="en-US"/>
              <a:t>多音字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背　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要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还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仔  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通　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结</a:t>
            </a:r>
            <a:endParaRPr lang="zh-CN" altLang="en-US"/>
          </a:p>
        </p:txBody>
      </p:sp>
      <p:sp>
        <p:nvSpPr>
          <p:cNvPr id="11" name="左大括号 10"/>
          <p:cNvSpPr/>
          <p:nvPr/>
        </p:nvSpPr>
        <p:spPr>
          <a:xfrm>
            <a:off x="1541780" y="1422400"/>
            <a:ext cx="75565" cy="749300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左中括号 11"/>
          <p:cNvSpPr/>
          <p:nvPr/>
        </p:nvSpPr>
        <p:spPr>
          <a:xfrm>
            <a:off x="1584325" y="2376170"/>
            <a:ext cx="75565" cy="741045"/>
          </a:xfrm>
          <a:prstGeom prst="leftBracket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左中括号 12"/>
          <p:cNvSpPr/>
          <p:nvPr/>
        </p:nvSpPr>
        <p:spPr>
          <a:xfrm>
            <a:off x="1576070" y="3313430"/>
            <a:ext cx="161925" cy="673100"/>
          </a:xfrm>
          <a:prstGeom prst="leftBracket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左中括号 13"/>
          <p:cNvSpPr/>
          <p:nvPr/>
        </p:nvSpPr>
        <p:spPr>
          <a:xfrm>
            <a:off x="1533525" y="4114165"/>
            <a:ext cx="102235" cy="809625"/>
          </a:xfrm>
          <a:prstGeom prst="leftBracket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左中括号 14"/>
          <p:cNvSpPr/>
          <p:nvPr/>
        </p:nvSpPr>
        <p:spPr>
          <a:xfrm>
            <a:off x="1533525" y="5043170"/>
            <a:ext cx="75565" cy="621665"/>
          </a:xfrm>
          <a:prstGeom prst="leftBracket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左中括号 15"/>
          <p:cNvSpPr/>
          <p:nvPr/>
        </p:nvSpPr>
        <p:spPr>
          <a:xfrm>
            <a:off x="1558925" y="5894705"/>
            <a:ext cx="75565" cy="800735"/>
          </a:xfrm>
          <a:prstGeom prst="leftBracket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比一比，在组词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 sz="3600"/>
              <a:t>文 又       次 吹       找我      平苹     办为      让认    包抱        要耍        连莲      百白     还近      舌古      点 占       块快        常尝      往住     瓜爪      进讲</a:t>
            </a:r>
            <a:endParaRPr lang="zh-CN" altLang="en-US" sz="3600"/>
          </a:p>
          <a:p>
            <a:r>
              <a:rPr lang="zh-CN" altLang="en-US" sz="3600"/>
              <a:t>空穷</a:t>
            </a:r>
            <a:endParaRPr lang="zh-CN" altLang="en-US" sz="360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反义词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 sz="3600"/>
              <a:t>新——旧　空——满　快——慢　</a:t>
            </a:r>
            <a:endParaRPr lang="zh-CN" altLang="en-US" sz="3600"/>
          </a:p>
          <a:p>
            <a:r>
              <a:rPr lang="zh-CN" altLang="en-US" sz="3600"/>
              <a:t>开——停　前面——后面　通知——隐瞒</a:t>
            </a:r>
            <a:endParaRPr lang="zh-CN" altLang="en-US" sz="3600"/>
          </a:p>
          <a:p>
            <a:r>
              <a:rPr lang="zh-CN" altLang="en-US" sz="3600"/>
              <a:t>参加——退出　连忙——缓慢　</a:t>
            </a:r>
            <a:endParaRPr lang="zh-CN" altLang="en-US" sz="3600"/>
          </a:p>
          <a:p>
            <a:r>
              <a:rPr lang="zh-CN" altLang="en-US" sz="3600"/>
              <a:t>仔细——粗心(马虎)　准时——误点(迟到)</a:t>
            </a:r>
            <a:endParaRPr lang="zh-CN" altLang="en-US" sz="3600"/>
          </a:p>
          <a:p>
            <a:r>
              <a:rPr lang="zh-CN" altLang="en-US" sz="3600"/>
              <a:t>可爱——可恨(可憎)　平平安安——九死一生　</a:t>
            </a:r>
            <a:endParaRPr lang="zh-CN" altLang="en-US" sz="3600"/>
          </a:p>
          <a:p>
            <a:r>
              <a:rPr lang="zh-CN" altLang="en-US" sz="3600"/>
              <a:t>非常——平常(普通、一般)</a:t>
            </a:r>
            <a:endParaRPr lang="zh-CN" altLang="en-US" sz="360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下面是一则通知，请按照要求从图中找出相关的内容。</a:t>
            </a:r>
            <a:endParaRPr lang="zh-CN" altLang="en-US"/>
          </a:p>
          <a:p>
            <a:r>
              <a:rPr lang="zh-CN" altLang="en-US"/>
              <a:t>                   通知</a:t>
            </a:r>
            <a:endParaRPr lang="zh-CN" altLang="en-US"/>
          </a:p>
          <a:p>
            <a:r>
              <a:rPr lang="zh-CN" altLang="en-US"/>
              <a:t>      今天下午四点，请各班参加合唱比赛的同学在学校礼堂排练。</a:t>
            </a:r>
            <a:endParaRPr lang="zh-CN" altLang="en-US"/>
          </a:p>
          <a:p>
            <a:r>
              <a:rPr lang="zh-CN" altLang="en-US"/>
              <a:t>                                            少先队大队部</a:t>
            </a:r>
            <a:endParaRPr lang="zh-CN" altLang="en-US"/>
          </a:p>
          <a:p>
            <a:r>
              <a:rPr lang="zh-CN" altLang="en-US"/>
              <a:t>                                             2017年6月2日</a:t>
            </a:r>
            <a:endParaRPr lang="zh-CN" altLang="en-US"/>
          </a:p>
          <a:p>
            <a:r>
              <a:rPr lang="zh-CN" altLang="en-US"/>
              <a:t>时间：                          地点：</a:t>
            </a:r>
            <a:endParaRPr lang="zh-CN" altLang="en-US"/>
          </a:p>
          <a:p>
            <a:r>
              <a:rPr lang="zh-CN" altLang="en-US"/>
              <a:t>参加人 ：                       事情：</a:t>
            </a:r>
            <a:endParaRPr lang="zh-CN" altLang="en-US"/>
          </a:p>
          <a:p>
            <a:r>
              <a:rPr lang="zh-CN" altLang="en-US"/>
              <a:t>通知人：                        通知时间：</a:t>
            </a:r>
            <a:endParaRPr lang="zh-CN" alt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经营指数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1E4FF"/>
      </a:accent1>
      <a:accent2>
        <a:srgbClr val="0099CC"/>
      </a:accent2>
      <a:accent3>
        <a:srgbClr val="FFFFFF"/>
      </a:accent3>
      <a:accent4>
        <a:srgbClr val="000000"/>
      </a:accent4>
      <a:accent5>
        <a:srgbClr val="D4EFFF"/>
      </a:accent5>
      <a:accent6>
        <a:srgbClr val="0089B7"/>
      </a:accent6>
      <a:hlink>
        <a:srgbClr val="003399"/>
      </a:hlink>
      <a:folHlink>
        <a:srgbClr val="61C2FF"/>
      </a:folHlink>
    </a:clrScheme>
    <a:fontScheme name="">
      <a:majorFont>
        <a:latin typeface="Arial"/>
        <a:ea typeface="黑体"/>
        <a:cs typeface=""/>
      </a:majorFont>
      <a:minorFont>
        <a:latin typeface="Arial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1E4FF"/>
        </a:accent1>
        <a:accent2>
          <a:srgbClr val="0099CC"/>
        </a:accent2>
        <a:accent3>
          <a:srgbClr val="FFFFFF"/>
        </a:accent3>
        <a:accent4>
          <a:srgbClr val="000000"/>
        </a:accent4>
        <a:accent5>
          <a:srgbClr val="D4EFFF"/>
        </a:accent5>
        <a:accent6>
          <a:srgbClr val="0089B7"/>
        </a:accent6>
        <a:hlink>
          <a:srgbClr val="003399"/>
        </a:hlink>
        <a:folHlink>
          <a:srgbClr val="61C2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2112</Words>
  <Application>WPS 演示</Application>
  <PresentationFormat>自定义</PresentationFormat>
  <Paragraphs>124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5" baseType="lpstr">
      <vt:lpstr>Arial</vt:lpstr>
      <vt:lpstr>宋体</vt:lpstr>
      <vt:lpstr>Wingdings</vt:lpstr>
      <vt:lpstr>黑体</vt:lpstr>
      <vt:lpstr>微软雅黑</vt:lpstr>
      <vt:lpstr>Arial Unicode MS</vt:lpstr>
      <vt:lpstr>Calibri</vt:lpstr>
      <vt:lpstr>经营指数</vt:lpstr>
      <vt:lpstr>第七单元 </vt:lpstr>
      <vt:lpstr>我会读</vt:lpstr>
      <vt:lpstr>我会读</vt:lpstr>
      <vt:lpstr>PowerPoint 演示文稿</vt:lpstr>
      <vt:lpstr>我会写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4</cp:revision>
  <dcterms:created xsi:type="dcterms:W3CDTF">2017-05-22T00:03:00Z</dcterms:created>
  <dcterms:modified xsi:type="dcterms:W3CDTF">2017-06-12T11:27:40Z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2052-10.1.0.6554</vt:lpwstr>
  </property>
</Properties>
</file>