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69" r:id="rId2"/>
    <p:sldId id="305" r:id="rId3"/>
    <p:sldId id="304" r:id="rId4"/>
    <p:sldId id="284" r:id="rId5"/>
    <p:sldId id="324" r:id="rId6"/>
    <p:sldId id="288" r:id="rId7"/>
    <p:sldId id="290" r:id="rId8"/>
    <p:sldId id="296" r:id="rId9"/>
    <p:sldId id="328" r:id="rId10"/>
    <p:sldId id="327" r:id="rId11"/>
    <p:sldId id="329" r:id="rId12"/>
    <p:sldId id="330" r:id="rId13"/>
    <p:sldId id="286" r:id="rId14"/>
    <p:sldId id="331" r:id="rId15"/>
    <p:sldId id="332" r:id="rId16"/>
    <p:sldId id="333" r:id="rId17"/>
    <p:sldId id="334" r:id="rId18"/>
    <p:sldId id="335" r:id="rId19"/>
    <p:sldId id="302" r:id="rId20"/>
    <p:sldId id="295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600" b="1" kern="1200">
        <a:solidFill>
          <a:srgbClr val="06521E"/>
        </a:solidFill>
        <a:latin typeface="楷体_GB2312"/>
        <a:ea typeface="楷体_GB2312"/>
        <a:cs typeface="楷体_GB2312"/>
      </a:defRPr>
    </a:lvl1pPr>
    <a:lvl2pPr marL="457200" algn="l" rtl="0" fontAlgn="base">
      <a:spcBef>
        <a:spcPct val="0"/>
      </a:spcBef>
      <a:spcAft>
        <a:spcPct val="0"/>
      </a:spcAft>
      <a:defRPr sz="3600" b="1" kern="1200">
        <a:solidFill>
          <a:srgbClr val="06521E"/>
        </a:solidFill>
        <a:latin typeface="楷体_GB2312"/>
        <a:ea typeface="楷体_GB2312"/>
        <a:cs typeface="楷体_GB2312"/>
      </a:defRPr>
    </a:lvl2pPr>
    <a:lvl3pPr marL="914400" algn="l" rtl="0" fontAlgn="base">
      <a:spcBef>
        <a:spcPct val="0"/>
      </a:spcBef>
      <a:spcAft>
        <a:spcPct val="0"/>
      </a:spcAft>
      <a:defRPr sz="3600" b="1" kern="1200">
        <a:solidFill>
          <a:srgbClr val="06521E"/>
        </a:solidFill>
        <a:latin typeface="楷体_GB2312"/>
        <a:ea typeface="楷体_GB2312"/>
        <a:cs typeface="楷体_GB2312"/>
      </a:defRPr>
    </a:lvl3pPr>
    <a:lvl4pPr marL="1371600" algn="l" rtl="0" fontAlgn="base">
      <a:spcBef>
        <a:spcPct val="0"/>
      </a:spcBef>
      <a:spcAft>
        <a:spcPct val="0"/>
      </a:spcAft>
      <a:defRPr sz="3600" b="1" kern="1200">
        <a:solidFill>
          <a:srgbClr val="06521E"/>
        </a:solidFill>
        <a:latin typeface="楷体_GB2312"/>
        <a:ea typeface="楷体_GB2312"/>
        <a:cs typeface="楷体_GB2312"/>
      </a:defRPr>
    </a:lvl4pPr>
    <a:lvl5pPr marL="1828800" algn="l" rtl="0" fontAlgn="base">
      <a:spcBef>
        <a:spcPct val="0"/>
      </a:spcBef>
      <a:spcAft>
        <a:spcPct val="0"/>
      </a:spcAft>
      <a:defRPr sz="3600" b="1" kern="1200">
        <a:solidFill>
          <a:srgbClr val="06521E"/>
        </a:solidFill>
        <a:latin typeface="楷体_GB2312"/>
        <a:ea typeface="楷体_GB2312"/>
        <a:cs typeface="楷体_GB2312"/>
      </a:defRPr>
    </a:lvl5pPr>
    <a:lvl6pPr marL="2286000" algn="l" defTabSz="914400" rtl="0" eaLnBrk="1" latinLnBrk="0" hangingPunct="1">
      <a:defRPr sz="3600" b="1" kern="1200">
        <a:solidFill>
          <a:srgbClr val="06521E"/>
        </a:solidFill>
        <a:latin typeface="楷体_GB2312"/>
        <a:ea typeface="楷体_GB2312"/>
        <a:cs typeface="楷体_GB2312"/>
      </a:defRPr>
    </a:lvl6pPr>
    <a:lvl7pPr marL="2743200" algn="l" defTabSz="914400" rtl="0" eaLnBrk="1" latinLnBrk="0" hangingPunct="1">
      <a:defRPr sz="3600" b="1" kern="1200">
        <a:solidFill>
          <a:srgbClr val="06521E"/>
        </a:solidFill>
        <a:latin typeface="楷体_GB2312"/>
        <a:ea typeface="楷体_GB2312"/>
        <a:cs typeface="楷体_GB2312"/>
      </a:defRPr>
    </a:lvl7pPr>
    <a:lvl8pPr marL="3200400" algn="l" defTabSz="914400" rtl="0" eaLnBrk="1" latinLnBrk="0" hangingPunct="1">
      <a:defRPr sz="3600" b="1" kern="1200">
        <a:solidFill>
          <a:srgbClr val="06521E"/>
        </a:solidFill>
        <a:latin typeface="楷体_GB2312"/>
        <a:ea typeface="楷体_GB2312"/>
        <a:cs typeface="楷体_GB2312"/>
      </a:defRPr>
    </a:lvl8pPr>
    <a:lvl9pPr marL="3657600" algn="l" defTabSz="914400" rtl="0" eaLnBrk="1" latinLnBrk="0" hangingPunct="1">
      <a:defRPr sz="3600" b="1" kern="1200">
        <a:solidFill>
          <a:srgbClr val="06521E"/>
        </a:solidFill>
        <a:latin typeface="楷体_GB2312"/>
        <a:ea typeface="楷体_GB2312"/>
        <a:cs typeface="楷体_GB2312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用户" initials="微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06521E"/>
    <a:srgbClr val="087229"/>
    <a:srgbClr val="FF99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61" autoAdjust="0"/>
    <p:restoredTop sz="94511" autoAdjust="0"/>
  </p:normalViewPr>
  <p:slideViewPr>
    <p:cSldViewPr>
      <p:cViewPr>
        <p:scale>
          <a:sx n="10" d="100"/>
          <a:sy n="10" d="100"/>
        </p:scale>
        <p:origin x="-1464" y="-696"/>
      </p:cViewPr>
      <p:guideLst>
        <p:guide orient="horz" pos="2160"/>
        <p:guide pos="285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9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fld id="{3DACFA22-EEC3-4C72-804A-582879C9B35B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416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fld id="{D2276FBA-2738-4822-9343-6F51579E140C}" type="datetimeFigureOut">
              <a:rPr lang="zh-CN" altLang="en-US"/>
              <a:t>2019-10-16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fld id="{49228EE5-F89C-4406-AF04-E4D3D7223EC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fld id="{2A89A9B2-2440-4E81-8C52-4255A063F178}" type="datetimeFigureOut">
              <a:rPr lang="zh-CN" altLang="en-US"/>
              <a:t>2019-10-16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fld id="{6D4497B7-9778-4F42-AE52-F67FE644A7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fld id="{9618F04E-0D1F-496D-9468-2A1317C2A729}" type="datetimeFigureOut">
              <a:rPr lang="zh-CN" altLang="en-US"/>
              <a:t>2019-10-16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fld id="{29CE9ED7-CE3E-41FC-AECA-41E2C5F6C33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2019-10-16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 lvl="0"/>
            <a:r>
              <a:rPr lang="zh-CN" altLang="zh-CN" dirty="0">
                <a:latin typeface="Arial" panose="020B0604020202020204" pitchFamily="34" charset="0"/>
              </a:rPr>
              <a:t>绿色圃中小学教育http://www.LSPJY.com   绿色圃中学资源网http://cz.Lspjy.com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fld id="{E4DDBA9D-4A54-45B3-AC84-12F88548D42B}" type="datetimeFigureOut">
              <a:rPr lang="zh-CN" altLang="en-US"/>
              <a:t>2019-10-16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fld id="{5469E562-4CCA-4703-BEE2-707EEF82D29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fld id="{C75B8020-BD96-4605-B143-BC10738C0097}" type="datetimeFigureOut">
              <a:rPr lang="zh-CN" altLang="en-US"/>
              <a:t>2019-10-16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fld id="{EC37C3BF-8121-4B72-A7DB-91FAC8B6BAD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fld id="{EDC05F5A-C758-419B-840D-BCFF78692510}" type="datetimeFigureOut">
              <a:rPr lang="zh-CN" altLang="en-US"/>
              <a:t>2019-10-16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fld id="{21901963-195B-4FD0-A06C-0DCBAFFC36A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fld id="{41C1154D-C746-4FED-9BB5-204385BB6632}" type="datetimeFigureOut">
              <a:rPr lang="zh-CN" altLang="en-US"/>
              <a:t>2019-10-16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fld id="{DAF22ACC-3EFE-4104-930D-D26CA0C34A6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fld id="{35DB8863-C1B1-49B1-8015-00778A3754CB}" type="datetimeFigureOut">
              <a:rPr lang="zh-CN" altLang="en-US"/>
              <a:t>2019-10-16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fld id="{24B246F3-016B-4129-A957-4DDD9F96699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fld id="{57121261-36FF-434D-9D8D-C80713F8DED2}" type="datetimeFigureOut">
              <a:rPr lang="zh-CN" altLang="en-US"/>
              <a:t>2019-10-16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fld id="{08D2F6C6-3295-4BBF-8AC1-77E9F070A88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fld id="{1FDA6A39-784A-4FF7-ACF3-6E158807A0A1}" type="datetimeFigureOut">
              <a:rPr lang="zh-CN" altLang="en-US"/>
              <a:t>2019-10-16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fld id="{B5581CE7-1B38-4B42-95B3-210379A2613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fld id="{C64E63FE-3760-4AE0-A1CF-A14B5439FE96}" type="datetimeFigureOut">
              <a:rPr lang="zh-CN" altLang="en-US"/>
              <a:t>2019-10-16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楷体_GB2312" pitchFamily="49" charset="-122"/>
                <a:ea typeface="楷体_GB2312" pitchFamily="49" charset="-122"/>
                <a:cs typeface="+mn-cs"/>
              </a:defRPr>
            </a:lvl1pPr>
          </a:lstStyle>
          <a:p>
            <a:pPr>
              <a:defRPr/>
            </a:pPr>
            <a:fld id="{091B1A99-430B-43D0-B6A6-12CFD76760F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9" descr="http://pic12.nipic.com/20101220/1412106_202455691730_2.jpg"/>
          <p:cNvPicPr>
            <a:picLocks noChangeAspect="1" noChangeArrowheads="1"/>
          </p:cNvPicPr>
          <p:nvPr/>
        </p:nvPicPr>
        <p:blipFill>
          <a:blip r:embed="rId2"/>
          <a:srcRect l="5037" r="9782" b="42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611560" y="1772816"/>
            <a:ext cx="7632700" cy="1973263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tx1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11700">
                <a:ln>
                  <a:solidFill>
                    <a:schemeClr val="bg1"/>
                  </a:solidFill>
                </a:ln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日月潭 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203450" y="4286250"/>
            <a:ext cx="620713" cy="107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</a:t>
            </a:r>
            <a:r>
              <a:rPr lang="en-US" altLang="zh-CN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   </a:t>
            </a:r>
            <a:r>
              <a:rPr lang="zh-CN" altLang="en-US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/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2419350" y="4502150"/>
            <a:ext cx="620713" cy="107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</a:t>
            </a:r>
            <a:r>
              <a:rPr lang="en-US" altLang="zh-CN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   </a:t>
            </a:r>
            <a:r>
              <a:rPr lang="zh-CN" altLang="en-US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/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2635250" y="4718050"/>
            <a:ext cx="620713" cy="107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</a:t>
            </a:r>
            <a:r>
              <a:rPr lang="en-US" altLang="zh-CN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   </a:t>
            </a:r>
            <a:r>
              <a:rPr lang="zh-CN" altLang="en-US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/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2851150" y="4933950"/>
            <a:ext cx="620713" cy="107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</a:t>
            </a:r>
            <a:r>
              <a:rPr lang="en-US" altLang="zh-CN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   </a:t>
            </a:r>
            <a:r>
              <a:rPr lang="zh-CN" altLang="en-US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30" name="Text Box 6"/>
          <p:cNvSpPr txBox="1">
            <a:spLocks noChangeArrowheads="1"/>
          </p:cNvSpPr>
          <p:nvPr/>
        </p:nvSpPr>
        <p:spPr bwMode="auto">
          <a:xfrm>
            <a:off x="6372225" y="5876925"/>
            <a:ext cx="2627630" cy="83121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defRPr/>
            </a:pPr>
            <a:r>
              <a:rPr lang="zh-CN" altLang="en-US" sz="4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山清水秀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1847850"/>
            <a:ext cx="4762500" cy="3162300"/>
          </a:xfrm>
          <a:prstGeom prst="rect">
            <a:avLst/>
          </a:prstGeom>
        </p:spPr>
      </p:pic>
      <p:sp>
        <p:nvSpPr>
          <p:cNvPr id="129030" name="Text Box 6"/>
          <p:cNvSpPr txBox="1">
            <a:spLocks noChangeArrowheads="1"/>
          </p:cNvSpPr>
          <p:nvPr/>
        </p:nvSpPr>
        <p:spPr bwMode="auto">
          <a:xfrm>
            <a:off x="6372225" y="5876925"/>
            <a:ext cx="2627630" cy="83121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defRPr/>
            </a:pPr>
            <a:r>
              <a:rPr lang="zh-CN" altLang="en-US" sz="4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点点灯光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00" y="28575"/>
            <a:ext cx="9525000" cy="6800850"/>
          </a:xfrm>
          <a:prstGeom prst="rect">
            <a:avLst/>
          </a:prstGeom>
        </p:spPr>
      </p:pic>
      <p:sp>
        <p:nvSpPr>
          <p:cNvPr id="129030" name="Text Box 6"/>
          <p:cNvSpPr txBox="1">
            <a:spLocks noChangeArrowheads="1"/>
          </p:cNvSpPr>
          <p:nvPr/>
        </p:nvSpPr>
        <p:spPr bwMode="auto">
          <a:xfrm>
            <a:off x="6372225" y="5876925"/>
            <a:ext cx="2627630" cy="83121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defRPr/>
            </a:pPr>
            <a:r>
              <a:rPr lang="zh-CN" altLang="en-US" sz="4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蒙蒙细雨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539750" y="1511300"/>
            <a:ext cx="8064500" cy="16414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kumimoji="1" lang="en-US" altLang="zh-CN">
                <a:latin typeface="楷体_GB2312" pitchFamily="49" charset="-122"/>
                <a:ea typeface="楷体_GB2312" pitchFamily="49" charset="-122"/>
                <a:cs typeface="+mn-cs"/>
              </a:rPr>
              <a:t>   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  <a:sym typeface="+mn-ea"/>
              </a:rPr>
              <a:t>日月潭的风景有什么特色呢？我们一起来看课文的介绍。</a:t>
            </a:r>
            <a:endParaRPr kumimoji="1" lang="zh-CN" altLang="en-US"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203450" y="4286250"/>
            <a:ext cx="620713" cy="107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</a:t>
            </a:r>
            <a:r>
              <a:rPr lang="en-US" altLang="zh-CN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   </a:t>
            </a:r>
            <a:r>
              <a:rPr lang="zh-CN" altLang="en-US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2419350" y="4502150"/>
            <a:ext cx="620713" cy="107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</a:t>
            </a:r>
            <a:r>
              <a:rPr lang="en-US" altLang="zh-CN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   </a:t>
            </a:r>
            <a:r>
              <a:rPr lang="zh-CN" altLang="en-US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文本占位符 168961"/>
          <p:cNvSpPr>
            <a:spLocks noGrp="1"/>
          </p:cNvSpPr>
          <p:nvPr>
            <p:ph type="body" sz="half" idx="1"/>
          </p:nvPr>
        </p:nvSpPr>
        <p:spPr>
          <a:xfrm>
            <a:off x="250825" y="44450"/>
            <a:ext cx="8893175" cy="2592388"/>
          </a:xfrm>
          <a:solidFill>
            <a:schemeClr val="bg1"/>
          </a:solidFill>
        </p:spPr>
        <p:txBody>
          <a:bodyPr anchor="t"/>
          <a:lstStyle/>
          <a:p>
            <a:pPr>
              <a:lnSpc>
                <a:spcPct val="90000"/>
              </a:lnSpc>
              <a:buClrTx/>
              <a:buSzTx/>
              <a:buFontTx/>
            </a:pPr>
            <a:r>
              <a:rPr lang="zh-CN" altLang="en-US" sz="4500" b="1" dirty="0"/>
              <a:t>日月潭是我国台湾省最大的一个湖。它在台中附近的高山上。那里群山环绕</a:t>
            </a:r>
            <a:r>
              <a:rPr lang="en-US" altLang="zh-CN" sz="4500" b="1" dirty="0"/>
              <a:t>,</a:t>
            </a:r>
            <a:r>
              <a:rPr lang="zh-CN" altLang="en-US" sz="4500" b="1" dirty="0"/>
              <a:t>树木茂盛</a:t>
            </a:r>
            <a:r>
              <a:rPr lang="en-US" altLang="zh-CN" sz="4500" b="1" dirty="0"/>
              <a:t>,</a:t>
            </a:r>
            <a:r>
              <a:rPr lang="zh-CN" altLang="en-US" sz="4500" b="1" dirty="0"/>
              <a:t>周围有许多名胜古迹。</a:t>
            </a:r>
          </a:p>
          <a:p>
            <a:pPr>
              <a:lnSpc>
                <a:spcPct val="90000"/>
              </a:lnSpc>
              <a:buClrTx/>
              <a:buSzTx/>
              <a:buFontTx/>
            </a:pPr>
            <a:endParaRPr lang="zh-CN" altLang="en-US" sz="4500" b="1" dirty="0"/>
          </a:p>
        </p:txBody>
      </p:sp>
      <p:sp>
        <p:nvSpPr>
          <p:cNvPr id="168964" name="矩形 168963"/>
          <p:cNvSpPr/>
          <p:nvPr/>
        </p:nvSpPr>
        <p:spPr>
          <a:xfrm>
            <a:off x="574675" y="2997200"/>
            <a:ext cx="8569325" cy="31400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marL="800100" lvl="1" indent="-342900" eaLnBrk="0" hangingPunct="0"/>
            <a:r>
              <a:rPr lang="en-US" altLang="zh-CN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上面的文字共有</a:t>
            </a:r>
            <a:r>
              <a:rPr lang="en-US" altLang="zh-CN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______</a:t>
            </a:r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句话。 </a:t>
            </a:r>
          </a:p>
          <a:p>
            <a:pPr marL="342900" indent="-342900" eaLnBrk="0" hangingPunct="0"/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台湾省最大的湖是</a:t>
            </a:r>
            <a:r>
              <a:rPr lang="en-US" altLang="zh-CN" sz="40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_______,</a:t>
            </a:r>
            <a:r>
              <a:rPr lang="zh-CN" altLang="en-US" sz="40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位置</a:t>
            </a:r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在</a:t>
            </a:r>
            <a:r>
              <a:rPr lang="en-US" altLang="zh-CN" sz="4000" u="sng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________           __</a:t>
            </a:r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 marL="342900" indent="-342900" eaLnBrk="0" hangingPunct="0"/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描写山多</a:t>
            </a:r>
            <a:r>
              <a:rPr lang="en-US" altLang="zh-CN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树多的词分别是</a:t>
            </a:r>
            <a:r>
              <a:rPr lang="en-US" altLang="zh-CN" sz="4000" u="sng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_______   </a:t>
            </a:r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________</a:t>
            </a:r>
            <a:r>
              <a:rPr lang="zh-CN" altLang="en-US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22531" name="矩形 168964"/>
          <p:cNvSpPr/>
          <p:nvPr/>
        </p:nvSpPr>
        <p:spPr>
          <a:xfrm>
            <a:off x="611188" y="2500313"/>
            <a:ext cx="2246312" cy="64135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思考问题</a:t>
            </a:r>
            <a:r>
              <a:rPr lang="en-US" altLang="zh-CN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?</a:t>
            </a:r>
          </a:p>
        </p:txBody>
      </p:sp>
      <p:sp>
        <p:nvSpPr>
          <p:cNvPr id="168967" name="文本框 168966"/>
          <p:cNvSpPr txBox="1"/>
          <p:nvPr/>
        </p:nvSpPr>
        <p:spPr>
          <a:xfrm>
            <a:off x="5795963" y="2790825"/>
            <a:ext cx="720725" cy="8540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500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</a:p>
        </p:txBody>
      </p:sp>
      <p:sp>
        <p:nvSpPr>
          <p:cNvPr id="168968" name="文本框 168967"/>
          <p:cNvSpPr txBox="1"/>
          <p:nvPr/>
        </p:nvSpPr>
        <p:spPr>
          <a:xfrm>
            <a:off x="5651500" y="3443288"/>
            <a:ext cx="2305050" cy="7778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500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日月潭</a:t>
            </a:r>
          </a:p>
        </p:txBody>
      </p:sp>
      <p:sp>
        <p:nvSpPr>
          <p:cNvPr id="168969" name="文本框 168968"/>
          <p:cNvSpPr txBox="1"/>
          <p:nvPr/>
        </p:nvSpPr>
        <p:spPr>
          <a:xfrm>
            <a:off x="1547813" y="4090988"/>
            <a:ext cx="5545137" cy="7778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500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台中附近的高山上</a:t>
            </a:r>
          </a:p>
        </p:txBody>
      </p:sp>
      <p:sp>
        <p:nvSpPr>
          <p:cNvPr id="168970" name="文本框 168969"/>
          <p:cNvSpPr txBox="1"/>
          <p:nvPr/>
        </p:nvSpPr>
        <p:spPr>
          <a:xfrm>
            <a:off x="900113" y="5229225"/>
            <a:ext cx="2952750" cy="7778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500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群山环绕</a:t>
            </a:r>
          </a:p>
        </p:txBody>
      </p:sp>
      <p:sp>
        <p:nvSpPr>
          <p:cNvPr id="168971" name="文本框 168970"/>
          <p:cNvSpPr txBox="1"/>
          <p:nvPr/>
        </p:nvSpPr>
        <p:spPr>
          <a:xfrm>
            <a:off x="3995738" y="5229225"/>
            <a:ext cx="2879725" cy="7778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500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树木茂盛</a:t>
            </a:r>
          </a:p>
        </p:txBody>
      </p:sp>
      <p:sp>
        <p:nvSpPr>
          <p:cNvPr id="22538" name="矩形 22537"/>
          <p:cNvSpPr/>
          <p:nvPr/>
        </p:nvSpPr>
        <p:spPr>
          <a:xfrm>
            <a:off x="2203450" y="4286250"/>
            <a:ext cx="6207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00" b="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b="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b="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b="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2539" name="矩形 22538"/>
          <p:cNvSpPr/>
          <p:nvPr/>
        </p:nvSpPr>
        <p:spPr>
          <a:xfrm>
            <a:off x="2419350" y="4502150"/>
            <a:ext cx="6207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00" b="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b="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b="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b="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2" grpId="0" uiExpand="1" build="p" animBg="1"/>
      <p:bldP spid="168964" grpId="0" animBg="1"/>
      <p:bldP spid="168964" grpId="1" animBg="1"/>
      <p:bldP spid="168967" grpId="0"/>
      <p:bldP spid="168967" grpId="1"/>
      <p:bldP spid="168968" grpId="0"/>
      <p:bldP spid="168968" grpId="1"/>
      <p:bldP spid="168969" grpId="0"/>
      <p:bldP spid="168969" grpId="1"/>
      <p:bldP spid="168970" grpId="0"/>
      <p:bldP spid="168970" grpId="1"/>
      <p:bldP spid="168971" grpId="0"/>
      <p:bldP spid="16897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文本框 203777"/>
          <p:cNvSpPr txBox="1"/>
          <p:nvPr/>
        </p:nvSpPr>
        <p:spPr>
          <a:xfrm>
            <a:off x="34925" y="1989138"/>
            <a:ext cx="8963025" cy="1616075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lIns="90000" tIns="46800" rIns="90000" bIns="46800">
            <a:spAutoFit/>
          </a:bodyPr>
          <a:lstStyle/>
          <a:p>
            <a:pPr eaLnBrk="0" hangingPunct="0"/>
            <a:r>
              <a:rPr lang="en-US" altLang="zh-CN" sz="5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5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、你喜欢什么时候的景色？为什么？</a:t>
            </a:r>
          </a:p>
        </p:txBody>
      </p:sp>
      <p:sp>
        <p:nvSpPr>
          <p:cNvPr id="203779" name="矩形 203778"/>
          <p:cNvSpPr/>
          <p:nvPr/>
        </p:nvSpPr>
        <p:spPr>
          <a:xfrm>
            <a:off x="1763713" y="692150"/>
            <a:ext cx="5924550" cy="854075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eaLnBrk="0" hangingPunct="0"/>
            <a:r>
              <a:rPr lang="zh-CN" altLang="en-US" sz="5000" dirty="0">
                <a:solidFill>
                  <a:srgbClr val="FF3300"/>
                </a:solidFill>
                <a:latin typeface="宋体" panose="02010600030101010101" pitchFamily="2" charset="-122"/>
              </a:rPr>
              <a:t>读第三、四自然段。</a:t>
            </a:r>
          </a:p>
        </p:txBody>
      </p:sp>
      <p:sp>
        <p:nvSpPr>
          <p:cNvPr id="203780" name="文本框 203779"/>
          <p:cNvSpPr txBox="1"/>
          <p:nvPr/>
        </p:nvSpPr>
        <p:spPr>
          <a:xfrm>
            <a:off x="107950" y="4076700"/>
            <a:ext cx="9436100" cy="854075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eaLnBrk="0" hangingPunct="0"/>
            <a:r>
              <a:rPr lang="en-US" altLang="zh-CN" sz="5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5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、把你喜欢的景色大声读出来。</a:t>
            </a:r>
          </a:p>
        </p:txBody>
      </p:sp>
      <p:sp>
        <p:nvSpPr>
          <p:cNvPr id="28676" name="矩形 203780"/>
          <p:cNvSpPr/>
          <p:nvPr/>
        </p:nvSpPr>
        <p:spPr>
          <a:xfrm>
            <a:off x="6372225" y="188913"/>
            <a:ext cx="1408113" cy="4826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日月潭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37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37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37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78" grpId="0" bldLvl="0" animBg="1"/>
      <p:bldP spid="203779" grpId="0" bldLvl="0" animBg="1"/>
      <p:bldP spid="20378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219137"/>
          <p:cNvSpPr txBox="1"/>
          <p:nvPr/>
        </p:nvSpPr>
        <p:spPr>
          <a:xfrm>
            <a:off x="468313" y="188913"/>
            <a:ext cx="8424862" cy="21685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5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en-US" altLang="zh-CN" sz="45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※ </a:t>
            </a:r>
            <a:r>
              <a:rPr lang="zh-CN" altLang="en-US" sz="45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清晨，湖面上飘着雾。天边的晨星和山上的灯光，倒映在湖水中。</a:t>
            </a:r>
          </a:p>
        </p:txBody>
      </p:sp>
      <p:sp>
        <p:nvSpPr>
          <p:cNvPr id="30722" name="文本框 219138"/>
          <p:cNvSpPr txBox="1"/>
          <p:nvPr/>
        </p:nvSpPr>
        <p:spPr>
          <a:xfrm>
            <a:off x="395288" y="2420938"/>
            <a:ext cx="8497887" cy="286131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500" b="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en-US" altLang="zh-CN" sz="45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※ </a:t>
            </a:r>
            <a:r>
              <a:rPr lang="zh-CN" altLang="en-US" sz="45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清晨，湖面上飘着薄薄的雾。天边的 晨 星 和 山 上的点点灯光，  隐隐约约地倒映在湖水中。</a:t>
            </a:r>
          </a:p>
        </p:txBody>
      </p:sp>
      <p:sp>
        <p:nvSpPr>
          <p:cNvPr id="219143" name="直接连接符 219142"/>
          <p:cNvSpPr/>
          <p:nvPr/>
        </p:nvSpPr>
        <p:spPr>
          <a:xfrm>
            <a:off x="6588125" y="3141663"/>
            <a:ext cx="1584325" cy="0"/>
          </a:xfrm>
          <a:prstGeom prst="line">
            <a:avLst/>
          </a:prstGeom>
          <a:ln w="762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9144" name="直接连接符 219143"/>
          <p:cNvSpPr/>
          <p:nvPr/>
        </p:nvSpPr>
        <p:spPr>
          <a:xfrm>
            <a:off x="6443663" y="3860800"/>
            <a:ext cx="1008062" cy="0"/>
          </a:xfrm>
          <a:prstGeom prst="line">
            <a:avLst/>
          </a:prstGeom>
          <a:ln w="762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9145" name="直接连接符 219144"/>
          <p:cNvSpPr/>
          <p:nvPr/>
        </p:nvSpPr>
        <p:spPr>
          <a:xfrm>
            <a:off x="1908175" y="4508500"/>
            <a:ext cx="2016125" cy="0"/>
          </a:xfrm>
          <a:prstGeom prst="line">
            <a:avLst/>
          </a:prstGeom>
          <a:ln w="762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27" name="矩形 30726"/>
          <p:cNvSpPr/>
          <p:nvPr/>
        </p:nvSpPr>
        <p:spPr>
          <a:xfrm>
            <a:off x="2203450" y="4286250"/>
            <a:ext cx="6207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00" b="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b="0">
                <a:solidFill>
                  <a:schemeClr val="bg1"/>
                </a:solidFill>
                <a:latin typeface="Arial" panose="020B0604020202020204" pitchFamily="34" charset="0"/>
              </a:rPr>
              <a:t>http://</a:t>
            </a:r>
            <a:r>
              <a:rPr lang="en-US" altLang="zh-CN" sz="100" b="0" dirty="0" err="1">
                <a:solidFill>
                  <a:schemeClr val="bg1"/>
                </a:solidFill>
                <a:latin typeface="Arial" panose="020B0604020202020204" pitchFamily="34" charset="0"/>
              </a:rPr>
              <a:t>www.LSPJY.com</a:t>
            </a:r>
            <a:r>
              <a:rPr lang="en-US" altLang="zh-CN" sz="100" b="0">
                <a:solidFill>
                  <a:schemeClr val="bg1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100" b="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b="0">
                <a:solidFill>
                  <a:schemeClr val="bg1"/>
                </a:solidFill>
                <a:latin typeface="Arial" panose="020B0604020202020204" pitchFamily="34" charset="0"/>
              </a:rPr>
              <a:t>http://</a:t>
            </a:r>
            <a:r>
              <a:rPr lang="en-US" altLang="zh-CN" sz="100" b="0" dirty="0" err="1">
                <a:solidFill>
                  <a:schemeClr val="bg1"/>
                </a:solidFill>
                <a:latin typeface="Arial" panose="020B0604020202020204" pitchFamily="34" charset="0"/>
              </a:rPr>
              <a:t>cz.Lspjy.com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9290" y="5252720"/>
            <a:ext cx="7790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对比两个句子，那个句子更好？为什么？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220167" descr="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标题 22016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sp>
        <p:nvSpPr>
          <p:cNvPr id="31747" name="文本占位符 22016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endParaRPr lang="zh-CN" altLang="en-US" dirty="0"/>
          </a:p>
        </p:txBody>
      </p:sp>
      <p:sp>
        <p:nvSpPr>
          <p:cNvPr id="220165" name="文本框 220164"/>
          <p:cNvSpPr txBox="1"/>
          <p:nvPr/>
        </p:nvSpPr>
        <p:spPr>
          <a:xfrm>
            <a:off x="395288" y="260350"/>
            <a:ext cx="8748712" cy="23780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5000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   </a:t>
            </a:r>
            <a:r>
              <a:rPr lang="zh-CN" altLang="en-US" sz="50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中午，太阳高照，整个日月潭的美景和周围的建筑，都</a:t>
            </a:r>
            <a:r>
              <a:rPr lang="zh-CN" altLang="en-US" sz="5000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清晰</a:t>
            </a:r>
            <a:r>
              <a:rPr lang="zh-CN" altLang="en-US" sz="50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地展现在眼前。</a:t>
            </a:r>
          </a:p>
        </p:txBody>
      </p:sp>
      <p:sp>
        <p:nvSpPr>
          <p:cNvPr id="31749" name="文本框 220168"/>
          <p:cNvSpPr txBox="1"/>
          <p:nvPr/>
        </p:nvSpPr>
        <p:spPr>
          <a:xfrm>
            <a:off x="2627313" y="3789363"/>
            <a:ext cx="6048375" cy="25304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从上到下：</a:t>
            </a:r>
          </a:p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天空（白云、阳光、鸟儿）</a:t>
            </a:r>
          </a:p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地面（树木、小湖、古迹）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20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文本框 212993"/>
          <p:cNvSpPr txBox="1"/>
          <p:nvPr/>
        </p:nvSpPr>
        <p:spPr>
          <a:xfrm>
            <a:off x="53023" y="1080135"/>
            <a:ext cx="8675687" cy="295465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lIns="90000" tIns="46800" rIns="90000" bIns="4680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4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这里有起伏的群山，茂盛的树木，古代留下来的遗迹和建筑物。真是个旅游的好地方！</a:t>
            </a:r>
            <a:r>
              <a:rPr lang="zh-CN" altLang="en-US" sz="48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难怪说</a:t>
            </a:r>
            <a:r>
              <a:rPr lang="en-US" altLang="zh-CN" sz="48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</a:p>
        </p:txBody>
      </p:sp>
      <p:sp>
        <p:nvSpPr>
          <p:cNvPr id="212996" name="矩形 212995"/>
          <p:cNvSpPr/>
          <p:nvPr/>
        </p:nvSpPr>
        <p:spPr>
          <a:xfrm>
            <a:off x="917258" y="4143693"/>
            <a:ext cx="7308850" cy="16160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en-US" altLang="zh-CN" sz="5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5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日月潭风光秀丽，吸引了许许多多的中外游客。</a:t>
            </a:r>
          </a:p>
        </p:txBody>
      </p:sp>
      <p:sp>
        <p:nvSpPr>
          <p:cNvPr id="34821" name="矩形 34820"/>
          <p:cNvSpPr/>
          <p:nvPr/>
        </p:nvSpPr>
        <p:spPr>
          <a:xfrm>
            <a:off x="2203450" y="4286250"/>
            <a:ext cx="6207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00" b="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b="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b="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b="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4822" name="矩形 34821"/>
          <p:cNvSpPr/>
          <p:nvPr/>
        </p:nvSpPr>
        <p:spPr>
          <a:xfrm>
            <a:off x="2419350" y="4502150"/>
            <a:ext cx="6207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00" b="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b="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b="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b="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4" grpId="0" bldLvl="0" animBg="1"/>
      <p:bldP spid="21299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7" name="Text Box 5"/>
          <p:cNvSpPr txBox="1">
            <a:spLocks noChangeArrowheads="1"/>
          </p:cNvSpPr>
          <p:nvPr/>
        </p:nvSpPr>
        <p:spPr bwMode="auto">
          <a:xfrm>
            <a:off x="900113" y="2492375"/>
            <a:ext cx="7070725" cy="28924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lnSpc>
                <a:spcPct val="170000"/>
              </a:lnSpc>
              <a:defRPr/>
            </a:pPr>
            <a:r>
              <a:rPr lang="zh-CN" altLang="en-US">
                <a:latin typeface="楷体_GB2312" pitchFamily="49" charset="-122"/>
                <a:ea typeface="楷体_GB2312" pitchFamily="49" charset="-122"/>
                <a:cs typeface="+mn-cs"/>
              </a:rPr>
              <a:t>（    ）的湖水  （    ）的雾</a:t>
            </a:r>
          </a:p>
          <a:p>
            <a:pPr eaLnBrk="0" hangingPunct="0">
              <a:lnSpc>
                <a:spcPct val="170000"/>
              </a:lnSpc>
              <a:defRPr/>
            </a:pPr>
            <a:r>
              <a:rPr lang="zh-CN" altLang="en-US">
                <a:latin typeface="楷体_GB2312" pitchFamily="49" charset="-122"/>
                <a:ea typeface="楷体_GB2312" pitchFamily="49" charset="-122"/>
                <a:cs typeface="+mn-cs"/>
              </a:rPr>
              <a:t>（    ）的太阳  （    ）的树木</a:t>
            </a:r>
          </a:p>
          <a:p>
            <a:pPr eaLnBrk="0" hangingPunct="0">
              <a:lnSpc>
                <a:spcPct val="170000"/>
              </a:lnSpc>
              <a:defRPr/>
            </a:pPr>
            <a:r>
              <a:rPr lang="zh-CN" altLang="en-US">
                <a:latin typeface="楷体_GB2312" pitchFamily="49" charset="-122"/>
                <a:ea typeface="楷体_GB2312" pitchFamily="49" charset="-122"/>
                <a:cs typeface="+mn-cs"/>
              </a:rPr>
              <a:t>（    ）的月亮  （    ）的小岛</a:t>
            </a:r>
          </a:p>
        </p:txBody>
      </p:sp>
      <p:pic>
        <p:nvPicPr>
          <p:cNvPr id="31746" name="Picture 8" descr="D:\Desktop\64bd6ab5be214a2de85a82cd91ac4e2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1143000"/>
            <a:ext cx="2781300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2203450" y="4286250"/>
            <a:ext cx="620713" cy="107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</a:t>
            </a:r>
            <a:r>
              <a:rPr lang="en-US" altLang="zh-CN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   </a:t>
            </a:r>
            <a:r>
              <a:rPr lang="zh-CN" altLang="en-US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/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2419350" y="4502150"/>
            <a:ext cx="620713" cy="107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</a:t>
            </a:r>
            <a:r>
              <a:rPr lang="en-US" altLang="zh-CN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   </a:t>
            </a:r>
            <a:r>
              <a:rPr lang="zh-CN" altLang="en-US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b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/>
          </a:p>
        </p:txBody>
      </p:sp>
      <p:sp>
        <p:nvSpPr>
          <p:cNvPr id="2" name="文本框 1"/>
          <p:cNvSpPr txBox="1"/>
          <p:nvPr/>
        </p:nvSpPr>
        <p:spPr>
          <a:xfrm>
            <a:off x="1427480" y="2885440"/>
            <a:ext cx="1128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碧绿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90955" y="3749040"/>
            <a:ext cx="1128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圆圆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0955" y="4610100"/>
            <a:ext cx="1128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弯弯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46980" y="3749040"/>
            <a:ext cx="1128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茂盛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46980" y="2885440"/>
            <a:ext cx="1128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薄薄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46980" y="4610100"/>
            <a:ext cx="1128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美丽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7" grpId="0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8" name="Text Box 4"/>
          <p:cNvSpPr txBox="1">
            <a:spLocks noChangeArrowheads="1"/>
          </p:cNvSpPr>
          <p:nvPr/>
        </p:nvSpPr>
        <p:spPr bwMode="auto">
          <a:xfrm>
            <a:off x="684213" y="1412875"/>
            <a:ext cx="7775575" cy="42116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lIns="90000" tIns="46800" rIns="90000" bIns="46800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>
                <a:latin typeface="楷体_GB2312" pitchFamily="49" charset="-122"/>
                <a:ea typeface="楷体_GB2312" pitchFamily="49" charset="-122"/>
                <a:cs typeface="+mn-cs"/>
              </a:rPr>
              <a:t>    </a:t>
            </a:r>
            <a:r>
              <a:rPr lang="zh-CN" altLang="en-US">
                <a:latin typeface="楷体_GB2312" pitchFamily="49" charset="-122"/>
                <a:ea typeface="楷体_GB2312" pitchFamily="49" charset="-122"/>
                <a:cs typeface="+mn-cs"/>
              </a:rPr>
              <a:t>台湾是我国的第一大岛，那里风光秀丽，物产丰富。两岸人民日日夜夜都在盼望着祖国早点统一。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>
                <a:latin typeface="楷体_GB2312" pitchFamily="49" charset="-122"/>
                <a:ea typeface="楷体_GB2312" pitchFamily="49" charset="-122"/>
                <a:cs typeface="+mn-cs"/>
              </a:rPr>
              <a:t>    今天，我们要学习一篇介绍我国宝岛台湾秀美山川的课文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87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Text Box 2"/>
          <p:cNvSpPr txBox="1">
            <a:spLocks noChangeArrowheads="1"/>
          </p:cNvSpPr>
          <p:nvPr/>
        </p:nvSpPr>
        <p:spPr bwMode="auto">
          <a:xfrm>
            <a:off x="785813" y="3000375"/>
            <a:ext cx="7705725" cy="97853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lIns="90000" tIns="46800" rIns="90000" bIns="46800">
            <a:spAutoFit/>
          </a:bodyPr>
          <a:lstStyle/>
          <a:p>
            <a:pPr eaLnBrk="0" hangingPunct="0">
              <a:lnSpc>
                <a:spcPct val="160000"/>
              </a:lnSpc>
              <a:defRPr/>
            </a:pPr>
            <a:r>
              <a:rPr lang="en-US" altLang="zh-CN" dirty="0">
                <a:latin typeface="楷体_GB2312" pitchFamily="49" charset="-122"/>
                <a:ea typeface="楷体_GB2312" pitchFamily="49" charset="-122"/>
                <a:cs typeface="+mn-cs"/>
              </a:rPr>
              <a:t>  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  <a:cs typeface="+mn-cs"/>
              </a:rPr>
              <a:t>学习了这篇课文，你想说点什么？</a:t>
            </a:r>
          </a:p>
        </p:txBody>
      </p:sp>
      <p:pic>
        <p:nvPicPr>
          <p:cNvPr id="32770" name="Picture 5" descr="D:\桌面\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500063"/>
            <a:ext cx="4868863" cy="223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示意图四"/>
          <p:cNvPicPr>
            <a:picLocks noChangeAspect="1" noChangeArrowheads="1"/>
          </p:cNvPicPr>
          <p:nvPr/>
        </p:nvPicPr>
        <p:blipFill>
          <a:blip r:embed="rId2"/>
          <a:srcRect t="5902" b="2409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20" name="Text Box 4"/>
          <p:cNvSpPr txBox="1">
            <a:spLocks noChangeArrowheads="1"/>
          </p:cNvSpPr>
          <p:nvPr/>
        </p:nvSpPr>
        <p:spPr bwMode="auto">
          <a:xfrm>
            <a:off x="5795963" y="2205038"/>
            <a:ext cx="1279525" cy="51911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北京</a:t>
            </a:r>
          </a:p>
        </p:txBody>
      </p:sp>
      <p:sp>
        <p:nvSpPr>
          <p:cNvPr id="111785" name="Text Box 169"/>
          <p:cNvSpPr txBox="1">
            <a:spLocks noChangeArrowheads="1"/>
          </p:cNvSpPr>
          <p:nvPr/>
        </p:nvSpPr>
        <p:spPr bwMode="auto">
          <a:xfrm>
            <a:off x="1476375" y="2924175"/>
            <a:ext cx="6264275" cy="7620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lIns="90000" tIns="46800" rIns="90000" bIns="46800">
            <a:spAutoFit/>
          </a:bodyPr>
          <a:lstStyle/>
          <a:p>
            <a:pPr algn="dist" eaLnBrk="0" hangingPunct="0">
              <a:defRPr/>
            </a:pPr>
            <a:r>
              <a:rPr lang="zh-CN" altLang="en-US" sz="44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中华人民共和国</a:t>
            </a:r>
          </a:p>
        </p:txBody>
      </p:sp>
      <p:sp>
        <p:nvSpPr>
          <p:cNvPr id="111786" name="Text Box 170"/>
          <p:cNvSpPr txBox="1">
            <a:spLocks noChangeArrowheads="1"/>
          </p:cNvSpPr>
          <p:nvPr/>
        </p:nvSpPr>
        <p:spPr bwMode="auto">
          <a:xfrm>
            <a:off x="38100" y="6165850"/>
            <a:ext cx="5686425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defRPr/>
            </a:pPr>
            <a:r>
              <a:rPr lang="zh-CN" altLang="en-US">
                <a:latin typeface="楷体_GB2312" pitchFamily="49" charset="-122"/>
                <a:ea typeface="楷体_GB2312" pitchFamily="49" charset="-122"/>
                <a:cs typeface="+mn-cs"/>
              </a:rPr>
              <a:t>你能在地图上找到台湾吗？</a:t>
            </a:r>
          </a:p>
        </p:txBody>
      </p:sp>
      <p:sp>
        <p:nvSpPr>
          <p:cNvPr id="111787" name="AutoShape 171"/>
          <p:cNvSpPr/>
          <p:nvPr/>
        </p:nvSpPr>
        <p:spPr bwMode="auto">
          <a:xfrm>
            <a:off x="8027988" y="5661025"/>
            <a:ext cx="914400" cy="6096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7537"/>
              <a:gd name="adj5" fmla="val -69792"/>
              <a:gd name="adj6" fmla="val -24134"/>
            </a:avLst>
          </a:prstGeom>
          <a:solidFill>
            <a:srgbClr val="CCFFFF"/>
          </a:solidFill>
          <a:ln w="19050">
            <a:solidFill>
              <a:srgbClr val="FF0000"/>
            </a:solidFill>
            <a:miter lim="800000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/>
          <a:lstStyle/>
          <a:p>
            <a:pPr algn="ctr" eaLnBrk="0" hangingPunct="0">
              <a:defRPr/>
            </a:pPr>
            <a:r>
              <a:rPr lang="zh-CN" altLang="en-US" sz="28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台湾</a:t>
            </a:r>
          </a:p>
        </p:txBody>
      </p:sp>
      <p:pic>
        <p:nvPicPr>
          <p:cNvPr id="15366" name="Picture 6" descr="D:\桌面\问题导入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351213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7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17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17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1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1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1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1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0" grpId="0" autoUpdateAnimBg="0"/>
      <p:bldP spid="111785" grpId="0"/>
      <p:bldP spid="111786" grpId="0"/>
      <p:bldP spid="11178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76" name="Rectangle 12"/>
          <p:cNvSpPr>
            <a:spLocks noChangeArrowheads="1"/>
          </p:cNvSpPr>
          <p:nvPr/>
        </p:nvSpPr>
        <p:spPr bwMode="auto">
          <a:xfrm>
            <a:off x="558800" y="1151255"/>
            <a:ext cx="7822565" cy="50228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 lIns="90000" tIns="46800" rIns="90000" bIns="46800" anchor="ctr">
            <a:spAutoFit/>
          </a:bodyPr>
          <a:lstStyle/>
          <a:p>
            <a:pPr>
              <a:defRPr/>
            </a:pPr>
            <a:r>
              <a:rPr lang="en-US" altLang="zh-CN" sz="4400" b="0" dirty="0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tán  w</a:t>
            </a:r>
            <a:r>
              <a:rPr lang="en-US" altLang="zh-CN" sz="4400" dirty="0" err="1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ā</a:t>
            </a:r>
            <a:r>
              <a:rPr lang="en-US" altLang="zh-CN" sz="4400" b="0" dirty="0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n</a:t>
            </a:r>
            <a:r>
              <a:rPr lang="zh-CN" altLang="en-US" sz="4400" b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　</a:t>
            </a:r>
            <a:r>
              <a:rPr lang="en-US" altLang="zh-CN" sz="4400" b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hú  </a:t>
            </a:r>
            <a:r>
              <a:rPr lang="en-US" altLang="zh-CN" sz="4400" b="0" dirty="0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rào</a:t>
            </a:r>
            <a:r>
              <a:rPr lang="zh-CN" altLang="en-US" sz="4400" b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　</a:t>
            </a:r>
            <a:r>
              <a:rPr lang="en-US" altLang="zh-CN" sz="4400" b="0" dirty="0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mào</a:t>
            </a:r>
            <a:r>
              <a:rPr lang="zh-CN" altLang="en-US" sz="4400" b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r>
              <a:rPr lang="zh-CN" altLang="en-US" sz="4400" b="0" dirty="0"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　 </a:t>
            </a:r>
            <a:endParaRPr lang="en-US" altLang="zh-CN" sz="4000" b="0" dirty="0"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  <a:p>
            <a:pPr>
              <a:defRPr/>
            </a:pPr>
            <a:r>
              <a:rPr lang="zh-CN" altLang="en-US" sz="54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潭  湾  湖  绕  茂      </a:t>
            </a:r>
            <a:r>
              <a:rPr lang="zh-CN" altLang="en-US" sz="4400" dirty="0">
                <a:solidFill>
                  <a:srgbClr val="087229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　</a:t>
            </a:r>
          </a:p>
          <a:p>
            <a:pPr>
              <a:spcBef>
                <a:spcPct val="60000"/>
              </a:spcBef>
              <a:defRPr/>
            </a:pPr>
            <a:r>
              <a:rPr lang="en-US" altLang="zh-CN" sz="4400" b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shèn</a:t>
            </a:r>
            <a:r>
              <a:rPr lang="en-US" altLang="zh-CN" sz="4400" b="0" dirty="0">
                <a:latin typeface="Vrinda" panose="020B0502040204020203" charset="0"/>
                <a:ea typeface="黑体" panose="02010609060101010101" pitchFamily="2" charset="-122"/>
                <a:cs typeface="Vrinda" panose="020B0502040204020203" charset="0"/>
                <a:sym typeface="+mn-ea"/>
              </a:rPr>
              <a:t>g </a:t>
            </a:r>
            <a:r>
              <a:rPr lang="en-US" altLang="zh-CN" sz="4400" b="0" dirty="0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yǐn  wéi  shèn</a:t>
            </a:r>
            <a:r>
              <a:rPr lang="en-US" altLang="zh-CN" sz="4400" b="0" dirty="0">
                <a:latin typeface="Vrinda" panose="020B0502040204020203" charset="0"/>
                <a:ea typeface="黑体" panose="02010609060101010101" pitchFamily="2" charset="-122"/>
                <a:cs typeface="Vrinda" panose="020B0502040204020203" charset="0"/>
                <a:sym typeface="+mn-ea"/>
              </a:rPr>
              <a:t>g</a:t>
            </a:r>
            <a:r>
              <a:rPr lang="en-US" altLang="zh-CN" sz="4400" b="0" dirty="0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yān</a:t>
            </a:r>
            <a:r>
              <a:rPr lang="en-US" altLang="zh-CN" sz="4400" b="0" dirty="0">
                <a:latin typeface="Vrinda" panose="020B0502040204020203" charset="0"/>
                <a:ea typeface="黑体" panose="02010609060101010101" pitchFamily="2" charset="-122"/>
                <a:cs typeface="Vrinda" panose="020B0502040204020203" charset="0"/>
                <a:sym typeface="+mn-ea"/>
              </a:rPr>
              <a:t>g</a:t>
            </a:r>
            <a:r>
              <a:rPr lang="en-US" altLang="zh-CN" sz="4400" b="0" dirty="0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</a:t>
            </a:r>
            <a:endParaRPr lang="en-US" altLang="zh-CN" sz="4000" b="0" dirty="0">
              <a:solidFill>
                <a:srgbClr val="087229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  <a:p>
            <a:pPr>
              <a:defRPr/>
            </a:pPr>
            <a:r>
              <a:rPr lang="zh-CN" altLang="en-US" sz="54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盛   隐  </a:t>
            </a:r>
            <a:r>
              <a:rPr lang="zh-CN" altLang="en-US" sz="54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围   胜   央   </a:t>
            </a:r>
          </a:p>
          <a:p>
            <a:pPr>
              <a:defRPr/>
            </a:pPr>
            <a:r>
              <a:rPr lang="en-US" altLang="zh-CN" sz="4400" b="0" dirty="0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d</a:t>
            </a:r>
            <a:r>
              <a:rPr lang="en-US" altLang="zh-CN" sz="4400" b="0" dirty="0" err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2" charset="-122"/>
                <a:sym typeface="+mn-ea"/>
              </a:rPr>
              <a:t>ǎ</a:t>
            </a:r>
            <a:r>
              <a:rPr lang="en-US" altLang="zh-CN" sz="4400" b="0" dirty="0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o  shā  tón</a:t>
            </a:r>
            <a:r>
              <a:rPr lang="en-US" altLang="zh-CN" sz="4400" b="0" dirty="0">
                <a:latin typeface="Vrinda" panose="020B0502040204020203" charset="0"/>
                <a:ea typeface="黑体" panose="02010609060101010101" pitchFamily="2" charset="-122"/>
                <a:cs typeface="Vrinda" panose="020B0502040204020203" charset="0"/>
                <a:sym typeface="+mn-ea"/>
              </a:rPr>
              <a:t>g </a:t>
            </a:r>
            <a:r>
              <a:rPr lang="en-US" altLang="zh-CN" sz="4400" b="0" dirty="0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jìn</a:t>
            </a:r>
            <a:r>
              <a:rPr lang="en-US" altLang="zh-CN" sz="4400" b="0" dirty="0">
                <a:latin typeface="Vrinda" panose="020B0502040204020203" charset="0"/>
                <a:ea typeface="黑体" panose="02010609060101010101" pitchFamily="2" charset="-122"/>
                <a:cs typeface="Vrinda" panose="020B0502040204020203" charset="0"/>
                <a:sym typeface="+mn-ea"/>
              </a:rPr>
              <a:t>g</a:t>
            </a:r>
            <a:r>
              <a:rPr lang="en-US" altLang="zh-CN" sz="4400" b="0" dirty="0" err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yǐn  kè</a:t>
            </a:r>
            <a:endParaRPr lang="en-US" altLang="zh-CN" sz="5400" b="0" dirty="0" err="1">
              <a:solidFill>
                <a:srgbClr val="087229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  <a:sym typeface="+mn-ea"/>
            </a:endParaRPr>
          </a:p>
          <a:p>
            <a:pPr>
              <a:defRPr/>
            </a:pPr>
            <a:r>
              <a:rPr lang="zh-CN" altLang="en-US" sz="54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岛  纱  童   境  引 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8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76" name="Rectangle 12"/>
          <p:cNvSpPr>
            <a:spLocks noChangeArrowheads="1"/>
          </p:cNvSpPr>
          <p:nvPr/>
        </p:nvSpPr>
        <p:spPr bwMode="auto">
          <a:xfrm>
            <a:off x="558800" y="1746568"/>
            <a:ext cx="7822565" cy="38322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 lIns="90000" tIns="46800" rIns="90000" bIns="46800" anchor="ctr">
            <a:spAutoFit/>
          </a:bodyPr>
          <a:lstStyle/>
          <a:p>
            <a:pPr eaLnBrk="1" latinLnBrk="0" hangingPunct="1">
              <a:lnSpc>
                <a:spcPct val="150000"/>
              </a:lnSpc>
              <a:defRPr/>
            </a:pPr>
            <a:r>
              <a:rPr lang="zh-CN" altLang="en-US" sz="54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潭  湾  湖  绕  茂      </a:t>
            </a:r>
            <a:r>
              <a:rPr lang="zh-CN" altLang="en-US" sz="4400" dirty="0">
                <a:solidFill>
                  <a:srgbClr val="087229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　</a:t>
            </a:r>
            <a:endParaRPr lang="en-US" altLang="zh-CN" sz="4000" b="0" dirty="0">
              <a:solidFill>
                <a:srgbClr val="087229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  <a:p>
            <a:pPr eaLnBrk="1" latinLnBrk="0" hangingPunct="1">
              <a:lnSpc>
                <a:spcPct val="150000"/>
              </a:lnSpc>
              <a:defRPr/>
            </a:pPr>
            <a:r>
              <a:rPr lang="zh-CN" altLang="en-US" sz="54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盛   隐  </a:t>
            </a:r>
            <a:r>
              <a:rPr lang="zh-CN" altLang="en-US" sz="54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围   胜   央   </a:t>
            </a:r>
          </a:p>
          <a:p>
            <a:pPr eaLnBrk="1" latinLnBrk="0" hangingPunct="1">
              <a:lnSpc>
                <a:spcPct val="150000"/>
              </a:lnSpc>
              <a:defRPr/>
            </a:pPr>
            <a:r>
              <a:rPr lang="zh-CN" altLang="en-US" sz="54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岛  纱  童  境  引 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8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5"/>
          <p:cNvSpPr txBox="1">
            <a:spLocks noChangeArrowheads="1"/>
          </p:cNvSpPr>
          <p:nvPr/>
        </p:nvSpPr>
        <p:spPr bwMode="auto">
          <a:xfrm>
            <a:off x="971550" y="4078288"/>
            <a:ext cx="180975" cy="30162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algn="dist" eaLnBrk="0" hangingPunct="0">
              <a:lnSpc>
                <a:spcPct val="160000"/>
              </a:lnSpc>
              <a:defRPr/>
            </a:pPr>
            <a:endParaRPr lang="en-US" altLang="zh-CN" sz="4000"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algn="dist" eaLnBrk="0" hangingPunct="0">
              <a:lnSpc>
                <a:spcPct val="160000"/>
              </a:lnSpc>
              <a:defRPr/>
            </a:pPr>
            <a:endParaRPr lang="en-US" altLang="zh-CN" sz="4000"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algn="dist" eaLnBrk="0" hangingPunct="0">
              <a:lnSpc>
                <a:spcPct val="160000"/>
              </a:lnSpc>
              <a:defRPr/>
            </a:pPr>
            <a:endParaRPr lang="en-US" altLang="zh-CN" sz="4000"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grpSp>
        <p:nvGrpSpPr>
          <p:cNvPr id="119818" name="Group 10"/>
          <p:cNvGrpSpPr/>
          <p:nvPr/>
        </p:nvGrpSpPr>
        <p:grpSpPr bwMode="auto">
          <a:xfrm>
            <a:off x="2700338" y="619125"/>
            <a:ext cx="3960812" cy="2449513"/>
            <a:chOff x="1338" y="1207"/>
            <a:chExt cx="2495" cy="1543"/>
          </a:xfrm>
        </p:grpSpPr>
        <p:sp>
          <p:nvSpPr>
            <p:cNvPr id="18444" name="AutoShape 9"/>
            <p:cNvSpPr>
              <a:spLocks noChangeArrowheads="1"/>
            </p:cNvSpPr>
            <p:nvPr/>
          </p:nvSpPr>
          <p:spPr bwMode="auto">
            <a:xfrm>
              <a:off x="1338" y="1207"/>
              <a:ext cx="2495" cy="1543"/>
            </a:xfrm>
            <a:prstGeom prst="irregularSeal1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18445" name="WordArt 8"/>
            <p:cNvSpPr>
              <a:spLocks noChangeArrowheads="1" noChangeShapeType="1" noTextEdit="1"/>
            </p:cNvSpPr>
            <p:nvPr/>
          </p:nvSpPr>
          <p:spPr bwMode="auto">
            <a:xfrm>
              <a:off x="1927" y="1616"/>
              <a:ext cx="1316" cy="680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32056"/>
                </a:avLst>
              </a:prstTxWarp>
            </a:bodyPr>
            <a:lstStyle/>
            <a:p>
              <a:pPr algn="ctr"/>
              <a:r>
                <a:rPr lang="zh-CN" altLang="en-US" kern="10">
                  <a:ln w="9525">
                    <a:solidFill>
                      <a:schemeClr val="bg1"/>
                    </a:solidFill>
                    <a:round/>
                  </a:ln>
                  <a:solidFill>
                    <a:srgbClr val="FF0000"/>
                  </a:solidFill>
                  <a:effectLst>
                    <a:outerShdw dist="38100" algn="l" rotWithShape="0">
                      <a:srgbClr val="000000">
                        <a:alpha val="39998"/>
                      </a:srgbClr>
                    </a:outerShdw>
                  </a:effectLst>
                </a:rPr>
                <a:t>我会读</a:t>
              </a:r>
            </a:p>
          </p:txBody>
        </p:sp>
      </p:grpSp>
      <p:sp>
        <p:nvSpPr>
          <p:cNvPr id="119819" name="AutoShape 11"/>
          <p:cNvSpPr>
            <a:spLocks noChangeArrowheads="1"/>
          </p:cNvSpPr>
          <p:nvPr/>
        </p:nvSpPr>
        <p:spPr bwMode="auto">
          <a:xfrm>
            <a:off x="539750" y="2997200"/>
            <a:ext cx="2519363" cy="720725"/>
          </a:xfrm>
          <a:prstGeom prst="homePlate">
            <a:avLst>
              <a:gd name="adj" fmla="val 87390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56796" dir="3806097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zh-CN" altLang="en-US">
                <a:latin typeface="楷体_GB2312" pitchFamily="49" charset="-122"/>
                <a:ea typeface="楷体_GB2312" pitchFamily="49" charset="-122"/>
                <a:cs typeface="+mn-cs"/>
              </a:rPr>
              <a:t>群山</a:t>
            </a:r>
          </a:p>
        </p:txBody>
      </p:sp>
      <p:sp>
        <p:nvSpPr>
          <p:cNvPr id="119821" name="AutoShape 13"/>
          <p:cNvSpPr>
            <a:spLocks noChangeArrowheads="1"/>
          </p:cNvSpPr>
          <p:nvPr/>
        </p:nvSpPr>
        <p:spPr bwMode="auto">
          <a:xfrm>
            <a:off x="3276600" y="2997200"/>
            <a:ext cx="2519363" cy="720725"/>
          </a:xfrm>
          <a:prstGeom prst="homePlate">
            <a:avLst>
              <a:gd name="adj" fmla="val 87390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56796" dir="3806097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zh-CN" altLang="en-US">
                <a:latin typeface="楷体_GB2312" pitchFamily="49" charset="-122"/>
                <a:ea typeface="楷体_GB2312" pitchFamily="49" charset="-122"/>
                <a:cs typeface="+mn-cs"/>
              </a:rPr>
              <a:t>树木</a:t>
            </a:r>
          </a:p>
        </p:txBody>
      </p:sp>
      <p:sp>
        <p:nvSpPr>
          <p:cNvPr id="119822" name="AutoShape 14"/>
          <p:cNvSpPr>
            <a:spLocks noChangeArrowheads="1"/>
          </p:cNvSpPr>
          <p:nvPr/>
        </p:nvSpPr>
        <p:spPr bwMode="auto">
          <a:xfrm>
            <a:off x="6011863" y="2997200"/>
            <a:ext cx="2519362" cy="720725"/>
          </a:xfrm>
          <a:prstGeom prst="homePlate">
            <a:avLst>
              <a:gd name="adj" fmla="val 87390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56796" dir="3806097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zh-CN" altLang="en-US"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名胜古迹</a:t>
            </a:r>
            <a:endParaRPr lang="zh-CN" altLang="en-US"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19823" name="AutoShape 15"/>
          <p:cNvSpPr>
            <a:spLocks noChangeArrowheads="1"/>
          </p:cNvSpPr>
          <p:nvPr/>
        </p:nvSpPr>
        <p:spPr bwMode="auto">
          <a:xfrm>
            <a:off x="539750" y="4005263"/>
            <a:ext cx="2519363" cy="720725"/>
          </a:xfrm>
          <a:prstGeom prst="homePlate">
            <a:avLst>
              <a:gd name="adj" fmla="val 87390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56796" dir="3806097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zh-CN" altLang="en-US">
                <a:latin typeface="楷体_GB2312" pitchFamily="49" charset="-122"/>
                <a:ea typeface="楷体_GB2312" pitchFamily="49" charset="-122"/>
                <a:cs typeface="+mn-cs"/>
              </a:rPr>
              <a:t>中央</a:t>
            </a:r>
          </a:p>
        </p:txBody>
      </p:sp>
      <p:sp>
        <p:nvSpPr>
          <p:cNvPr id="119824" name="AutoShape 16"/>
          <p:cNvSpPr>
            <a:spLocks noChangeArrowheads="1"/>
          </p:cNvSpPr>
          <p:nvPr/>
        </p:nvSpPr>
        <p:spPr bwMode="auto">
          <a:xfrm>
            <a:off x="3276600" y="4005263"/>
            <a:ext cx="2519363" cy="720725"/>
          </a:xfrm>
          <a:prstGeom prst="homePlate">
            <a:avLst>
              <a:gd name="adj" fmla="val 87390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56796" dir="3806097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zh-CN" altLang="en-US">
                <a:latin typeface="楷体_GB2312" pitchFamily="49" charset="-122"/>
                <a:ea typeface="楷体_GB2312" pitchFamily="49" charset="-122"/>
                <a:cs typeface="+mn-cs"/>
              </a:rPr>
              <a:t>美丽</a:t>
            </a:r>
          </a:p>
        </p:txBody>
      </p:sp>
      <p:sp>
        <p:nvSpPr>
          <p:cNvPr id="119825" name="AutoShape 17"/>
          <p:cNvSpPr>
            <a:spLocks noChangeArrowheads="1"/>
          </p:cNvSpPr>
          <p:nvPr/>
        </p:nvSpPr>
        <p:spPr bwMode="auto">
          <a:xfrm>
            <a:off x="6011863" y="4005263"/>
            <a:ext cx="2519362" cy="720725"/>
          </a:xfrm>
          <a:prstGeom prst="homePlate">
            <a:avLst>
              <a:gd name="adj" fmla="val 87390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56796" dir="3806097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zh-CN" altLang="en-US">
                <a:latin typeface="楷体_GB2312" pitchFamily="49" charset="-122"/>
                <a:ea typeface="楷体_GB2312" pitchFamily="49" charset="-122"/>
                <a:cs typeface="+mn-cs"/>
              </a:rPr>
              <a:t>灯光</a:t>
            </a:r>
          </a:p>
        </p:txBody>
      </p:sp>
      <p:sp>
        <p:nvSpPr>
          <p:cNvPr id="119826" name="AutoShape 18"/>
          <p:cNvSpPr>
            <a:spLocks noChangeArrowheads="1"/>
          </p:cNvSpPr>
          <p:nvPr/>
        </p:nvSpPr>
        <p:spPr bwMode="auto">
          <a:xfrm>
            <a:off x="539750" y="5084763"/>
            <a:ext cx="2519363" cy="720725"/>
          </a:xfrm>
          <a:prstGeom prst="homePlate">
            <a:avLst>
              <a:gd name="adj" fmla="val 87390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56796" dir="3806097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zh-CN" altLang="en-US">
                <a:latin typeface="楷体_GB2312" pitchFamily="49" charset="-122"/>
                <a:ea typeface="楷体_GB2312" pitchFamily="49" charset="-122"/>
                <a:cs typeface="+mn-cs"/>
              </a:rPr>
              <a:t>中午</a:t>
            </a:r>
          </a:p>
        </p:txBody>
      </p:sp>
      <p:sp>
        <p:nvSpPr>
          <p:cNvPr id="119827" name="AutoShape 19"/>
          <p:cNvSpPr>
            <a:spLocks noChangeArrowheads="1"/>
          </p:cNvSpPr>
          <p:nvPr/>
        </p:nvSpPr>
        <p:spPr bwMode="auto">
          <a:xfrm>
            <a:off x="3276600" y="5084763"/>
            <a:ext cx="2519363" cy="720725"/>
          </a:xfrm>
          <a:prstGeom prst="homePlate">
            <a:avLst>
              <a:gd name="adj" fmla="val 87390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56796" dir="3806097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zh-CN" altLang="en-US">
                <a:latin typeface="楷体_GB2312" pitchFamily="49" charset="-122"/>
                <a:ea typeface="楷体_GB2312" pitchFamily="49" charset="-122"/>
                <a:cs typeface="+mn-cs"/>
              </a:rPr>
              <a:t>展现</a:t>
            </a:r>
          </a:p>
        </p:txBody>
      </p:sp>
      <p:sp>
        <p:nvSpPr>
          <p:cNvPr id="119828" name="AutoShape 20"/>
          <p:cNvSpPr>
            <a:spLocks noChangeArrowheads="1"/>
          </p:cNvSpPr>
          <p:nvPr/>
        </p:nvSpPr>
        <p:spPr bwMode="auto">
          <a:xfrm>
            <a:off x="6011863" y="5084763"/>
            <a:ext cx="2519362" cy="720725"/>
          </a:xfrm>
          <a:prstGeom prst="homePlate">
            <a:avLst>
              <a:gd name="adj" fmla="val 87390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56796" dir="3806097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zh-CN" altLang="en-US">
                <a:latin typeface="楷体_GB2312" pitchFamily="49" charset="-122"/>
                <a:ea typeface="楷体_GB2312" pitchFamily="49" charset="-122"/>
                <a:cs typeface="+mn-cs"/>
              </a:rPr>
              <a:t>风光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9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9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9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9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9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9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9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9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9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9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9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9" grpId="0" animBg="1"/>
      <p:bldP spid="119821" grpId="0" animBg="1"/>
      <p:bldP spid="119822" grpId="0" animBg="1"/>
      <p:bldP spid="119823" grpId="0" animBg="1"/>
      <p:bldP spid="119824" grpId="0" animBg="1"/>
      <p:bldP spid="119825" grpId="0" animBg="1"/>
      <p:bldP spid="119826" grpId="0" animBg="1"/>
      <p:bldP spid="119827" grpId="0" animBg="1"/>
      <p:bldP spid="1198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4" name="Picture 4" descr="image14"/>
          <p:cNvPicPr>
            <a:picLocks noChangeAspect="1" noChangeArrowheads="1"/>
          </p:cNvPicPr>
          <p:nvPr/>
        </p:nvPicPr>
        <p:blipFill>
          <a:blip r:embed="rId2">
            <a:lum bright="12000" contrast="5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8" name="Text Box 8"/>
          <p:cNvSpPr txBox="1">
            <a:spLocks noChangeArrowheads="1"/>
          </p:cNvSpPr>
          <p:nvPr/>
        </p:nvSpPr>
        <p:spPr bwMode="auto">
          <a:xfrm>
            <a:off x="6156325" y="5876925"/>
            <a:ext cx="2632075" cy="8239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defRPr/>
            </a:pPr>
            <a:r>
              <a:rPr lang="zh-CN" altLang="en-US" sz="4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群山环绕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030" name="Text Box 6"/>
          <p:cNvSpPr txBox="1">
            <a:spLocks noChangeArrowheads="1"/>
          </p:cNvSpPr>
          <p:nvPr/>
        </p:nvSpPr>
        <p:spPr bwMode="auto">
          <a:xfrm>
            <a:off x="6372225" y="5876925"/>
            <a:ext cx="2632075" cy="8239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defRPr/>
            </a:pPr>
            <a:r>
              <a:rPr lang="zh-CN" altLang="en-US" sz="4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树木茂盛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30" name="Text Box 6"/>
          <p:cNvSpPr txBox="1">
            <a:spLocks noChangeArrowheads="1"/>
          </p:cNvSpPr>
          <p:nvPr/>
        </p:nvSpPr>
        <p:spPr bwMode="auto">
          <a:xfrm>
            <a:off x="6372225" y="5876925"/>
            <a:ext cx="2627630" cy="83121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defRPr/>
            </a:pPr>
            <a:r>
              <a:rPr lang="zh-CN" altLang="en-US" sz="4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名胜古迹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0" grpId="0" bldLvl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599</Words>
  <Application>Microsoft Office PowerPoint</Application>
  <PresentationFormat>全屏显示(4:3)</PresentationFormat>
  <Paragraphs>80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>加微信免费更新课件教案教学实录视频：haolaoshihaotongxue8;</dc:subject>
  <dc:creator>加微信免费更新课件教案教学实录视频：haolaoshihaotongxue8</dc:creator>
  <cp:lastModifiedBy>YBS</cp:lastModifiedBy>
  <cp:revision>106</cp:revision>
  <dcterms:created xsi:type="dcterms:W3CDTF">2005-03-24T11:45:00Z</dcterms:created>
  <dcterms:modified xsi:type="dcterms:W3CDTF">2019-10-16T01:19:39Z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2052-11.1.0.8806</vt:lpwstr>
  </property>
</Properties>
</file>