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Default Extension="wdp" ContentType="image/vnd.ms-photo"/>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9"/>
  </p:notesMasterIdLst>
  <p:handoutMasterIdLst>
    <p:handoutMasterId r:id="rId40"/>
  </p:handoutMasterIdLst>
  <p:sldIdLst>
    <p:sldId id="545" r:id="rId2"/>
    <p:sldId id="1051" r:id="rId3"/>
    <p:sldId id="1052" r:id="rId4"/>
    <p:sldId id="1054" r:id="rId5"/>
    <p:sldId id="1074" r:id="rId6"/>
    <p:sldId id="991" r:id="rId7"/>
    <p:sldId id="1056" r:id="rId8"/>
    <p:sldId id="1057" r:id="rId9"/>
    <p:sldId id="1058" r:id="rId10"/>
    <p:sldId id="1013" r:id="rId11"/>
    <p:sldId id="1075" r:id="rId12"/>
    <p:sldId id="1061" r:id="rId13"/>
    <p:sldId id="1076" r:id="rId14"/>
    <p:sldId id="1060" r:id="rId15"/>
    <p:sldId id="1059" r:id="rId16"/>
    <p:sldId id="1037" r:id="rId17"/>
    <p:sldId id="1036" r:id="rId18"/>
    <p:sldId id="1077" r:id="rId19"/>
    <p:sldId id="1063" r:id="rId20"/>
    <p:sldId id="1009" r:id="rId21"/>
    <p:sldId id="1065" r:id="rId22"/>
    <p:sldId id="1066" r:id="rId23"/>
    <p:sldId id="1078" r:id="rId24"/>
    <p:sldId id="1079" r:id="rId25"/>
    <p:sldId id="1068" r:id="rId26"/>
    <p:sldId id="1080" r:id="rId27"/>
    <p:sldId id="1019" r:id="rId28"/>
    <p:sldId id="1081" r:id="rId29"/>
    <p:sldId id="1069" r:id="rId30"/>
    <p:sldId id="1072" r:id="rId31"/>
    <p:sldId id="1082" r:id="rId32"/>
    <p:sldId id="1085" r:id="rId33"/>
    <p:sldId id="1030" r:id="rId34"/>
    <p:sldId id="1083" r:id="rId35"/>
    <p:sldId id="1031" r:id="rId36"/>
    <p:sldId id="1084" r:id="rId37"/>
    <p:sldId id="1049" r:id="rId38"/>
  </p:sldIdLst>
  <p:sldSz cx="9144000" cy="5143500" type="screen16x9"/>
  <p:notesSz cx="6858000" cy="9144000"/>
  <p:embeddedFontLst>
    <p:embeddedFont>
      <p:font typeface="Calibri" pitchFamily="34" charset="0"/>
      <p:regular r:id="rId41"/>
      <p:bold r:id="rId42"/>
      <p:italic r:id="rId43"/>
      <p:boldItalic r:id="rId44"/>
    </p:embeddedFont>
    <p:embeddedFont>
      <p:font typeface="黑体" pitchFamily="49" charset="-122"/>
      <p:regular r:id="rId45"/>
    </p:embeddedFont>
    <p:embeddedFont>
      <p:font typeface="楷体" pitchFamily="49" charset="-122"/>
      <p:regular r:id="rId46"/>
    </p:embeddedFont>
    <p:embeddedFont>
      <p:font typeface="汉语拼音" charset="0"/>
      <p:regular r:id="rId47"/>
    </p:embeddedFont>
    <p:embeddedFont>
      <p:font typeface="微软雅黑" pitchFamily="34" charset="-122"/>
      <p:regular r:id="rId48"/>
      <p:bold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20CEB7BA-57BC-404C-9576-6A7C589B65E2}">
          <p14:sldIdLst>
            <p14:sldId id="545"/>
            <p14:sldId id="1051"/>
            <p14:sldId id="1052"/>
            <p14:sldId id="1054"/>
            <p14:sldId id="1074"/>
            <p14:sldId id="991"/>
            <p14:sldId id="1056"/>
            <p14:sldId id="1057"/>
            <p14:sldId id="1058"/>
            <p14:sldId id="1013"/>
            <p14:sldId id="1075"/>
            <p14:sldId id="1061"/>
            <p14:sldId id="1076"/>
            <p14:sldId id="1060"/>
            <p14:sldId id="1059"/>
            <p14:sldId id="1037"/>
            <p14:sldId id="1036"/>
            <p14:sldId id="1077"/>
            <p14:sldId id="1063"/>
            <p14:sldId id="1009"/>
            <p14:sldId id="1065"/>
            <p14:sldId id="1066"/>
            <p14:sldId id="1078"/>
            <p14:sldId id="1079"/>
            <p14:sldId id="1068"/>
            <p14:sldId id="1080"/>
            <p14:sldId id="1019"/>
            <p14:sldId id="1081"/>
            <p14:sldId id="1069"/>
            <p14:sldId id="1072"/>
            <p14:sldId id="1082"/>
            <p14:sldId id="1085"/>
            <p14:sldId id="1030"/>
            <p14:sldId id="1083"/>
            <p14:sldId id="1031"/>
            <p14:sldId id="1084"/>
            <p14:sldId id="1049"/>
            <p14:sldId id="976"/>
          </p14:sldIdLst>
        </p14:section>
      </p14:sectionLst>
    </p:ext>
    <p:ext uri="{EFAFB233-063F-42B5-8137-9DF3F51BA10A}">
      <p15:sldGuideLst xmlns="" xmlns:p15="http://schemas.microsoft.com/office/powerpoint/2012/main">
        <p15:guide id="1" orient="horz" pos="1519">
          <p15:clr>
            <a:srgbClr val="A4A3A4"/>
          </p15:clr>
        </p15:guide>
        <p15:guide id="2" pos="289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33"/>
    <a:srgbClr val="2E2ED0"/>
    <a:srgbClr val="FF9F9F"/>
    <a:srgbClr val="FF0000"/>
    <a:srgbClr val="0070C0"/>
    <a:srgbClr val="FF6600"/>
    <a:srgbClr val="009900"/>
    <a:srgbClr val="EE6060"/>
    <a:srgbClr val="FFBF5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245" autoAdjust="0"/>
    <p:restoredTop sz="94222" autoAdjust="0"/>
  </p:normalViewPr>
  <p:slideViewPr>
    <p:cSldViewPr>
      <p:cViewPr>
        <p:scale>
          <a:sx n="100" d="100"/>
          <a:sy n="100" d="100"/>
        </p:scale>
        <p:origin x="-486" y="96"/>
      </p:cViewPr>
      <p:guideLst>
        <p:guide orient="horz" pos="1519"/>
        <p:guide pos="289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2021/2/19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xmlns="" val="27354481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2021/2/19</a:t>
            </a:fld>
            <a:endParaRPr lang="zh-CN" altLang="en-US"/>
          </a:p>
        </p:txBody>
      </p:sp>
      <p:sp>
        <p:nvSpPr>
          <p:cNvPr id="4" name="幻灯片图像占位符 3"/>
          <p:cNvSpPr>
            <a:spLocks noGrp="1" noRot="1" noChangeAspect="1"/>
          </p:cNvSpPr>
          <p:nvPr>
            <p:ph type="sldImg" idx="2"/>
          </p:nvPr>
        </p:nvSpPr>
        <p:spPr>
          <a:xfrm>
            <a:off x="381534"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p14="http://schemas.microsoft.com/office/powerpoint/2010/main" xmlns="" val="2459659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extLst>
      <p:ext uri="{BB962C8B-B14F-4D97-AF65-F5344CB8AC3E}">
        <p14:creationId xmlns:p14="http://schemas.microsoft.com/office/powerpoint/2010/main" xmlns="" val="1612220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27</a:t>
            </a:fld>
            <a:endParaRPr lang="zh-CN" altLang="en-US"/>
          </a:p>
        </p:txBody>
      </p:sp>
    </p:spTree>
    <p:extLst>
      <p:ext uri="{BB962C8B-B14F-4D97-AF65-F5344CB8AC3E}">
        <p14:creationId xmlns:p14="http://schemas.microsoft.com/office/powerpoint/2010/main" xmlns="" val="3888633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28</a:t>
            </a:fld>
            <a:endParaRPr lang="zh-CN" altLang="en-US"/>
          </a:p>
        </p:txBody>
      </p:sp>
    </p:spTree>
    <p:extLst>
      <p:ext uri="{BB962C8B-B14F-4D97-AF65-F5344CB8AC3E}">
        <p14:creationId xmlns:p14="http://schemas.microsoft.com/office/powerpoint/2010/main" xmlns="" val="4059330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29</a:t>
            </a:fld>
            <a:endParaRPr lang="zh-CN" altLang="en-US"/>
          </a:p>
        </p:txBody>
      </p:sp>
    </p:spTree>
    <p:extLst>
      <p:ext uri="{BB962C8B-B14F-4D97-AF65-F5344CB8AC3E}">
        <p14:creationId xmlns:p14="http://schemas.microsoft.com/office/powerpoint/2010/main" xmlns="" val="1010859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31</a:t>
            </a:fld>
            <a:endParaRPr lang="zh-CN" altLang="en-US"/>
          </a:p>
        </p:txBody>
      </p:sp>
    </p:spTree>
    <p:extLst>
      <p:ext uri="{BB962C8B-B14F-4D97-AF65-F5344CB8AC3E}">
        <p14:creationId xmlns:p14="http://schemas.microsoft.com/office/powerpoint/2010/main" xmlns="" val="4059330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32</a:t>
            </a:fld>
            <a:endParaRPr lang="zh-CN" altLang="en-US"/>
          </a:p>
        </p:txBody>
      </p:sp>
    </p:spTree>
    <p:extLst>
      <p:ext uri="{BB962C8B-B14F-4D97-AF65-F5344CB8AC3E}">
        <p14:creationId xmlns:p14="http://schemas.microsoft.com/office/powerpoint/2010/main" xmlns="" val="1010859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33</a:t>
            </a:fld>
            <a:endParaRPr lang="zh-CN" altLang="en-US"/>
          </a:p>
        </p:txBody>
      </p:sp>
    </p:spTree>
    <p:extLst>
      <p:ext uri="{BB962C8B-B14F-4D97-AF65-F5344CB8AC3E}">
        <p14:creationId xmlns:p14="http://schemas.microsoft.com/office/powerpoint/2010/main" xmlns="" val="1314291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34</a:t>
            </a:fld>
            <a:endParaRPr lang="zh-CN" altLang="en-US"/>
          </a:p>
        </p:txBody>
      </p:sp>
    </p:spTree>
    <p:extLst>
      <p:ext uri="{BB962C8B-B14F-4D97-AF65-F5344CB8AC3E}">
        <p14:creationId xmlns:p14="http://schemas.microsoft.com/office/powerpoint/2010/main" xmlns="" val="4059330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35</a:t>
            </a:fld>
            <a:endParaRPr lang="zh-CN" altLang="en-US"/>
          </a:p>
        </p:txBody>
      </p:sp>
    </p:spTree>
    <p:extLst>
      <p:ext uri="{BB962C8B-B14F-4D97-AF65-F5344CB8AC3E}">
        <p14:creationId xmlns:p14="http://schemas.microsoft.com/office/powerpoint/2010/main" xmlns="" val="3875664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36</a:t>
            </a:fld>
            <a:endParaRPr lang="zh-CN" altLang="en-US"/>
          </a:p>
        </p:txBody>
      </p:sp>
    </p:spTree>
    <p:extLst>
      <p:ext uri="{BB962C8B-B14F-4D97-AF65-F5344CB8AC3E}">
        <p14:creationId xmlns:p14="http://schemas.microsoft.com/office/powerpoint/2010/main" xmlns="" val="1010859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37</a:t>
            </a:fld>
            <a:endParaRPr lang="zh-CN" altLang="en-US"/>
          </a:p>
        </p:txBody>
      </p:sp>
    </p:spTree>
    <p:extLst>
      <p:ext uri="{BB962C8B-B14F-4D97-AF65-F5344CB8AC3E}">
        <p14:creationId xmlns:p14="http://schemas.microsoft.com/office/powerpoint/2010/main" xmlns="" val="4095667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extLst>
      <p:ext uri="{BB962C8B-B14F-4D97-AF65-F5344CB8AC3E}">
        <p14:creationId xmlns:p14="http://schemas.microsoft.com/office/powerpoint/2010/main" xmlns="" val="1806062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15</a:t>
            </a:fld>
            <a:endParaRPr lang="zh-CN" altLang="en-US"/>
          </a:p>
        </p:txBody>
      </p:sp>
    </p:spTree>
    <p:extLst>
      <p:ext uri="{BB962C8B-B14F-4D97-AF65-F5344CB8AC3E}">
        <p14:creationId xmlns:p14="http://schemas.microsoft.com/office/powerpoint/2010/main" xmlns="" val="4059330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16</a:t>
            </a:fld>
            <a:endParaRPr lang="zh-CN" altLang="en-US"/>
          </a:p>
        </p:txBody>
      </p:sp>
    </p:spTree>
    <p:extLst>
      <p:ext uri="{BB962C8B-B14F-4D97-AF65-F5344CB8AC3E}">
        <p14:creationId xmlns:p14="http://schemas.microsoft.com/office/powerpoint/2010/main" xmlns="" val="2199557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17</a:t>
            </a:fld>
            <a:endParaRPr lang="zh-CN" altLang="en-US"/>
          </a:p>
        </p:txBody>
      </p:sp>
    </p:spTree>
    <p:extLst>
      <p:ext uri="{BB962C8B-B14F-4D97-AF65-F5344CB8AC3E}">
        <p14:creationId xmlns:p14="http://schemas.microsoft.com/office/powerpoint/2010/main" xmlns="" val="3007142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18</a:t>
            </a:fld>
            <a:endParaRPr lang="zh-CN" altLang="en-US"/>
          </a:p>
        </p:txBody>
      </p:sp>
    </p:spTree>
    <p:extLst>
      <p:ext uri="{BB962C8B-B14F-4D97-AF65-F5344CB8AC3E}">
        <p14:creationId xmlns:p14="http://schemas.microsoft.com/office/powerpoint/2010/main" xmlns="" val="3255416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20</a:t>
            </a:fld>
            <a:endParaRPr lang="zh-CN" altLang="en-US"/>
          </a:p>
        </p:txBody>
      </p:sp>
    </p:spTree>
    <p:extLst>
      <p:ext uri="{BB962C8B-B14F-4D97-AF65-F5344CB8AC3E}">
        <p14:creationId xmlns:p14="http://schemas.microsoft.com/office/powerpoint/2010/main" xmlns="" val="1708150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23</a:t>
            </a:fld>
            <a:endParaRPr lang="zh-CN" altLang="en-US"/>
          </a:p>
        </p:txBody>
      </p:sp>
    </p:spTree>
    <p:extLst>
      <p:ext uri="{BB962C8B-B14F-4D97-AF65-F5344CB8AC3E}">
        <p14:creationId xmlns:p14="http://schemas.microsoft.com/office/powerpoint/2010/main" xmlns="" val="2554436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25</a:t>
            </a:fld>
            <a:endParaRPr lang="zh-CN" altLang="en-US"/>
          </a:p>
        </p:txBody>
      </p:sp>
    </p:spTree>
    <p:extLst>
      <p:ext uri="{BB962C8B-B14F-4D97-AF65-F5344CB8AC3E}">
        <p14:creationId xmlns:p14="http://schemas.microsoft.com/office/powerpoint/2010/main" xmlns="" val="921846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B050">
            <a:alpha val="5000"/>
          </a:srgbClr>
        </a:soli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A5720ABE-D448-574E-AED4-4A2EA0C52521}"/>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8028384" y="123478"/>
            <a:ext cx="915984" cy="360040"/>
          </a:xfrm>
          <a:prstGeom prst="rect">
            <a:avLst/>
          </a:prstGeom>
        </p:spPr>
      </p:pic>
      <p:sp>
        <p:nvSpPr>
          <p:cNvPr id="11" name="矩形 10">
            <a:extLst>
              <a:ext uri="{FF2B5EF4-FFF2-40B4-BE49-F238E27FC236}">
                <a16:creationId xmlns:a16="http://schemas.microsoft.com/office/drawing/2014/main" xmlns="" id="{8FDDFD90-1429-7244-B887-4B2B69E9159A}"/>
              </a:ext>
            </a:extLst>
          </p:cNvPr>
          <p:cNvSpPr/>
          <p:nvPr userDrawn="1"/>
        </p:nvSpPr>
        <p:spPr>
          <a:xfrm flipH="1">
            <a:off x="1" y="123478"/>
            <a:ext cx="2771800" cy="216000"/>
          </a:xfrm>
          <a:prstGeom prst="rect">
            <a:avLst/>
          </a:prstGeom>
          <a:gradFill flip="none" rotWithShape="1">
            <a:gsLst>
              <a:gs pos="40000">
                <a:srgbClr val="00B9FA">
                  <a:lumMod val="60000"/>
                  <a:lumOff val="40000"/>
                </a:srgbClr>
              </a:gs>
              <a:gs pos="97000">
                <a:sysClr val="window" lastClr="FFFFFF">
                  <a:alpha val="0"/>
                </a:sysClr>
              </a:gs>
              <a:gs pos="70000">
                <a:srgbClr val="00B9FA">
                  <a:lumMod val="40000"/>
                  <a:lumOff val="60000"/>
                  <a:alpha val="76000"/>
                </a:srgbClr>
              </a:gs>
            </a:gsLst>
            <a:lin ang="108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ysClr val="window" lastClr="FFFFFF"/>
              </a:solidFill>
              <a:effectLst/>
              <a:uLnTx/>
              <a:uFillTx/>
              <a:latin typeface="Times New Roman"/>
              <a:ea typeface="微软雅黑"/>
              <a:cs typeface="+mn-cs"/>
            </a:endParaRPr>
          </a:p>
        </p:txBody>
      </p:sp>
      <p:sp>
        <p:nvSpPr>
          <p:cNvPr id="12" name="文本框 10">
            <a:extLst>
              <a:ext uri="{FF2B5EF4-FFF2-40B4-BE49-F238E27FC236}">
                <a16:creationId xmlns:a16="http://schemas.microsoft.com/office/drawing/2014/main" xmlns="" id="{5362E6FF-7BB4-7848-B66B-4CD6CB94CD42}"/>
              </a:ext>
            </a:extLst>
          </p:cNvPr>
          <p:cNvSpPr txBox="1"/>
          <p:nvPr userDrawn="1"/>
        </p:nvSpPr>
        <p:spPr>
          <a:xfrm>
            <a:off x="193237" y="51470"/>
            <a:ext cx="902811" cy="307777"/>
          </a:xfrm>
          <a:prstGeom prst="rect">
            <a:avLst/>
          </a:prstGeom>
          <a:noFill/>
        </p:spPr>
        <p:txBody>
          <a:bodyPr wrap="none" rtlCol="0">
            <a:spAutoFit/>
          </a:bodyPr>
          <a:lstStyle/>
          <a:p>
            <a:r>
              <a:rPr kumimoji="1" lang="zh-CN" altLang="en-US" sz="1400" b="0" dirty="0" smtClean="0">
                <a:latin typeface="黑体" pitchFamily="49" charset="-122"/>
                <a:ea typeface="黑体" pitchFamily="49" charset="-122"/>
              </a:rPr>
              <a:t>语文园地</a:t>
            </a:r>
            <a:endParaRPr kumimoji="1" lang="zh-CN" altLang="en-US" sz="1400" b="0" dirty="0">
              <a:latin typeface="黑体" pitchFamily="49" charset="-122"/>
              <a:ea typeface="黑体" pitchFamily="49" charset="-122"/>
            </a:endParaRPr>
          </a:p>
        </p:txBody>
      </p:sp>
      <p:pic>
        <p:nvPicPr>
          <p:cNvPr id="9" name="Picture 2" descr="C:\Users\wzsdth\Desktop\图片1_副本.jpg"/>
          <p:cNvPicPr>
            <a:picLocks noChangeAspect="1" noChangeArrowheads="1"/>
          </p:cNvPicPr>
          <p:nvPr userDrawn="1"/>
        </p:nvPicPr>
        <p:blipFill rotWithShape="1">
          <a:blip r:embed="rId6">
            <a:extLst>
              <a:ext uri="{BEBA8EAE-BF5A-486C-A8C5-ECC9F3942E4B}">
                <a14:imgProps xmlns:a14="http://schemas.microsoft.com/office/drawing/2010/main" xmlns="">
                  <a14:imgLayer r:embed="rId7">
                    <a14:imgEffect>
                      <a14:backgroundRemoval t="9524" b="100000" l="0" r="100000">
                        <a14:backgroundMark x1="96125" y1="39456" x2="96125" y2="39456"/>
                      </a14:backgroundRemoval>
                    </a14:imgEffect>
                    <a14:imgEffect>
                      <a14:sharpenSoften amount="25000"/>
                    </a14:imgEffect>
                  </a14:imgLayer>
                </a14:imgProps>
              </a:ext>
              <a:ext uri="{28A0092B-C50C-407E-A947-70E740481C1C}">
                <a14:useLocalDpi xmlns:a14="http://schemas.microsoft.com/office/drawing/2010/main" xmlns="" val="0"/>
              </a:ext>
            </a:extLst>
          </a:blip>
          <a:srcRect t="38483"/>
          <a:stretch/>
        </p:blipFill>
        <p:spPr bwMode="auto">
          <a:xfrm>
            <a:off x="0" y="4133850"/>
            <a:ext cx="9163795" cy="1031092"/>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8.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slide" Target="slide2.xm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0.wdp"/></Relationships>
</file>

<file path=ppt/slides/_rels/slide2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1.wdp"/></Relationships>
</file>

<file path=ppt/slides/_rels/slide26.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33.png"/><Relationship Id="rId7" Type="http://schemas.openxmlformats.org/officeDocument/2006/relationships/image" Target="../media/image35.png"/><Relationship Id="rId12" Type="http://schemas.microsoft.com/office/2007/relationships/hdphoto" Target="../media/hdphoto17.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14.wdp"/><Relationship Id="rId11" Type="http://schemas.openxmlformats.org/officeDocument/2006/relationships/image" Target="../media/image37.png"/><Relationship Id="rId5" Type="http://schemas.openxmlformats.org/officeDocument/2006/relationships/image" Target="../media/image34.png"/><Relationship Id="rId10" Type="http://schemas.microsoft.com/office/2007/relationships/hdphoto" Target="../media/hdphoto16.wdp"/><Relationship Id="rId4" Type="http://schemas.microsoft.com/office/2007/relationships/hdphoto" Target="../media/hdphoto13.wdp"/><Relationship Id="rId9" Type="http://schemas.openxmlformats.org/officeDocument/2006/relationships/image" Target="../media/image3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1.pn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flipH="1">
            <a:off x="-2540" y="85760"/>
            <a:ext cx="2987675" cy="25209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2"/>
          <p:cNvSpPr txBox="1"/>
          <p:nvPr/>
        </p:nvSpPr>
        <p:spPr>
          <a:xfrm>
            <a:off x="98425" y="51470"/>
            <a:ext cx="1800493" cy="307777"/>
          </a:xfrm>
          <a:prstGeom prst="rect">
            <a:avLst/>
          </a:prstGeom>
          <a:noFill/>
          <a:effectLst/>
        </p:spPr>
        <p:txBody>
          <a:bodyPr wrap="none" rtlCol="0" anchor="t">
            <a:spAutoFit/>
          </a:bodyPr>
          <a:lstStyle/>
          <a:p>
            <a:r>
              <a:rPr kumimoji="1" lang="zh-CN" altLang="en-US" sz="1400" dirty="0" smtClean="0">
                <a:latin typeface="黑体" panose="02010609060101010101" pitchFamily="49" charset="-122"/>
                <a:ea typeface="黑体" panose="02010609060101010101" pitchFamily="49" charset="-122"/>
                <a:sym typeface="+mn-ea"/>
              </a:rPr>
              <a:t>语文  </a:t>
            </a:r>
            <a:r>
              <a:rPr kumimoji="1" lang="zh-CN" altLang="en-US" sz="1400" dirty="0">
                <a:latin typeface="黑体" panose="02010609060101010101" pitchFamily="49" charset="-122"/>
                <a:ea typeface="黑体" panose="02010609060101010101" pitchFamily="49" charset="-122"/>
                <a:sym typeface="+mn-ea"/>
              </a:rPr>
              <a:t>四年级  </a:t>
            </a:r>
            <a:r>
              <a:rPr kumimoji="1" lang="zh-CN" altLang="en-US" sz="1400" dirty="0" smtClean="0">
                <a:latin typeface="黑体" panose="02010609060101010101" pitchFamily="49" charset="-122"/>
                <a:ea typeface="黑体" panose="02010609060101010101" pitchFamily="49" charset="-122"/>
                <a:sym typeface="+mn-ea"/>
              </a:rPr>
              <a:t>下册</a:t>
            </a:r>
            <a:endParaRPr lang="zh-CN" altLang="en-US" sz="1400" dirty="0">
              <a:latin typeface="黑体" panose="02010609060101010101" pitchFamily="49" charset="-122"/>
              <a:ea typeface="黑体" panose="02010609060101010101" pitchFamily="49" charset="-122"/>
            </a:endParaRPr>
          </a:p>
        </p:txBody>
      </p:sp>
      <p:pic>
        <p:nvPicPr>
          <p:cNvPr id="14" name="图片 13" descr="09758PICqUQ_1024[1]"/>
          <p:cNvPicPr>
            <a:picLocks noChangeAspect="1"/>
          </p:cNvPicPr>
          <p:nvPr/>
        </p:nvPicPr>
        <p:blipFill>
          <a:blip r:embed="rId3" cstate="print"/>
          <a:stretch>
            <a:fillRect/>
          </a:stretch>
        </p:blipFill>
        <p:spPr>
          <a:xfrm>
            <a:off x="6804248" y="555526"/>
            <a:ext cx="1470890" cy="1470890"/>
          </a:xfrm>
          <a:prstGeom prst="rect">
            <a:avLst/>
          </a:prstGeom>
        </p:spPr>
      </p:pic>
      <p:pic>
        <p:nvPicPr>
          <p:cNvPr id="15" name="图片 14" descr="12040205[1]"/>
          <p:cNvPicPr>
            <a:picLocks noChangeAspect="1"/>
          </p:cNvPicPr>
          <p:nvPr/>
        </p:nvPicPr>
        <p:blipFill>
          <a:blip r:embed="rId4">
            <a:clrChange>
              <a:clrFrom>
                <a:srgbClr val="FFFFFF">
                  <a:alpha val="100000"/>
                </a:srgbClr>
              </a:clrFrom>
              <a:clrTo>
                <a:srgbClr val="FFFFFF">
                  <a:alpha val="100000"/>
                  <a:alpha val="0"/>
                </a:srgbClr>
              </a:clrTo>
            </a:clrChange>
          </a:blip>
          <a:srcRect t="73664" b="4943"/>
          <a:stretch>
            <a:fillRect/>
          </a:stretch>
        </p:blipFill>
        <p:spPr>
          <a:xfrm>
            <a:off x="1691680" y="2896372"/>
            <a:ext cx="5720180" cy="1263212"/>
          </a:xfrm>
          <a:prstGeom prst="snip2SameRect">
            <a:avLst/>
          </a:prstGeom>
        </p:spPr>
      </p:pic>
      <p:sp>
        <p:nvSpPr>
          <p:cNvPr id="16" name="文本框 2"/>
          <p:cNvSpPr txBox="1"/>
          <p:nvPr/>
        </p:nvSpPr>
        <p:spPr>
          <a:xfrm>
            <a:off x="1779350" y="3228893"/>
            <a:ext cx="309880" cy="299085"/>
          </a:xfrm>
          <a:prstGeom prst="rect">
            <a:avLst/>
          </a:prstGeom>
          <a:noFill/>
        </p:spPr>
        <p:txBody>
          <a:bodyPr wrap="none" rtlCol="0">
            <a:spAutoFit/>
          </a:bodyPr>
          <a:lstStyle/>
          <a:p>
            <a:endParaRPr lang="zh-CN" altLang="en-US" sz="1350"/>
          </a:p>
        </p:txBody>
      </p:sp>
      <p:sp>
        <p:nvSpPr>
          <p:cNvPr id="17" name="矩形 16"/>
          <p:cNvSpPr/>
          <p:nvPr/>
        </p:nvSpPr>
        <p:spPr>
          <a:xfrm>
            <a:off x="2267102" y="1275606"/>
            <a:ext cx="3890809" cy="1200329"/>
          </a:xfrm>
          <a:prstGeom prst="rect">
            <a:avLst/>
          </a:prstGeom>
          <a:noFill/>
          <a:ln>
            <a:noFill/>
          </a:ln>
        </p:spPr>
        <p:txBody>
          <a:bodyPr wrap="none" rtlCol="0" anchor="t">
            <a:spAutoFit/>
            <a:scene3d>
              <a:camera prst="orthographicFront"/>
              <a:lightRig rig="threePt" dir="t">
                <a:rot lat="0" lon="0" rev="0"/>
              </a:lightRig>
            </a:scene3d>
            <a:sp3d extrusionH="120650" prstMaterial="matte"/>
          </a:bodyPr>
          <a:lstStyle/>
          <a:p>
            <a:pPr algn="ctr"/>
            <a:r>
              <a:rPr lang="zh-CN" altLang="en-US"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语文</a:t>
            </a:r>
            <a:r>
              <a:rPr lang="zh-CN" altLang="en-US" sz="7200" b="1" dirty="0" smtClean="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园地</a:t>
            </a:r>
            <a:endParaRPr lang="zh-CN" altLang="en-US"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262897" y="4630648"/>
            <a:ext cx="1629583" cy="378638"/>
          </a:xfrm>
          <a:prstGeom prst="rect">
            <a:avLst/>
          </a:prstGeom>
          <a:ln>
            <a:noFill/>
          </a:ln>
          <a:effectLst>
            <a:outerShdw blurRad="292100" dist="139700" dir="2700000" algn="tl" rotWithShape="0">
              <a:srgbClr val="333333">
                <a:alpha val="65000"/>
              </a:srgbClr>
            </a:outerShdw>
          </a:effectLst>
        </p:spPr>
      </p:pic>
      <p:sp>
        <p:nvSpPr>
          <p:cNvPr id="20" name="文本框 15">
            <a:hlinkClick r:id="rId6" action="ppaction://hlinksldjump"/>
          </p:cNvPr>
          <p:cNvSpPr txBox="1"/>
          <p:nvPr/>
        </p:nvSpPr>
        <p:spPr>
          <a:xfrm>
            <a:off x="7275010" y="4227934"/>
            <a:ext cx="1231486" cy="400110"/>
          </a:xfrm>
          <a:prstGeom prst="rect">
            <a:avLst/>
          </a:prstGeom>
          <a:noFill/>
        </p:spPr>
        <p:txBody>
          <a:bodyPr wrap="square" rtlCol="0">
            <a:spAutoFit/>
          </a:bodyPr>
          <a:lstStyle/>
          <a:p>
            <a:pPr algn="ctr"/>
            <a:r>
              <a:rPr kumimoji="1" lang="zh-CN" altLang="en-US" sz="2000" dirty="0">
                <a:solidFill>
                  <a:prstClr val="white"/>
                </a:solidFill>
                <a:ea typeface="黑体" panose="02010609060101010101" pitchFamily="49" charset="-122"/>
              </a:rPr>
              <a:t>第一课时</a:t>
            </a:r>
          </a:p>
        </p:txBody>
      </p:sp>
      <p:sp>
        <p:nvSpPr>
          <p:cNvPr id="21" name="文本框 14">
            <a:hlinkClick r:id="rId7" action="ppaction://hlinksldjump"/>
          </p:cNvPr>
          <p:cNvSpPr txBox="1"/>
          <p:nvPr/>
        </p:nvSpPr>
        <p:spPr>
          <a:xfrm>
            <a:off x="7275010" y="4619912"/>
            <a:ext cx="1231486" cy="400110"/>
          </a:xfrm>
          <a:prstGeom prst="rect">
            <a:avLst/>
          </a:prstGeom>
          <a:noFill/>
        </p:spPr>
        <p:txBody>
          <a:bodyPr wrap="square" rtlCol="0">
            <a:spAutoFit/>
          </a:bodyPr>
          <a:lstStyle/>
          <a:p>
            <a:pPr algn="ctr"/>
            <a:r>
              <a:rPr kumimoji="1" lang="zh-CN" altLang="en-US" sz="2000" dirty="0">
                <a:solidFill>
                  <a:prstClr val="white"/>
                </a:solidFill>
                <a:ea typeface="黑体" panose="02010609060101010101" pitchFamily="49" charset="-122"/>
              </a:rPr>
              <a:t>第二课时</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331872" y="1572788"/>
            <a:ext cx="2239144" cy="2299901"/>
          </a:xfrm>
          <a:prstGeom prst="rect">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23528" y="1644796"/>
            <a:ext cx="8584192" cy="10801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3200" b="1" smtClean="0">
                <a:solidFill>
                  <a:schemeClr val="tx1"/>
                </a:solidFill>
                <a:latin typeface="楷体" panose="02010609060101010101" pitchFamily="49" charset="-122"/>
                <a:ea typeface="楷体" panose="02010609060101010101" pitchFamily="49" charset="-122"/>
              </a:rPr>
              <a:t>繁华  璀璨  高楼林立  车水马龙  </a:t>
            </a:r>
            <a:r>
              <a:rPr lang="zh-CN" altLang="en-US" sz="3200" b="1" dirty="0" smtClean="0">
                <a:solidFill>
                  <a:schemeClr val="tx1"/>
                </a:solidFill>
                <a:latin typeface="楷体" panose="02010609060101010101" pitchFamily="49" charset="-122"/>
                <a:ea typeface="楷体" panose="02010609060101010101" pitchFamily="49" charset="-122"/>
              </a:rPr>
              <a:t>灯火辉煌</a:t>
            </a:r>
            <a:endParaRPr lang="en-US" altLang="zh-CN" sz="2800" b="1" dirty="0" smtClean="0">
              <a:solidFill>
                <a:schemeClr val="tx1"/>
              </a:solidFill>
              <a:latin typeface="楷体" panose="02010609060101010101" pitchFamily="49" charset="-122"/>
              <a:ea typeface="楷体" panose="02010609060101010101" pitchFamily="49" charset="-122"/>
            </a:endParaRPr>
          </a:p>
        </p:txBody>
      </p:sp>
      <p:sp>
        <p:nvSpPr>
          <p:cNvPr id="13" name="矩形 12"/>
          <p:cNvSpPr/>
          <p:nvPr/>
        </p:nvSpPr>
        <p:spPr>
          <a:xfrm>
            <a:off x="1619672" y="267494"/>
            <a:ext cx="5904657" cy="584775"/>
          </a:xfrm>
          <a:prstGeom prst="rect">
            <a:avLst/>
          </a:prstGeom>
        </p:spPr>
        <p:txBody>
          <a:bodyPr wrap="square">
            <a:spAutoFit/>
          </a:bodyPr>
          <a:lstStyle/>
          <a:p>
            <a:r>
              <a:rPr lang="zh-CN" altLang="en-US" sz="3200" smtClean="0">
                <a:latin typeface="黑体" panose="02010609060101010101" pitchFamily="49" charset="-122"/>
                <a:ea typeface="黑体" panose="02010609060101010101" pitchFamily="49" charset="-122"/>
              </a:rPr>
              <a:t>读一读，说说：你</a:t>
            </a:r>
            <a:r>
              <a:rPr lang="zh-CN" altLang="en-US" sz="3200" dirty="0" smtClean="0">
                <a:latin typeface="黑体" panose="02010609060101010101" pitchFamily="49" charset="-122"/>
                <a:ea typeface="黑体" panose="02010609060101010101" pitchFamily="49" charset="-122"/>
              </a:rPr>
              <a:t>发现了什么？</a:t>
            </a:r>
            <a:endParaRPr lang="zh-CN" altLang="en-US" sz="3200" dirty="0">
              <a:latin typeface="黑体" panose="02010609060101010101" pitchFamily="49" charset="-122"/>
              <a:ea typeface="黑体" panose="02010609060101010101" pitchFamily="49" charset="-122"/>
            </a:endParaRPr>
          </a:p>
        </p:txBody>
      </p:sp>
      <p:sp>
        <p:nvSpPr>
          <p:cNvPr id="12" name="矩形 11"/>
          <p:cNvSpPr/>
          <p:nvPr/>
        </p:nvSpPr>
        <p:spPr>
          <a:xfrm>
            <a:off x="331872" y="3084956"/>
            <a:ext cx="8395320" cy="105228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3200" b="1" smtClean="0">
                <a:solidFill>
                  <a:schemeClr val="tx1"/>
                </a:solidFill>
                <a:latin typeface="楷体" panose="02010609060101010101" pitchFamily="49" charset="-122"/>
                <a:ea typeface="楷体" panose="02010609060101010101" pitchFamily="49" charset="-122"/>
              </a:rPr>
              <a:t>肥沃  静谧  炊烟袅袅  依山傍水  </a:t>
            </a:r>
            <a:r>
              <a:rPr lang="zh-CN" altLang="en-US" sz="3200" b="1" dirty="0">
                <a:solidFill>
                  <a:schemeClr val="tx1"/>
                </a:solidFill>
                <a:latin typeface="楷体" panose="02010609060101010101" pitchFamily="49" charset="-122"/>
                <a:ea typeface="楷体" panose="02010609060101010101" pitchFamily="49" charset="-122"/>
              </a:rPr>
              <a:t>鸡犬相间 </a:t>
            </a:r>
          </a:p>
        </p:txBody>
      </p:sp>
      <p:sp>
        <p:nvSpPr>
          <p:cNvPr id="2" name="文本框 1"/>
          <p:cNvSpPr txBox="1"/>
          <p:nvPr/>
        </p:nvSpPr>
        <p:spPr>
          <a:xfrm>
            <a:off x="338768" y="915566"/>
            <a:ext cx="1450830" cy="584775"/>
          </a:xfrm>
          <a:prstGeom prst="rect">
            <a:avLst/>
          </a:prstGeom>
          <a:solidFill>
            <a:srgbClr val="00B050">
              <a:alpha val="10000"/>
            </a:srgbClr>
          </a:solidFill>
          <a:ln>
            <a:solidFill>
              <a:srgbClr val="92D050"/>
            </a:solidFill>
            <a:prstDash val="solid"/>
          </a:ln>
        </p:spPr>
        <p:txBody>
          <a:bodyPr wrap="square" rtlCol="0">
            <a:spAutoFit/>
          </a:bodyPr>
          <a:lstStyle>
            <a:defPPr>
              <a:defRPr lang="zh-CN"/>
            </a:defPPr>
            <a:lvl1pPr defTabSz="685800">
              <a:defRPr sz="3600" b="1">
                <a:latin typeface="+mn-ea"/>
              </a:defRPr>
            </a:lvl1pPr>
          </a:lstStyle>
          <a:p>
            <a:r>
              <a:rPr lang="zh-CN" altLang="en-US" sz="3200"/>
              <a:t>两个</a:t>
            </a:r>
            <a:r>
              <a:rPr lang="zh-CN" altLang="en-US" sz="3200" smtClean="0"/>
              <a:t>字</a:t>
            </a:r>
            <a:endParaRPr lang="zh-CN" altLang="en-US" sz="3200" dirty="0"/>
          </a:p>
        </p:txBody>
      </p:sp>
      <p:sp>
        <p:nvSpPr>
          <p:cNvPr id="14" name="文本框 13"/>
          <p:cNvSpPr txBox="1"/>
          <p:nvPr/>
        </p:nvSpPr>
        <p:spPr>
          <a:xfrm>
            <a:off x="3292282" y="843558"/>
            <a:ext cx="2301883" cy="64807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oAutofit/>
          </a:bodyPr>
          <a:lstStyle>
            <a:defPPr>
              <a:defRPr lang="zh-CN"/>
            </a:defPPr>
            <a:lvl1pPr algn="ctr" defTabSz="685800">
              <a:defRPr sz="2800" b="1">
                <a:latin typeface="+mn-ea"/>
              </a:defRPr>
            </a:lvl1pPr>
          </a:lstStyle>
          <a:p>
            <a:r>
              <a:rPr lang="zh-CN" altLang="en-US" sz="3600"/>
              <a:t>城市</a:t>
            </a:r>
            <a:r>
              <a:rPr lang="zh-CN" altLang="en-US" sz="3600" smtClean="0"/>
              <a:t>生活</a:t>
            </a:r>
            <a:endParaRPr lang="zh-CN" altLang="en-US" sz="3600" dirty="0"/>
          </a:p>
        </p:txBody>
      </p:sp>
      <p:sp>
        <p:nvSpPr>
          <p:cNvPr id="3" name="矩形 2"/>
          <p:cNvSpPr/>
          <p:nvPr/>
        </p:nvSpPr>
        <p:spPr>
          <a:xfrm>
            <a:off x="1418888" y="1676734"/>
            <a:ext cx="1224136" cy="400110"/>
          </a:xfrm>
          <a:prstGeom prst="rect">
            <a:avLst/>
          </a:prstGeom>
        </p:spPr>
        <p:txBody>
          <a:bodyPr wrap="square">
            <a:spAutoFit/>
          </a:bodyPr>
          <a:lstStyle/>
          <a:p>
            <a:r>
              <a:rPr lang="en-US" altLang="zh-CN" sz="2000" b="1">
                <a:solidFill>
                  <a:prstClr val="black"/>
                </a:solidFill>
                <a:latin typeface="汉语拼音" panose="020B0604020202020204" pitchFamily="34" charset="0"/>
                <a:ea typeface="楷体" panose="02010609060101010101" pitchFamily="49" charset="-122"/>
                <a:cs typeface="汉语拼音" panose="020B0604020202020204" pitchFamily="34" charset="0"/>
              </a:rPr>
              <a:t> cuǐ càn    </a:t>
            </a:r>
            <a:r>
              <a:rPr lang="en-US" altLang="zh-CN" sz="2000" b="1" smtClean="0">
                <a:solidFill>
                  <a:prstClr val="black"/>
                </a:solidFill>
                <a:latin typeface="汉语拼音" panose="020B0604020202020204" pitchFamily="34" charset="0"/>
                <a:ea typeface="楷体" panose="02010609060101010101" pitchFamily="49" charset="-122"/>
                <a:cs typeface="汉语拼音" panose="020B0604020202020204" pitchFamily="34" charset="0"/>
              </a:rPr>
              <a:t>                                                       </a:t>
            </a:r>
            <a:endParaRPr lang="zh-CN" altLang="en-US"/>
          </a:p>
        </p:txBody>
      </p:sp>
      <p:sp>
        <p:nvSpPr>
          <p:cNvPr id="4" name="矩形 3"/>
          <p:cNvSpPr/>
          <p:nvPr/>
        </p:nvSpPr>
        <p:spPr>
          <a:xfrm>
            <a:off x="7830435" y="1676734"/>
            <a:ext cx="933269" cy="400110"/>
          </a:xfrm>
          <a:prstGeom prst="rect">
            <a:avLst/>
          </a:prstGeom>
        </p:spPr>
        <p:txBody>
          <a:bodyPr wrap="none">
            <a:spAutoFit/>
          </a:bodyPr>
          <a:lstStyle/>
          <a:p>
            <a:pPr lvl="0"/>
            <a:r>
              <a:rPr lang="en-US" altLang="zh-CN" sz="2000" b="1">
                <a:solidFill>
                  <a:prstClr val="black"/>
                </a:solidFill>
                <a:latin typeface="汉语拼音" panose="020B0604020202020204" pitchFamily="34" charset="0"/>
                <a:ea typeface="楷体" panose="02010609060101010101" pitchFamily="49" charset="-122"/>
                <a:cs typeface="汉语拼音" panose="020B0604020202020204" pitchFamily="34" charset="0"/>
              </a:rPr>
              <a:t>huáng</a:t>
            </a:r>
            <a:endParaRPr lang="zh-CN" altLang="en-US">
              <a:solidFill>
                <a:prstClr val="black"/>
              </a:solidFill>
            </a:endParaRPr>
          </a:p>
        </p:txBody>
      </p:sp>
      <p:sp>
        <p:nvSpPr>
          <p:cNvPr id="5" name="矩形 4"/>
          <p:cNvSpPr/>
          <p:nvPr/>
        </p:nvSpPr>
        <p:spPr>
          <a:xfrm>
            <a:off x="7121971" y="3147814"/>
            <a:ext cx="834405" cy="400110"/>
          </a:xfrm>
          <a:prstGeom prst="rect">
            <a:avLst/>
          </a:prstGeom>
        </p:spPr>
        <p:txBody>
          <a:bodyPr wrap="square">
            <a:spAutoFit/>
          </a:bodyPr>
          <a:lstStyle/>
          <a:p>
            <a:pPr lvl="0"/>
            <a:r>
              <a:rPr lang="en-US" altLang="zh-CN" sz="2000" b="1" smtClean="0">
                <a:solidFill>
                  <a:prstClr val="black"/>
                </a:solidFill>
                <a:latin typeface="汉语拼音" panose="020B0604020202020204" pitchFamily="34" charset="0"/>
                <a:ea typeface="楷体" panose="02010609060101010101" pitchFamily="49" charset="-122"/>
                <a:cs typeface="汉语拼音" panose="020B0604020202020204" pitchFamily="34" charset="0"/>
              </a:rPr>
              <a:t>quǎn</a:t>
            </a:r>
            <a:endParaRPr lang="en-US" altLang="zh-CN" sz="2000" b="1" dirty="0">
              <a:solidFill>
                <a:prstClr val="black"/>
              </a:solidFill>
              <a:latin typeface="汉语拼音" panose="020B0604020202020204" pitchFamily="34" charset="0"/>
              <a:ea typeface="楷体" panose="02010609060101010101" pitchFamily="49" charset="-122"/>
              <a:cs typeface="汉语拼音" panose="020B0604020202020204" pitchFamily="34" charset="0"/>
            </a:endParaRPr>
          </a:p>
        </p:txBody>
      </p:sp>
      <p:sp>
        <p:nvSpPr>
          <p:cNvPr id="6" name="矩形 5"/>
          <p:cNvSpPr/>
          <p:nvPr/>
        </p:nvSpPr>
        <p:spPr>
          <a:xfrm>
            <a:off x="740624" y="3147814"/>
            <a:ext cx="606256" cy="400110"/>
          </a:xfrm>
          <a:prstGeom prst="rect">
            <a:avLst/>
          </a:prstGeom>
        </p:spPr>
        <p:txBody>
          <a:bodyPr wrap="none">
            <a:spAutoFit/>
          </a:bodyPr>
          <a:lstStyle/>
          <a:p>
            <a:r>
              <a:rPr lang="en-US" altLang="zh-CN" sz="2000" b="1">
                <a:solidFill>
                  <a:prstClr val="black"/>
                </a:solidFill>
                <a:latin typeface="汉语拼音" panose="020B0604020202020204" pitchFamily="34" charset="0"/>
                <a:ea typeface="楷体" panose="02010609060101010101" pitchFamily="49" charset="-122"/>
                <a:cs typeface="汉语拼音" panose="020B0604020202020204" pitchFamily="34" charset="0"/>
              </a:rPr>
              <a:t>wò </a:t>
            </a:r>
            <a:endParaRPr lang="zh-CN" altLang="en-US"/>
          </a:p>
        </p:txBody>
      </p:sp>
      <p:sp>
        <p:nvSpPr>
          <p:cNvPr id="7" name="矩形 6"/>
          <p:cNvSpPr/>
          <p:nvPr/>
        </p:nvSpPr>
        <p:spPr>
          <a:xfrm>
            <a:off x="3373064" y="3147814"/>
            <a:ext cx="914033" cy="400110"/>
          </a:xfrm>
          <a:prstGeom prst="rect">
            <a:avLst/>
          </a:prstGeom>
        </p:spPr>
        <p:txBody>
          <a:bodyPr wrap="none">
            <a:spAutoFit/>
          </a:bodyPr>
          <a:lstStyle/>
          <a:p>
            <a:r>
              <a:rPr lang="en-US" altLang="zh-CN" sz="2000" b="1">
                <a:solidFill>
                  <a:prstClr val="black"/>
                </a:solidFill>
                <a:latin typeface="汉语拼音" panose="020B0604020202020204" pitchFamily="34" charset="0"/>
                <a:ea typeface="楷体" panose="02010609060101010101" pitchFamily="49" charset="-122"/>
                <a:cs typeface="汉语拼音" panose="020B0604020202020204" pitchFamily="34" charset="0"/>
              </a:rPr>
              <a:t> </a:t>
            </a:r>
            <a:r>
              <a:rPr lang="en-US" altLang="zh-CN" sz="2000" b="1" smtClean="0">
                <a:solidFill>
                  <a:prstClr val="black"/>
                </a:solidFill>
                <a:latin typeface="汉语拼音" panose="020B0604020202020204" pitchFamily="34" charset="0"/>
                <a:ea typeface="楷体" panose="02010609060101010101" pitchFamily="49" charset="-122"/>
                <a:cs typeface="汉语拼音" panose="020B0604020202020204" pitchFamily="34" charset="0"/>
              </a:rPr>
              <a:t> </a:t>
            </a:r>
            <a:r>
              <a:rPr lang="en-US" altLang="zh-CN" sz="2000" b="1">
                <a:solidFill>
                  <a:prstClr val="black"/>
                </a:solidFill>
                <a:latin typeface="汉语拼音" panose="020B0604020202020204" pitchFamily="34" charset="0"/>
                <a:ea typeface="楷体" panose="02010609060101010101" pitchFamily="49" charset="-122"/>
                <a:cs typeface="汉语拼音" panose="020B0604020202020204" pitchFamily="34" charset="0"/>
              </a:rPr>
              <a:t>niǎo </a:t>
            </a:r>
            <a:endParaRPr lang="zh-CN" altLang="en-US"/>
          </a:p>
        </p:txBody>
      </p:sp>
      <p:sp>
        <p:nvSpPr>
          <p:cNvPr id="9" name="矩形 8"/>
          <p:cNvSpPr/>
          <p:nvPr/>
        </p:nvSpPr>
        <p:spPr>
          <a:xfrm>
            <a:off x="2647031" y="3147814"/>
            <a:ext cx="700833" cy="400110"/>
          </a:xfrm>
          <a:prstGeom prst="rect">
            <a:avLst/>
          </a:prstGeom>
        </p:spPr>
        <p:txBody>
          <a:bodyPr wrap="none">
            <a:spAutoFit/>
          </a:bodyPr>
          <a:lstStyle/>
          <a:p>
            <a:r>
              <a:rPr lang="en-US" altLang="zh-CN" sz="2000" b="1">
                <a:solidFill>
                  <a:prstClr val="black"/>
                </a:solidFill>
                <a:latin typeface="汉语拼音" panose="020B0604020202020204" pitchFamily="34" charset="0"/>
                <a:ea typeface="楷体" panose="02010609060101010101" pitchFamily="49" charset="-122"/>
                <a:cs typeface="汉语拼音" panose="020B0604020202020204" pitchFamily="34" charset="0"/>
              </a:rPr>
              <a:t>chuī</a:t>
            </a:r>
            <a:endParaRPr lang="zh-CN" altLang="en-US"/>
          </a:p>
        </p:txBody>
      </p:sp>
      <p:sp>
        <p:nvSpPr>
          <p:cNvPr id="15" name="矩形 14"/>
          <p:cNvSpPr/>
          <p:nvPr/>
        </p:nvSpPr>
        <p:spPr>
          <a:xfrm>
            <a:off x="2647031" y="1572788"/>
            <a:ext cx="6116673" cy="2299901"/>
          </a:xfrm>
          <a:prstGeom prst="rect">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
          <p:cNvSpPr txBox="1"/>
          <p:nvPr/>
        </p:nvSpPr>
        <p:spPr>
          <a:xfrm>
            <a:off x="6876256" y="915566"/>
            <a:ext cx="1887448" cy="584775"/>
          </a:xfrm>
          <a:prstGeom prst="rect">
            <a:avLst/>
          </a:prstGeom>
          <a:solidFill>
            <a:srgbClr val="00B050">
              <a:alpha val="10000"/>
            </a:srgbClr>
          </a:solidFill>
          <a:ln>
            <a:solidFill>
              <a:srgbClr val="92D050"/>
            </a:solidFill>
            <a:prstDash val="solid"/>
          </a:ln>
        </p:spPr>
        <p:txBody>
          <a:bodyPr wrap="square" rtlCol="0">
            <a:spAutoFit/>
          </a:bodyPr>
          <a:lstStyle>
            <a:defPPr>
              <a:defRPr lang="zh-CN"/>
            </a:defPPr>
            <a:lvl1pPr defTabSz="685800">
              <a:defRPr sz="3600" b="1">
                <a:latin typeface="+mn-ea"/>
              </a:defRPr>
            </a:lvl1pPr>
          </a:lstStyle>
          <a:p>
            <a:pPr algn="ctr"/>
            <a:r>
              <a:rPr lang="zh-CN" altLang="en-US" sz="3200" smtClean="0"/>
              <a:t>四个字</a:t>
            </a:r>
            <a:endParaRPr lang="zh-CN" altLang="en-US" sz="3200" dirty="0"/>
          </a:p>
        </p:txBody>
      </p:sp>
      <p:sp>
        <p:nvSpPr>
          <p:cNvPr id="17" name="文本框 13"/>
          <p:cNvSpPr txBox="1"/>
          <p:nvPr/>
        </p:nvSpPr>
        <p:spPr>
          <a:xfrm>
            <a:off x="3292282" y="4003199"/>
            <a:ext cx="2301883" cy="64807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noAutofit/>
          </a:bodyPr>
          <a:lstStyle>
            <a:defPPr>
              <a:defRPr lang="zh-CN"/>
            </a:defPPr>
            <a:lvl1pPr algn="ctr" defTabSz="685800">
              <a:defRPr sz="2800" b="1">
                <a:latin typeface="+mn-ea"/>
              </a:defRPr>
            </a:lvl1pPr>
          </a:lstStyle>
          <a:p>
            <a:r>
              <a:rPr lang="zh-CN" altLang="en-US" sz="3600" smtClean="0"/>
              <a:t>乡村生活</a:t>
            </a:r>
            <a:endParaRPr lang="zh-CN" altLang="en-US" sz="36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2627784" y="1239248"/>
            <a:ext cx="6002500" cy="1569660"/>
          </a:xfrm>
          <a:prstGeom prst="rect">
            <a:avLst/>
          </a:prstGeom>
          <a:noFill/>
        </p:spPr>
        <p:txBody>
          <a:bodyPr wrap="square" rtlCol="0">
            <a:spAutoFit/>
          </a:bodyPr>
          <a:lstStyle/>
          <a:p>
            <a:pPr>
              <a:lnSpc>
                <a:spcPct val="150000"/>
              </a:lnSpc>
            </a:pPr>
            <a:r>
              <a:rPr lang="zh-CN" altLang="en-US" sz="3200" b="1" smtClean="0">
                <a:latin typeface="黑体" panose="02010609060101010101" pitchFamily="49" charset="-122"/>
                <a:ea typeface="黑体" panose="02010609060101010101" pitchFamily="49" charset="-122"/>
              </a:rPr>
              <a:t>    这些词语让你联想到了什么样的画面？</a:t>
            </a:r>
            <a:endParaRPr lang="zh-CN" altLang="en-US" sz="32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91233" y="843558"/>
            <a:ext cx="1944216" cy="2786198"/>
          </a:xfrm>
          <a:prstGeom prst="rect">
            <a:avLst/>
          </a:prstGeom>
        </p:spPr>
      </p:pic>
    </p:spTree>
    <p:extLst>
      <p:ext uri="{BB962C8B-B14F-4D97-AF65-F5344CB8AC3E}">
        <p14:creationId xmlns:p14="http://schemas.microsoft.com/office/powerpoint/2010/main" xmlns="" val="53527500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321923" y="339502"/>
            <a:ext cx="1826141" cy="584775"/>
          </a:xfrm>
          <a:prstGeom prst="rect">
            <a:avLst/>
          </a:prstGeom>
          <a:noFill/>
          <a:ln>
            <a:solidFill>
              <a:srgbClr val="00B050"/>
            </a:solidFill>
          </a:ln>
        </p:spPr>
        <p:txBody>
          <a:bodyPr wrap="none" rtlCol="0">
            <a:spAutoFit/>
          </a:bodyPr>
          <a:lstStyle/>
          <a:p>
            <a:r>
              <a:rPr lang="zh-CN" altLang="en-US" sz="3200" b="1" dirty="0" smtClean="0">
                <a:latin typeface="黑体" panose="02010609060101010101" pitchFamily="49" charset="-122"/>
                <a:ea typeface="黑体" panose="02010609060101010101" pitchFamily="49" charset="-122"/>
              </a:rPr>
              <a:t>城市生活</a:t>
            </a:r>
            <a:endParaRPr lang="zh-CN" altLang="en-US" sz="3200" b="1" dirty="0">
              <a:latin typeface="黑体" panose="02010609060101010101" pitchFamily="49" charset="-122"/>
              <a:ea typeface="黑体" panose="02010609060101010101" pitchFamily="49" charset="-122"/>
            </a:endParaRPr>
          </a:p>
        </p:txBody>
      </p:sp>
      <p:sp>
        <p:nvSpPr>
          <p:cNvPr id="3" name="文本框 2"/>
          <p:cNvSpPr txBox="1"/>
          <p:nvPr/>
        </p:nvSpPr>
        <p:spPr>
          <a:xfrm>
            <a:off x="323528" y="1059582"/>
            <a:ext cx="5540299" cy="584775"/>
          </a:xfrm>
          <a:prstGeom prst="rect">
            <a:avLst/>
          </a:prstGeom>
          <a:noFill/>
        </p:spPr>
        <p:txBody>
          <a:bodyPr wrap="none" rtlCol="0">
            <a:spAutoFit/>
          </a:bodyPr>
          <a:lstStyle/>
          <a:p>
            <a:r>
              <a:rPr lang="zh-CN" altLang="en-US" sz="3200" b="1" smtClean="0">
                <a:latin typeface="黑体" panose="02010609060101010101" pitchFamily="49" charset="-122"/>
                <a:ea typeface="黑体" panose="02010609060101010101" pitchFamily="49" charset="-122"/>
              </a:rPr>
              <a:t>璀璨：形容珠玉等光彩夺目。</a:t>
            </a:r>
            <a:endParaRPr lang="zh-CN" altLang="en-US" sz="3200" b="1"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64609" y="1779662"/>
            <a:ext cx="3559319" cy="2370506"/>
          </a:xfrm>
          <a:prstGeom prst="rect">
            <a:avLst/>
          </a:prstGeom>
          <a:ln>
            <a:noFill/>
          </a:ln>
          <a:effectLst>
            <a:softEdge rad="112500"/>
          </a:effectLst>
        </p:spPr>
      </p:pic>
      <p:sp>
        <p:nvSpPr>
          <p:cNvPr id="5" name="文本框 4"/>
          <p:cNvSpPr txBox="1"/>
          <p:nvPr/>
        </p:nvSpPr>
        <p:spPr>
          <a:xfrm>
            <a:off x="539552" y="4150168"/>
            <a:ext cx="3068469" cy="584775"/>
          </a:xfrm>
          <a:prstGeom prst="rect">
            <a:avLst/>
          </a:prstGeom>
          <a:noFill/>
        </p:spPr>
        <p:txBody>
          <a:bodyPr wrap="none" rtlCol="0">
            <a:spAutoFit/>
          </a:bodyPr>
          <a:lstStyle/>
          <a:p>
            <a:r>
              <a:rPr lang="zh-CN" altLang="en-US" sz="3200" b="1" dirty="0" smtClean="0">
                <a:latin typeface="宋体" panose="02010600030101010101" pitchFamily="2" charset="-122"/>
                <a:ea typeface="宋体" panose="02010600030101010101" pitchFamily="2" charset="-122"/>
              </a:rPr>
              <a:t>霓虹灯光彩夺目</a:t>
            </a:r>
            <a:endParaRPr lang="zh-CN" altLang="en-US" sz="3200" b="1" dirty="0">
              <a:latin typeface="宋体" panose="02010600030101010101" pitchFamily="2" charset="-122"/>
              <a:ea typeface="宋体" panose="02010600030101010101" pitchFamily="2" charset="-122"/>
            </a:endParaRPr>
          </a:p>
        </p:txBody>
      </p:sp>
      <p:sp>
        <p:nvSpPr>
          <p:cNvPr id="9" name="文本框 5"/>
          <p:cNvSpPr txBox="1"/>
          <p:nvPr/>
        </p:nvSpPr>
        <p:spPr>
          <a:xfrm>
            <a:off x="4104116" y="2027795"/>
            <a:ext cx="4932380" cy="2062103"/>
          </a:xfrm>
          <a:prstGeom prst="rect">
            <a:avLst/>
          </a:prstGeom>
          <a:noFill/>
          <a:ln>
            <a:solidFill>
              <a:srgbClr val="00B050"/>
            </a:solidFill>
          </a:ln>
        </p:spPr>
        <p:txBody>
          <a:bodyPr wrap="square" rtlCol="0">
            <a:spAutoFit/>
          </a:bodyPr>
          <a:lstStyle/>
          <a:p>
            <a:r>
              <a:rPr lang="zh-CN" altLang="en-US" sz="3200" b="1" smtClean="0">
                <a:latin typeface="楷体" panose="02010609060101010101" pitchFamily="49" charset="-122"/>
                <a:ea typeface="楷体" panose="02010609060101010101" pitchFamily="49" charset="-122"/>
              </a:rPr>
              <a:t>    夜晚来临，城市的灯亮起来了，一排排路灯，五颜六色，变化多端的霓虹灯，绚丽多彩。</a:t>
            </a:r>
            <a:endParaRPr lang="zh-CN" altLang="en-US" sz="3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230777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527" y="627534"/>
            <a:ext cx="5128327" cy="584775"/>
          </a:xfrm>
          <a:prstGeom prst="rect">
            <a:avLst/>
          </a:prstGeom>
          <a:noFill/>
        </p:spPr>
        <p:txBody>
          <a:bodyPr wrap="none" rtlCol="0">
            <a:spAutoFit/>
          </a:bodyPr>
          <a:lstStyle/>
          <a:p>
            <a:r>
              <a:rPr lang="zh-CN" altLang="en-US" sz="3200" b="1" smtClean="0">
                <a:latin typeface="黑体" panose="02010609060101010101" pitchFamily="49" charset="-122"/>
                <a:ea typeface="黑体" panose="02010609060101010101" pitchFamily="49" charset="-122"/>
              </a:rPr>
              <a:t>灯火辉煌：形容灯光灿烂。</a:t>
            </a:r>
            <a:endParaRPr lang="zh-CN" altLang="en-US" sz="3200" b="1" dirty="0">
              <a:latin typeface="黑体" panose="02010609060101010101" pitchFamily="49" charset="-122"/>
              <a:ea typeface="黑体" panose="02010609060101010101" pitchFamily="49" charset="-122"/>
            </a:endParaRPr>
          </a:p>
        </p:txBody>
      </p:sp>
      <p:sp>
        <p:nvSpPr>
          <p:cNvPr id="9" name="文本框 5"/>
          <p:cNvSpPr txBox="1"/>
          <p:nvPr/>
        </p:nvSpPr>
        <p:spPr>
          <a:xfrm>
            <a:off x="5284801" y="2128684"/>
            <a:ext cx="3584642" cy="1569660"/>
          </a:xfrm>
          <a:prstGeom prst="rect">
            <a:avLst/>
          </a:prstGeom>
          <a:noFill/>
          <a:ln>
            <a:solidFill>
              <a:srgbClr val="00B050"/>
            </a:solidFill>
          </a:ln>
        </p:spPr>
        <p:txBody>
          <a:bodyPr wrap="square" rtlCol="0">
            <a:spAutoFit/>
          </a:bodyPr>
          <a:lstStyle/>
          <a:p>
            <a:pPr>
              <a:lnSpc>
                <a:spcPct val="150000"/>
              </a:lnSpc>
            </a:pPr>
            <a:r>
              <a:rPr lang="zh-CN" altLang="en-US" sz="3200" b="1" smtClean="0">
                <a:latin typeface="楷体" panose="02010609060101010101" pitchFamily="49" charset="-122"/>
                <a:ea typeface="楷体" panose="02010609060101010101" pitchFamily="49" charset="-122"/>
              </a:rPr>
              <a:t>    城市的夜晚亮如白昼，一片繁华。</a:t>
            </a:r>
            <a:endParaRPr lang="zh-CN" altLang="en-US" sz="3200" b="1" dirty="0">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3527" y="1445146"/>
            <a:ext cx="4794222" cy="2936736"/>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316827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619875" y="248710"/>
            <a:ext cx="1832553" cy="584775"/>
          </a:xfrm>
          <a:prstGeom prst="rect">
            <a:avLst/>
          </a:prstGeom>
          <a:noFill/>
          <a:ln>
            <a:solidFill>
              <a:srgbClr val="00B050"/>
            </a:solidFill>
          </a:ln>
        </p:spPr>
        <p:txBody>
          <a:bodyPr wrap="none" rtlCol="0">
            <a:spAutoFit/>
          </a:bodyPr>
          <a:lstStyle/>
          <a:p>
            <a:r>
              <a:rPr lang="zh-CN" altLang="en-US" sz="3200" b="1" dirty="0" smtClean="0">
                <a:latin typeface="黑体" panose="02010609060101010101" pitchFamily="49" charset="-122"/>
                <a:ea typeface="黑体" panose="02010609060101010101" pitchFamily="49" charset="-122"/>
              </a:rPr>
              <a:t>乡村生活</a:t>
            </a:r>
            <a:endParaRPr lang="zh-CN" altLang="en-US" sz="3200" b="1" dirty="0">
              <a:latin typeface="黑体" panose="02010609060101010101" pitchFamily="49" charset="-122"/>
              <a:ea typeface="黑体" panose="02010609060101010101" pitchFamily="49" charset="-122"/>
            </a:endParaRPr>
          </a:p>
        </p:txBody>
      </p:sp>
      <p:sp>
        <p:nvSpPr>
          <p:cNvPr id="6" name="文本框 5"/>
          <p:cNvSpPr txBox="1"/>
          <p:nvPr/>
        </p:nvSpPr>
        <p:spPr>
          <a:xfrm>
            <a:off x="1319113" y="843558"/>
            <a:ext cx="1008609" cy="584775"/>
          </a:xfrm>
          <a:prstGeom prst="rect">
            <a:avLst/>
          </a:prstGeom>
          <a:noFill/>
        </p:spPr>
        <p:txBody>
          <a:bodyPr wrap="none" rtlCol="0">
            <a:spAutoFit/>
          </a:bodyPr>
          <a:lstStyle/>
          <a:p>
            <a:r>
              <a:rPr lang="zh-CN" altLang="en-US" sz="3200" b="1" dirty="0" smtClean="0">
                <a:latin typeface="黑体" panose="02010609060101010101" pitchFamily="49" charset="-122"/>
                <a:ea typeface="黑体" panose="02010609060101010101" pitchFamily="49" charset="-122"/>
              </a:rPr>
              <a:t>肥沃</a:t>
            </a:r>
            <a:endParaRPr lang="zh-CN" altLang="en-US" sz="3200" b="1" dirty="0">
              <a:latin typeface="黑体" panose="02010609060101010101" pitchFamily="49" charset="-122"/>
              <a:ea typeface="黑体" panose="02010609060101010101" pitchFamily="49" charset="-122"/>
            </a:endParaRPr>
          </a:p>
        </p:txBody>
      </p:sp>
      <p:sp>
        <p:nvSpPr>
          <p:cNvPr id="8" name="文本框 7"/>
          <p:cNvSpPr txBox="1"/>
          <p:nvPr/>
        </p:nvSpPr>
        <p:spPr>
          <a:xfrm>
            <a:off x="322283" y="3557963"/>
            <a:ext cx="3601645" cy="1077218"/>
          </a:xfrm>
          <a:prstGeom prst="rect">
            <a:avLst/>
          </a:prstGeom>
          <a:no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含有适合植物生长的养分、水分。</a:t>
            </a:r>
            <a:endParaRPr lang="zh-CN" altLang="en-US" sz="3200" b="1" dirty="0">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xmlns="" val="0"/>
              </a:ext>
            </a:extLst>
          </a:blip>
          <a:srcRect l="6850"/>
          <a:stretch/>
        </p:blipFill>
        <p:spPr>
          <a:xfrm>
            <a:off x="322283" y="1450811"/>
            <a:ext cx="3311042" cy="2198954"/>
          </a:xfrm>
          <a:prstGeom prst="rect">
            <a:avLst/>
          </a:prstGeom>
          <a:ln>
            <a:noFill/>
          </a:ln>
          <a:effectLst>
            <a:softEdge rad="112500"/>
          </a:effectLst>
        </p:spPr>
      </p:pic>
      <p:sp>
        <p:nvSpPr>
          <p:cNvPr id="11" name="文本框 2"/>
          <p:cNvSpPr txBox="1"/>
          <p:nvPr/>
        </p:nvSpPr>
        <p:spPr>
          <a:xfrm>
            <a:off x="5861140" y="771550"/>
            <a:ext cx="1008609" cy="584775"/>
          </a:xfrm>
          <a:prstGeom prst="rect">
            <a:avLst/>
          </a:prstGeom>
          <a:noFill/>
        </p:spPr>
        <p:txBody>
          <a:bodyPr wrap="none" rtlCol="0">
            <a:spAutoFit/>
          </a:bodyPr>
          <a:lstStyle/>
          <a:p>
            <a:r>
              <a:rPr lang="zh-CN" altLang="en-US" sz="3200" b="1" dirty="0" smtClean="0">
                <a:latin typeface="黑体" panose="02010609060101010101" pitchFamily="49" charset="-122"/>
                <a:ea typeface="黑体" panose="02010609060101010101" pitchFamily="49" charset="-122"/>
              </a:rPr>
              <a:t>静谧</a:t>
            </a:r>
            <a:endParaRPr lang="zh-CN" altLang="en-US" sz="3200" b="1" dirty="0">
              <a:latin typeface="黑体" panose="02010609060101010101" pitchFamily="49" charset="-122"/>
              <a:ea typeface="黑体" panose="02010609060101010101" pitchFamily="49" charset="-122"/>
            </a:endParaRPr>
          </a:p>
        </p:txBody>
      </p:sp>
      <p:sp>
        <p:nvSpPr>
          <p:cNvPr id="12" name="文本框 4"/>
          <p:cNvSpPr txBox="1"/>
          <p:nvPr/>
        </p:nvSpPr>
        <p:spPr>
          <a:xfrm>
            <a:off x="6155679" y="3867482"/>
            <a:ext cx="1008609" cy="584775"/>
          </a:xfrm>
          <a:prstGeom prst="rect">
            <a:avLst/>
          </a:prstGeom>
          <a:noFill/>
        </p:spPr>
        <p:txBody>
          <a:bodyPr wrap="none" rtlCol="0">
            <a:spAutoFit/>
          </a:bodyPr>
          <a:lstStyle/>
          <a:p>
            <a:r>
              <a:rPr lang="zh-CN" altLang="en-US" sz="3200" b="1" dirty="0" smtClean="0">
                <a:latin typeface="宋体" panose="02010600030101010101" pitchFamily="2" charset="-122"/>
                <a:ea typeface="宋体" panose="02010600030101010101" pitchFamily="2" charset="-122"/>
              </a:rPr>
              <a:t>安静</a:t>
            </a:r>
            <a:endParaRPr lang="zh-CN" altLang="en-US" sz="3200" b="1" dirty="0">
              <a:latin typeface="宋体" panose="02010600030101010101" pitchFamily="2" charset="-122"/>
              <a:ea typeface="宋体" panose="02010600030101010101" pitchFamily="2"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00581" y="1450811"/>
            <a:ext cx="3415835" cy="2198954"/>
          </a:xfrm>
          <a:prstGeom prst="rect">
            <a:avLst/>
          </a:prstGeom>
          <a:ln>
            <a:noFill/>
          </a:ln>
          <a:effectLst>
            <a:softEdge rad="112500"/>
          </a:effectLst>
        </p:spPr>
      </p:pic>
    </p:spTree>
    <p:extLst>
      <p:ext uri="{BB962C8B-B14F-4D97-AF65-F5344CB8AC3E}">
        <p14:creationId xmlns:p14="http://schemas.microsoft.com/office/powerpoint/2010/main" xmlns="" val="4356039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2915816" y="1265337"/>
            <a:ext cx="5184576" cy="2308324"/>
          </a:xfrm>
          <a:prstGeom prst="rect">
            <a:avLst/>
          </a:prstGeom>
        </p:spPr>
        <p:txBody>
          <a:bodyPr wrap="square">
            <a:spAutoFit/>
          </a:bodyPr>
          <a:lstStyle/>
          <a:p>
            <a:pPr>
              <a:lnSpc>
                <a:spcPct val="150000"/>
              </a:lnSpc>
            </a:pPr>
            <a:r>
              <a:rPr lang="zh-CN" altLang="en-US" sz="3200" b="1" smtClean="0">
                <a:latin typeface="黑体" panose="02010609060101010101" pitchFamily="49" charset="-122"/>
                <a:ea typeface="黑体" panose="02010609060101010101" pitchFamily="49" charset="-122"/>
              </a:rPr>
              <a:t>    选</a:t>
            </a:r>
            <a:r>
              <a:rPr lang="zh-CN" altLang="en-US" sz="3200" b="1" dirty="0">
                <a:latin typeface="黑体" panose="02010609060101010101" pitchFamily="49" charset="-122"/>
                <a:ea typeface="黑体" panose="02010609060101010101" pitchFamily="49" charset="-122"/>
              </a:rPr>
              <a:t>两三个词语，说说你体会到的</a:t>
            </a:r>
            <a:r>
              <a:rPr lang="zh-CN" altLang="en-US" sz="3200" b="1" dirty="0" smtClean="0">
                <a:latin typeface="黑体" panose="02010609060101010101" pitchFamily="49" charset="-122"/>
                <a:ea typeface="黑体" panose="02010609060101010101" pitchFamily="49" charset="-122"/>
              </a:rPr>
              <a:t>乡村和</a:t>
            </a:r>
            <a:r>
              <a:rPr lang="zh-CN" altLang="en-US" sz="3200" b="1" dirty="0">
                <a:latin typeface="黑体" panose="02010609060101010101" pitchFamily="49" charset="-122"/>
                <a:ea typeface="黑体" panose="02010609060101010101" pitchFamily="49" charset="-122"/>
              </a:rPr>
              <a:t>城市生活的不同。</a:t>
            </a:r>
          </a:p>
        </p:txBody>
      </p:sp>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83568" y="1131590"/>
            <a:ext cx="1961531" cy="2808312"/>
          </a:xfrm>
          <a:prstGeom prst="rect">
            <a:avLst/>
          </a:prstGeom>
        </p:spPr>
      </p:pic>
    </p:spTree>
    <p:extLst>
      <p:ext uri="{BB962C8B-B14F-4D97-AF65-F5344CB8AC3E}">
        <p14:creationId xmlns:p14="http://schemas.microsoft.com/office/powerpoint/2010/main" xmlns="" val="95934027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 descr="https://timgsa.baidu.com/timg?image&amp;quality=80&amp;size=b9999_10000&amp;sec=1538618504567&amp;di=93d4341889aee9bb6815eab58c87ed95&amp;imgtype=0&amp;src=http%3A%2F%2Fpic.58pic.com%2F58pic%2F17%2F03%2F20%2F05C58PICh2H_1024.jpg"/>
          <p:cNvPicPr>
            <a:picLocks noChangeAspect="1" noChangeArrowheads="1"/>
          </p:cNvPicPr>
          <p:nvPr/>
        </p:nvPicPr>
        <p:blipFill>
          <a:blip r:embed="rId3">
            <a:clrChange>
              <a:clrFrom>
                <a:srgbClr val="FFFFFF"/>
              </a:clrFrom>
              <a:clrTo>
                <a:srgbClr val="FFFFFF">
                  <a:alpha val="0"/>
                </a:srgbClr>
              </a:clrTo>
            </a:clrChange>
          </a:blip>
          <a:srcRect l="71281" t="50678"/>
          <a:stretch>
            <a:fillRect/>
          </a:stretch>
        </p:blipFill>
        <p:spPr bwMode="auto">
          <a:xfrm>
            <a:off x="296133" y="2483759"/>
            <a:ext cx="1435683" cy="2306403"/>
          </a:xfrm>
          <a:prstGeom prst="rect">
            <a:avLst/>
          </a:prstGeom>
          <a:noFill/>
        </p:spPr>
      </p:pic>
      <p:sp>
        <p:nvSpPr>
          <p:cNvPr id="29" name="矩形标注 28"/>
          <p:cNvSpPr/>
          <p:nvPr/>
        </p:nvSpPr>
        <p:spPr>
          <a:xfrm>
            <a:off x="1923532" y="2802290"/>
            <a:ext cx="6896939" cy="1569660"/>
          </a:xfrm>
          <a:prstGeom prst="wedgeRectCallout">
            <a:avLst>
              <a:gd name="adj1" fmla="val -56601"/>
              <a:gd name="adj2" fmla="val -3807"/>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solidFill>
                  <a:schemeClr val="tx1"/>
                </a:solidFill>
                <a:latin typeface="+mn-ea"/>
              </a:rPr>
              <a:t>    我</a:t>
            </a:r>
            <a:r>
              <a:rPr lang="zh-CN" altLang="en-US" sz="3200" b="1">
                <a:solidFill>
                  <a:schemeClr val="tx1"/>
                </a:solidFill>
                <a:latin typeface="+mn-ea"/>
              </a:rPr>
              <a:t>从</a:t>
            </a:r>
            <a:r>
              <a:rPr lang="zh-CN" altLang="en-US" sz="3200" b="1" smtClean="0">
                <a:solidFill>
                  <a:schemeClr val="tx1"/>
                </a:solidFill>
                <a:latin typeface="+mn-ea"/>
              </a:rPr>
              <a:t>“麦浪、炊烟袅袅”这两个词体会</a:t>
            </a:r>
            <a:r>
              <a:rPr lang="zh-CN" altLang="en-US" sz="3200" b="1" dirty="0">
                <a:solidFill>
                  <a:schemeClr val="tx1"/>
                </a:solidFill>
                <a:latin typeface="+mn-ea"/>
              </a:rPr>
              <a:t>到了乡村</a:t>
            </a:r>
            <a:r>
              <a:rPr lang="zh-CN" altLang="en-US" sz="3200" b="1">
                <a:solidFill>
                  <a:schemeClr val="tx1"/>
                </a:solidFill>
                <a:latin typeface="+mn-ea"/>
              </a:rPr>
              <a:t>的</a:t>
            </a:r>
            <a:r>
              <a:rPr lang="zh-CN" altLang="en-US" sz="3200" b="1" smtClean="0">
                <a:solidFill>
                  <a:schemeClr val="tx1"/>
                </a:solidFill>
                <a:latin typeface="+mn-ea"/>
              </a:rPr>
              <a:t>田野</a:t>
            </a:r>
            <a:r>
              <a:rPr lang="zh-CN" altLang="en-US" sz="3200" b="1" smtClean="0">
                <a:latin typeface="+mn-ea"/>
              </a:rPr>
              <a:t>辽阔，</a:t>
            </a:r>
            <a:r>
              <a:rPr lang="zh-CN" altLang="en-US" sz="3200" b="1" smtClean="0">
                <a:solidFill>
                  <a:schemeClr val="tx1"/>
                </a:solidFill>
                <a:latin typeface="+mn-ea"/>
              </a:rPr>
              <a:t>人们生活悠闲。</a:t>
            </a:r>
            <a:endParaRPr lang="zh-CN" altLang="en-US" sz="3200" b="1" dirty="0">
              <a:solidFill>
                <a:schemeClr val="tx1"/>
              </a:solidFill>
              <a:latin typeface="+mn-ea"/>
            </a:endParaRPr>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15616" y="483518"/>
            <a:ext cx="3555986" cy="2000242"/>
          </a:xfrm>
          <a:prstGeom prst="rect">
            <a:avLst/>
          </a:prstGeom>
          <a:ln>
            <a:noFill/>
          </a:ln>
          <a:effectLst>
            <a:outerShdw blurRad="190500" algn="tl" rotWithShape="0">
              <a:srgbClr val="000000">
                <a:alpha val="70000"/>
              </a:srgbClr>
            </a:outerShdw>
          </a:effec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764655" y="483518"/>
            <a:ext cx="3445613" cy="200024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4730688" y="953309"/>
            <a:ext cx="3297696" cy="2554545"/>
          </a:xfrm>
          <a:prstGeom prst="wedgeRectCallout">
            <a:avLst>
              <a:gd name="adj1" fmla="val 51092"/>
              <a:gd name="adj2" fmla="val 63053"/>
            </a:avLst>
          </a:prstGeom>
          <a:solidFill>
            <a:srgbClr val="00B050">
              <a:alpha val="10000"/>
            </a:srgbClr>
          </a:solidFill>
          <a:ln>
            <a:solidFill>
              <a:srgbClr val="92D050"/>
            </a:solidFill>
            <a:prstDash val="solid"/>
          </a:ln>
        </p:spPr>
        <p:txBody>
          <a:bodyPr wrap="square" rtlCol="0">
            <a:spAutoFit/>
          </a:bodyPr>
          <a:lstStyle/>
          <a:p>
            <a:pPr defTabSz="685800"/>
            <a:r>
              <a:rPr lang="zh-CN" altLang="en-US" sz="3200" b="1" smtClean="0">
                <a:solidFill>
                  <a:schemeClr val="tx1"/>
                </a:solidFill>
                <a:latin typeface="+mn-ea"/>
              </a:rPr>
              <a:t>    </a:t>
            </a:r>
            <a:r>
              <a:rPr lang="zh-CN" altLang="en-US" sz="3200" b="1" dirty="0">
                <a:solidFill>
                  <a:schemeClr val="tx1"/>
                </a:solidFill>
                <a:latin typeface="+mn-ea"/>
              </a:rPr>
              <a:t>我</a:t>
            </a:r>
            <a:r>
              <a:rPr lang="zh-CN" altLang="en-US" sz="3200" b="1">
                <a:solidFill>
                  <a:schemeClr val="tx1"/>
                </a:solidFill>
                <a:latin typeface="+mn-ea"/>
              </a:rPr>
              <a:t>从</a:t>
            </a:r>
            <a:r>
              <a:rPr lang="zh-CN" altLang="en-US" sz="3200" b="1" smtClean="0">
                <a:solidFill>
                  <a:schemeClr val="tx1"/>
                </a:solidFill>
                <a:latin typeface="+mn-ea"/>
              </a:rPr>
              <a:t>“高楼林立、灯火辉煌”这两个词体会</a:t>
            </a:r>
            <a:r>
              <a:rPr lang="zh-CN" altLang="en-US" sz="3200" b="1" dirty="0">
                <a:solidFill>
                  <a:schemeClr val="tx1"/>
                </a:solidFill>
                <a:latin typeface="+mn-ea"/>
              </a:rPr>
              <a:t>到</a:t>
            </a:r>
            <a:r>
              <a:rPr lang="zh-CN" altLang="en-US" sz="3200" b="1">
                <a:solidFill>
                  <a:schemeClr val="tx1"/>
                </a:solidFill>
                <a:latin typeface="+mn-ea"/>
              </a:rPr>
              <a:t>了</a:t>
            </a:r>
            <a:r>
              <a:rPr lang="zh-CN" altLang="en-US" sz="3200" b="1" smtClean="0">
                <a:solidFill>
                  <a:schemeClr val="tx1"/>
                </a:solidFill>
                <a:latin typeface="+mn-ea"/>
              </a:rPr>
              <a:t>城市的繁华、热闹。</a:t>
            </a:r>
            <a:endParaRPr lang="zh-CN" altLang="en-US" sz="3200" b="1" dirty="0">
              <a:solidFill>
                <a:schemeClr val="tx1"/>
              </a:solidFill>
              <a:latin typeface="+mn-ea"/>
            </a:endParaRP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17816"/>
          <a:stretch/>
        </p:blipFill>
        <p:spPr bwMode="auto">
          <a:xfrm>
            <a:off x="179512" y="624111"/>
            <a:ext cx="4407160" cy="359033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图片 5"/>
          <p:cNvPicPr>
            <a:picLocks noChangeAspect="1"/>
          </p:cNvPicPr>
          <p:nvPr/>
        </p:nvPicPr>
        <p:blipFill>
          <a:blip r:embed="rId4">
            <a:clrChange>
              <a:clrFrom>
                <a:srgbClr val="FFFFFF">
                  <a:alpha val="100000"/>
                </a:srgbClr>
              </a:clrFrom>
              <a:clrTo>
                <a:srgbClr val="FFFFFF">
                  <a:alpha val="100000"/>
                  <a:alpha val="0"/>
                </a:srgbClr>
              </a:clrTo>
            </a:clrChange>
            <a:extLst>
              <a:ext uri="{BEBA8EAE-BF5A-486C-A8C5-ECC9F3942E4B}">
                <a14:imgProps xmlns:a14="http://schemas.microsoft.com/office/drawing/2010/main" xmlns="">
                  <a14:imgLayer r:embed="rId5">
                    <a14:imgEffect>
                      <a14:backgroundRemoval t="0" b="100000" l="0" r="100000">
                        <a14:foregroundMark x1="46000" y1="47500" x2="46000" y2="47500"/>
                        <a14:foregroundMark x1="54000" y1="50750" x2="54000" y2="50750"/>
                        <a14:foregroundMark x1="37750" y1="89250" x2="37750" y2="89250"/>
                        <a14:foregroundMark x1="65250" y1="89750" x2="65250" y2="89750"/>
                      </a14:backgroundRemoval>
                    </a14:imgEffect>
                  </a14:imgLayer>
                </a14:imgProps>
              </a:ext>
            </a:extLst>
          </a:blip>
          <a:srcRect l="23146" t="4083" r="16958" b="3229"/>
          <a:stretch>
            <a:fillRect/>
          </a:stretch>
        </p:blipFill>
        <p:spPr>
          <a:xfrm>
            <a:off x="8046517" y="3075806"/>
            <a:ext cx="1097483" cy="1698331"/>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324544" y="1707654"/>
            <a:ext cx="8352928" cy="2119499"/>
          </a:xfrm>
          <a:prstGeom prst="wedgeRectCallout">
            <a:avLst>
              <a:gd name="adj1" fmla="val -56407"/>
              <a:gd name="adj2" fmla="val 12506"/>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800" dirty="0" smtClean="0">
                <a:solidFill>
                  <a:schemeClr val="tx1"/>
                </a:solidFill>
              </a:rPr>
              <a:t>        </a:t>
            </a:r>
            <a:r>
              <a:rPr lang="zh-CN" altLang="en-US" sz="2800" dirty="0" smtClean="0">
                <a:solidFill>
                  <a:srgbClr val="2E2ED0"/>
                </a:solidFill>
              </a:rPr>
              <a:t>◇</a:t>
            </a:r>
            <a:r>
              <a:rPr lang="zh-CN" altLang="en-US" sz="3200" b="1" dirty="0" smtClean="0">
                <a:solidFill>
                  <a:schemeClr val="tx1"/>
                </a:solidFill>
                <a:latin typeface="楷体" panose="02010609060101010101" pitchFamily="49" charset="-122"/>
                <a:ea typeface="楷体" panose="02010609060101010101" pitchFamily="49" charset="-122"/>
              </a:rPr>
              <a:t>天边</a:t>
            </a:r>
            <a:r>
              <a:rPr lang="zh-CN" altLang="en-US" sz="3200" b="1" dirty="0">
                <a:solidFill>
                  <a:schemeClr val="tx1"/>
                </a:solidFill>
                <a:latin typeface="楷体" panose="02010609060101010101" pitchFamily="49" charset="-122"/>
                <a:ea typeface="楷体" panose="02010609060101010101" pitchFamily="49" charset="-122"/>
              </a:rPr>
              <a:t>的红霞，向晚的微风，头</a:t>
            </a:r>
            <a:r>
              <a:rPr lang="zh-CN" altLang="en-US" sz="3200" b="1">
                <a:solidFill>
                  <a:schemeClr val="tx1"/>
                </a:solidFill>
                <a:latin typeface="楷体" panose="02010609060101010101" pitchFamily="49" charset="-122"/>
                <a:ea typeface="楷体" panose="02010609060101010101" pitchFamily="49" charset="-122"/>
              </a:rPr>
              <a:t>上</a:t>
            </a:r>
            <a:r>
              <a:rPr lang="zh-CN" altLang="en-US" sz="3200" b="1" smtClean="0">
                <a:solidFill>
                  <a:schemeClr val="tx1"/>
                </a:solidFill>
                <a:latin typeface="楷体" panose="02010609060101010101" pitchFamily="49" charset="-122"/>
                <a:ea typeface="楷体" panose="02010609060101010101" pitchFamily="49" charset="-122"/>
              </a:rPr>
              <a:t>飞过的 </a:t>
            </a:r>
            <a:endParaRPr lang="en-US" altLang="zh-CN" sz="3200" b="1" smtClean="0">
              <a:solidFill>
                <a:schemeClr val="tx1"/>
              </a:solidFill>
              <a:latin typeface="楷体" panose="02010609060101010101" pitchFamily="49" charset="-122"/>
              <a:ea typeface="楷体" panose="02010609060101010101" pitchFamily="49" charset="-122"/>
            </a:endParaRPr>
          </a:p>
          <a:p>
            <a:r>
              <a:rPr lang="en-US" altLang="zh-CN" sz="3200" b="1">
                <a:solidFill>
                  <a:schemeClr val="tx1"/>
                </a:solidFill>
                <a:latin typeface="楷体" panose="02010609060101010101" pitchFamily="49" charset="-122"/>
                <a:ea typeface="楷体" panose="02010609060101010101" pitchFamily="49" charset="-122"/>
              </a:rPr>
              <a:t> </a:t>
            </a:r>
            <a:r>
              <a:rPr lang="en-US" altLang="zh-CN" sz="3200" b="1" smtClean="0">
                <a:solidFill>
                  <a:schemeClr val="tx1"/>
                </a:solidFill>
                <a:latin typeface="楷体" panose="02010609060101010101" pitchFamily="49" charset="-122"/>
                <a:ea typeface="楷体" panose="02010609060101010101" pitchFamily="49" charset="-122"/>
              </a:rPr>
              <a:t>    </a:t>
            </a:r>
            <a:r>
              <a:rPr lang="zh-CN" altLang="en-US" sz="3200" b="1" smtClean="0">
                <a:solidFill>
                  <a:schemeClr val="tx1"/>
                </a:solidFill>
                <a:latin typeface="楷体" panose="02010609060101010101" pitchFamily="49" charset="-122"/>
                <a:ea typeface="楷体" panose="02010609060101010101" pitchFamily="49" charset="-122"/>
              </a:rPr>
              <a:t>归</a:t>
            </a:r>
            <a:r>
              <a:rPr lang="zh-CN" altLang="en-US" sz="3200" b="1" dirty="0">
                <a:solidFill>
                  <a:schemeClr val="tx1"/>
                </a:solidFill>
                <a:latin typeface="楷体" panose="02010609060101010101" pitchFamily="49" charset="-122"/>
                <a:ea typeface="楷体" panose="02010609060101010101" pitchFamily="49" charset="-122"/>
              </a:rPr>
              <a:t>巢的鸟儿，都是他们的</a:t>
            </a:r>
            <a:r>
              <a:rPr lang="zh-CN" altLang="en-US" sz="3200" b="1" smtClean="0">
                <a:solidFill>
                  <a:schemeClr val="tx1"/>
                </a:solidFill>
                <a:latin typeface="楷体" panose="02010609060101010101" pitchFamily="49" charset="-122"/>
                <a:ea typeface="楷体" panose="02010609060101010101" pitchFamily="49" charset="-122"/>
              </a:rPr>
              <a:t>好友。它们和</a:t>
            </a:r>
            <a:endParaRPr lang="en-US" altLang="zh-CN" sz="3200" b="1" smtClean="0">
              <a:solidFill>
                <a:schemeClr val="tx1"/>
              </a:solidFill>
              <a:latin typeface="楷体" panose="02010609060101010101" pitchFamily="49" charset="-122"/>
              <a:ea typeface="楷体" panose="02010609060101010101" pitchFamily="49" charset="-122"/>
            </a:endParaRPr>
          </a:p>
          <a:p>
            <a:r>
              <a:rPr lang="en-US" altLang="zh-CN" sz="3200" b="1">
                <a:solidFill>
                  <a:schemeClr val="tx1"/>
                </a:solidFill>
                <a:latin typeface="楷体" panose="02010609060101010101" pitchFamily="49" charset="-122"/>
                <a:ea typeface="楷体" panose="02010609060101010101" pitchFamily="49" charset="-122"/>
              </a:rPr>
              <a:t> </a:t>
            </a:r>
            <a:r>
              <a:rPr lang="en-US" altLang="zh-CN" sz="3200" b="1" smtClean="0">
                <a:solidFill>
                  <a:schemeClr val="tx1"/>
                </a:solidFill>
                <a:latin typeface="楷体" panose="02010609060101010101" pitchFamily="49" charset="-122"/>
                <a:ea typeface="楷体" panose="02010609060101010101" pitchFamily="49" charset="-122"/>
              </a:rPr>
              <a:t>    </a:t>
            </a:r>
            <a:r>
              <a:rPr lang="zh-CN" altLang="en-US" sz="3200" b="1" smtClean="0">
                <a:solidFill>
                  <a:schemeClr val="tx1"/>
                </a:solidFill>
                <a:latin typeface="楷体" panose="02010609060101010101" pitchFamily="49" charset="-122"/>
                <a:ea typeface="楷体" panose="02010609060101010101" pitchFamily="49" charset="-122"/>
              </a:rPr>
              <a:t>乡下</a:t>
            </a:r>
            <a:r>
              <a:rPr lang="zh-CN" altLang="en-US" sz="3200" b="1" dirty="0">
                <a:solidFill>
                  <a:schemeClr val="tx1"/>
                </a:solidFill>
                <a:latin typeface="楷体" panose="02010609060101010101" pitchFamily="49" charset="-122"/>
                <a:ea typeface="楷体" panose="02010609060101010101" pitchFamily="49" charset="-122"/>
              </a:rPr>
              <a:t>人家一起绘成了一幅自然、</a:t>
            </a:r>
            <a:r>
              <a:rPr lang="zh-CN" altLang="en-US" sz="3200" b="1">
                <a:solidFill>
                  <a:schemeClr val="tx1"/>
                </a:solidFill>
                <a:latin typeface="楷体" panose="02010609060101010101" pitchFamily="49" charset="-122"/>
                <a:ea typeface="楷体" panose="02010609060101010101" pitchFamily="49" charset="-122"/>
              </a:rPr>
              <a:t>和谐</a:t>
            </a:r>
            <a:r>
              <a:rPr lang="zh-CN" altLang="en-US" sz="3200" b="1" smtClean="0">
                <a:solidFill>
                  <a:schemeClr val="tx1"/>
                </a:solidFill>
                <a:latin typeface="楷体" panose="02010609060101010101" pitchFamily="49" charset="-122"/>
                <a:ea typeface="楷体" panose="02010609060101010101" pitchFamily="49" charset="-122"/>
              </a:rPr>
              <a:t>的</a:t>
            </a:r>
            <a:endParaRPr lang="en-US" altLang="zh-CN" sz="3200" b="1" smtClean="0">
              <a:solidFill>
                <a:schemeClr val="tx1"/>
              </a:solidFill>
              <a:latin typeface="楷体" panose="02010609060101010101" pitchFamily="49" charset="-122"/>
              <a:ea typeface="楷体" panose="02010609060101010101" pitchFamily="49" charset="-122"/>
            </a:endParaRPr>
          </a:p>
          <a:p>
            <a:r>
              <a:rPr lang="en-US" altLang="zh-CN" sz="3200" b="1">
                <a:solidFill>
                  <a:schemeClr val="tx1"/>
                </a:solidFill>
                <a:latin typeface="楷体" panose="02010609060101010101" pitchFamily="49" charset="-122"/>
                <a:ea typeface="楷体" panose="02010609060101010101" pitchFamily="49" charset="-122"/>
              </a:rPr>
              <a:t> </a:t>
            </a:r>
            <a:r>
              <a:rPr lang="en-US" altLang="zh-CN" sz="3200" b="1" smtClean="0">
                <a:solidFill>
                  <a:schemeClr val="tx1"/>
                </a:solidFill>
                <a:latin typeface="楷体" panose="02010609060101010101" pitchFamily="49" charset="-122"/>
                <a:ea typeface="楷体" panose="02010609060101010101" pitchFamily="49" charset="-122"/>
              </a:rPr>
              <a:t>    </a:t>
            </a:r>
            <a:r>
              <a:rPr lang="zh-CN" altLang="en-US" sz="3200" b="1" smtClean="0">
                <a:solidFill>
                  <a:schemeClr val="tx1"/>
                </a:solidFill>
                <a:latin typeface="楷体" panose="02010609060101010101" pitchFamily="49" charset="-122"/>
                <a:ea typeface="楷体" panose="02010609060101010101" pitchFamily="49" charset="-122"/>
              </a:rPr>
              <a:t>田园风景画</a:t>
            </a:r>
            <a:r>
              <a:rPr lang="zh-CN" altLang="en-US" sz="3200" b="1" dirty="0" smtClean="0">
                <a:solidFill>
                  <a:schemeClr val="tx1"/>
                </a:solidFill>
                <a:latin typeface="楷体" panose="02010609060101010101" pitchFamily="49" charset="-122"/>
                <a:ea typeface="楷体" panose="02010609060101010101" pitchFamily="49" charset="-122"/>
              </a:rPr>
              <a:t>。</a:t>
            </a:r>
            <a:endParaRPr lang="en-US" altLang="zh-CN" sz="3200" b="1" dirty="0" smtClean="0">
              <a:solidFill>
                <a:schemeClr val="tx1"/>
              </a:solidFill>
              <a:latin typeface="楷体" panose="02010609060101010101" pitchFamily="49" charset="-122"/>
              <a:ea typeface="楷体" panose="02010609060101010101" pitchFamily="49" charset="-122"/>
            </a:endParaRPr>
          </a:p>
        </p:txBody>
      </p:sp>
      <p:sp>
        <p:nvSpPr>
          <p:cNvPr id="13" name="矩形 12"/>
          <p:cNvSpPr/>
          <p:nvPr/>
        </p:nvSpPr>
        <p:spPr>
          <a:xfrm>
            <a:off x="323528" y="771550"/>
            <a:ext cx="8496944" cy="954107"/>
          </a:xfrm>
          <a:prstGeom prst="rect">
            <a:avLst/>
          </a:prstGeom>
        </p:spPr>
        <p:txBody>
          <a:bodyPr wrap="square">
            <a:spAutoFit/>
          </a:bodyPr>
          <a:lstStyle/>
          <a:p>
            <a:r>
              <a:rPr lang="zh-CN" altLang="en-US" sz="2800" smtClean="0">
                <a:latin typeface="黑体" panose="02010609060101010101" pitchFamily="49" charset="-122"/>
                <a:ea typeface="黑体" panose="02010609060101010101" pitchFamily="49" charset="-122"/>
              </a:rPr>
              <a:t>    读一读</a:t>
            </a:r>
            <a:r>
              <a:rPr lang="zh-CN" altLang="en-US" sz="2800">
                <a:latin typeface="黑体" panose="02010609060101010101" pitchFamily="49" charset="-122"/>
                <a:ea typeface="黑体" panose="02010609060101010101" pitchFamily="49" charset="-122"/>
              </a:rPr>
              <a:t>课本中的例句，说一说这两个例句在表达上有什么共同的</a:t>
            </a:r>
            <a:r>
              <a:rPr lang="zh-CN" altLang="en-US" sz="2800" smtClean="0">
                <a:latin typeface="黑体" panose="02010609060101010101" pitchFamily="49" charset="-122"/>
                <a:ea typeface="黑体" panose="02010609060101010101" pitchFamily="49" charset="-122"/>
              </a:rPr>
              <a:t>特点。</a:t>
            </a:r>
            <a:endParaRPr lang="zh-CN" altLang="en-US" sz="2800"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7504" y="444866"/>
            <a:ext cx="1438370" cy="334166"/>
          </a:xfrm>
          <a:prstGeom prst="rect">
            <a:avLst/>
          </a:prstGeom>
          <a:ln>
            <a:noFill/>
          </a:ln>
          <a:effectLst>
            <a:outerShdw blurRad="292100" dist="139700" dir="2700000" algn="tl" rotWithShape="0">
              <a:srgbClr val="333333">
                <a:alpha val="65000"/>
              </a:srgbClr>
            </a:outerShdw>
          </a:effectLst>
        </p:spPr>
      </p:pic>
      <p:sp>
        <p:nvSpPr>
          <p:cNvPr id="6" name="文本框 14">
            <a:hlinkClick r:id="rId4" action="ppaction://hlinksldjump"/>
          </p:cNvPr>
          <p:cNvSpPr txBox="1"/>
          <p:nvPr/>
        </p:nvSpPr>
        <p:spPr>
          <a:xfrm>
            <a:off x="116589" y="436814"/>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第二课时</a:t>
            </a:r>
          </a:p>
        </p:txBody>
      </p:sp>
      <p:sp>
        <p:nvSpPr>
          <p:cNvPr id="11" name="矩形标注 10"/>
          <p:cNvSpPr/>
          <p:nvPr/>
        </p:nvSpPr>
        <p:spPr>
          <a:xfrm>
            <a:off x="395536" y="3795886"/>
            <a:ext cx="7848872" cy="1008112"/>
          </a:xfrm>
          <a:prstGeom prst="wedgeRectCallout">
            <a:avLst>
              <a:gd name="adj1" fmla="val -52523"/>
              <a:gd name="adj2" fmla="val -2116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800" b="1" dirty="0" smtClean="0">
                <a:solidFill>
                  <a:srgbClr val="2E2ED0"/>
                </a:solidFill>
              </a:rPr>
              <a:t>◇</a:t>
            </a:r>
            <a:r>
              <a:rPr lang="zh-CN" altLang="en-US" sz="3200" b="1" dirty="0">
                <a:solidFill>
                  <a:schemeClr val="tx1"/>
                </a:solidFill>
                <a:latin typeface="楷体" panose="02010609060101010101" pitchFamily="49" charset="-122"/>
                <a:ea typeface="楷体" panose="02010609060101010101" pitchFamily="49" charset="-122"/>
              </a:rPr>
              <a:t>飞翔的海鸥，金色的沙滩</a:t>
            </a:r>
            <a:r>
              <a:rPr lang="zh-CN" altLang="en-US" sz="3200" b="1" dirty="0" smtClean="0">
                <a:solidFill>
                  <a:schemeClr val="tx1"/>
                </a:solidFill>
                <a:latin typeface="楷体" panose="02010609060101010101" pitchFamily="49" charset="-122"/>
                <a:ea typeface="楷体" panose="02010609060101010101" pitchFamily="49" charset="-122"/>
              </a:rPr>
              <a:t>，</a:t>
            </a:r>
            <a:r>
              <a:rPr lang="zh-CN" altLang="en-US" sz="3200" b="1" dirty="0">
                <a:solidFill>
                  <a:schemeClr val="tx1"/>
                </a:solidFill>
                <a:latin typeface="楷体" panose="02010609060101010101" pitchFamily="49" charset="-122"/>
                <a:ea typeface="楷体" panose="02010609060101010101" pitchFamily="49" charset="-122"/>
              </a:rPr>
              <a:t>白色</a:t>
            </a:r>
            <a:r>
              <a:rPr lang="zh-CN" altLang="en-US" sz="3200" b="1" dirty="0" smtClean="0">
                <a:solidFill>
                  <a:schemeClr val="tx1"/>
                </a:solidFill>
                <a:latin typeface="楷体" panose="02010609060101010101" pitchFamily="49" charset="-122"/>
                <a:ea typeface="楷体" panose="02010609060101010101" pitchFamily="49" charset="-122"/>
              </a:rPr>
              <a:t>的</a:t>
            </a:r>
            <a:r>
              <a:rPr lang="zh-CN" altLang="en-US" sz="3200" b="1">
                <a:solidFill>
                  <a:schemeClr val="tx1"/>
                </a:solidFill>
                <a:latin typeface="楷体" panose="02010609060101010101" pitchFamily="49" charset="-122"/>
                <a:ea typeface="楷体" panose="02010609060101010101" pitchFamily="49" charset="-122"/>
              </a:rPr>
              <a:t>浪花</a:t>
            </a:r>
            <a:r>
              <a:rPr lang="zh-CN" altLang="en-US" sz="3200" b="1" smtClean="0">
                <a:solidFill>
                  <a:schemeClr val="tx1"/>
                </a:solidFill>
                <a:latin typeface="楷体" panose="02010609060101010101" pitchFamily="49" charset="-122"/>
                <a:ea typeface="楷体" panose="02010609060101010101" pitchFamily="49" charset="-122"/>
              </a:rPr>
              <a:t>，</a:t>
            </a:r>
            <a:endParaRPr lang="en-US" altLang="zh-CN" sz="3200" b="1" smtClean="0">
              <a:solidFill>
                <a:schemeClr val="tx1"/>
              </a:solidFill>
              <a:latin typeface="楷体" panose="02010609060101010101" pitchFamily="49" charset="-122"/>
              <a:ea typeface="楷体" panose="02010609060101010101" pitchFamily="49" charset="-122"/>
            </a:endParaRPr>
          </a:p>
          <a:p>
            <a:r>
              <a:rPr lang="en-US" altLang="zh-CN" sz="3200" b="1">
                <a:solidFill>
                  <a:schemeClr val="tx1"/>
                </a:solidFill>
                <a:latin typeface="楷体" panose="02010609060101010101" pitchFamily="49" charset="-122"/>
                <a:ea typeface="楷体" panose="02010609060101010101" pitchFamily="49" charset="-122"/>
              </a:rPr>
              <a:t> </a:t>
            </a:r>
            <a:r>
              <a:rPr lang="en-US" altLang="zh-CN" sz="3200" b="1" smtClean="0">
                <a:solidFill>
                  <a:schemeClr val="tx1"/>
                </a:solidFill>
                <a:latin typeface="楷体" panose="02010609060101010101" pitchFamily="49" charset="-122"/>
                <a:ea typeface="楷体" panose="02010609060101010101" pitchFamily="49" charset="-122"/>
              </a:rPr>
              <a:t> </a:t>
            </a:r>
            <a:r>
              <a:rPr lang="zh-CN" altLang="en-US" sz="3200" b="1" smtClean="0">
                <a:solidFill>
                  <a:schemeClr val="tx1"/>
                </a:solidFill>
                <a:latin typeface="楷体" panose="02010609060101010101" pitchFamily="49" charset="-122"/>
                <a:ea typeface="楷体" panose="02010609060101010101" pitchFamily="49" charset="-122"/>
              </a:rPr>
              <a:t>构成</a:t>
            </a:r>
            <a:r>
              <a:rPr lang="zh-CN" altLang="en-US" sz="3200" b="1" dirty="0">
                <a:solidFill>
                  <a:schemeClr val="tx1"/>
                </a:solidFill>
                <a:latin typeface="楷体" panose="02010609060101010101" pitchFamily="49" charset="-122"/>
                <a:ea typeface="楷体" panose="02010609060101010101" pitchFamily="49" charset="-122"/>
              </a:rPr>
              <a:t>了迷人的海岸线</a:t>
            </a:r>
            <a:r>
              <a:rPr lang="zh-CN" altLang="en-US" sz="3200" b="1" dirty="0" smtClean="0">
                <a:solidFill>
                  <a:schemeClr val="tx1"/>
                </a:solidFill>
                <a:latin typeface="楷体" panose="02010609060101010101" pitchFamily="49" charset="-122"/>
                <a:ea typeface="楷体" panose="02010609060101010101" pitchFamily="49" charset="-122"/>
              </a:rPr>
              <a:t>。</a:t>
            </a:r>
            <a:endParaRPr lang="zh-CN" altLang="en-US" sz="3200" b="1" dirty="0">
              <a:solidFill>
                <a:schemeClr val="tx1"/>
              </a:solidFill>
              <a:latin typeface="楷体" panose="02010609060101010101" pitchFamily="49" charset="-122"/>
              <a:ea typeface="楷体" panose="02010609060101010101" pitchFamily="49" charset="-122"/>
            </a:endParaRPr>
          </a:p>
        </p:txBody>
      </p:sp>
      <p:cxnSp>
        <p:nvCxnSpPr>
          <p:cNvPr id="17" name="直接连接符 16"/>
          <p:cNvCxnSpPr/>
          <p:nvPr/>
        </p:nvCxnSpPr>
        <p:spPr>
          <a:xfrm>
            <a:off x="755576" y="2283718"/>
            <a:ext cx="69847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27584" y="2774646"/>
            <a:ext cx="54726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516216" y="2767403"/>
            <a:ext cx="1296144"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27584" y="3291830"/>
            <a:ext cx="6912768"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63588" y="3795886"/>
            <a:ext cx="2052228"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97802" y="4297660"/>
            <a:ext cx="69847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71600" y="4803998"/>
            <a:ext cx="3700028"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31" name="文本框 6"/>
          <p:cNvSpPr txBox="1"/>
          <p:nvPr/>
        </p:nvSpPr>
        <p:spPr>
          <a:xfrm>
            <a:off x="8194823" y="1448129"/>
            <a:ext cx="672430" cy="2062103"/>
          </a:xfrm>
          <a:prstGeom prst="rect">
            <a:avLst/>
          </a:prstGeom>
          <a:solidFill>
            <a:srgbClr val="00CC99"/>
          </a:solidFill>
          <a:ln>
            <a:solidFill>
              <a:srgbClr val="92D050"/>
            </a:solidFill>
            <a:prstDash val="solid"/>
          </a:ln>
        </p:spPr>
        <p:txBody>
          <a:bodyPr wrap="square" rtlCol="0">
            <a:spAutoFit/>
          </a:bodyPr>
          <a:lstStyle>
            <a:defPPr>
              <a:defRPr lang="zh-CN"/>
            </a:defPPr>
            <a:lvl1pPr defTabSz="685800">
              <a:defRPr sz="3600" b="1">
                <a:latin typeface="+mn-ea"/>
              </a:defRPr>
            </a:lvl1pPr>
          </a:lstStyle>
          <a:p>
            <a:r>
              <a:rPr lang="zh-CN" altLang="en-US" sz="3200"/>
              <a:t>分项列举</a:t>
            </a:r>
            <a:endParaRPr lang="zh-CN" altLang="en-US" sz="3200" dirty="0"/>
          </a:p>
        </p:txBody>
      </p:sp>
      <p:sp>
        <p:nvSpPr>
          <p:cNvPr id="32" name="文本框 6"/>
          <p:cNvSpPr txBox="1"/>
          <p:nvPr/>
        </p:nvSpPr>
        <p:spPr>
          <a:xfrm>
            <a:off x="8194823" y="3579862"/>
            <a:ext cx="672430" cy="1077218"/>
          </a:xfrm>
          <a:prstGeom prst="rect">
            <a:avLst/>
          </a:prstGeom>
          <a:solidFill>
            <a:srgbClr val="00CC99"/>
          </a:solidFill>
          <a:ln>
            <a:solidFill>
              <a:srgbClr val="92D050"/>
            </a:solidFill>
            <a:prstDash val="solid"/>
          </a:ln>
        </p:spPr>
        <p:txBody>
          <a:bodyPr wrap="square" rtlCol="0">
            <a:spAutoFit/>
          </a:bodyPr>
          <a:lstStyle>
            <a:defPPr>
              <a:defRPr lang="zh-CN"/>
            </a:defPPr>
            <a:lvl1pPr defTabSz="685800">
              <a:defRPr sz="3600" b="1">
                <a:latin typeface="+mn-ea"/>
              </a:defRPr>
            </a:lvl1pPr>
          </a:lstStyle>
          <a:p>
            <a:r>
              <a:rPr lang="zh-CN" altLang="en-US" sz="3200" smtClean="0"/>
              <a:t>总说</a:t>
            </a:r>
            <a:endParaRPr lang="zh-CN" altLang="en-US" sz="3200" dirty="0"/>
          </a:p>
        </p:txBody>
      </p:sp>
    </p:spTree>
    <p:extLst>
      <p:ext uri="{BB962C8B-B14F-4D97-AF65-F5344CB8AC3E}">
        <p14:creationId xmlns:p14="http://schemas.microsoft.com/office/powerpoint/2010/main" xmlns="" val="25198976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55576" y="555526"/>
            <a:ext cx="763284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如果我们把句子改一改，你觉得哪句更好？</a:t>
            </a:r>
            <a:endParaRPr lang="zh-CN" altLang="en-US" sz="3200" b="1" dirty="0">
              <a:latin typeface="黑体" panose="02010609060101010101" pitchFamily="49" charset="-122"/>
              <a:ea typeface="黑体" panose="02010609060101010101" pitchFamily="49" charset="-122"/>
            </a:endParaRPr>
          </a:p>
        </p:txBody>
      </p:sp>
      <p:sp>
        <p:nvSpPr>
          <p:cNvPr id="3" name="文本框 2"/>
          <p:cNvSpPr txBox="1"/>
          <p:nvPr/>
        </p:nvSpPr>
        <p:spPr>
          <a:xfrm>
            <a:off x="827584" y="3510756"/>
            <a:ext cx="7776864" cy="1077218"/>
          </a:xfrm>
          <a:prstGeom prst="rect">
            <a:avLst/>
          </a:prstGeom>
          <a:noFill/>
        </p:spPr>
        <p:txBody>
          <a:bodyPr wrap="square" rtlCol="0">
            <a:spAutoFit/>
          </a:bodyPr>
          <a:lstStyle/>
          <a:p>
            <a:r>
              <a:rPr lang="zh-CN" altLang="en-US" sz="3200" b="1" smtClean="0">
                <a:latin typeface="楷体" panose="02010609060101010101" pitchFamily="49" charset="-122"/>
                <a:ea typeface="楷体" panose="02010609060101010101" pitchFamily="49" charset="-122"/>
              </a:rPr>
              <a:t>    红霞，微风，鸟儿</a:t>
            </a:r>
            <a:r>
              <a:rPr lang="zh-CN" altLang="en-US" sz="3200" b="1" dirty="0" smtClean="0">
                <a:latin typeface="楷体" panose="02010609060101010101" pitchFamily="49" charset="-122"/>
                <a:ea typeface="楷体" panose="02010609060101010101" pitchFamily="49" charset="-122"/>
              </a:rPr>
              <a:t>和乡下</a:t>
            </a:r>
            <a:r>
              <a:rPr lang="zh-CN" altLang="en-US" sz="3200" b="1" smtClean="0">
                <a:latin typeface="楷体" panose="02010609060101010101" pitchFamily="49" charset="-122"/>
                <a:ea typeface="楷体" panose="02010609060101010101" pitchFamily="49" charset="-122"/>
              </a:rPr>
              <a:t>人家一起绘</a:t>
            </a:r>
            <a:r>
              <a:rPr lang="zh-CN" altLang="en-US" sz="3200" b="1" dirty="0" smtClean="0">
                <a:latin typeface="楷体" panose="02010609060101010101" pitchFamily="49" charset="-122"/>
                <a:ea typeface="楷体" panose="02010609060101010101" pitchFamily="49" charset="-122"/>
              </a:rPr>
              <a:t>成了一幅风景画。</a:t>
            </a:r>
            <a:endParaRPr lang="zh-CN" altLang="en-US" sz="3200" b="1" dirty="0">
              <a:latin typeface="楷体" panose="02010609060101010101" pitchFamily="49" charset="-122"/>
              <a:ea typeface="楷体" panose="02010609060101010101" pitchFamily="49" charset="-122"/>
            </a:endParaRPr>
          </a:p>
        </p:txBody>
      </p:sp>
      <p:sp>
        <p:nvSpPr>
          <p:cNvPr id="4" name="矩形 3"/>
          <p:cNvSpPr/>
          <p:nvPr/>
        </p:nvSpPr>
        <p:spPr>
          <a:xfrm>
            <a:off x="827604" y="1275606"/>
            <a:ext cx="7776844" cy="2062103"/>
          </a:xfrm>
          <a:prstGeom prst="rect">
            <a:avLst/>
          </a:prstGeom>
        </p:spPr>
        <p:txBody>
          <a:bodyPr wrap="square">
            <a:spAutoFit/>
          </a:bodyPr>
          <a:lstStyle/>
          <a:p>
            <a:r>
              <a:rPr lang="zh-CN" altLang="en-US" sz="3200" b="1" dirty="0" smtClean="0">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（天边的）</a:t>
            </a:r>
            <a:r>
              <a:rPr lang="zh-CN" altLang="en-US" sz="3200" b="1" dirty="0" smtClean="0">
                <a:latin typeface="楷体" panose="02010609060101010101" pitchFamily="49" charset="-122"/>
                <a:ea typeface="楷体" panose="02010609060101010101" pitchFamily="49" charset="-122"/>
              </a:rPr>
              <a:t>红霞，</a:t>
            </a:r>
            <a:r>
              <a:rPr lang="zh-CN" altLang="en-US" sz="3200" b="1" dirty="0" smtClean="0">
                <a:solidFill>
                  <a:srgbClr val="FF0000"/>
                </a:solidFill>
                <a:latin typeface="楷体" panose="02010609060101010101" pitchFamily="49" charset="-122"/>
                <a:ea typeface="楷体" panose="02010609060101010101" pitchFamily="49" charset="-122"/>
              </a:rPr>
              <a:t>（向晚的）</a:t>
            </a:r>
            <a:r>
              <a:rPr lang="zh-CN" altLang="en-US" sz="3200" b="1" smtClean="0">
                <a:latin typeface="楷体" panose="02010609060101010101" pitchFamily="49" charset="-122"/>
                <a:ea typeface="楷体" panose="02010609060101010101" pitchFamily="49" charset="-122"/>
              </a:rPr>
              <a:t>微风，</a:t>
            </a:r>
            <a:r>
              <a:rPr lang="zh-CN" altLang="en-US" sz="3200" b="1" smtClean="0">
                <a:solidFill>
                  <a:srgbClr val="FF0000"/>
                </a:solidFill>
                <a:latin typeface="楷体" panose="02010609060101010101" pitchFamily="49" charset="-122"/>
                <a:ea typeface="楷体" panose="02010609060101010101" pitchFamily="49" charset="-122"/>
              </a:rPr>
              <a:t>（头</a:t>
            </a:r>
            <a:r>
              <a:rPr lang="zh-CN" altLang="en-US" sz="3200" b="1" dirty="0">
                <a:solidFill>
                  <a:srgbClr val="FF0000"/>
                </a:solidFill>
                <a:latin typeface="楷体" panose="02010609060101010101" pitchFamily="49" charset="-122"/>
                <a:ea typeface="楷体" panose="02010609060101010101" pitchFamily="49" charset="-122"/>
              </a:rPr>
              <a:t>上</a:t>
            </a:r>
            <a:r>
              <a:rPr lang="zh-CN" altLang="en-US" sz="3200" b="1">
                <a:solidFill>
                  <a:srgbClr val="FF0000"/>
                </a:solidFill>
                <a:latin typeface="楷体" panose="02010609060101010101" pitchFamily="49" charset="-122"/>
                <a:ea typeface="楷体" panose="02010609060101010101" pitchFamily="49" charset="-122"/>
              </a:rPr>
              <a:t>飞过</a:t>
            </a:r>
            <a:r>
              <a:rPr lang="zh-CN" altLang="en-US" sz="3200" b="1" smtClean="0">
                <a:solidFill>
                  <a:srgbClr val="FF0000"/>
                </a:solidFill>
                <a:latin typeface="楷体" panose="02010609060101010101" pitchFamily="49" charset="-122"/>
                <a:ea typeface="楷体" panose="02010609060101010101" pitchFamily="49" charset="-122"/>
              </a:rPr>
              <a:t>的归巢的</a:t>
            </a:r>
            <a:r>
              <a:rPr lang="zh-CN" altLang="en-US" sz="3200" b="1">
                <a:solidFill>
                  <a:srgbClr val="FF0000"/>
                </a:solidFill>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鸟儿</a:t>
            </a:r>
            <a:r>
              <a:rPr lang="zh-CN" altLang="en-US" sz="3200" b="1" dirty="0">
                <a:latin typeface="楷体" panose="02010609060101010101" pitchFamily="49" charset="-122"/>
                <a:ea typeface="楷体" panose="02010609060101010101" pitchFamily="49" charset="-122"/>
              </a:rPr>
              <a:t>，都是他们的</a:t>
            </a:r>
            <a:r>
              <a:rPr lang="zh-CN" altLang="en-US" sz="3200" b="1">
                <a:latin typeface="楷体" panose="02010609060101010101" pitchFamily="49" charset="-122"/>
                <a:ea typeface="楷体" panose="02010609060101010101" pitchFamily="49" charset="-122"/>
              </a:rPr>
              <a:t>好友</a:t>
            </a:r>
            <a:r>
              <a:rPr lang="zh-CN" altLang="en-US" sz="3200" b="1" smtClean="0">
                <a:latin typeface="楷体" panose="02010609060101010101" pitchFamily="49" charset="-122"/>
                <a:ea typeface="楷体" panose="02010609060101010101" pitchFamily="49" charset="-122"/>
              </a:rPr>
              <a:t>。它们</a:t>
            </a:r>
            <a:r>
              <a:rPr lang="zh-CN" altLang="en-US" sz="3200" b="1" dirty="0">
                <a:latin typeface="楷体" panose="02010609060101010101" pitchFamily="49" charset="-122"/>
                <a:ea typeface="楷体" panose="02010609060101010101" pitchFamily="49" charset="-122"/>
              </a:rPr>
              <a:t>和乡下人家一起绘成了一</a:t>
            </a:r>
            <a:r>
              <a:rPr lang="zh-CN" altLang="en-US" sz="3200" b="1" dirty="0" smtClean="0">
                <a:latin typeface="楷体" panose="02010609060101010101" pitchFamily="49" charset="-122"/>
                <a:ea typeface="楷体" panose="02010609060101010101" pitchFamily="49" charset="-122"/>
              </a:rPr>
              <a:t>幅</a:t>
            </a:r>
            <a:r>
              <a:rPr lang="zh-CN" altLang="en-US" sz="3200" b="1" dirty="0" smtClean="0">
                <a:solidFill>
                  <a:srgbClr val="FF0000"/>
                </a:solidFill>
                <a:latin typeface="楷体" panose="02010609060101010101" pitchFamily="49" charset="-122"/>
                <a:ea typeface="楷体" panose="02010609060101010101" pitchFamily="49" charset="-122"/>
              </a:rPr>
              <a:t>（自然</a:t>
            </a:r>
            <a:r>
              <a:rPr lang="zh-CN" altLang="en-US" sz="3200" b="1">
                <a:solidFill>
                  <a:srgbClr val="FF0000"/>
                </a:solidFill>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和谐的</a:t>
            </a:r>
            <a:r>
              <a:rPr lang="zh-CN" altLang="en-US" sz="3200" b="1">
                <a:solidFill>
                  <a:srgbClr val="FF0000"/>
                </a:solidFill>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（田园</a:t>
            </a:r>
            <a:r>
              <a:rPr lang="zh-CN" altLang="en-US" sz="3200" b="1">
                <a:solidFill>
                  <a:srgbClr val="FF0000"/>
                </a:solidFill>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风景画</a:t>
            </a:r>
            <a:r>
              <a:rPr lang="zh-CN" altLang="en-US"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314970905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531849" y="1131590"/>
            <a:ext cx="6150251" cy="2585323"/>
          </a:xfrm>
          <a:prstGeom prst="rect">
            <a:avLst/>
          </a:prstGeom>
          <a:noFill/>
        </p:spPr>
        <p:txBody>
          <a:bodyPr wrap="square" rtlCol="0">
            <a:spAutoFit/>
          </a:bodyPr>
          <a:lstStyle/>
          <a:p>
            <a:pPr>
              <a:lnSpc>
                <a:spcPct val="150000"/>
              </a:lnSpc>
            </a:pPr>
            <a:r>
              <a:rPr lang="zh-CN" altLang="en-US" sz="3600" b="1" dirty="0" smtClean="0">
                <a:latin typeface="黑体" panose="02010609060101010101" pitchFamily="49" charset="-122"/>
                <a:ea typeface="黑体" panose="02010609060101010101" pitchFamily="49" charset="-122"/>
              </a:rPr>
              <a:t>    回顾本单元课文，有哪些关键语句让你体会到了作者的思想感情呢？</a:t>
            </a:r>
            <a:endParaRPr lang="zh-CN" altLang="en-US" sz="3600" b="1"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5951" y="1340649"/>
            <a:ext cx="1657765" cy="23756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1234" y="422246"/>
            <a:ext cx="1629583" cy="378638"/>
          </a:xfrm>
          <a:prstGeom prst="rect">
            <a:avLst/>
          </a:prstGeom>
          <a:ln>
            <a:noFill/>
          </a:ln>
          <a:effectLst>
            <a:outerShdw blurRad="292100" dist="139700" dir="2700000" algn="tl" rotWithShape="0">
              <a:srgbClr val="333333">
                <a:alpha val="65000"/>
              </a:srgbClr>
            </a:outerShdw>
          </a:effectLst>
        </p:spPr>
      </p:pic>
      <p:sp>
        <p:nvSpPr>
          <p:cNvPr id="7" name="文本框 15"/>
          <p:cNvSpPr txBox="1"/>
          <p:nvPr/>
        </p:nvSpPr>
        <p:spPr>
          <a:xfrm>
            <a:off x="223347" y="411510"/>
            <a:ext cx="1231486" cy="400110"/>
          </a:xfrm>
          <a:prstGeom prst="rect">
            <a:avLst/>
          </a:prstGeom>
          <a:noFill/>
        </p:spPr>
        <p:txBody>
          <a:bodyPr wrap="square" rtlCol="0">
            <a:spAutoFit/>
          </a:bodyPr>
          <a:lstStyle/>
          <a:p>
            <a:pPr algn="ctr"/>
            <a:r>
              <a:rPr kumimoji="1" lang="zh-CN" altLang="en-US" sz="2000" dirty="0">
                <a:solidFill>
                  <a:prstClr val="white"/>
                </a:solidFill>
                <a:ea typeface="黑体" panose="02010609060101010101" pitchFamily="49" charset="-122"/>
              </a:rPr>
              <a:t>第一课时</a:t>
            </a:r>
          </a:p>
        </p:txBody>
      </p:sp>
    </p:spTree>
    <p:extLst>
      <p:ext uri="{BB962C8B-B14F-4D97-AF65-F5344CB8AC3E}">
        <p14:creationId xmlns:p14="http://schemas.microsoft.com/office/powerpoint/2010/main" xmlns="" val="239371476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395536" y="757802"/>
            <a:ext cx="8244916" cy="1008112"/>
          </a:xfrm>
          <a:prstGeom prst="wedgeRectCallout">
            <a:avLst>
              <a:gd name="adj1" fmla="val -52523"/>
              <a:gd name="adj2" fmla="val -2116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2800" b="1" smtClean="0">
                <a:solidFill>
                  <a:srgbClr val="2E2ED0"/>
                </a:solidFill>
              </a:rPr>
              <a:t>        </a:t>
            </a:r>
            <a:r>
              <a:rPr lang="zh-CN" altLang="en-US" sz="2800" b="1" smtClean="0">
                <a:solidFill>
                  <a:srgbClr val="FF0000"/>
                </a:solidFill>
              </a:rPr>
              <a:t>（</a:t>
            </a:r>
            <a:r>
              <a:rPr lang="zh-CN" altLang="en-US" sz="3200" b="1" smtClean="0">
                <a:solidFill>
                  <a:srgbClr val="FF0000"/>
                </a:solidFill>
                <a:latin typeface="楷体" panose="02010609060101010101" pitchFamily="49" charset="-122"/>
                <a:ea typeface="楷体" panose="02010609060101010101" pitchFamily="49" charset="-122"/>
              </a:rPr>
              <a:t>飞翔的</a:t>
            </a:r>
            <a:r>
              <a:rPr lang="zh-CN" altLang="en-US" sz="3200" b="1">
                <a:solidFill>
                  <a:srgbClr val="FF0000"/>
                </a:solidFill>
              </a:rPr>
              <a:t>）</a:t>
            </a:r>
            <a:r>
              <a:rPr lang="zh-CN" altLang="en-US" sz="3200" b="1">
                <a:solidFill>
                  <a:schemeClr val="tx1"/>
                </a:solidFill>
                <a:latin typeface="楷体" panose="02010609060101010101" pitchFamily="49" charset="-122"/>
                <a:ea typeface="楷体" panose="02010609060101010101" pitchFamily="49" charset="-122"/>
              </a:rPr>
              <a:t>海鸥</a:t>
            </a:r>
            <a:r>
              <a:rPr lang="zh-CN" altLang="en-US"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（金色</a:t>
            </a:r>
            <a:r>
              <a:rPr lang="zh-CN" altLang="en-US" sz="3200" b="1">
                <a:solidFill>
                  <a:srgbClr val="FF0000"/>
                </a:solidFill>
                <a:latin typeface="楷体" panose="02010609060101010101" pitchFamily="49" charset="-122"/>
                <a:ea typeface="楷体" panose="02010609060101010101" pitchFamily="49" charset="-122"/>
              </a:rPr>
              <a:t>的）</a:t>
            </a:r>
            <a:r>
              <a:rPr lang="zh-CN" altLang="en-US" sz="3200" b="1">
                <a:solidFill>
                  <a:schemeClr val="tx1"/>
                </a:solidFill>
                <a:latin typeface="楷体" panose="02010609060101010101" pitchFamily="49" charset="-122"/>
                <a:ea typeface="楷体" panose="02010609060101010101" pitchFamily="49" charset="-122"/>
              </a:rPr>
              <a:t>沙滩</a:t>
            </a:r>
            <a:r>
              <a:rPr lang="zh-CN" altLang="en-US"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rgbClr val="FF0000"/>
                </a:solidFill>
                <a:latin typeface="楷体" panose="02010609060101010101" pitchFamily="49" charset="-122"/>
                <a:ea typeface="楷体" panose="02010609060101010101" pitchFamily="49" charset="-122"/>
              </a:rPr>
              <a:t>（白色</a:t>
            </a:r>
            <a:r>
              <a:rPr lang="zh-CN" altLang="en-US" sz="3200" b="1">
                <a:solidFill>
                  <a:srgbClr val="FF0000"/>
                </a:solidFill>
                <a:latin typeface="楷体" panose="02010609060101010101" pitchFamily="49" charset="-122"/>
                <a:ea typeface="楷体" panose="02010609060101010101" pitchFamily="49" charset="-122"/>
              </a:rPr>
              <a:t>的）</a:t>
            </a:r>
            <a:r>
              <a:rPr lang="zh-CN" altLang="en-US" sz="3200" b="1">
                <a:solidFill>
                  <a:schemeClr val="tx1"/>
                </a:solidFill>
                <a:latin typeface="楷体" panose="02010609060101010101" pitchFamily="49" charset="-122"/>
                <a:ea typeface="楷体" panose="02010609060101010101" pitchFamily="49" charset="-122"/>
              </a:rPr>
              <a:t>浪花</a:t>
            </a:r>
            <a:r>
              <a:rPr lang="zh-CN" altLang="en-US" sz="3200" b="1" dirty="0">
                <a:solidFill>
                  <a:schemeClr val="tx1"/>
                </a:solidFill>
                <a:latin typeface="楷体" panose="02010609060101010101" pitchFamily="49" charset="-122"/>
                <a:ea typeface="楷体" panose="02010609060101010101" pitchFamily="49" charset="-122"/>
              </a:rPr>
              <a:t>，</a:t>
            </a:r>
            <a:r>
              <a:rPr lang="zh-CN" altLang="en-US" sz="3200" b="1">
                <a:solidFill>
                  <a:schemeClr val="tx1"/>
                </a:solidFill>
                <a:latin typeface="楷体" panose="02010609060101010101" pitchFamily="49" charset="-122"/>
                <a:ea typeface="楷体" panose="02010609060101010101" pitchFamily="49" charset="-122"/>
              </a:rPr>
              <a:t>构成了</a:t>
            </a:r>
            <a:r>
              <a:rPr lang="zh-CN" altLang="en-US" sz="3200" b="1" smtClean="0">
                <a:solidFill>
                  <a:srgbClr val="FF0000"/>
                </a:solidFill>
                <a:latin typeface="楷体" panose="02010609060101010101" pitchFamily="49" charset="-122"/>
                <a:ea typeface="楷体" panose="02010609060101010101" pitchFamily="49" charset="-122"/>
              </a:rPr>
              <a:t>（迷人</a:t>
            </a:r>
            <a:r>
              <a:rPr lang="zh-CN" altLang="en-US" sz="3200" b="1">
                <a:solidFill>
                  <a:srgbClr val="FF0000"/>
                </a:solidFill>
                <a:latin typeface="楷体" panose="02010609060101010101" pitchFamily="49" charset="-122"/>
                <a:ea typeface="楷体" panose="02010609060101010101" pitchFamily="49" charset="-122"/>
              </a:rPr>
              <a:t>的）</a:t>
            </a:r>
            <a:r>
              <a:rPr lang="zh-CN" altLang="en-US" sz="3200" b="1">
                <a:solidFill>
                  <a:schemeClr val="tx1"/>
                </a:solidFill>
                <a:latin typeface="楷体" panose="02010609060101010101" pitchFamily="49" charset="-122"/>
                <a:ea typeface="楷体" panose="02010609060101010101" pitchFamily="49" charset="-122"/>
              </a:rPr>
              <a:t>海岸线</a:t>
            </a:r>
            <a:r>
              <a:rPr lang="zh-CN" altLang="en-US" sz="3200" b="1" dirty="0" smtClean="0">
                <a:solidFill>
                  <a:schemeClr val="tx1"/>
                </a:solidFill>
                <a:latin typeface="楷体" panose="02010609060101010101" pitchFamily="49" charset="-122"/>
                <a:ea typeface="楷体" panose="02010609060101010101" pitchFamily="49" charset="-122"/>
              </a:rPr>
              <a:t>。</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10" name="文本框 9"/>
          <p:cNvSpPr txBox="1"/>
          <p:nvPr/>
        </p:nvSpPr>
        <p:spPr>
          <a:xfrm>
            <a:off x="1490348" y="2275007"/>
            <a:ext cx="6307320" cy="584775"/>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海鸥、沙滩、浪花构成了海岸线。</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719572" y="3571151"/>
            <a:ext cx="7848872" cy="584775"/>
          </a:xfrm>
          <a:prstGeom prst="rect">
            <a:avLst/>
          </a:prstGeom>
          <a:noFill/>
        </p:spPr>
        <p:txBody>
          <a:bodyPr wrap="square" rtlCol="0">
            <a:spAutoFit/>
          </a:bodyPr>
          <a:lstStyle/>
          <a:p>
            <a:r>
              <a:rPr lang="zh-CN" altLang="en-US" sz="3200" b="1" dirty="0" smtClean="0">
                <a:latin typeface="宋体" panose="02010600030101010101" pitchFamily="2" charset="-122"/>
                <a:ea typeface="宋体" panose="02010600030101010101" pitchFamily="2" charset="-122"/>
              </a:rPr>
              <a:t>原句更好，都为每个景物添加了修饰成分。</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77431" y="699542"/>
            <a:ext cx="6408712" cy="523220"/>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从下面的图画中选一幅，照样子说一说。</a:t>
            </a:r>
            <a:endParaRPr lang="zh-CN" altLang="en-US" sz="2800" dirty="0">
              <a:latin typeface="黑体" panose="02010609060101010101" pitchFamily="49" charset="-122"/>
              <a:ea typeface="黑体" panose="02010609060101010101" pitchFamily="49" charset="-122"/>
            </a:endParaRPr>
          </a:p>
        </p:txBody>
      </p:sp>
      <p:pic>
        <p:nvPicPr>
          <p:cNvPr id="5123" name="Picture 3"/>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25000"/>
                    </a14:imgEffect>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526881" y="1649886"/>
            <a:ext cx="8109813" cy="252028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1928945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03848" y="1059582"/>
            <a:ext cx="5616624" cy="1569660"/>
          </a:xfrm>
          <a:prstGeom prst="rect">
            <a:avLst/>
          </a:prstGeom>
          <a:noFill/>
          <a:ln>
            <a:solidFill>
              <a:srgbClr val="00B050"/>
            </a:solidFill>
          </a:ln>
        </p:spPr>
        <p:txBody>
          <a:bodyPr wrap="square" rtlCol="0">
            <a:spAutoFit/>
          </a:bodyPr>
          <a:lstStyle/>
          <a:p>
            <a:r>
              <a:rPr lang="zh-CN" altLang="en-US" sz="3200" b="1" smtClean="0">
                <a:latin typeface="宋体" pitchFamily="2" charset="-122"/>
                <a:ea typeface="宋体" pitchFamily="2" charset="-122"/>
              </a:rPr>
              <a:t>    先从上往下，或从下往上看图，再用一句话表达自己看草原图的感受。</a:t>
            </a:r>
            <a:endParaRPr lang="zh-CN" altLang="en-US" sz="3200" b="1" dirty="0">
              <a:latin typeface="宋体" pitchFamily="2" charset="-122"/>
              <a:ea typeface="宋体" pitchFamily="2" charset="-122"/>
            </a:endParaRPr>
          </a:p>
        </p:txBody>
      </p:sp>
      <p:sp>
        <p:nvSpPr>
          <p:cNvPr id="4" name="文本框 3"/>
          <p:cNvSpPr txBox="1"/>
          <p:nvPr/>
        </p:nvSpPr>
        <p:spPr>
          <a:xfrm>
            <a:off x="5148064" y="413251"/>
            <a:ext cx="1111202" cy="646331"/>
          </a:xfrm>
          <a:prstGeom prst="rect">
            <a:avLst/>
          </a:prstGeom>
          <a:noFill/>
        </p:spPr>
        <p:txBody>
          <a:bodyPr wrap="none" rtlCol="0">
            <a:spAutoFit/>
          </a:bodyPr>
          <a:lstStyle/>
          <a:p>
            <a:r>
              <a:rPr lang="zh-CN" altLang="en-US" sz="3600" b="1" smtClean="0">
                <a:latin typeface="黑体" panose="02010609060101010101" pitchFamily="49" charset="-122"/>
                <a:ea typeface="黑体" panose="02010609060101010101" pitchFamily="49" charset="-122"/>
              </a:rPr>
              <a:t>提示</a:t>
            </a:r>
            <a:endParaRPr lang="zh-CN" altLang="en-US" sz="3600" b="1" dirty="0">
              <a:latin typeface="黑体" panose="02010609060101010101" pitchFamily="49" charset="-122"/>
              <a:ea typeface="黑体" panose="02010609060101010101" pitchFamily="49" charset="-122"/>
            </a:endParaRPr>
          </a:p>
        </p:txBody>
      </p:sp>
      <p:sp>
        <p:nvSpPr>
          <p:cNvPr id="6" name="文本框 5"/>
          <p:cNvSpPr txBox="1"/>
          <p:nvPr/>
        </p:nvSpPr>
        <p:spPr>
          <a:xfrm>
            <a:off x="395536" y="3090322"/>
            <a:ext cx="8611226" cy="1569660"/>
          </a:xfrm>
          <a:prstGeom prst="rect">
            <a:avLst/>
          </a:prstGeom>
          <a:noFill/>
          <a:ln>
            <a:solidFill>
              <a:srgbClr val="00B050"/>
            </a:solidFill>
          </a:ln>
        </p:spPr>
        <p:txBody>
          <a:bodyPr wrap="square" rtlCol="0">
            <a:spAutoFit/>
          </a:bodyPr>
          <a:lstStyle/>
          <a:p>
            <a:r>
              <a:rPr lang="zh-CN" altLang="en-US" sz="3200" b="1" smtClean="0">
                <a:latin typeface="楷体" panose="02010609060101010101" pitchFamily="49" charset="-122"/>
                <a:ea typeface="楷体" panose="02010609060101010101" pitchFamily="49" charset="-122"/>
              </a:rPr>
              <a:t>    湛蓝的天空，雪峰插云，碧绿的草地辽阔无边，一群群羊儿、马儿在自由自在地吃草，一幅多么和谐自然的草原风景图</a:t>
            </a:r>
            <a:r>
              <a:rPr lang="en-US" altLang="zh-CN" sz="3200" b="1" smtClean="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pic>
        <p:nvPicPr>
          <p:cNvPr id="6147" name="Picture 3"/>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25000"/>
                    </a14:imgEffect>
                    <a14:imgEffect>
                      <a14:brightnessContrast contrast="39000"/>
                    </a14:imgEffect>
                  </a14:imgLayer>
                </a14:imgProps>
              </a:ext>
              <a:ext uri="{28A0092B-C50C-407E-A947-70E740481C1C}">
                <a14:useLocalDpi xmlns:a14="http://schemas.microsoft.com/office/drawing/2010/main" xmlns="" val="0"/>
              </a:ext>
            </a:extLst>
          </a:blip>
          <a:srcRect/>
          <a:stretch>
            <a:fillRect/>
          </a:stretch>
        </p:blipFill>
        <p:spPr bwMode="auto">
          <a:xfrm>
            <a:off x="459934" y="736416"/>
            <a:ext cx="2455882" cy="22502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21334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491880" y="1059582"/>
            <a:ext cx="5400600" cy="3539430"/>
          </a:xfrm>
          <a:prstGeom prst="rect">
            <a:avLst/>
          </a:prstGeom>
          <a:noFill/>
          <a:ln>
            <a:solidFill>
              <a:srgbClr val="00B050"/>
            </a:solidFill>
          </a:ln>
        </p:spPr>
        <p:txBody>
          <a:bodyPr wrap="square" rtlCol="0">
            <a:spAutoFit/>
          </a:bodyPr>
          <a:lstStyle/>
          <a:p>
            <a:r>
              <a:rPr lang="zh-CN" altLang="en-US" sz="3200" b="1" smtClean="0">
                <a:latin typeface="宋体" pitchFamily="2" charset="-122"/>
                <a:ea typeface="宋体" pitchFamily="2" charset="-122"/>
              </a:rPr>
              <a:t>    围绕小溪，先写什么样的小溪，再按顺序写什么样的草地、绿树、山峰，还有什么样的鸟儿，除了看到的，还可以写自己仿佛听到了什么，再用一句话表达一下内心的感受。</a:t>
            </a:r>
            <a:endParaRPr lang="zh-CN" altLang="en-US" sz="3200" b="1" dirty="0">
              <a:latin typeface="宋体" pitchFamily="2" charset="-122"/>
              <a:ea typeface="宋体" pitchFamily="2" charset="-122"/>
            </a:endParaRPr>
          </a:p>
        </p:txBody>
      </p:sp>
      <p:sp>
        <p:nvSpPr>
          <p:cNvPr id="4" name="文本框 3"/>
          <p:cNvSpPr txBox="1"/>
          <p:nvPr/>
        </p:nvSpPr>
        <p:spPr>
          <a:xfrm>
            <a:off x="5148064" y="413251"/>
            <a:ext cx="1111202" cy="646331"/>
          </a:xfrm>
          <a:prstGeom prst="rect">
            <a:avLst/>
          </a:prstGeom>
          <a:noFill/>
        </p:spPr>
        <p:txBody>
          <a:bodyPr wrap="none" rtlCol="0">
            <a:spAutoFit/>
          </a:bodyPr>
          <a:lstStyle/>
          <a:p>
            <a:r>
              <a:rPr lang="zh-CN" altLang="en-US" sz="3600" b="1" smtClean="0">
                <a:latin typeface="黑体" panose="02010609060101010101" pitchFamily="49" charset="-122"/>
                <a:ea typeface="黑体" panose="02010609060101010101" pitchFamily="49" charset="-122"/>
              </a:rPr>
              <a:t>提示</a:t>
            </a:r>
            <a:endParaRPr lang="zh-CN" altLang="en-US" sz="3600" b="1" dirty="0">
              <a:latin typeface="黑体" panose="02010609060101010101" pitchFamily="49" charset="-122"/>
              <a:ea typeface="黑体" panose="02010609060101010101" pitchFamily="49" charset="-122"/>
            </a:endParaRPr>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xmlns="">
                  <a14:imgLayer r:embed="rId4">
                    <a14:imgEffect>
                      <a14:sharpenSoften amount="25000"/>
                    </a14:imgEffect>
                    <a14:imgEffect>
                      <a14:saturation sat="200000"/>
                    </a14:imgEffect>
                    <a14:imgEffect>
                      <a14:brightnessContrast bright="2000" contrast="5000"/>
                    </a14:imgEffect>
                  </a14:imgLayer>
                </a14:imgProps>
              </a:ext>
              <a:ext uri="{28A0092B-C50C-407E-A947-70E740481C1C}">
                <a14:useLocalDpi xmlns:a14="http://schemas.microsoft.com/office/drawing/2010/main" xmlns="" val="0"/>
              </a:ext>
            </a:extLst>
          </a:blip>
          <a:srcRect/>
          <a:stretch>
            <a:fillRect/>
          </a:stretch>
        </p:blipFill>
        <p:spPr bwMode="auto">
          <a:xfrm>
            <a:off x="179512" y="1271873"/>
            <a:ext cx="3201155" cy="3114849"/>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13949222"/>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3203849" y="1108938"/>
            <a:ext cx="5586890" cy="3046988"/>
          </a:xfrm>
          <a:prstGeom prst="rect">
            <a:avLst/>
          </a:prstGeom>
          <a:noFill/>
          <a:ln>
            <a:solidFill>
              <a:srgbClr val="00B050"/>
            </a:solidFill>
          </a:ln>
        </p:spPr>
        <p:txBody>
          <a:bodyPr wrap="square" rtlCol="0">
            <a:spAutoFit/>
          </a:bodyPr>
          <a:lstStyle/>
          <a:p>
            <a:r>
              <a:rPr lang="zh-CN" altLang="en-US" sz="3200" b="1" smtClean="0">
                <a:latin typeface="楷体" panose="02010609060101010101" pitchFamily="49" charset="-122"/>
                <a:ea typeface="楷体" panose="02010609060101010101" pitchFamily="49" charset="-122"/>
              </a:rPr>
              <a:t>    一条清澈的小溪在山间淙淙流淌，溪边，绿草如茵，树木郁郁葱葱。远处，山峰高低错落，白云悠悠。两只黄鹂飞过，欢快的歌声在山间回响，好一幅清新秀丽的山水画！</a:t>
            </a:r>
            <a:endParaRPr lang="zh-CN" altLang="en-US" sz="3200" b="1" dirty="0">
              <a:latin typeface="楷体" panose="02010609060101010101" pitchFamily="49" charset="-122"/>
              <a:ea typeface="楷体" panose="02010609060101010101" pitchFamily="49" charset="-122"/>
            </a:endParaRPr>
          </a:p>
        </p:txBody>
      </p:sp>
      <p:pic>
        <p:nvPicPr>
          <p:cNvPr id="8" name="Picture 2"/>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25000"/>
                    </a14:imgEffect>
                    <a14:imgEffect>
                      <a14:saturation sat="200000"/>
                    </a14:imgEffect>
                    <a14:imgEffect>
                      <a14:brightnessContrast bright="2000" contrast="5000"/>
                    </a14:imgEffect>
                  </a14:imgLayer>
                </a14:imgProps>
              </a:ext>
              <a:ext uri="{28A0092B-C50C-407E-A947-70E740481C1C}">
                <a14:useLocalDpi xmlns:a14="http://schemas.microsoft.com/office/drawing/2010/main" xmlns="" val="0"/>
              </a:ext>
            </a:extLst>
          </a:blip>
          <a:srcRect/>
          <a:stretch>
            <a:fillRect/>
          </a:stretch>
        </p:blipFill>
        <p:spPr bwMode="auto">
          <a:xfrm>
            <a:off x="308528" y="1328902"/>
            <a:ext cx="2679296" cy="260706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4145165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2"/>
          <p:cNvSpPr txBox="1"/>
          <p:nvPr/>
        </p:nvSpPr>
        <p:spPr>
          <a:xfrm>
            <a:off x="3563888" y="1059582"/>
            <a:ext cx="5256584" cy="3046988"/>
          </a:xfrm>
          <a:prstGeom prst="rect">
            <a:avLst/>
          </a:prstGeom>
          <a:noFill/>
          <a:ln>
            <a:solidFill>
              <a:srgbClr val="00B050"/>
            </a:solidFill>
          </a:ln>
        </p:spPr>
        <p:txBody>
          <a:bodyPr wrap="square" rtlCol="0">
            <a:spAutoFit/>
          </a:bodyPr>
          <a:lstStyle/>
          <a:p>
            <a:r>
              <a:rPr lang="zh-CN" altLang="en-US" sz="3200" b="1" smtClean="0">
                <a:latin typeface="宋体" pitchFamily="2" charset="-122"/>
                <a:ea typeface="宋体" pitchFamily="2" charset="-122"/>
              </a:rPr>
              <a:t>    </a:t>
            </a:r>
            <a:r>
              <a:rPr lang="zh-CN" altLang="en-US" sz="3200" b="1">
                <a:latin typeface="宋体" pitchFamily="2" charset="-122"/>
                <a:ea typeface="宋体" pitchFamily="2" charset="-122"/>
              </a:rPr>
              <a:t>按</a:t>
            </a:r>
            <a:r>
              <a:rPr lang="zh-CN" altLang="en-US" sz="3200" b="1" smtClean="0">
                <a:latin typeface="宋体" pitchFamily="2" charset="-122"/>
                <a:ea typeface="宋体" pitchFamily="2" charset="-122"/>
              </a:rPr>
              <a:t>由近及远或由远及近的顺序，从操场上学生的活动，写到校园的建筑，班级传来的朗朗书声，再写校园的绿化，最后表达自己对校园生活的感受。</a:t>
            </a:r>
            <a:endParaRPr lang="zh-CN" altLang="en-US" sz="3200" b="1" dirty="0">
              <a:latin typeface="宋体" pitchFamily="2" charset="-122"/>
              <a:ea typeface="宋体" pitchFamily="2" charset="-122"/>
            </a:endParaRPr>
          </a:p>
        </p:txBody>
      </p:sp>
      <p:sp>
        <p:nvSpPr>
          <p:cNvPr id="8" name="文本框 3"/>
          <p:cNvSpPr txBox="1"/>
          <p:nvPr/>
        </p:nvSpPr>
        <p:spPr>
          <a:xfrm>
            <a:off x="5148064" y="413251"/>
            <a:ext cx="1111202" cy="646331"/>
          </a:xfrm>
          <a:prstGeom prst="rect">
            <a:avLst/>
          </a:prstGeom>
          <a:noFill/>
        </p:spPr>
        <p:txBody>
          <a:bodyPr wrap="none" rtlCol="0">
            <a:spAutoFit/>
          </a:bodyPr>
          <a:lstStyle/>
          <a:p>
            <a:r>
              <a:rPr lang="zh-CN" altLang="en-US" sz="3600" b="1" smtClean="0">
                <a:latin typeface="黑体" panose="02010609060101010101" pitchFamily="49" charset="-122"/>
                <a:ea typeface="黑体" panose="02010609060101010101" pitchFamily="49" charset="-122"/>
              </a:rPr>
              <a:t>提示</a:t>
            </a:r>
            <a:endParaRPr lang="zh-CN" altLang="en-US" sz="3600" b="1" dirty="0">
              <a:latin typeface="黑体" panose="02010609060101010101" pitchFamily="49" charset="-122"/>
              <a:ea typeface="黑体" panose="02010609060101010101" pitchFamily="49" charset="-122"/>
            </a:endParaRPr>
          </a:p>
        </p:txBody>
      </p:sp>
      <p:pic>
        <p:nvPicPr>
          <p:cNvPr id="8194" name="Picture 2"/>
          <p:cNvPicPr>
            <a:picLocks noChangeAspect="1" noChangeArrowheads="1"/>
          </p:cNvPicPr>
          <p:nvPr/>
        </p:nvPicPr>
        <p:blipFill>
          <a:blip r:embed="rId3">
            <a:extLst>
              <a:ext uri="{BEBA8EAE-BF5A-486C-A8C5-ECC9F3942E4B}">
                <a14:imgProps xmlns:a14="http://schemas.microsoft.com/office/drawing/2010/main" xmlns="">
                  <a14:imgLayer r:embed="rId4">
                    <a14:imgEffect>
                      <a14:sharpenSoften amount="25000"/>
                    </a14:imgEffect>
                    <a14:imgEffect>
                      <a14:brightnessContrast bright="13000" contrast="10000"/>
                    </a14:imgEffect>
                  </a14:imgLayer>
                </a14:imgProps>
              </a:ext>
              <a:ext uri="{28A0092B-C50C-407E-A947-70E740481C1C}">
                <a14:useLocalDpi xmlns:a14="http://schemas.microsoft.com/office/drawing/2010/main" xmlns="" val="0"/>
              </a:ext>
            </a:extLst>
          </a:blip>
          <a:srcRect/>
          <a:stretch>
            <a:fillRect/>
          </a:stretch>
        </p:blipFill>
        <p:spPr bwMode="auto">
          <a:xfrm>
            <a:off x="315917" y="1174431"/>
            <a:ext cx="2959939" cy="2817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3286088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3203849" y="1108938"/>
            <a:ext cx="5586890" cy="3046988"/>
          </a:xfrm>
          <a:prstGeom prst="rect">
            <a:avLst/>
          </a:prstGeom>
          <a:noFill/>
          <a:ln>
            <a:solidFill>
              <a:srgbClr val="00B050"/>
            </a:solidFill>
          </a:ln>
        </p:spPr>
        <p:txBody>
          <a:bodyPr wrap="square" rtlCol="0">
            <a:spAutoFit/>
          </a:bodyPr>
          <a:lstStyle/>
          <a:p>
            <a:r>
              <a:rPr lang="zh-CN" altLang="en-US" sz="3200" b="1" smtClean="0">
                <a:latin typeface="楷体" panose="02010609060101010101" pitchFamily="49" charset="-122"/>
                <a:ea typeface="楷体" panose="02010609060101010101" pitchFamily="49" charset="-122"/>
              </a:rPr>
              <a:t>    这里绿树成荫，鸟语花香。宽阔的操场上同学们在尽情奔跑嬉戏，远处的教学楼高大壮观，明亮的教室里传来朗朗书声，这就是为我们播种梦想的美丽校园。</a:t>
            </a:r>
            <a:endParaRPr lang="zh-CN" altLang="en-US" sz="3200" b="1" dirty="0">
              <a:latin typeface="楷体" panose="02010609060101010101" pitchFamily="49" charset="-122"/>
              <a:ea typeface="楷体" panose="02010609060101010101" pitchFamily="49" charset="-122"/>
            </a:endParaRPr>
          </a:p>
        </p:txBody>
      </p:sp>
      <p:pic>
        <p:nvPicPr>
          <p:cNvPr id="5" name="Picture 2"/>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25000"/>
                    </a14:imgEffect>
                    <a14:imgEffect>
                      <a14:brightnessContrast bright="13000" contrast="10000"/>
                    </a14:imgEffect>
                  </a14:imgLayer>
                </a14:imgProps>
              </a:ext>
              <a:ext uri="{28A0092B-C50C-407E-A947-70E740481C1C}">
                <a14:useLocalDpi xmlns:a14="http://schemas.microsoft.com/office/drawing/2010/main" xmlns="" val="0"/>
              </a:ext>
            </a:extLst>
          </a:blip>
          <a:srcRect/>
          <a:stretch>
            <a:fillRect/>
          </a:stretch>
        </p:blipFill>
        <p:spPr bwMode="auto">
          <a:xfrm>
            <a:off x="194355" y="1174431"/>
            <a:ext cx="2959939" cy="2817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5819205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83820" y="339725"/>
            <a:ext cx="2888440" cy="718185"/>
            <a:chOff x="-111985" y="-57194"/>
            <a:chExt cx="3036419" cy="1096420"/>
          </a:xfrm>
        </p:grpSpPr>
        <p:cxnSp>
          <p:nvCxnSpPr>
            <p:cNvPr id="12" name="直接连接符 11"/>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527385" y="178827"/>
              <a:ext cx="1397048"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24434" y="196658"/>
              <a:ext cx="0" cy="641069"/>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rotWithShape="1">
            <a:blip r:embed="rId3" cstate="print">
              <a:extLst>
                <a:ext uri="{28A0092B-C50C-407E-A947-70E740481C1C}">
                  <a14:useLocalDpi xmlns:a14="http://schemas.microsoft.com/office/drawing/2010/main" xmlns="" val="0"/>
                </a:ext>
              </a:extLst>
            </a:blip>
            <a:srcRect l="-8510" t="64450" r="63336" b="-6857"/>
            <a:stretch>
              <a:fillRect/>
            </a:stretch>
          </p:blipFill>
          <p:spPr>
            <a:xfrm>
              <a:off x="-111985" y="-57194"/>
              <a:ext cx="1152128" cy="914751"/>
            </a:xfrm>
            <a:prstGeom prst="rect">
              <a:avLst/>
            </a:prstGeom>
          </p:spPr>
        </p:pic>
      </p:grpSp>
      <p:sp>
        <p:nvSpPr>
          <p:cNvPr id="18" name="文本框 4"/>
          <p:cNvSpPr txBox="1"/>
          <p:nvPr/>
        </p:nvSpPr>
        <p:spPr>
          <a:xfrm>
            <a:off x="912520" y="490459"/>
            <a:ext cx="1859280" cy="598805"/>
          </a:xfrm>
          <a:prstGeom prst="rect">
            <a:avLst/>
          </a:prstGeom>
          <a:noFill/>
        </p:spPr>
        <p:txBody>
          <a:bodyPr wrap="none" rtlCol="0">
            <a:spAutoFit/>
          </a:bodyPr>
          <a:lstStyle/>
          <a:p>
            <a:r>
              <a:rPr lang="zh-CN" altLang="zh-CN" sz="3300">
                <a:latin typeface="黑体" panose="02010609060101010101" pitchFamily="49" charset="-122"/>
                <a:ea typeface="黑体" panose="02010609060101010101" pitchFamily="49" charset="-122"/>
              </a:rPr>
              <a:t>日积月累</a:t>
            </a:r>
          </a:p>
        </p:txBody>
      </p:sp>
      <p:pic>
        <p:nvPicPr>
          <p:cNvPr id="2" name="图片 1" descr="0006019007250377_b"/>
          <p:cNvPicPr>
            <a:picLocks noChangeAspect="1"/>
          </p:cNvPicPr>
          <p:nvPr/>
        </p:nvPicPr>
        <p:blipFill>
          <a:blip r:embed="rId4">
            <a:extLst>
              <a:ext uri="{BEBA8EAE-BF5A-486C-A8C5-ECC9F3942E4B}">
                <a14:imgProps xmlns:a14="http://schemas.microsoft.com/office/drawing/2010/main" xmlns="">
                  <a14:imgLayer r:embed="rId5">
                    <a14:imgEffect>
                      <a14:brightnessContrast contrast="40000"/>
                    </a14:imgEffect>
                  </a14:imgLayer>
                </a14:imgProps>
              </a:ext>
            </a:extLst>
          </a:blip>
          <a:stretch>
            <a:fillRect/>
          </a:stretch>
        </p:blipFill>
        <p:spPr>
          <a:xfrm>
            <a:off x="687081" y="1530602"/>
            <a:ext cx="2402255" cy="2828866"/>
          </a:xfrm>
          <a:prstGeom prst="dodecagon">
            <a:avLst/>
          </a:prstGeom>
        </p:spPr>
      </p:pic>
      <p:sp>
        <p:nvSpPr>
          <p:cNvPr id="3" name="文本框 2"/>
          <p:cNvSpPr txBox="1"/>
          <p:nvPr/>
        </p:nvSpPr>
        <p:spPr>
          <a:xfrm>
            <a:off x="3635896" y="1530602"/>
            <a:ext cx="4176464" cy="2308324"/>
          </a:xfrm>
          <a:prstGeom prst="rect">
            <a:avLst/>
          </a:prstGeom>
          <a:noFill/>
        </p:spPr>
        <p:txBody>
          <a:bodyPr wrap="square" rtlCol="0">
            <a:spAutoFit/>
          </a:bodyPr>
          <a:lstStyle/>
          <a:p>
            <a:pPr>
              <a:lnSpc>
                <a:spcPct val="150000"/>
              </a:lnSpc>
            </a:pPr>
            <a:r>
              <a:rPr lang="zh-CN" altLang="en-US" sz="3200" b="1" dirty="0" smtClean="0">
                <a:latin typeface="黑体" panose="02010609060101010101" pitchFamily="49" charset="-122"/>
                <a:ea typeface="黑体" panose="02010609060101010101" pitchFamily="49" charset="-122"/>
              </a:rPr>
              <a:t>    大家喜欢梅花吗？你学过哪些赞美梅花的诗呢？</a:t>
            </a:r>
            <a:endParaRPr lang="zh-CN" altLang="en-US" sz="3200" b="1" dirty="0">
              <a:latin typeface="黑体" panose="02010609060101010101" pitchFamily="49" charset="-122"/>
              <a:ea typeface="黑体" panose="02010609060101010101" pitchFamily="49" charset="-122"/>
            </a:endParaRPr>
          </a:p>
        </p:txBody>
      </p:sp>
      <p:sp>
        <p:nvSpPr>
          <p:cNvPr id="13" name="文本框 12"/>
          <p:cNvSpPr txBox="1"/>
          <p:nvPr/>
        </p:nvSpPr>
        <p:spPr>
          <a:xfrm>
            <a:off x="2512423" y="3839546"/>
            <a:ext cx="6192688" cy="830997"/>
          </a:xfrm>
          <a:prstGeom prst="rect">
            <a:avLst/>
          </a:prstGeom>
          <a:noFill/>
        </p:spPr>
        <p:txBody>
          <a:bodyPr wrap="square" rtlCol="0">
            <a:spAutoFit/>
          </a:bodyPr>
          <a:lstStyle/>
          <a:p>
            <a:pPr>
              <a:lnSpc>
                <a:spcPct val="150000"/>
              </a:lnSpc>
            </a:pPr>
            <a:r>
              <a:rPr lang="zh-CN" altLang="en-US" sz="3200" b="1" dirty="0" smtClean="0">
                <a:latin typeface="黑体" panose="02010609060101010101" pitchFamily="49" charset="-122"/>
                <a:ea typeface="黑体" panose="02010609060101010101" pitchFamily="49" charset="-122"/>
              </a:rPr>
              <a:t>    今天我们来学习一首咏梅词。</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2909317" y="1012252"/>
            <a:ext cx="5184576" cy="3046988"/>
          </a:xfrm>
          <a:prstGeom prst="rect">
            <a:avLst/>
          </a:prstGeom>
        </p:spPr>
        <p:txBody>
          <a:bodyPr wrap="square">
            <a:spAutoFit/>
          </a:bodyPr>
          <a:lstStyle/>
          <a:p>
            <a:pPr>
              <a:lnSpc>
                <a:spcPct val="150000"/>
              </a:lnSpc>
            </a:pPr>
            <a:r>
              <a:rPr lang="zh-CN" altLang="en-US" sz="3200" b="1" smtClean="0">
                <a:latin typeface="黑体" panose="02010609060101010101" pitchFamily="49" charset="-122"/>
                <a:ea typeface="黑体" panose="02010609060101010101" pitchFamily="49" charset="-122"/>
              </a:rPr>
              <a:t>    请同学们自由朗读</a:t>
            </a:r>
            <a:r>
              <a:rPr lang="en-US" altLang="zh-CN" sz="3200" b="1" smtClean="0">
                <a:latin typeface="黑体" panose="02010609060101010101" pitchFamily="49" charset="-122"/>
                <a:ea typeface="黑体" panose="02010609060101010101" pitchFamily="49" charset="-122"/>
              </a:rPr>
              <a:t>《</a:t>
            </a:r>
            <a:r>
              <a:rPr lang="zh-CN" altLang="en-US" sz="3200" b="1" smtClean="0">
                <a:latin typeface="黑体" panose="02010609060101010101" pitchFamily="49" charset="-122"/>
                <a:ea typeface="黑体" panose="02010609060101010101" pitchFamily="49" charset="-122"/>
              </a:rPr>
              <a:t>卜算子</a:t>
            </a:r>
            <a:r>
              <a:rPr lang="en-US" altLang="zh-CN" sz="3200" b="1" smtClean="0">
                <a:latin typeface="黑体" panose="02010609060101010101" pitchFamily="49" charset="-122"/>
                <a:ea typeface="黑体" panose="02010609060101010101" pitchFamily="49" charset="-122"/>
              </a:rPr>
              <a:t>·</a:t>
            </a:r>
            <a:r>
              <a:rPr lang="zh-CN" altLang="en-US" sz="3200" b="1" smtClean="0">
                <a:latin typeface="黑体" panose="02010609060101010101" pitchFamily="49" charset="-122"/>
                <a:ea typeface="黑体" panose="02010609060101010101" pitchFamily="49" charset="-122"/>
              </a:rPr>
              <a:t>咏梅</a:t>
            </a:r>
            <a:r>
              <a:rPr lang="en-US" altLang="zh-CN" sz="3200" b="1" smtClean="0">
                <a:latin typeface="黑体" panose="02010609060101010101" pitchFamily="49" charset="-122"/>
                <a:ea typeface="黑体" panose="02010609060101010101" pitchFamily="49" charset="-122"/>
              </a:rPr>
              <a:t>》</a:t>
            </a:r>
            <a:r>
              <a:rPr lang="zh-CN" altLang="en-US" sz="3200" b="1" smtClean="0">
                <a:latin typeface="黑体" panose="02010609060101010101" pitchFamily="49" charset="-122"/>
                <a:ea typeface="黑体" panose="02010609060101010101" pitchFamily="49" charset="-122"/>
              </a:rPr>
              <a:t>，注意把字音和节奏读准，上下阕之间要注意停顿。</a:t>
            </a:r>
            <a:endParaRPr lang="zh-CN" altLang="en-US" sz="3200" b="1"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83568" y="1205399"/>
            <a:ext cx="1961531" cy="2808312"/>
          </a:xfrm>
          <a:prstGeom prst="rect">
            <a:avLst/>
          </a:prstGeom>
        </p:spPr>
      </p:pic>
    </p:spTree>
    <p:extLst>
      <p:ext uri="{BB962C8B-B14F-4D97-AF65-F5344CB8AC3E}">
        <p14:creationId xmlns:p14="http://schemas.microsoft.com/office/powerpoint/2010/main" xmlns="" val="42301295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467544" y="1130476"/>
            <a:ext cx="7128792" cy="3579862"/>
          </a:xfrm>
          <a:prstGeom prst="wedgeRectCallout">
            <a:avLst>
              <a:gd name="adj1" fmla="val -50653"/>
              <a:gd name="adj2" fmla="val 21199"/>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30000"/>
              </a:lnSpc>
            </a:pPr>
            <a:r>
              <a:rPr lang="en-US" altLang="zh-CN" sz="3200" b="1" dirty="0">
                <a:solidFill>
                  <a:schemeClr val="tx1"/>
                </a:solidFill>
                <a:latin typeface="楷体" panose="02010609060101010101" pitchFamily="49" charset="-122"/>
                <a:ea typeface="楷体" panose="02010609060101010101" pitchFamily="49" charset="-122"/>
              </a:rPr>
              <a:t>       </a:t>
            </a:r>
            <a:endParaRPr lang="zh-CN" altLang="en-US" sz="3200" b="1" dirty="0">
              <a:solidFill>
                <a:schemeClr val="tx1"/>
              </a:solidFill>
              <a:latin typeface="楷体" panose="02010609060101010101" pitchFamily="49" charset="-122"/>
              <a:ea typeface="楷体" panose="02010609060101010101" pitchFamily="49" charset="-122"/>
            </a:endParaRPr>
          </a:p>
          <a:p>
            <a:pPr algn="ctr">
              <a:lnSpc>
                <a:spcPct val="130000"/>
              </a:lnSpc>
            </a:pPr>
            <a:r>
              <a:rPr lang="zh-CN" altLang="en-US" sz="3200" b="1" dirty="0">
                <a:solidFill>
                  <a:schemeClr val="tx1"/>
                </a:solidFill>
                <a:latin typeface="楷体" panose="02010609060101010101" pitchFamily="49" charset="-122"/>
                <a:ea typeface="楷体" panose="02010609060101010101" pitchFamily="49" charset="-122"/>
              </a:rPr>
              <a:t>卜算子</a:t>
            </a:r>
            <a:r>
              <a:rPr lang="zh-CN" altLang="en-US" sz="3200" b="1" dirty="0">
                <a:solidFill>
                  <a:schemeClr val="tx1"/>
                </a:solidFill>
                <a:latin typeface="Arial" panose="020B0604020202020204" pitchFamily="34" charset="0"/>
                <a:ea typeface="楷体" panose="02010609060101010101" pitchFamily="49" charset="-122"/>
                <a:cs typeface="Arial" panose="020B0604020202020204" pitchFamily="34" charset="0"/>
              </a:rPr>
              <a:t>•咏梅</a:t>
            </a:r>
          </a:p>
          <a:p>
            <a:pPr algn="ctr">
              <a:lnSpc>
                <a:spcPct val="130000"/>
              </a:lnSpc>
            </a:pPr>
            <a:r>
              <a:rPr lang="zh-CN" altLang="en-US" sz="3200" b="1" smtClean="0">
                <a:solidFill>
                  <a:schemeClr val="tx1"/>
                </a:solidFill>
                <a:latin typeface="宋体" pitchFamily="2" charset="-122"/>
                <a:ea typeface="宋体" pitchFamily="2" charset="-122"/>
              </a:rPr>
              <a:t>毛泽东</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30000"/>
              </a:lnSpc>
            </a:pPr>
            <a:r>
              <a:rPr lang="zh-CN" altLang="en-US" sz="3200" b="1" smtClean="0">
                <a:solidFill>
                  <a:schemeClr val="tx1"/>
                </a:solidFill>
                <a:latin typeface="楷体" panose="02010609060101010101" pitchFamily="49" charset="-122"/>
                <a:ea typeface="楷体" panose="02010609060101010101" pitchFamily="49" charset="-122"/>
              </a:rPr>
              <a:t>风雨</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送</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春</a:t>
            </a:r>
            <a:r>
              <a:rPr lang="zh-CN" altLang="en-US" sz="3200" b="1" dirty="0">
                <a:solidFill>
                  <a:schemeClr val="tx1"/>
                </a:solidFill>
                <a:latin typeface="楷体" panose="02010609060101010101" pitchFamily="49" charset="-122"/>
                <a:ea typeface="楷体" panose="02010609060101010101" pitchFamily="49" charset="-122"/>
              </a:rPr>
              <a:t>归，</a:t>
            </a:r>
          </a:p>
          <a:p>
            <a:pPr>
              <a:lnSpc>
                <a:spcPct val="130000"/>
              </a:lnSpc>
            </a:pPr>
            <a:r>
              <a:rPr lang="zh-CN" altLang="en-US" sz="3200" b="1" smtClean="0">
                <a:solidFill>
                  <a:schemeClr val="tx1"/>
                </a:solidFill>
                <a:latin typeface="楷体" panose="02010609060101010101" pitchFamily="49" charset="-122"/>
                <a:ea typeface="楷体" panose="02010609060101010101" pitchFamily="49" charset="-122"/>
              </a:rPr>
              <a:t>飞雪</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迎</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春</a:t>
            </a:r>
            <a:r>
              <a:rPr lang="zh-CN" altLang="en-US" sz="3200" b="1" dirty="0">
                <a:solidFill>
                  <a:schemeClr val="tx1"/>
                </a:solidFill>
                <a:latin typeface="楷体" panose="02010609060101010101" pitchFamily="49" charset="-122"/>
                <a:ea typeface="楷体" panose="02010609060101010101" pitchFamily="49" charset="-122"/>
              </a:rPr>
              <a:t>到。</a:t>
            </a:r>
          </a:p>
          <a:p>
            <a:pPr>
              <a:lnSpc>
                <a:spcPct val="130000"/>
              </a:lnSpc>
            </a:pPr>
            <a:r>
              <a:rPr lang="zh-CN" altLang="en-US" sz="3200" b="1">
                <a:solidFill>
                  <a:schemeClr val="tx1"/>
                </a:solidFill>
                <a:latin typeface="楷体" panose="02010609060101010101" pitchFamily="49" charset="-122"/>
                <a:ea typeface="楷体" panose="02010609060101010101" pitchFamily="49" charset="-122"/>
              </a:rPr>
              <a:t>已</a:t>
            </a:r>
            <a:r>
              <a:rPr lang="zh-CN" altLang="en-US" sz="3200" b="1" smtClean="0">
                <a:solidFill>
                  <a:schemeClr val="tx1"/>
                </a:solidFill>
                <a:latin typeface="楷体" panose="02010609060101010101" pitchFamily="49" charset="-122"/>
                <a:ea typeface="楷体" panose="02010609060101010101" pitchFamily="49" charset="-122"/>
              </a:rPr>
              <a:t>是</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悬崖</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百</a:t>
            </a:r>
            <a:r>
              <a:rPr lang="zh-CN" altLang="en-US" sz="3200" b="1" dirty="0">
                <a:solidFill>
                  <a:schemeClr val="tx1"/>
                </a:solidFill>
                <a:latin typeface="楷体" panose="02010609060101010101" pitchFamily="49" charset="-122"/>
                <a:ea typeface="楷体" panose="02010609060101010101" pitchFamily="49" charset="-122"/>
              </a:rPr>
              <a:t>丈冰，</a:t>
            </a:r>
          </a:p>
          <a:p>
            <a:pPr>
              <a:lnSpc>
                <a:spcPct val="130000"/>
              </a:lnSpc>
            </a:pPr>
            <a:r>
              <a:rPr lang="zh-CN" altLang="en-US" sz="3200" b="1">
                <a:solidFill>
                  <a:schemeClr val="tx1"/>
                </a:solidFill>
                <a:latin typeface="楷体" panose="02010609060101010101" pitchFamily="49" charset="-122"/>
                <a:ea typeface="楷体" panose="02010609060101010101" pitchFamily="49" charset="-122"/>
              </a:rPr>
              <a:t>犹</a:t>
            </a:r>
            <a:r>
              <a:rPr lang="zh-CN" altLang="en-US" sz="3200" b="1" smtClean="0">
                <a:solidFill>
                  <a:schemeClr val="tx1"/>
                </a:solidFill>
                <a:latin typeface="楷体" panose="02010609060101010101" pitchFamily="49" charset="-122"/>
                <a:ea typeface="楷体" panose="02010609060101010101" pitchFamily="49" charset="-122"/>
              </a:rPr>
              <a:t>有</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花枝</a:t>
            </a:r>
            <a:r>
              <a:rPr lang="en-US" altLang="zh-CN" sz="3200" b="1" smtClean="0">
                <a:solidFill>
                  <a:schemeClr val="tx1"/>
                </a:solidFill>
                <a:latin typeface="楷体" panose="02010609060101010101" pitchFamily="49" charset="-122"/>
                <a:ea typeface="楷体" panose="02010609060101010101" pitchFamily="49" charset="-122"/>
              </a:rPr>
              <a:t>/</a:t>
            </a:r>
            <a:r>
              <a:rPr lang="zh-CN" altLang="en-US" sz="3200" b="1" smtClean="0">
                <a:solidFill>
                  <a:schemeClr val="tx1"/>
                </a:solidFill>
                <a:latin typeface="楷体" panose="02010609060101010101" pitchFamily="49" charset="-122"/>
                <a:ea typeface="楷体" panose="02010609060101010101" pitchFamily="49" charset="-122"/>
              </a:rPr>
              <a:t>俏</a:t>
            </a:r>
            <a:r>
              <a:rPr lang="zh-CN" altLang="en-US" sz="3200" b="1" dirty="0" smtClean="0">
                <a:solidFill>
                  <a:schemeClr val="tx1"/>
                </a:solidFill>
                <a:latin typeface="楷体" panose="02010609060101010101" pitchFamily="49" charset="-122"/>
                <a:ea typeface="楷体" panose="02010609060101010101" pitchFamily="49" charset="-122"/>
              </a:rPr>
              <a:t>。</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30000"/>
              </a:lnSpc>
            </a:pPr>
            <a:r>
              <a:rPr lang="zh-CN" altLang="en-US" sz="3200" b="1" dirty="0">
                <a:solidFill>
                  <a:schemeClr val="tx1"/>
                </a:solidFill>
                <a:latin typeface="楷体" panose="02010609060101010101" pitchFamily="49" charset="-122"/>
                <a:ea typeface="楷体" panose="02010609060101010101" pitchFamily="49" charset="-122"/>
              </a:rPr>
              <a:t>　　</a:t>
            </a:r>
          </a:p>
        </p:txBody>
      </p:sp>
      <p:sp>
        <p:nvSpPr>
          <p:cNvPr id="3" name="矩形 2"/>
          <p:cNvSpPr/>
          <p:nvPr/>
        </p:nvSpPr>
        <p:spPr>
          <a:xfrm>
            <a:off x="4998368" y="2222972"/>
            <a:ext cx="3750096" cy="2653034"/>
          </a:xfrm>
          <a:prstGeom prst="rect">
            <a:avLst/>
          </a:prstGeom>
        </p:spPr>
        <p:txBody>
          <a:bodyPr wrap="square">
            <a:spAutoFit/>
          </a:bodyPr>
          <a:lstStyle/>
          <a:p>
            <a:pPr>
              <a:lnSpc>
                <a:spcPct val="130000"/>
              </a:lnSpc>
            </a:pPr>
            <a:r>
              <a:rPr lang="zh-CN" altLang="en-US" sz="3200" b="1">
                <a:latin typeface="楷体" panose="02010609060101010101" pitchFamily="49" charset="-122"/>
                <a:ea typeface="楷体" panose="02010609060101010101" pitchFamily="49" charset="-122"/>
              </a:rPr>
              <a:t>俏</a:t>
            </a:r>
            <a:r>
              <a:rPr lang="zh-CN" altLang="en-US" sz="3200" b="1" smtClean="0">
                <a:latin typeface="楷体" panose="02010609060101010101" pitchFamily="49" charset="-122"/>
                <a:ea typeface="楷体" panose="02010609060101010101" pitchFamily="49" charset="-122"/>
              </a:rPr>
              <a:t>也</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不争</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春</a:t>
            </a:r>
            <a:r>
              <a:rPr lang="zh-CN" altLang="en-US" sz="3200" b="1" dirty="0">
                <a:latin typeface="楷体" panose="02010609060101010101" pitchFamily="49" charset="-122"/>
                <a:ea typeface="楷体" panose="02010609060101010101" pitchFamily="49" charset="-122"/>
              </a:rPr>
              <a:t>，</a:t>
            </a:r>
          </a:p>
          <a:p>
            <a:pPr>
              <a:lnSpc>
                <a:spcPct val="130000"/>
              </a:lnSpc>
            </a:pPr>
            <a:r>
              <a:rPr lang="zh-CN" altLang="en-US" sz="3200" b="1">
                <a:latin typeface="楷体" panose="02010609060101010101" pitchFamily="49" charset="-122"/>
                <a:ea typeface="楷体" panose="02010609060101010101" pitchFamily="49" charset="-122"/>
              </a:rPr>
              <a:t>只</a:t>
            </a:r>
            <a:r>
              <a:rPr lang="zh-CN" altLang="en-US" sz="3200" b="1" smtClean="0">
                <a:latin typeface="楷体" panose="02010609060101010101" pitchFamily="49" charset="-122"/>
                <a:ea typeface="楷体" panose="02010609060101010101" pitchFamily="49" charset="-122"/>
              </a:rPr>
              <a:t>把</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春来</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报。</a:t>
            </a:r>
          </a:p>
          <a:p>
            <a:pPr>
              <a:lnSpc>
                <a:spcPct val="130000"/>
              </a:lnSpc>
            </a:pPr>
            <a:r>
              <a:rPr lang="zh-CN" altLang="en-US" sz="3200" b="1" smtClean="0">
                <a:latin typeface="楷体" panose="02010609060101010101" pitchFamily="49" charset="-122"/>
                <a:ea typeface="楷体" panose="02010609060101010101" pitchFamily="49" charset="-122"/>
              </a:rPr>
              <a:t>待到</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山花</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烂漫时，</a:t>
            </a:r>
          </a:p>
          <a:p>
            <a:pPr>
              <a:lnSpc>
                <a:spcPct val="130000"/>
              </a:lnSpc>
            </a:pPr>
            <a:r>
              <a:rPr lang="zh-CN" altLang="en-US" sz="3200" b="1" smtClean="0">
                <a:latin typeface="楷体" panose="02010609060101010101" pitchFamily="49" charset="-122"/>
                <a:ea typeface="楷体" panose="02010609060101010101" pitchFamily="49" charset="-122"/>
              </a:rPr>
              <a:t>她在</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丛中</a:t>
            </a:r>
            <a:r>
              <a:rPr lang="en-US" altLang="zh-CN" sz="3200" b="1" smtClean="0">
                <a:latin typeface="楷体" panose="02010609060101010101" pitchFamily="49" charset="-122"/>
                <a:ea typeface="楷体" panose="02010609060101010101" pitchFamily="49" charset="-122"/>
              </a:rPr>
              <a:t>/</a:t>
            </a:r>
            <a:r>
              <a:rPr lang="zh-CN" altLang="en-US" sz="3200" b="1" smtClean="0">
                <a:latin typeface="楷体" panose="02010609060101010101" pitchFamily="49" charset="-122"/>
                <a:ea typeface="楷体" panose="02010609060101010101" pitchFamily="49" charset="-122"/>
              </a:rPr>
              <a:t>笑</a:t>
            </a:r>
            <a:r>
              <a:rPr lang="zh-CN" altLang="en-US" sz="3200" b="1" dirty="0">
                <a:latin typeface="楷体" panose="02010609060101010101" pitchFamily="49" charset="-122"/>
                <a:ea typeface="楷体" panose="02010609060101010101" pitchFamily="49" charset="-122"/>
              </a:rPr>
              <a:t>。</a:t>
            </a:r>
            <a:endParaRPr lang="zh-CN" altLang="en-US" sz="32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512" y="411510"/>
            <a:ext cx="2618234" cy="1661224"/>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矩形 6"/>
          <p:cNvSpPr/>
          <p:nvPr/>
        </p:nvSpPr>
        <p:spPr>
          <a:xfrm>
            <a:off x="2843808" y="676928"/>
            <a:ext cx="720080" cy="496996"/>
          </a:xfrm>
          <a:prstGeom prst="rect">
            <a:avLst/>
          </a:prstGeom>
        </p:spPr>
        <p:txBody>
          <a:bodyPr wrap="square">
            <a:spAutoFit/>
          </a:bodyPr>
          <a:lstStyle/>
          <a:p>
            <a:pPr>
              <a:lnSpc>
                <a:spcPct val="150000"/>
              </a:lnSpc>
            </a:pPr>
            <a:r>
              <a:rPr lang="en-US" altLang="zh-CN" sz="2000" b="1" smtClean="0">
                <a:latin typeface="汉语拼音" pitchFamily="34" charset="0"/>
                <a:ea typeface="黑体" panose="02010609060101010101" pitchFamily="49" charset="-122"/>
                <a:cs typeface="汉语拼音" pitchFamily="34" charset="0"/>
              </a:rPr>
              <a:t>bǔ</a:t>
            </a:r>
            <a:endParaRPr lang="zh-CN" altLang="en-US" sz="2000" b="1" dirty="0">
              <a:latin typeface="汉语拼音" pitchFamily="34" charset="0"/>
              <a:ea typeface="黑体" panose="02010609060101010101" pitchFamily="49" charset="-122"/>
              <a:cs typeface="汉语拼音" pitchFamily="34" charset="0"/>
            </a:endParaRPr>
          </a:p>
        </p:txBody>
      </p:sp>
      <p:sp>
        <p:nvSpPr>
          <p:cNvPr id="8" name="矩形 7"/>
          <p:cNvSpPr/>
          <p:nvPr/>
        </p:nvSpPr>
        <p:spPr>
          <a:xfrm>
            <a:off x="2411760" y="3867894"/>
            <a:ext cx="792088" cy="553998"/>
          </a:xfrm>
          <a:prstGeom prst="rect">
            <a:avLst/>
          </a:prstGeom>
        </p:spPr>
        <p:txBody>
          <a:bodyPr wrap="square">
            <a:spAutoFit/>
          </a:bodyPr>
          <a:lstStyle/>
          <a:p>
            <a:pPr>
              <a:lnSpc>
                <a:spcPct val="150000"/>
              </a:lnSpc>
            </a:pPr>
            <a:r>
              <a:rPr lang="en-US" altLang="zh-CN" sz="2000" b="1" smtClean="0">
                <a:latin typeface="汉语拼音" pitchFamily="34" charset="0"/>
                <a:ea typeface="黑体" panose="02010609060101010101" pitchFamily="49" charset="-122"/>
                <a:cs typeface="汉语拼音" pitchFamily="34" charset="0"/>
              </a:rPr>
              <a:t>qiào</a:t>
            </a:r>
            <a:endParaRPr lang="zh-CN" altLang="en-US" sz="2000" b="1" dirty="0">
              <a:latin typeface="汉语拼音" pitchFamily="34" charset="0"/>
              <a:ea typeface="黑体" panose="02010609060101010101" pitchFamily="49" charset="-122"/>
              <a:cs typeface="汉语拼音" pitchFamily="34" charset="0"/>
            </a:endParaRPr>
          </a:p>
        </p:txBody>
      </p:sp>
      <p:sp>
        <p:nvSpPr>
          <p:cNvPr id="9" name="矩形 8"/>
          <p:cNvSpPr/>
          <p:nvPr/>
        </p:nvSpPr>
        <p:spPr>
          <a:xfrm>
            <a:off x="7380312" y="3239258"/>
            <a:ext cx="792088" cy="496996"/>
          </a:xfrm>
          <a:prstGeom prst="rect">
            <a:avLst/>
          </a:prstGeom>
        </p:spPr>
        <p:txBody>
          <a:bodyPr wrap="square">
            <a:spAutoFit/>
          </a:bodyPr>
          <a:lstStyle/>
          <a:p>
            <a:pPr>
              <a:lnSpc>
                <a:spcPct val="150000"/>
              </a:lnSpc>
            </a:pPr>
            <a:r>
              <a:rPr lang="en-US" altLang="zh-CN" sz="2000" b="1" smtClean="0">
                <a:latin typeface="汉语拼音" pitchFamily="34" charset="0"/>
                <a:ea typeface="黑体" panose="02010609060101010101" pitchFamily="49" charset="-122"/>
                <a:cs typeface="汉语拼音" pitchFamily="34" charset="0"/>
              </a:rPr>
              <a:t>màn</a:t>
            </a:r>
            <a:endParaRPr lang="zh-CN" altLang="en-US" sz="2000" b="1" dirty="0">
              <a:latin typeface="汉语拼音" pitchFamily="34" charset="0"/>
              <a:ea typeface="黑体" panose="02010609060101010101" pitchFamily="49" charset="-122"/>
              <a:cs typeface="汉语拼音" pitchFamily="34" charset="0"/>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flipH="1">
            <a:off x="5796135" y="411510"/>
            <a:ext cx="2868443" cy="1629544"/>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2889668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27584" y="555526"/>
            <a:ext cx="7848872" cy="1569660"/>
          </a:xfrm>
          <a:prstGeom prst="rect">
            <a:avLst/>
          </a:prstGeom>
          <a:noFill/>
        </p:spPr>
        <p:txBody>
          <a:bodyPr wrap="square" rtlCol="0">
            <a:spAutoFit/>
          </a:bodyPr>
          <a:lstStyle/>
          <a:p>
            <a:pPr>
              <a:lnSpc>
                <a:spcPct val="150000"/>
              </a:lnSpc>
            </a:pPr>
            <a:r>
              <a:rPr lang="zh-CN" altLang="en-US" sz="3200" b="1" smtClean="0">
                <a:latin typeface="楷体" panose="02010609060101010101" pitchFamily="49" charset="-122"/>
                <a:ea typeface="楷体" panose="02010609060101010101" pitchFamily="49" charset="-122"/>
              </a:rPr>
              <a:t>   它们和乡下人家一起，绘成了一幅自然、和谐的田园风景画。</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1151620" y="2571750"/>
            <a:ext cx="7200800" cy="1624484"/>
          </a:xfrm>
          <a:prstGeom prst="rect">
            <a:avLst/>
          </a:prstGeom>
          <a:noFill/>
          <a:ln>
            <a:solidFill>
              <a:srgbClr val="FF9933"/>
            </a:solidFill>
          </a:ln>
        </p:spPr>
        <p:txBody>
          <a:bodyPr wrap="square" rtlCol="0">
            <a:spAutoFit/>
          </a:bodyPr>
          <a:lstStyle/>
          <a:p>
            <a:pPr>
              <a:lnSpc>
                <a:spcPct val="150000"/>
              </a:lnSpc>
            </a:pPr>
            <a:r>
              <a:rPr lang="zh-CN" altLang="en-US" sz="3600" b="1" dirty="0" smtClean="0">
                <a:latin typeface="宋体" panose="02010600030101010101" pitchFamily="2" charset="-122"/>
                <a:ea typeface="宋体" panose="02010600030101010101" pitchFamily="2" charset="-122"/>
              </a:rPr>
              <a:t>    这一句让我体会到作者对乡村</a:t>
            </a:r>
            <a:r>
              <a:rPr lang="zh-CN" altLang="en-US" sz="3600" b="1" smtClean="0">
                <a:latin typeface="宋体" panose="02010600030101010101" pitchFamily="2" charset="-122"/>
                <a:ea typeface="宋体" panose="02010600030101010101" pitchFamily="2" charset="-122"/>
              </a:rPr>
              <a:t>生活的喜爱和</a:t>
            </a:r>
            <a:r>
              <a:rPr lang="zh-CN" altLang="en-US" sz="3600" b="1" dirty="0" smtClean="0">
                <a:latin typeface="宋体" panose="02010600030101010101" pitchFamily="2" charset="-122"/>
                <a:ea typeface="宋体" panose="02010600030101010101" pitchFamily="2" charset="-122"/>
              </a:rPr>
              <a:t>赞美。</a:t>
            </a:r>
            <a:endParaRPr lang="zh-CN" altLang="en-US" sz="3600" b="1" dirty="0">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2">
            <a:extLst>
              <a:ext uri="{BEBA8EAE-BF5A-486C-A8C5-ECC9F3942E4B}">
                <a14:imgProps xmlns:a14="http://schemas.microsoft.com/office/drawing/2010/main" xmlns="">
                  <a14:imgLayer r:embed="rId3">
                    <a14:imgEffect>
                      <a14:backgroundRemoval t="0" b="51625" l="1064" r="100000"/>
                    </a14:imgEffect>
                  </a14:imgLayer>
                </a14:imgProps>
              </a:ext>
              <a:ext uri="{28A0092B-C50C-407E-A947-70E740481C1C}">
                <a14:useLocalDpi xmlns:a14="http://schemas.microsoft.com/office/drawing/2010/main" xmlns="" val="0"/>
              </a:ext>
            </a:extLst>
          </a:blip>
          <a:stretch>
            <a:fillRect/>
          </a:stretch>
        </p:blipFill>
        <p:spPr>
          <a:xfrm flipH="1">
            <a:off x="35496" y="2859782"/>
            <a:ext cx="1204586" cy="1774841"/>
          </a:xfrm>
          <a:prstGeom prst="rect">
            <a:avLst/>
          </a:prstGeom>
        </p:spPr>
      </p:pic>
    </p:spTree>
    <p:extLst>
      <p:ext uri="{BB962C8B-B14F-4D97-AF65-F5344CB8AC3E}">
        <p14:creationId xmlns:p14="http://schemas.microsoft.com/office/powerpoint/2010/main" xmlns="" val="34346278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763688" y="411510"/>
            <a:ext cx="5540299" cy="584775"/>
          </a:xfrm>
          <a:prstGeom prst="rect">
            <a:avLst/>
          </a:prstGeom>
          <a:noFill/>
        </p:spPr>
        <p:txBody>
          <a:bodyPr wrap="none" rtlCol="0">
            <a:spAutoFit/>
          </a:bodyPr>
          <a:lstStyle/>
          <a:p>
            <a:r>
              <a:rPr lang="zh-CN" altLang="en-US" sz="3200" b="1" smtClean="0">
                <a:latin typeface="黑体" panose="02010609060101010101" pitchFamily="49" charset="-122"/>
                <a:ea typeface="黑体" panose="02010609060101010101" pitchFamily="49" charset="-122"/>
              </a:rPr>
              <a:t>你</a:t>
            </a:r>
            <a:r>
              <a:rPr lang="zh-CN" altLang="en-US" sz="3200" b="1" dirty="0" smtClean="0">
                <a:latin typeface="黑体" panose="02010609060101010101" pitchFamily="49" charset="-122"/>
                <a:ea typeface="黑体" panose="02010609060101010101" pitchFamily="49" charset="-122"/>
              </a:rPr>
              <a:t>对“毛泽东”有哪些了解？</a:t>
            </a:r>
            <a:endParaRPr lang="zh-CN" altLang="en-US" sz="3200" b="1" dirty="0">
              <a:latin typeface="黑体" panose="02010609060101010101" pitchFamily="49" charset="-122"/>
              <a:ea typeface="黑体" panose="02010609060101010101" pitchFamily="49" charset="-122"/>
            </a:endParaRPr>
          </a:p>
        </p:txBody>
      </p:sp>
      <p:sp>
        <p:nvSpPr>
          <p:cNvPr id="3" name="矩形 2"/>
          <p:cNvSpPr/>
          <p:nvPr/>
        </p:nvSpPr>
        <p:spPr>
          <a:xfrm>
            <a:off x="2627784" y="1140301"/>
            <a:ext cx="6192688" cy="3539430"/>
          </a:xfrm>
          <a:prstGeom prst="rect">
            <a:avLst/>
          </a:prstGeom>
        </p:spPr>
        <p:txBody>
          <a:bodyPr wrap="square">
            <a:spAutoFit/>
          </a:bodyPr>
          <a:lstStyle/>
          <a:p>
            <a:r>
              <a:rPr lang="zh-CN" altLang="en-US" sz="3200" b="1" dirty="0" smtClean="0">
                <a:solidFill>
                  <a:srgbClr val="333333"/>
                </a:solidFill>
                <a:latin typeface="楷体" panose="02010609060101010101" pitchFamily="49" charset="-122"/>
                <a:ea typeface="楷体" panose="02010609060101010101" pitchFamily="49" charset="-122"/>
              </a:rPr>
              <a:t>    </a:t>
            </a:r>
            <a:r>
              <a:rPr lang="zh-CN" altLang="en-US" sz="3200" b="1" dirty="0" smtClean="0">
                <a:solidFill>
                  <a:srgbClr val="333333"/>
                </a:solidFill>
                <a:latin typeface="黑体" pitchFamily="49" charset="-122"/>
                <a:ea typeface="黑体" pitchFamily="49" charset="-122"/>
              </a:rPr>
              <a:t>毛泽东</a:t>
            </a:r>
            <a:r>
              <a:rPr lang="zh-CN" altLang="en-US" sz="3200" b="1" dirty="0" smtClean="0">
                <a:solidFill>
                  <a:srgbClr val="333333"/>
                </a:solidFill>
                <a:latin typeface="楷体" panose="02010609060101010101" pitchFamily="49" charset="-122"/>
                <a:ea typeface="楷体" panose="02010609060101010101" pitchFamily="49" charset="-122"/>
              </a:rPr>
              <a:t>，字</a:t>
            </a:r>
            <a:r>
              <a:rPr lang="zh-CN" altLang="en-US" sz="3200" b="1" dirty="0">
                <a:solidFill>
                  <a:srgbClr val="333333"/>
                </a:solidFill>
                <a:latin typeface="楷体" panose="02010609060101010101" pitchFamily="49" charset="-122"/>
                <a:ea typeface="楷体" panose="02010609060101010101" pitchFamily="49" charset="-122"/>
              </a:rPr>
              <a:t>润</a:t>
            </a:r>
            <a:r>
              <a:rPr lang="zh-CN" altLang="en-US" sz="3200" b="1" dirty="0" smtClean="0">
                <a:solidFill>
                  <a:srgbClr val="333333"/>
                </a:solidFill>
                <a:latin typeface="楷体" panose="02010609060101010101" pitchFamily="49" charset="-122"/>
                <a:ea typeface="楷体" panose="02010609060101010101" pitchFamily="49" charset="-122"/>
              </a:rPr>
              <a:t>之，</a:t>
            </a:r>
            <a:r>
              <a:rPr lang="zh-CN" altLang="en-US" sz="3200" b="1" dirty="0">
                <a:solidFill>
                  <a:srgbClr val="333333"/>
                </a:solidFill>
                <a:latin typeface="楷体" panose="02010609060101010101" pitchFamily="49" charset="-122"/>
                <a:ea typeface="楷体" panose="02010609060101010101" pitchFamily="49" charset="-122"/>
              </a:rPr>
              <a:t>笔名子任。湖南湘潭人。中国人民的领袖，伟大的马克思主义者，无产阶级革命家、战略家和理论家，中国共产党、中国人民解放军和中华人民共和国的主要缔造者和领导人，</a:t>
            </a:r>
            <a:r>
              <a:rPr lang="zh-CN" altLang="en-US" sz="3200" b="1" dirty="0" smtClean="0">
                <a:solidFill>
                  <a:srgbClr val="333333"/>
                </a:solidFill>
                <a:latin typeface="楷体" panose="02010609060101010101" pitchFamily="49" charset="-122"/>
                <a:ea typeface="楷体" panose="02010609060101010101" pitchFamily="49" charset="-122"/>
              </a:rPr>
              <a:t>军事家，</a:t>
            </a:r>
            <a:r>
              <a:rPr lang="zh-CN" altLang="en-US" sz="3200" b="1" dirty="0">
                <a:solidFill>
                  <a:srgbClr val="333333"/>
                </a:solidFill>
                <a:latin typeface="楷体" panose="02010609060101010101" pitchFamily="49" charset="-122"/>
                <a:ea typeface="楷体" panose="02010609060101010101" pitchFamily="49" charset="-122"/>
              </a:rPr>
              <a:t>诗人，</a:t>
            </a:r>
            <a:r>
              <a:rPr lang="zh-CN" altLang="en-US" sz="3200" b="1" dirty="0" smtClean="0">
                <a:solidFill>
                  <a:srgbClr val="333333"/>
                </a:solidFill>
                <a:latin typeface="楷体" panose="02010609060101010101" pitchFamily="49" charset="-122"/>
                <a:ea typeface="楷体" panose="02010609060101010101" pitchFamily="49" charset="-122"/>
              </a:rPr>
              <a:t>书法家</a:t>
            </a:r>
            <a:r>
              <a:rPr lang="zh-CN" altLang="en-US" sz="3200" b="1" dirty="0">
                <a:solidFill>
                  <a:srgbClr val="333333"/>
                </a:solidFill>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1520" y="1336109"/>
            <a:ext cx="2248439" cy="3147814"/>
          </a:xfrm>
          <a:prstGeom prst="rect">
            <a:avLst/>
          </a:prstGeom>
          <a:ln>
            <a:noFill/>
          </a:ln>
          <a:effectLst>
            <a:softEdge rad="112500"/>
          </a:effectLst>
        </p:spPr>
      </p:pic>
    </p:spTree>
    <p:extLst>
      <p:ext uri="{BB962C8B-B14F-4D97-AF65-F5344CB8AC3E}">
        <p14:creationId xmlns:p14="http://schemas.microsoft.com/office/powerpoint/2010/main" xmlns="" val="205905703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2909317" y="1506146"/>
            <a:ext cx="5184576" cy="1569660"/>
          </a:xfrm>
          <a:prstGeom prst="rect">
            <a:avLst/>
          </a:prstGeom>
        </p:spPr>
        <p:txBody>
          <a:bodyPr wrap="square">
            <a:spAutoFit/>
          </a:bodyPr>
          <a:lstStyle/>
          <a:p>
            <a:pPr>
              <a:lnSpc>
                <a:spcPct val="150000"/>
              </a:lnSpc>
            </a:pPr>
            <a:r>
              <a:rPr lang="zh-CN" altLang="en-US" sz="3200" b="1" smtClean="0">
                <a:latin typeface="黑体" panose="02010609060101010101" pitchFamily="49" charset="-122"/>
                <a:ea typeface="黑体" panose="02010609060101010101" pitchFamily="49" charset="-122"/>
              </a:rPr>
              <a:t>    借助字典和同学交流，试着理解词的大致意思吧！</a:t>
            </a:r>
            <a:endParaRPr lang="zh-CN" altLang="en-US" sz="3200" b="1"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83568" y="1205399"/>
            <a:ext cx="1961531" cy="2808312"/>
          </a:xfrm>
          <a:prstGeom prst="rect">
            <a:avLst/>
          </a:prstGeom>
        </p:spPr>
      </p:pic>
    </p:spTree>
    <p:extLst>
      <p:ext uri="{BB962C8B-B14F-4D97-AF65-F5344CB8AC3E}">
        <p14:creationId xmlns:p14="http://schemas.microsoft.com/office/powerpoint/2010/main" xmlns="" val="16737983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323528" y="267494"/>
            <a:ext cx="7128792" cy="4155926"/>
          </a:xfrm>
          <a:prstGeom prst="wedgeRectCallout">
            <a:avLst>
              <a:gd name="adj1" fmla="val -50653"/>
              <a:gd name="adj2" fmla="val 21199"/>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50000"/>
              </a:lnSpc>
            </a:pPr>
            <a:r>
              <a:rPr lang="en-US" altLang="zh-CN" sz="3200" b="1" dirty="0">
                <a:solidFill>
                  <a:schemeClr val="tx1"/>
                </a:solidFill>
                <a:latin typeface="楷体" panose="02010609060101010101" pitchFamily="49" charset="-122"/>
                <a:ea typeface="楷体" panose="02010609060101010101" pitchFamily="49" charset="-122"/>
              </a:rPr>
              <a:t>       </a:t>
            </a:r>
            <a:endParaRPr lang="zh-CN" altLang="en-US" sz="3200" b="1" dirty="0">
              <a:solidFill>
                <a:schemeClr val="tx1"/>
              </a:solidFill>
              <a:latin typeface="楷体" panose="02010609060101010101" pitchFamily="49" charset="-122"/>
              <a:ea typeface="楷体" panose="02010609060101010101" pitchFamily="49" charset="-122"/>
            </a:endParaRPr>
          </a:p>
          <a:p>
            <a:pPr algn="ctr">
              <a:lnSpc>
                <a:spcPct val="110000"/>
              </a:lnSpc>
            </a:pPr>
            <a:r>
              <a:rPr lang="zh-CN" altLang="en-US" sz="3200" b="1" dirty="0">
                <a:solidFill>
                  <a:schemeClr val="tx1"/>
                </a:solidFill>
                <a:latin typeface="楷体" panose="02010609060101010101" pitchFamily="49" charset="-122"/>
                <a:ea typeface="楷体" panose="02010609060101010101" pitchFamily="49" charset="-122"/>
              </a:rPr>
              <a:t>卜算子</a:t>
            </a:r>
            <a:r>
              <a:rPr lang="zh-CN" altLang="en-US" sz="3200" b="1" dirty="0">
                <a:solidFill>
                  <a:schemeClr val="tx1"/>
                </a:solidFill>
                <a:latin typeface="Arial" panose="020B0604020202020204" pitchFamily="34" charset="0"/>
                <a:ea typeface="楷体" panose="02010609060101010101" pitchFamily="49" charset="-122"/>
                <a:cs typeface="Arial" panose="020B0604020202020204" pitchFamily="34" charset="0"/>
              </a:rPr>
              <a:t>•咏梅</a:t>
            </a:r>
          </a:p>
          <a:p>
            <a:pPr algn="ctr">
              <a:lnSpc>
                <a:spcPct val="110000"/>
              </a:lnSpc>
            </a:pPr>
            <a:r>
              <a:rPr lang="zh-CN" altLang="en-US" sz="3200" b="1" smtClean="0">
                <a:solidFill>
                  <a:schemeClr val="tx1"/>
                </a:solidFill>
                <a:latin typeface="宋体" pitchFamily="2" charset="-122"/>
                <a:ea typeface="宋体" pitchFamily="2" charset="-122"/>
              </a:rPr>
              <a:t>毛泽东</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50000"/>
              </a:lnSpc>
            </a:pPr>
            <a:r>
              <a:rPr lang="zh-CN" altLang="en-US" sz="3200" b="1" smtClean="0">
                <a:solidFill>
                  <a:schemeClr val="tx1"/>
                </a:solidFill>
                <a:latin typeface="楷体" panose="02010609060101010101" pitchFamily="49" charset="-122"/>
                <a:ea typeface="楷体" panose="02010609060101010101" pitchFamily="49" charset="-122"/>
              </a:rPr>
              <a:t>风雨送春</a:t>
            </a:r>
            <a:r>
              <a:rPr lang="zh-CN" altLang="en-US" sz="3200" b="1" dirty="0">
                <a:solidFill>
                  <a:schemeClr val="tx1"/>
                </a:solidFill>
                <a:latin typeface="楷体" panose="02010609060101010101" pitchFamily="49" charset="-122"/>
                <a:ea typeface="楷体" panose="02010609060101010101" pitchFamily="49" charset="-122"/>
              </a:rPr>
              <a:t>归，</a:t>
            </a:r>
          </a:p>
          <a:p>
            <a:pPr>
              <a:lnSpc>
                <a:spcPct val="150000"/>
              </a:lnSpc>
            </a:pPr>
            <a:r>
              <a:rPr lang="zh-CN" altLang="en-US" sz="3200" b="1" smtClean="0">
                <a:solidFill>
                  <a:schemeClr val="tx1"/>
                </a:solidFill>
                <a:latin typeface="楷体" panose="02010609060101010101" pitchFamily="49" charset="-122"/>
                <a:ea typeface="楷体" panose="02010609060101010101" pitchFamily="49" charset="-122"/>
              </a:rPr>
              <a:t>飞雪迎春</a:t>
            </a:r>
            <a:r>
              <a:rPr lang="zh-CN" altLang="en-US" sz="3200" b="1" dirty="0">
                <a:solidFill>
                  <a:schemeClr val="tx1"/>
                </a:solidFill>
                <a:latin typeface="楷体" panose="02010609060101010101" pitchFamily="49" charset="-122"/>
                <a:ea typeface="楷体" panose="02010609060101010101" pitchFamily="49" charset="-122"/>
              </a:rPr>
              <a:t>到。</a:t>
            </a:r>
          </a:p>
          <a:p>
            <a:pPr>
              <a:lnSpc>
                <a:spcPct val="150000"/>
              </a:lnSpc>
            </a:pPr>
            <a:r>
              <a:rPr lang="zh-CN" altLang="en-US" sz="3200" b="1">
                <a:solidFill>
                  <a:schemeClr val="tx1"/>
                </a:solidFill>
                <a:latin typeface="楷体" panose="02010609060101010101" pitchFamily="49" charset="-122"/>
                <a:ea typeface="楷体" panose="02010609060101010101" pitchFamily="49" charset="-122"/>
              </a:rPr>
              <a:t>已</a:t>
            </a:r>
            <a:r>
              <a:rPr lang="zh-CN" altLang="en-US" sz="3200" b="1" smtClean="0">
                <a:solidFill>
                  <a:schemeClr val="tx1"/>
                </a:solidFill>
                <a:latin typeface="楷体" panose="02010609060101010101" pitchFamily="49" charset="-122"/>
                <a:ea typeface="楷体" panose="02010609060101010101" pitchFamily="49" charset="-122"/>
              </a:rPr>
              <a:t>是悬崖百</a:t>
            </a:r>
            <a:r>
              <a:rPr lang="zh-CN" altLang="en-US" sz="3200" b="1" dirty="0">
                <a:solidFill>
                  <a:schemeClr val="tx1"/>
                </a:solidFill>
                <a:latin typeface="楷体" panose="02010609060101010101" pitchFamily="49" charset="-122"/>
                <a:ea typeface="楷体" panose="02010609060101010101" pitchFamily="49" charset="-122"/>
              </a:rPr>
              <a:t>丈冰，</a:t>
            </a:r>
          </a:p>
          <a:p>
            <a:pPr>
              <a:lnSpc>
                <a:spcPct val="150000"/>
              </a:lnSpc>
            </a:pPr>
            <a:r>
              <a:rPr lang="zh-CN" altLang="en-US" sz="3200" b="1">
                <a:solidFill>
                  <a:schemeClr val="tx1"/>
                </a:solidFill>
                <a:latin typeface="楷体" panose="02010609060101010101" pitchFamily="49" charset="-122"/>
                <a:ea typeface="楷体" panose="02010609060101010101" pitchFamily="49" charset="-122"/>
              </a:rPr>
              <a:t>犹</a:t>
            </a:r>
            <a:r>
              <a:rPr lang="zh-CN" altLang="en-US" sz="3200" b="1" smtClean="0">
                <a:solidFill>
                  <a:schemeClr val="tx1"/>
                </a:solidFill>
                <a:latin typeface="楷体" panose="02010609060101010101" pitchFamily="49" charset="-122"/>
                <a:ea typeface="楷体" panose="02010609060101010101" pitchFamily="49" charset="-122"/>
              </a:rPr>
              <a:t>有花枝俏</a:t>
            </a:r>
            <a:r>
              <a:rPr lang="zh-CN" altLang="en-US" sz="3200" b="1" dirty="0" smtClean="0">
                <a:solidFill>
                  <a:schemeClr val="tx1"/>
                </a:solidFill>
                <a:latin typeface="楷体" panose="02010609060101010101" pitchFamily="49" charset="-122"/>
                <a:ea typeface="楷体" panose="02010609060101010101" pitchFamily="49" charset="-122"/>
              </a:rPr>
              <a:t>。</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50000"/>
              </a:lnSpc>
            </a:pPr>
            <a:r>
              <a:rPr lang="zh-CN" altLang="en-US" sz="3200" b="1" dirty="0">
                <a:solidFill>
                  <a:schemeClr val="tx1"/>
                </a:solidFill>
                <a:latin typeface="楷体" panose="02010609060101010101" pitchFamily="49" charset="-122"/>
                <a:ea typeface="楷体" panose="02010609060101010101" pitchFamily="49" charset="-122"/>
              </a:rPr>
              <a:t>　　</a:t>
            </a:r>
          </a:p>
        </p:txBody>
      </p:sp>
      <p:sp>
        <p:nvSpPr>
          <p:cNvPr id="3" name="矩形 2"/>
          <p:cNvSpPr/>
          <p:nvPr/>
        </p:nvSpPr>
        <p:spPr>
          <a:xfrm>
            <a:off x="4788024" y="1337208"/>
            <a:ext cx="3750096" cy="2962734"/>
          </a:xfrm>
          <a:prstGeom prst="rect">
            <a:avLst/>
          </a:prstGeom>
        </p:spPr>
        <p:txBody>
          <a:bodyPr wrap="square">
            <a:spAutoFit/>
          </a:bodyPr>
          <a:lstStyle/>
          <a:p>
            <a:pPr>
              <a:lnSpc>
                <a:spcPct val="150000"/>
              </a:lnSpc>
            </a:pPr>
            <a:r>
              <a:rPr lang="zh-CN" altLang="en-US" sz="3200" b="1">
                <a:latin typeface="楷体" panose="02010609060101010101" pitchFamily="49" charset="-122"/>
                <a:ea typeface="楷体" panose="02010609060101010101" pitchFamily="49" charset="-122"/>
              </a:rPr>
              <a:t>俏</a:t>
            </a:r>
            <a:r>
              <a:rPr lang="zh-CN" altLang="en-US" sz="3200" b="1" smtClean="0">
                <a:latin typeface="楷体" panose="02010609060101010101" pitchFamily="49" charset="-122"/>
                <a:ea typeface="楷体" panose="02010609060101010101" pitchFamily="49" charset="-122"/>
              </a:rPr>
              <a:t>也不争春</a:t>
            </a:r>
            <a:r>
              <a:rPr lang="zh-CN" altLang="en-US" sz="3200" b="1" dirty="0">
                <a:latin typeface="楷体" panose="02010609060101010101" pitchFamily="49" charset="-122"/>
                <a:ea typeface="楷体" panose="02010609060101010101" pitchFamily="49" charset="-122"/>
              </a:rPr>
              <a:t>，</a:t>
            </a:r>
          </a:p>
          <a:p>
            <a:pPr>
              <a:lnSpc>
                <a:spcPct val="150000"/>
              </a:lnSpc>
            </a:pPr>
            <a:r>
              <a:rPr lang="zh-CN" altLang="en-US" sz="3200" b="1">
                <a:latin typeface="楷体" panose="02010609060101010101" pitchFamily="49" charset="-122"/>
                <a:ea typeface="楷体" panose="02010609060101010101" pitchFamily="49" charset="-122"/>
              </a:rPr>
              <a:t>只</a:t>
            </a:r>
            <a:r>
              <a:rPr lang="zh-CN" altLang="en-US" sz="3200" b="1" smtClean="0">
                <a:latin typeface="楷体" panose="02010609060101010101" pitchFamily="49" charset="-122"/>
                <a:ea typeface="楷体" panose="02010609060101010101" pitchFamily="49" charset="-122"/>
              </a:rPr>
              <a:t>把春来报。</a:t>
            </a:r>
          </a:p>
          <a:p>
            <a:pPr>
              <a:lnSpc>
                <a:spcPct val="150000"/>
              </a:lnSpc>
            </a:pPr>
            <a:r>
              <a:rPr lang="zh-CN" altLang="en-US" sz="3200" b="1" smtClean="0">
                <a:latin typeface="楷体" panose="02010609060101010101" pitchFamily="49" charset="-122"/>
                <a:ea typeface="楷体" panose="02010609060101010101" pitchFamily="49" charset="-122"/>
              </a:rPr>
              <a:t>待到山花烂漫时，</a:t>
            </a:r>
          </a:p>
          <a:p>
            <a:pPr>
              <a:lnSpc>
                <a:spcPct val="150000"/>
              </a:lnSpc>
            </a:pPr>
            <a:r>
              <a:rPr lang="zh-CN" altLang="en-US" sz="3200" b="1" smtClean="0">
                <a:latin typeface="楷体" panose="02010609060101010101" pitchFamily="49" charset="-122"/>
                <a:ea typeface="楷体" panose="02010609060101010101" pitchFamily="49" charset="-122"/>
              </a:rPr>
              <a:t>她在丛中笑</a:t>
            </a:r>
            <a:r>
              <a:rPr lang="zh-CN" altLang="en-US" sz="3200" b="1" dirty="0">
                <a:latin typeface="楷体" panose="02010609060101010101" pitchFamily="49" charset="-122"/>
                <a:ea typeface="楷体" panose="02010609060101010101" pitchFamily="49" charset="-122"/>
              </a:rPr>
              <a:t>。</a:t>
            </a:r>
            <a:endParaRPr lang="zh-CN" altLang="en-US" sz="3200" dirty="0"/>
          </a:p>
        </p:txBody>
      </p:sp>
      <p:sp>
        <p:nvSpPr>
          <p:cNvPr id="4" name="矩形 3"/>
          <p:cNvSpPr/>
          <p:nvPr/>
        </p:nvSpPr>
        <p:spPr>
          <a:xfrm>
            <a:off x="2757711" y="3560698"/>
            <a:ext cx="1130213" cy="523220"/>
          </a:xfrm>
          <a:prstGeom prst="rect">
            <a:avLst/>
          </a:prstGeom>
          <a:solidFill>
            <a:srgbClr val="00B050">
              <a:alpha val="28000"/>
            </a:srgbClr>
          </a:solidFill>
          <a:ln>
            <a:solidFill>
              <a:srgbClr val="92D050"/>
            </a:solidFill>
            <a:prstDash val="solid"/>
          </a:ln>
        </p:spPr>
        <p:txBody>
          <a:bodyPr wrap="square" rtlCol="0">
            <a:spAutoFit/>
          </a:bodyPr>
          <a:lstStyle/>
          <a:p>
            <a:pPr algn="ctr" defTabSz="685800"/>
            <a:r>
              <a:rPr lang="zh-CN" altLang="en-US" sz="2800" b="1" smtClean="0">
                <a:latin typeface="+mn-ea"/>
              </a:rPr>
              <a:t>俏丽。</a:t>
            </a:r>
            <a:endParaRPr lang="zh-CN" altLang="en-US" sz="2800" b="1">
              <a:latin typeface="+mn-ea"/>
            </a:endParaRPr>
          </a:p>
        </p:txBody>
      </p:sp>
      <p:sp>
        <p:nvSpPr>
          <p:cNvPr id="5" name="矩形 4"/>
          <p:cNvSpPr/>
          <p:nvPr/>
        </p:nvSpPr>
        <p:spPr>
          <a:xfrm>
            <a:off x="4139952" y="4280778"/>
            <a:ext cx="4896544" cy="523220"/>
          </a:xfrm>
          <a:prstGeom prst="rect">
            <a:avLst/>
          </a:prstGeom>
          <a:solidFill>
            <a:srgbClr val="00B050">
              <a:alpha val="28000"/>
            </a:srgbClr>
          </a:solidFill>
          <a:ln>
            <a:solidFill>
              <a:srgbClr val="92D050"/>
            </a:solidFill>
            <a:prstDash val="solid"/>
          </a:ln>
        </p:spPr>
        <p:txBody>
          <a:bodyPr wrap="square" rtlCol="0">
            <a:spAutoFit/>
          </a:bodyPr>
          <a:lstStyle/>
          <a:p>
            <a:pPr defTabSz="685800"/>
            <a:r>
              <a:rPr lang="zh-CN" altLang="en-US" sz="2800" b="1">
                <a:latin typeface="+mn-ea"/>
              </a:rPr>
              <a:t>百花盛开时，感到欣慰和高兴。</a:t>
            </a:r>
          </a:p>
        </p:txBody>
      </p:sp>
      <p:sp>
        <p:nvSpPr>
          <p:cNvPr id="6" name="矩形 5"/>
          <p:cNvSpPr/>
          <p:nvPr/>
        </p:nvSpPr>
        <p:spPr>
          <a:xfrm>
            <a:off x="7164288" y="1905675"/>
            <a:ext cx="1822920" cy="954107"/>
          </a:xfrm>
          <a:prstGeom prst="rect">
            <a:avLst/>
          </a:prstGeom>
          <a:solidFill>
            <a:srgbClr val="00B050">
              <a:alpha val="28000"/>
            </a:srgbClr>
          </a:solidFill>
          <a:ln>
            <a:solidFill>
              <a:srgbClr val="92D050"/>
            </a:solidFill>
            <a:prstDash val="solid"/>
          </a:ln>
        </p:spPr>
        <p:txBody>
          <a:bodyPr wrap="square" rtlCol="0">
            <a:spAutoFit/>
          </a:bodyPr>
          <a:lstStyle/>
          <a:p>
            <a:pPr defTabSz="685800"/>
            <a:r>
              <a:rPr lang="zh-CN" altLang="en-US" sz="2800" b="1">
                <a:latin typeface="+mn-ea"/>
              </a:rPr>
              <a:t>颜色鲜明而</a:t>
            </a:r>
            <a:r>
              <a:rPr lang="zh-CN" altLang="en-US" sz="2800" b="1" smtClean="0">
                <a:latin typeface="+mn-ea"/>
              </a:rPr>
              <a:t>美丽</a:t>
            </a:r>
            <a:r>
              <a:rPr lang="zh-CN" altLang="en-US" sz="2800" b="1">
                <a:latin typeface="+mn-ea"/>
              </a:rPr>
              <a:t>。</a:t>
            </a:r>
          </a:p>
        </p:txBody>
      </p:sp>
      <p:sp>
        <p:nvSpPr>
          <p:cNvPr id="10" name="椭圆 9"/>
          <p:cNvSpPr/>
          <p:nvPr/>
        </p:nvSpPr>
        <p:spPr>
          <a:xfrm>
            <a:off x="1979712" y="3795886"/>
            <a:ext cx="504056" cy="432048"/>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516216" y="2931790"/>
            <a:ext cx="864096" cy="648072"/>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652120" y="3723878"/>
            <a:ext cx="1296144" cy="504056"/>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8039437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P spid="14"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395536" y="1347614"/>
            <a:ext cx="8352928" cy="3096344"/>
          </a:xfrm>
          <a:prstGeom prst="wedgeRectCallout">
            <a:avLst>
              <a:gd name="adj1" fmla="val -50015"/>
              <a:gd name="adj2" fmla="val 2673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30000"/>
              </a:lnSpc>
            </a:pPr>
            <a:r>
              <a:rPr lang="zh-CN" altLang="en-US" sz="2800" dirty="0" smtClean="0">
                <a:solidFill>
                  <a:schemeClr val="tx1"/>
                </a:solidFill>
                <a:latin typeface="楷体" panose="02010609060101010101" pitchFamily="49" charset="-122"/>
                <a:ea typeface="楷体" panose="02010609060101010101" pitchFamily="49" charset="-122"/>
              </a:rPr>
              <a:t>    </a:t>
            </a:r>
            <a:r>
              <a:rPr lang="zh-CN" altLang="en-US" sz="3200" b="1" dirty="0" smtClean="0">
                <a:solidFill>
                  <a:schemeClr val="tx1"/>
                </a:solidFill>
                <a:latin typeface="楷体" panose="02010609060101010101" pitchFamily="49" charset="-122"/>
                <a:ea typeface="楷体" panose="02010609060101010101" pitchFamily="49" charset="-122"/>
              </a:rPr>
              <a:t>风风雨雨</a:t>
            </a:r>
            <a:r>
              <a:rPr lang="zh-CN" altLang="en-US" sz="3200" b="1" dirty="0">
                <a:solidFill>
                  <a:schemeClr val="tx1"/>
                </a:solidFill>
                <a:latin typeface="楷体" panose="02010609060101010101" pitchFamily="49" charset="-122"/>
                <a:ea typeface="楷体" panose="02010609060101010101" pitchFamily="49" charset="-122"/>
              </a:rPr>
              <a:t>把冬天送走了</a:t>
            </a:r>
            <a:r>
              <a:rPr lang="zh-CN" altLang="en-US" sz="3200" b="1" dirty="0" smtClean="0">
                <a:solidFill>
                  <a:schemeClr val="tx1"/>
                </a:solidFill>
                <a:latin typeface="楷体" panose="02010609060101010101" pitchFamily="49" charset="-122"/>
                <a:ea typeface="楷体" panose="02010609060101010101" pitchFamily="49" charset="-122"/>
              </a:rPr>
              <a:t>，漫天</a:t>
            </a:r>
            <a:r>
              <a:rPr lang="zh-CN" altLang="en-US" sz="3200" b="1" dirty="0">
                <a:solidFill>
                  <a:schemeClr val="tx1"/>
                </a:solidFill>
                <a:latin typeface="楷体" panose="02010609060101010101" pitchFamily="49" charset="-122"/>
                <a:ea typeface="楷体" panose="02010609060101010101" pitchFamily="49" charset="-122"/>
              </a:rPr>
              <a:t>飞雪又把春天迎来。悬崖已结百丈坚冰，但梅花依然傲雪俏丽竞放。虽然美丽但不与桃李争艳比美</a:t>
            </a:r>
            <a:r>
              <a:rPr lang="zh-CN" altLang="en-US" sz="3200" b="1" dirty="0" smtClean="0">
                <a:solidFill>
                  <a:schemeClr val="tx1"/>
                </a:solidFill>
                <a:latin typeface="楷体" panose="02010609060101010101" pitchFamily="49" charset="-122"/>
                <a:ea typeface="楷体" panose="02010609060101010101" pitchFamily="49" charset="-122"/>
              </a:rPr>
              <a:t>，只是</a:t>
            </a:r>
            <a:r>
              <a:rPr lang="zh-CN" altLang="en-US" sz="3200" b="1">
                <a:solidFill>
                  <a:schemeClr val="tx1"/>
                </a:solidFill>
                <a:latin typeface="楷体" panose="02010609060101010101" pitchFamily="49" charset="-122"/>
                <a:ea typeface="楷体" panose="02010609060101010101" pitchFamily="49" charset="-122"/>
              </a:rPr>
              <a:t>把</a:t>
            </a:r>
            <a:r>
              <a:rPr lang="zh-CN" altLang="en-US" sz="3200" b="1" smtClean="0">
                <a:solidFill>
                  <a:schemeClr val="tx1"/>
                </a:solidFill>
                <a:latin typeface="楷体" panose="02010609060101010101" pitchFamily="49" charset="-122"/>
                <a:ea typeface="楷体" panose="02010609060101010101" pitchFamily="49" charset="-122"/>
              </a:rPr>
              <a:t>春天</a:t>
            </a:r>
            <a:r>
              <a:rPr lang="zh-CN" altLang="en-US" sz="3200" b="1">
                <a:solidFill>
                  <a:schemeClr val="tx1"/>
                </a:solidFill>
                <a:latin typeface="楷体" panose="02010609060101010101" pitchFamily="49" charset="-122"/>
                <a:ea typeface="楷体" panose="02010609060101010101" pitchFamily="49" charset="-122"/>
              </a:rPr>
              <a:t>的</a:t>
            </a:r>
            <a:r>
              <a:rPr lang="zh-CN" altLang="en-US" sz="3200" b="1" smtClean="0">
                <a:solidFill>
                  <a:schemeClr val="tx1"/>
                </a:solidFill>
                <a:latin typeface="楷体" panose="02010609060101010101" pitchFamily="49" charset="-122"/>
                <a:ea typeface="楷体" panose="02010609060101010101" pitchFamily="49" charset="-122"/>
              </a:rPr>
              <a:t>消息</a:t>
            </a:r>
            <a:r>
              <a:rPr lang="zh-CN" altLang="en-US" sz="3200" b="1" dirty="0">
                <a:solidFill>
                  <a:schemeClr val="tx1"/>
                </a:solidFill>
                <a:latin typeface="楷体" panose="02010609060101010101" pitchFamily="49" charset="-122"/>
                <a:ea typeface="楷体" panose="02010609060101010101" pitchFamily="49" charset="-122"/>
              </a:rPr>
              <a:t>来报</a:t>
            </a:r>
            <a:r>
              <a:rPr lang="zh-CN" altLang="en-US" sz="3200" b="1" dirty="0" smtClean="0">
                <a:solidFill>
                  <a:schemeClr val="tx1"/>
                </a:solidFill>
                <a:latin typeface="楷体" panose="02010609060101010101" pitchFamily="49" charset="-122"/>
                <a:ea typeface="楷体" panose="02010609060101010101" pitchFamily="49" charset="-122"/>
              </a:rPr>
              <a:t>。等到</a:t>
            </a:r>
            <a:r>
              <a:rPr lang="zh-CN" altLang="en-US" sz="3200" b="1" dirty="0">
                <a:solidFill>
                  <a:schemeClr val="tx1"/>
                </a:solidFill>
                <a:latin typeface="楷体" panose="02010609060101010101" pitchFamily="49" charset="-122"/>
                <a:ea typeface="楷体" panose="02010609060101010101" pitchFamily="49" charset="-122"/>
              </a:rPr>
              <a:t>满山遍野开满鲜花之时，她却在花丛中笑。</a:t>
            </a:r>
          </a:p>
        </p:txBody>
      </p:sp>
      <p:sp>
        <p:nvSpPr>
          <p:cNvPr id="2" name="矩形 1"/>
          <p:cNvSpPr/>
          <p:nvPr/>
        </p:nvSpPr>
        <p:spPr>
          <a:xfrm>
            <a:off x="3995936" y="624186"/>
            <a:ext cx="1210588" cy="584775"/>
          </a:xfrm>
          <a:prstGeom prst="rect">
            <a:avLst/>
          </a:prstGeom>
        </p:spPr>
        <p:txBody>
          <a:bodyPr wrap="none">
            <a:spAutoFit/>
          </a:bodyPr>
          <a:lstStyle/>
          <a:p>
            <a:r>
              <a:rPr lang="zh-CN" altLang="en-US" sz="3200" smtClean="0">
                <a:latin typeface="黑体" pitchFamily="49" charset="-122"/>
                <a:ea typeface="黑体" pitchFamily="49" charset="-122"/>
                <a:cs typeface="楷体" panose="02010609060101010101" charset="-122"/>
              </a:rPr>
              <a:t>大 意</a:t>
            </a:r>
            <a:endParaRPr lang="zh-CN" altLang="en-US" sz="3200" dirty="0">
              <a:latin typeface="黑体" pitchFamily="49" charset="-122"/>
              <a:ea typeface="黑体" pitchFamily="49"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2909317" y="1347614"/>
            <a:ext cx="4903043" cy="2308324"/>
          </a:xfrm>
          <a:prstGeom prst="rect">
            <a:avLst/>
          </a:prstGeom>
        </p:spPr>
        <p:txBody>
          <a:bodyPr wrap="square">
            <a:spAutoFit/>
          </a:bodyPr>
          <a:lstStyle/>
          <a:p>
            <a:pPr>
              <a:lnSpc>
                <a:spcPct val="150000"/>
              </a:lnSpc>
            </a:pPr>
            <a:r>
              <a:rPr lang="zh-CN" altLang="en-US" sz="3200" b="1" smtClean="0">
                <a:latin typeface="黑体" panose="02010609060101010101" pitchFamily="49" charset="-122"/>
                <a:ea typeface="黑体" panose="02010609060101010101" pitchFamily="49" charset="-122"/>
              </a:rPr>
              <a:t>    理解了大意后，你来说说从这首词中体会到了什么吧！</a:t>
            </a:r>
            <a:endParaRPr lang="zh-CN" altLang="en-US" sz="3200" b="1"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83568" y="1205399"/>
            <a:ext cx="1961531" cy="2808312"/>
          </a:xfrm>
          <a:prstGeom prst="rect">
            <a:avLst/>
          </a:prstGeom>
        </p:spPr>
      </p:pic>
    </p:spTree>
    <p:extLst>
      <p:ext uri="{BB962C8B-B14F-4D97-AF65-F5344CB8AC3E}">
        <p14:creationId xmlns:p14="http://schemas.microsoft.com/office/powerpoint/2010/main" xmlns="" val="263314196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483768" y="843558"/>
            <a:ext cx="6696744" cy="3785652"/>
          </a:xfrm>
          <a:prstGeom prst="rect">
            <a:avLst/>
          </a:prstGeom>
        </p:spPr>
        <p:txBody>
          <a:bodyPr wrap="square">
            <a:spAutoFit/>
          </a:bodyPr>
          <a:lstStyle/>
          <a:p>
            <a:pPr>
              <a:lnSpc>
                <a:spcPct val="150000"/>
              </a:lnSpc>
            </a:pPr>
            <a:r>
              <a:rPr lang="en-US" altLang="zh-CN" sz="3200" b="1" smtClean="0">
                <a:latin typeface="楷体" pitchFamily="49" charset="-122"/>
                <a:ea typeface="楷体" pitchFamily="49" charset="-122"/>
              </a:rPr>
              <a:t>    </a:t>
            </a:r>
            <a:r>
              <a:rPr lang="zh-CN" altLang="zh-CN" sz="3200" b="1" smtClean="0">
                <a:latin typeface="楷体" pitchFamily="49" charset="-122"/>
                <a:ea typeface="楷体" pitchFamily="49" charset="-122"/>
              </a:rPr>
              <a:t>这</a:t>
            </a:r>
            <a:r>
              <a:rPr lang="zh-CN" altLang="zh-CN" sz="3200" b="1" dirty="0">
                <a:latin typeface="楷体" pitchFamily="49" charset="-122"/>
                <a:ea typeface="楷体" pitchFamily="49" charset="-122"/>
              </a:rPr>
              <a:t>首词上阙写梅花傲寒开放的美好</a:t>
            </a:r>
            <a:r>
              <a:rPr lang="zh-CN" altLang="zh-CN" sz="3200" b="1">
                <a:latin typeface="楷体" pitchFamily="49" charset="-122"/>
                <a:ea typeface="楷体" pitchFamily="49" charset="-122"/>
              </a:rPr>
              <a:t>身姿</a:t>
            </a:r>
            <a:r>
              <a:rPr lang="zh-CN" altLang="zh-CN" sz="3200" b="1" smtClean="0">
                <a:latin typeface="楷体" pitchFamily="49" charset="-122"/>
                <a:ea typeface="楷体" pitchFamily="49" charset="-122"/>
              </a:rPr>
              <a:t>，下</a:t>
            </a:r>
            <a:r>
              <a:rPr lang="zh-CN" altLang="zh-CN" sz="3200" b="1" dirty="0">
                <a:latin typeface="楷体" pitchFamily="49" charset="-122"/>
                <a:ea typeface="楷体" pitchFamily="49" charset="-122"/>
              </a:rPr>
              <a:t>阕主要写梅花的精神</a:t>
            </a:r>
            <a:r>
              <a:rPr lang="zh-CN" altLang="zh-CN" sz="3200" b="1">
                <a:latin typeface="楷体" pitchFamily="49" charset="-122"/>
                <a:ea typeface="楷体" pitchFamily="49" charset="-122"/>
              </a:rPr>
              <a:t>风貌</a:t>
            </a:r>
            <a:r>
              <a:rPr lang="zh-CN" altLang="zh-CN" sz="3200" b="1" smtClean="0">
                <a:latin typeface="楷体" pitchFamily="49" charset="-122"/>
                <a:ea typeface="楷体" pitchFamily="49" charset="-122"/>
              </a:rPr>
              <a:t>，</a:t>
            </a:r>
            <a:r>
              <a:rPr lang="zh-CN" altLang="en-US" sz="3200" b="1" smtClean="0">
                <a:latin typeface="楷体" pitchFamily="49" charset="-122"/>
                <a:ea typeface="楷体" pitchFamily="49" charset="-122"/>
              </a:rPr>
              <a:t>塑造</a:t>
            </a:r>
            <a:r>
              <a:rPr lang="zh-CN" altLang="en-US" sz="3200" b="1">
                <a:latin typeface="楷体" pitchFamily="49" charset="-122"/>
                <a:ea typeface="楷体" pitchFamily="49" charset="-122"/>
              </a:rPr>
              <a:t>了梅花俊美而坚韧不拔的形象，鼓励人们要有威武不屈的精神和革命到底的乐观主义精神。</a:t>
            </a:r>
            <a:endParaRPr lang="zh-CN" altLang="zh-CN" sz="3200" b="1" dirty="0">
              <a:latin typeface="楷体" pitchFamily="49" charset="-122"/>
              <a:ea typeface="楷体" pitchFamily="49" charset="-122"/>
            </a:endParaRP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4541" y="1077021"/>
            <a:ext cx="2114929" cy="3318726"/>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179512" y="1131590"/>
            <a:ext cx="8676456" cy="3579862"/>
          </a:xfrm>
          <a:prstGeom prst="wedgeRectCallout">
            <a:avLst>
              <a:gd name="adj1" fmla="val -50653"/>
              <a:gd name="adj2" fmla="val 21199"/>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30000"/>
              </a:lnSpc>
            </a:pPr>
            <a:r>
              <a:rPr lang="en-US" altLang="zh-CN" sz="3200" b="1" dirty="0">
                <a:solidFill>
                  <a:schemeClr val="tx1"/>
                </a:solidFill>
                <a:latin typeface="楷体" panose="02010609060101010101" pitchFamily="49" charset="-122"/>
                <a:ea typeface="楷体" panose="02010609060101010101" pitchFamily="49" charset="-122"/>
              </a:rPr>
              <a:t>       </a:t>
            </a:r>
            <a:endParaRPr lang="zh-CN" altLang="en-US" sz="3200" b="1" dirty="0">
              <a:solidFill>
                <a:schemeClr val="tx1"/>
              </a:solidFill>
              <a:latin typeface="楷体" panose="02010609060101010101" pitchFamily="49" charset="-122"/>
              <a:ea typeface="楷体" panose="02010609060101010101" pitchFamily="49" charset="-122"/>
            </a:endParaRPr>
          </a:p>
          <a:p>
            <a:pPr algn="ctr">
              <a:lnSpc>
                <a:spcPct val="130000"/>
              </a:lnSpc>
            </a:pPr>
            <a:r>
              <a:rPr lang="zh-CN" altLang="en-US" sz="3200" b="1" dirty="0">
                <a:solidFill>
                  <a:schemeClr val="tx1"/>
                </a:solidFill>
                <a:latin typeface="楷体" panose="02010609060101010101" pitchFamily="49" charset="-122"/>
                <a:ea typeface="楷体" panose="02010609060101010101" pitchFamily="49" charset="-122"/>
              </a:rPr>
              <a:t>卜算子</a:t>
            </a:r>
            <a:r>
              <a:rPr lang="zh-CN" altLang="en-US" sz="3200" b="1" dirty="0">
                <a:solidFill>
                  <a:schemeClr val="tx1"/>
                </a:solidFill>
                <a:latin typeface="Arial" panose="020B0604020202020204" pitchFamily="34" charset="0"/>
                <a:ea typeface="楷体" panose="02010609060101010101" pitchFamily="49" charset="-122"/>
                <a:cs typeface="Arial" panose="020B0604020202020204" pitchFamily="34" charset="0"/>
              </a:rPr>
              <a:t>•咏梅</a:t>
            </a:r>
          </a:p>
          <a:p>
            <a:pPr algn="ctr">
              <a:lnSpc>
                <a:spcPct val="130000"/>
              </a:lnSpc>
            </a:pPr>
            <a:r>
              <a:rPr lang="zh-CN" altLang="en-US" sz="3200" b="1" smtClean="0">
                <a:solidFill>
                  <a:schemeClr val="tx1"/>
                </a:solidFill>
                <a:latin typeface="宋体" pitchFamily="2" charset="-122"/>
                <a:ea typeface="宋体" pitchFamily="2" charset="-122"/>
              </a:rPr>
              <a:t>毛泽东</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30000"/>
              </a:lnSpc>
            </a:pPr>
            <a:r>
              <a:rPr lang="zh-CN" altLang="en-US" sz="3200" b="1" smtClean="0">
                <a:solidFill>
                  <a:schemeClr val="tx1"/>
                </a:solidFill>
                <a:latin typeface="楷体" panose="02010609060101010101" pitchFamily="49" charset="-122"/>
                <a:ea typeface="楷体" panose="02010609060101010101" pitchFamily="49" charset="-122"/>
              </a:rPr>
              <a:t>风雨（      ），</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30000"/>
              </a:lnSpc>
            </a:pPr>
            <a:r>
              <a:rPr lang="zh-CN" altLang="en-US" sz="3200" b="1" smtClean="0">
                <a:solidFill>
                  <a:schemeClr val="tx1"/>
                </a:solidFill>
                <a:latin typeface="楷体" panose="02010609060101010101" pitchFamily="49" charset="-122"/>
                <a:ea typeface="楷体" panose="02010609060101010101" pitchFamily="49" charset="-122"/>
              </a:rPr>
              <a:t>飞雪（      ）。</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30000"/>
              </a:lnSpc>
            </a:pPr>
            <a:r>
              <a:rPr lang="zh-CN" altLang="en-US" sz="3200" b="1">
                <a:solidFill>
                  <a:schemeClr val="tx1"/>
                </a:solidFill>
                <a:latin typeface="楷体" panose="02010609060101010101" pitchFamily="49" charset="-122"/>
                <a:ea typeface="楷体" panose="02010609060101010101" pitchFamily="49" charset="-122"/>
              </a:rPr>
              <a:t>已</a:t>
            </a:r>
            <a:r>
              <a:rPr lang="zh-CN" altLang="en-US" sz="3200" b="1" smtClean="0">
                <a:solidFill>
                  <a:schemeClr val="tx1"/>
                </a:solidFill>
                <a:latin typeface="楷体" panose="02010609060101010101" pitchFamily="49" charset="-122"/>
                <a:ea typeface="楷体" panose="02010609060101010101" pitchFamily="49" charset="-122"/>
              </a:rPr>
              <a:t>是（    ）百</a:t>
            </a:r>
            <a:r>
              <a:rPr lang="zh-CN" altLang="en-US" sz="3200" b="1" dirty="0">
                <a:solidFill>
                  <a:schemeClr val="tx1"/>
                </a:solidFill>
                <a:latin typeface="楷体" panose="02010609060101010101" pitchFamily="49" charset="-122"/>
                <a:ea typeface="楷体" panose="02010609060101010101" pitchFamily="49" charset="-122"/>
              </a:rPr>
              <a:t>丈冰，</a:t>
            </a:r>
          </a:p>
          <a:p>
            <a:pPr>
              <a:lnSpc>
                <a:spcPct val="130000"/>
              </a:lnSpc>
            </a:pPr>
            <a:r>
              <a:rPr lang="zh-CN" altLang="en-US" sz="3200" b="1">
                <a:solidFill>
                  <a:schemeClr val="tx1"/>
                </a:solidFill>
                <a:latin typeface="楷体" panose="02010609060101010101" pitchFamily="49" charset="-122"/>
                <a:ea typeface="楷体" panose="02010609060101010101" pitchFamily="49" charset="-122"/>
              </a:rPr>
              <a:t>犹</a:t>
            </a:r>
            <a:r>
              <a:rPr lang="zh-CN" altLang="en-US" sz="3200" b="1" smtClean="0">
                <a:solidFill>
                  <a:schemeClr val="tx1"/>
                </a:solidFill>
                <a:latin typeface="楷体" panose="02010609060101010101" pitchFamily="49" charset="-122"/>
                <a:ea typeface="楷体" panose="02010609060101010101" pitchFamily="49" charset="-122"/>
              </a:rPr>
              <a:t>有（    ）俏</a:t>
            </a:r>
            <a:r>
              <a:rPr lang="zh-CN" altLang="en-US" sz="3200" b="1" dirty="0" smtClean="0">
                <a:solidFill>
                  <a:schemeClr val="tx1"/>
                </a:solidFill>
                <a:latin typeface="楷体" panose="02010609060101010101" pitchFamily="49" charset="-122"/>
                <a:ea typeface="楷体" panose="02010609060101010101" pitchFamily="49" charset="-122"/>
              </a:rPr>
              <a:t>。</a:t>
            </a:r>
            <a:endParaRPr lang="zh-CN" altLang="en-US" sz="3200" b="1" dirty="0">
              <a:solidFill>
                <a:schemeClr val="tx1"/>
              </a:solidFill>
              <a:latin typeface="楷体" panose="02010609060101010101" pitchFamily="49" charset="-122"/>
              <a:ea typeface="楷体" panose="02010609060101010101" pitchFamily="49" charset="-122"/>
            </a:endParaRPr>
          </a:p>
          <a:p>
            <a:pPr>
              <a:lnSpc>
                <a:spcPct val="130000"/>
              </a:lnSpc>
            </a:pPr>
            <a:r>
              <a:rPr lang="zh-CN" altLang="en-US" sz="3200" b="1" dirty="0">
                <a:solidFill>
                  <a:schemeClr val="tx1"/>
                </a:solidFill>
                <a:latin typeface="楷体" panose="02010609060101010101" pitchFamily="49" charset="-122"/>
                <a:ea typeface="楷体" panose="02010609060101010101" pitchFamily="49" charset="-122"/>
              </a:rPr>
              <a:t>　</a:t>
            </a:r>
            <a:r>
              <a:rPr lang="zh-CN" altLang="en-US" sz="3200" b="1">
                <a:solidFill>
                  <a:schemeClr val="tx1"/>
                </a:solidFill>
                <a:latin typeface="楷体" panose="02010609060101010101" pitchFamily="49" charset="-122"/>
                <a:ea typeface="楷体" panose="02010609060101010101" pitchFamily="49" charset="-122"/>
              </a:rPr>
              <a:t>　</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3" name="矩形 2"/>
          <p:cNvSpPr/>
          <p:nvPr/>
        </p:nvSpPr>
        <p:spPr>
          <a:xfrm>
            <a:off x="5076056" y="2224086"/>
            <a:ext cx="4120612" cy="2653034"/>
          </a:xfrm>
          <a:prstGeom prst="rect">
            <a:avLst/>
          </a:prstGeom>
        </p:spPr>
        <p:txBody>
          <a:bodyPr wrap="square">
            <a:spAutoFit/>
          </a:bodyPr>
          <a:lstStyle/>
          <a:p>
            <a:pPr>
              <a:lnSpc>
                <a:spcPct val="130000"/>
              </a:lnSpc>
            </a:pPr>
            <a:r>
              <a:rPr lang="zh-CN" altLang="en-US" sz="3200" b="1">
                <a:latin typeface="楷体" panose="02010609060101010101" pitchFamily="49" charset="-122"/>
                <a:ea typeface="楷体" panose="02010609060101010101" pitchFamily="49" charset="-122"/>
              </a:rPr>
              <a:t>俏</a:t>
            </a:r>
            <a:r>
              <a:rPr lang="zh-CN" altLang="en-US" sz="3200" b="1" smtClean="0">
                <a:latin typeface="楷体" panose="02010609060101010101" pitchFamily="49" charset="-122"/>
                <a:ea typeface="楷体" panose="02010609060101010101" pitchFamily="49" charset="-122"/>
              </a:rPr>
              <a:t>也不（    ）</a:t>
            </a:r>
            <a:endParaRPr lang="zh-CN" altLang="en-US" sz="3200" b="1" dirty="0">
              <a:latin typeface="楷体" panose="02010609060101010101" pitchFamily="49" charset="-122"/>
              <a:ea typeface="楷体" panose="02010609060101010101" pitchFamily="49" charset="-122"/>
            </a:endParaRPr>
          </a:p>
          <a:p>
            <a:pPr>
              <a:lnSpc>
                <a:spcPct val="130000"/>
              </a:lnSpc>
            </a:pPr>
            <a:r>
              <a:rPr lang="zh-CN" altLang="en-US" sz="3200" b="1">
                <a:latin typeface="楷体" panose="02010609060101010101" pitchFamily="49" charset="-122"/>
                <a:ea typeface="楷体" panose="02010609060101010101" pitchFamily="49" charset="-122"/>
              </a:rPr>
              <a:t>只</a:t>
            </a:r>
            <a:r>
              <a:rPr lang="zh-CN" altLang="en-US" sz="3200" b="1" smtClean="0">
                <a:latin typeface="楷体" panose="02010609060101010101" pitchFamily="49" charset="-122"/>
                <a:ea typeface="楷体" panose="02010609060101010101" pitchFamily="49" charset="-122"/>
              </a:rPr>
              <a:t>把（      ）。</a:t>
            </a:r>
          </a:p>
          <a:p>
            <a:pPr>
              <a:lnSpc>
                <a:spcPct val="130000"/>
              </a:lnSpc>
            </a:pPr>
            <a:r>
              <a:rPr lang="zh-CN" altLang="en-US" sz="3200" b="1" smtClean="0">
                <a:latin typeface="楷体" panose="02010609060101010101" pitchFamily="49" charset="-122"/>
                <a:ea typeface="楷体" panose="02010609060101010101" pitchFamily="49" charset="-122"/>
              </a:rPr>
              <a:t>待到山花（    ）时，</a:t>
            </a:r>
          </a:p>
          <a:p>
            <a:pPr>
              <a:lnSpc>
                <a:spcPct val="130000"/>
              </a:lnSpc>
            </a:pPr>
            <a:r>
              <a:rPr lang="zh-CN" altLang="en-US" sz="3200" b="1" smtClean="0">
                <a:latin typeface="楷体" panose="02010609060101010101" pitchFamily="49" charset="-122"/>
                <a:ea typeface="楷体" panose="02010609060101010101" pitchFamily="49" charset="-122"/>
              </a:rPr>
              <a:t>她在（    ）笑</a:t>
            </a:r>
            <a:r>
              <a:rPr lang="zh-CN" altLang="en-US" sz="3200" b="1" dirty="0">
                <a:latin typeface="楷体" panose="02010609060101010101" pitchFamily="49" charset="-122"/>
                <a:ea typeface="楷体" panose="02010609060101010101" pitchFamily="49" charset="-122"/>
              </a:rPr>
              <a:t>。</a:t>
            </a:r>
            <a:endParaRPr lang="zh-CN" altLang="en-US" sz="3200" dirty="0"/>
          </a:p>
        </p:txBody>
      </p:sp>
      <p:sp>
        <p:nvSpPr>
          <p:cNvPr id="10" name="矩形 9"/>
          <p:cNvSpPr/>
          <p:nvPr/>
        </p:nvSpPr>
        <p:spPr>
          <a:xfrm>
            <a:off x="467544" y="300593"/>
            <a:ext cx="5760640" cy="830997"/>
          </a:xfrm>
          <a:prstGeom prst="rect">
            <a:avLst/>
          </a:prstGeom>
        </p:spPr>
        <p:txBody>
          <a:bodyPr wrap="square">
            <a:spAutoFit/>
          </a:bodyPr>
          <a:lstStyle/>
          <a:p>
            <a:pPr>
              <a:lnSpc>
                <a:spcPct val="150000"/>
              </a:lnSpc>
            </a:pPr>
            <a:r>
              <a:rPr lang="zh-CN" altLang="en-US" sz="3200" b="1" smtClean="0">
                <a:latin typeface="黑体" panose="02010609060101010101" pitchFamily="49" charset="-122"/>
                <a:ea typeface="黑体" panose="02010609060101010101" pitchFamily="49" charset="-122"/>
              </a:rPr>
              <a:t>熟读词后填一填，你就会背啦！</a:t>
            </a:r>
            <a:endParaRPr lang="zh-CN" altLang="en-US" sz="3200" b="1" dirty="0">
              <a:latin typeface="黑体" panose="02010609060101010101" pitchFamily="49" charset="-122"/>
              <a:ea typeface="黑体" panose="02010609060101010101" pitchFamily="49" charset="-122"/>
            </a:endParaRPr>
          </a:p>
        </p:txBody>
      </p:sp>
      <p:sp>
        <p:nvSpPr>
          <p:cNvPr id="2" name="矩形 1"/>
          <p:cNvSpPr/>
          <p:nvPr/>
        </p:nvSpPr>
        <p:spPr>
          <a:xfrm>
            <a:off x="1351218" y="2325515"/>
            <a:ext cx="1420582" cy="584775"/>
          </a:xfrm>
          <a:prstGeom prst="rect">
            <a:avLst/>
          </a:prstGeom>
        </p:spPr>
        <p:txBody>
          <a:bodyPr wrap="none">
            <a:spAutoFit/>
          </a:bodyPr>
          <a:lstStyle/>
          <a:p>
            <a:r>
              <a:rPr lang="zh-CN" altLang="en-US" sz="3200" b="1">
                <a:solidFill>
                  <a:srgbClr val="FF0000"/>
                </a:solidFill>
                <a:latin typeface="楷体" panose="02010609060101010101" pitchFamily="49" charset="-122"/>
                <a:ea typeface="楷体" panose="02010609060101010101" pitchFamily="49" charset="-122"/>
              </a:rPr>
              <a:t>送春归</a:t>
            </a:r>
            <a:endParaRPr lang="zh-CN" altLang="en-US">
              <a:solidFill>
                <a:srgbClr val="FF0000"/>
              </a:solidFill>
            </a:endParaRPr>
          </a:p>
        </p:txBody>
      </p:sp>
      <p:sp>
        <p:nvSpPr>
          <p:cNvPr id="4" name="矩形 3"/>
          <p:cNvSpPr/>
          <p:nvPr/>
        </p:nvSpPr>
        <p:spPr>
          <a:xfrm>
            <a:off x="1351218" y="2921521"/>
            <a:ext cx="1420582" cy="584775"/>
          </a:xfrm>
          <a:prstGeom prst="rect">
            <a:avLst/>
          </a:prstGeom>
        </p:spPr>
        <p:txBody>
          <a:bodyPr wrap="none">
            <a:spAutoFit/>
          </a:bodyPr>
          <a:lstStyle/>
          <a:p>
            <a:r>
              <a:rPr lang="zh-CN" altLang="en-US" sz="3200" b="1">
                <a:solidFill>
                  <a:srgbClr val="FF0000"/>
                </a:solidFill>
                <a:latin typeface="楷体" panose="02010609060101010101" pitchFamily="49" charset="-122"/>
                <a:ea typeface="楷体" panose="02010609060101010101" pitchFamily="49" charset="-122"/>
              </a:rPr>
              <a:t>迎春到</a:t>
            </a:r>
            <a:endParaRPr lang="zh-CN" altLang="en-US">
              <a:solidFill>
                <a:srgbClr val="FF0000"/>
              </a:solidFill>
            </a:endParaRPr>
          </a:p>
        </p:txBody>
      </p:sp>
      <p:sp>
        <p:nvSpPr>
          <p:cNvPr id="5" name="矩形 4"/>
          <p:cNvSpPr/>
          <p:nvPr/>
        </p:nvSpPr>
        <p:spPr>
          <a:xfrm>
            <a:off x="1351218" y="3550603"/>
            <a:ext cx="1008609" cy="584775"/>
          </a:xfrm>
          <a:prstGeom prst="rect">
            <a:avLst/>
          </a:prstGeom>
        </p:spPr>
        <p:txBody>
          <a:bodyPr wrap="none">
            <a:spAutoFit/>
          </a:bodyPr>
          <a:lstStyle/>
          <a:p>
            <a:r>
              <a:rPr lang="zh-CN" altLang="en-US" sz="3200" b="1">
                <a:solidFill>
                  <a:srgbClr val="FF0000"/>
                </a:solidFill>
                <a:latin typeface="楷体" panose="02010609060101010101" pitchFamily="49" charset="-122"/>
                <a:ea typeface="楷体" panose="02010609060101010101" pitchFamily="49" charset="-122"/>
              </a:rPr>
              <a:t>悬崖</a:t>
            </a:r>
            <a:endParaRPr lang="zh-CN" altLang="en-US">
              <a:solidFill>
                <a:srgbClr val="FF0000"/>
              </a:solidFill>
            </a:endParaRPr>
          </a:p>
        </p:txBody>
      </p:sp>
      <p:sp>
        <p:nvSpPr>
          <p:cNvPr id="6" name="矩形 5"/>
          <p:cNvSpPr/>
          <p:nvPr/>
        </p:nvSpPr>
        <p:spPr>
          <a:xfrm>
            <a:off x="6665415" y="2247116"/>
            <a:ext cx="1008609" cy="584775"/>
          </a:xfrm>
          <a:prstGeom prst="rect">
            <a:avLst/>
          </a:prstGeom>
        </p:spPr>
        <p:txBody>
          <a:bodyPr wrap="none">
            <a:spAutoFit/>
          </a:bodyPr>
          <a:lstStyle/>
          <a:p>
            <a:r>
              <a:rPr lang="zh-CN" altLang="en-US" sz="3200" b="1" smtClean="0">
                <a:solidFill>
                  <a:srgbClr val="FF0000"/>
                </a:solidFill>
                <a:latin typeface="楷体" panose="02010609060101010101" pitchFamily="49" charset="-122"/>
                <a:ea typeface="楷体" panose="02010609060101010101" pitchFamily="49" charset="-122"/>
              </a:rPr>
              <a:t>争春</a:t>
            </a:r>
            <a:endParaRPr lang="zh-CN" altLang="en-US">
              <a:solidFill>
                <a:srgbClr val="FF0000"/>
              </a:solidFill>
            </a:endParaRPr>
          </a:p>
        </p:txBody>
      </p:sp>
      <p:sp>
        <p:nvSpPr>
          <p:cNvPr id="11" name="矩形 10"/>
          <p:cNvSpPr/>
          <p:nvPr/>
        </p:nvSpPr>
        <p:spPr>
          <a:xfrm>
            <a:off x="7097463" y="3549651"/>
            <a:ext cx="1008609" cy="584775"/>
          </a:xfrm>
          <a:prstGeom prst="rect">
            <a:avLst/>
          </a:prstGeom>
        </p:spPr>
        <p:txBody>
          <a:bodyPr wrap="none">
            <a:spAutoFit/>
          </a:bodyPr>
          <a:lstStyle/>
          <a:p>
            <a:r>
              <a:rPr lang="zh-CN" altLang="en-US" sz="3200" b="1">
                <a:solidFill>
                  <a:srgbClr val="FF0000"/>
                </a:solidFill>
                <a:latin typeface="楷体" panose="02010609060101010101" pitchFamily="49" charset="-122"/>
                <a:ea typeface="楷体" panose="02010609060101010101" pitchFamily="49" charset="-122"/>
              </a:rPr>
              <a:t>烂漫</a:t>
            </a:r>
            <a:endParaRPr lang="zh-CN" altLang="en-US">
              <a:solidFill>
                <a:srgbClr val="FF0000"/>
              </a:solidFill>
            </a:endParaRPr>
          </a:p>
        </p:txBody>
      </p:sp>
      <p:sp>
        <p:nvSpPr>
          <p:cNvPr id="12" name="矩形 11"/>
          <p:cNvSpPr/>
          <p:nvPr/>
        </p:nvSpPr>
        <p:spPr>
          <a:xfrm>
            <a:off x="6233864" y="2904095"/>
            <a:ext cx="1420582" cy="584775"/>
          </a:xfrm>
          <a:prstGeom prst="rect">
            <a:avLst/>
          </a:prstGeom>
        </p:spPr>
        <p:txBody>
          <a:bodyPr wrap="none">
            <a:spAutoFit/>
          </a:bodyPr>
          <a:lstStyle/>
          <a:p>
            <a:r>
              <a:rPr lang="zh-CN" altLang="en-US" sz="3200" b="1">
                <a:solidFill>
                  <a:srgbClr val="FF0000"/>
                </a:solidFill>
                <a:latin typeface="楷体" panose="02010609060101010101" pitchFamily="49" charset="-122"/>
                <a:ea typeface="楷体" panose="02010609060101010101" pitchFamily="49" charset="-122"/>
              </a:rPr>
              <a:t>春来报</a:t>
            </a:r>
            <a:endParaRPr lang="zh-CN" altLang="en-US">
              <a:solidFill>
                <a:srgbClr val="FF0000"/>
              </a:solidFill>
            </a:endParaRPr>
          </a:p>
        </p:txBody>
      </p:sp>
      <p:sp>
        <p:nvSpPr>
          <p:cNvPr id="13" name="矩形 12"/>
          <p:cNvSpPr/>
          <p:nvPr/>
        </p:nvSpPr>
        <p:spPr>
          <a:xfrm>
            <a:off x="6305375" y="4197723"/>
            <a:ext cx="1008609" cy="584775"/>
          </a:xfrm>
          <a:prstGeom prst="rect">
            <a:avLst/>
          </a:prstGeom>
        </p:spPr>
        <p:txBody>
          <a:bodyPr wrap="none">
            <a:spAutoFit/>
          </a:bodyPr>
          <a:lstStyle/>
          <a:p>
            <a:r>
              <a:rPr lang="zh-CN" altLang="en-US" sz="3200" b="1">
                <a:solidFill>
                  <a:srgbClr val="FF0000"/>
                </a:solidFill>
                <a:latin typeface="楷体" panose="02010609060101010101" pitchFamily="49" charset="-122"/>
                <a:ea typeface="楷体" panose="02010609060101010101" pitchFamily="49" charset="-122"/>
              </a:rPr>
              <a:t>丛中</a:t>
            </a:r>
            <a:endParaRPr lang="zh-CN" altLang="en-US">
              <a:solidFill>
                <a:srgbClr val="FF0000"/>
              </a:solidFill>
            </a:endParaRPr>
          </a:p>
        </p:txBody>
      </p:sp>
      <p:sp>
        <p:nvSpPr>
          <p:cNvPr id="14" name="矩形 13"/>
          <p:cNvSpPr/>
          <p:nvPr/>
        </p:nvSpPr>
        <p:spPr>
          <a:xfrm>
            <a:off x="1351218" y="4121998"/>
            <a:ext cx="1008609" cy="641714"/>
          </a:xfrm>
          <a:prstGeom prst="rect">
            <a:avLst/>
          </a:prstGeom>
        </p:spPr>
        <p:txBody>
          <a:bodyPr wrap="none">
            <a:spAutoFit/>
          </a:bodyPr>
          <a:lstStyle/>
          <a:p>
            <a:pPr lvl="0">
              <a:lnSpc>
                <a:spcPct val="130000"/>
              </a:lnSpc>
            </a:pPr>
            <a:r>
              <a:rPr lang="zh-CN" altLang="en-US" sz="3200" b="1">
                <a:solidFill>
                  <a:srgbClr val="FF0000"/>
                </a:solidFill>
                <a:latin typeface="楷体" panose="02010609060101010101" pitchFamily="49" charset="-122"/>
                <a:ea typeface="楷体" panose="02010609060101010101" pitchFamily="49" charset="-122"/>
              </a:rPr>
              <a:t>花枝</a:t>
            </a:r>
            <a:endParaRPr lang="zh-CN" altLang="en-US" sz="3200" b="1" dirty="0">
              <a:solidFill>
                <a:srgbClr val="FF0000"/>
              </a:solidFill>
              <a:latin typeface="楷体" panose="02010609060101010101" pitchFamily="49" charset="-122"/>
              <a:ea typeface="楷体" panose="02010609060101010101" pitchFamily="49" charset="-122"/>
            </a:endParaRPr>
          </a:p>
        </p:txBody>
      </p:sp>
      <p:grpSp>
        <p:nvGrpSpPr>
          <p:cNvPr id="15" name="组合 14"/>
          <p:cNvGrpSpPr/>
          <p:nvPr/>
        </p:nvGrpSpPr>
        <p:grpSpPr>
          <a:xfrm>
            <a:off x="6104700" y="1048071"/>
            <a:ext cx="2197410" cy="985507"/>
            <a:chOff x="5941771" y="975001"/>
            <a:chExt cx="2360339" cy="1058578"/>
          </a:xfrm>
        </p:grpSpPr>
        <p:pic>
          <p:nvPicPr>
            <p:cNvPr id="10243" name="Picture 3"/>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5941771" y="1468209"/>
              <a:ext cx="578091" cy="5653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6519862" y="975001"/>
              <a:ext cx="504304" cy="493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7334404" y="1325118"/>
              <a:ext cx="360922" cy="352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7976251" y="1062261"/>
              <a:ext cx="325859" cy="3186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6" name="组合 25"/>
          <p:cNvGrpSpPr/>
          <p:nvPr/>
        </p:nvGrpSpPr>
        <p:grpSpPr>
          <a:xfrm flipH="1">
            <a:off x="813394" y="1048071"/>
            <a:ext cx="2197410" cy="985507"/>
            <a:chOff x="5941771" y="975001"/>
            <a:chExt cx="2360339" cy="1058578"/>
          </a:xfrm>
        </p:grpSpPr>
        <p:pic>
          <p:nvPicPr>
            <p:cNvPr id="27" name="Picture 3"/>
            <p:cNvPicPr>
              <a:picLocks noChangeAspect="1" noChangeArrowheads="1"/>
            </p:cNvPicPr>
            <p:nvPr/>
          </p:nvPicPr>
          <p:blipFill>
            <a:blip r:embed="rId11" cstate="print">
              <a:extLst>
                <a:ext uri="{BEBA8EAE-BF5A-486C-A8C5-ECC9F3942E4B}">
                  <a14:imgProps xmlns:a14="http://schemas.microsoft.com/office/drawing/2010/main" xmlns="">
                    <a14:imgLayer r:embed="rId12">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5941771" y="1468209"/>
              <a:ext cx="578091" cy="5653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6519862" y="975001"/>
              <a:ext cx="504304" cy="493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7334404" y="1325118"/>
              <a:ext cx="360922" cy="352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7976251" y="1062261"/>
              <a:ext cx="325859" cy="3186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1556541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1"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4"/>
          <p:cNvSpPr txBox="1"/>
          <p:nvPr/>
        </p:nvSpPr>
        <p:spPr>
          <a:xfrm>
            <a:off x="1135383" y="418261"/>
            <a:ext cx="6356193" cy="600164"/>
          </a:xfrm>
          <a:prstGeom prst="rect">
            <a:avLst/>
          </a:prstGeom>
          <a:noFill/>
        </p:spPr>
        <p:txBody>
          <a:bodyPr wrap="square" rtlCol="0">
            <a:spAutoFit/>
          </a:bodyPr>
          <a:lstStyle/>
          <a:p>
            <a:r>
              <a:rPr lang="zh-CN" altLang="en-US" sz="3300" b="1" smtClean="0">
                <a:latin typeface="黑体" panose="02010609060101010101" pitchFamily="49" charset="-122"/>
                <a:ea typeface="黑体" panose="02010609060101010101" pitchFamily="49" charset="-122"/>
              </a:rPr>
              <a:t>再来积累一首毛泽东的诗吧！</a:t>
            </a:r>
            <a:endParaRPr lang="zh-CN" altLang="en-US" sz="3300" b="1" dirty="0" smtClean="0">
              <a:latin typeface="黑体" panose="02010609060101010101" pitchFamily="49" charset="-122"/>
              <a:ea typeface="黑体" panose="02010609060101010101" pitchFamily="49" charset="-122"/>
            </a:endParaRPr>
          </a:p>
        </p:txBody>
      </p:sp>
      <p:sp>
        <p:nvSpPr>
          <p:cNvPr id="17" name="文本框 16"/>
          <p:cNvSpPr txBox="1"/>
          <p:nvPr/>
        </p:nvSpPr>
        <p:spPr>
          <a:xfrm>
            <a:off x="1491731" y="1203598"/>
            <a:ext cx="5991971" cy="3305841"/>
          </a:xfrm>
          <a:prstGeom prst="rect">
            <a:avLst/>
          </a:prstGeom>
          <a:noFill/>
        </p:spPr>
        <p:txBody>
          <a:bodyPr wrap="square" rtlCol="0">
            <a:spAutoFit/>
          </a:bodyPr>
          <a:lstStyle/>
          <a:p>
            <a:pPr algn="ctr">
              <a:lnSpc>
                <a:spcPct val="120000"/>
              </a:lnSpc>
            </a:pPr>
            <a:r>
              <a:rPr lang="zh-CN" altLang="en-US" sz="3000" b="1" dirty="0">
                <a:latin typeface="楷体" panose="02010609060101010101" charset="-122"/>
                <a:ea typeface="楷体" panose="02010609060101010101" charset="-122"/>
                <a:cs typeface="楷体" panose="02010609060101010101" charset="-122"/>
              </a:rPr>
              <a:t>七律</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长征</a:t>
            </a:r>
          </a:p>
          <a:p>
            <a:pPr algn="ctr">
              <a:lnSpc>
                <a:spcPct val="120000"/>
              </a:lnSpc>
            </a:pPr>
            <a:r>
              <a:rPr lang="zh-CN" altLang="en-US" sz="2800" b="1" dirty="0">
                <a:latin typeface="宋体" pitchFamily="2" charset="-122"/>
                <a:ea typeface="宋体" pitchFamily="2" charset="-122"/>
                <a:cs typeface="楷体" panose="02010609060101010101" charset="-122"/>
              </a:rPr>
              <a:t>毛泽东</a:t>
            </a:r>
          </a:p>
          <a:p>
            <a:pPr>
              <a:lnSpc>
                <a:spcPct val="120000"/>
              </a:lnSpc>
            </a:pPr>
            <a:r>
              <a:rPr lang="zh-CN" altLang="en-US" sz="3000" b="1" dirty="0">
                <a:latin typeface="楷体" panose="02010609060101010101" charset="-122"/>
                <a:ea typeface="楷体" panose="02010609060101010101" charset="-122"/>
                <a:cs typeface="楷体" panose="02010609060101010101" charset="-122"/>
              </a:rPr>
              <a:t>红军不怕远征难，万水千山只等闲。五岭逶迤腾细浪，乌蒙磅礴走泥丸。</a:t>
            </a:r>
          </a:p>
          <a:p>
            <a:pPr>
              <a:lnSpc>
                <a:spcPct val="120000"/>
              </a:lnSpc>
            </a:pPr>
            <a:r>
              <a:rPr lang="zh-CN" altLang="en-US" sz="3000" b="1" dirty="0">
                <a:latin typeface="楷体" panose="02010609060101010101" charset="-122"/>
                <a:ea typeface="楷体" panose="02010609060101010101" charset="-122"/>
                <a:cs typeface="楷体" panose="02010609060101010101" charset="-122"/>
              </a:rPr>
              <a:t>金沙水拍云崖暖，大渡桥横铁索寒。更喜岷山千里雪，三军过后尽开颜。</a:t>
            </a:r>
          </a:p>
        </p:txBody>
      </p:sp>
    </p:spTree>
    <p:extLst>
      <p:ext uri="{BB962C8B-B14F-4D97-AF65-F5344CB8AC3E}">
        <p14:creationId xmlns:p14="http://schemas.microsoft.com/office/powerpoint/2010/main" xmlns="" val="18425938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480889" y="864945"/>
            <a:ext cx="7979543" cy="1754326"/>
          </a:xfrm>
          <a:prstGeom prst="rect">
            <a:avLst/>
          </a:prstGeom>
          <a:noFill/>
        </p:spPr>
        <p:txBody>
          <a:bodyPr wrap="square" rtlCol="0">
            <a:spAutoFit/>
          </a:bodyPr>
          <a:lstStyle/>
          <a:p>
            <a:pPr>
              <a:lnSpc>
                <a:spcPct val="150000"/>
              </a:lnSpc>
            </a:pPr>
            <a:r>
              <a:rPr lang="zh-CN" altLang="en-US" sz="3600" b="1" dirty="0" smtClean="0">
                <a:latin typeface="楷体" panose="02010609060101010101" pitchFamily="49" charset="-122"/>
                <a:ea typeface="楷体" panose="02010609060101010101" pitchFamily="49" charset="-122"/>
              </a:rPr>
              <a:t>    啊，地上草如茵，两岸柳如眉，三月桃花水，叫人多沉醉。</a:t>
            </a:r>
            <a:endParaRPr lang="zh-CN" altLang="en-US" sz="3600" b="1" dirty="0">
              <a:latin typeface="楷体" panose="02010609060101010101" pitchFamily="49" charset="-122"/>
              <a:ea typeface="楷体" panose="02010609060101010101" pitchFamily="49" charset="-122"/>
            </a:endParaRPr>
          </a:p>
        </p:txBody>
      </p:sp>
      <p:sp>
        <p:nvSpPr>
          <p:cNvPr id="4" name="文本框 3"/>
          <p:cNvSpPr txBox="1"/>
          <p:nvPr/>
        </p:nvSpPr>
        <p:spPr>
          <a:xfrm>
            <a:off x="827584" y="2931790"/>
            <a:ext cx="7200800" cy="1624484"/>
          </a:xfrm>
          <a:prstGeom prst="rect">
            <a:avLst/>
          </a:prstGeom>
          <a:noFill/>
          <a:ln>
            <a:solidFill>
              <a:srgbClr val="FF9933"/>
            </a:solidFill>
          </a:ln>
        </p:spPr>
        <p:txBody>
          <a:bodyPr wrap="square" rtlCol="0">
            <a:spAutoFit/>
          </a:bodyPr>
          <a:lstStyle>
            <a:defPPr>
              <a:defRPr lang="zh-CN"/>
            </a:defPPr>
            <a:lvl1pPr>
              <a:lnSpc>
                <a:spcPct val="150000"/>
              </a:lnSpc>
              <a:defRPr sz="3600" b="1">
                <a:latin typeface="宋体" panose="02010600030101010101" pitchFamily="2" charset="-122"/>
                <a:ea typeface="宋体" panose="02010600030101010101" pitchFamily="2" charset="-122"/>
              </a:defRPr>
            </a:lvl1pPr>
          </a:lstStyle>
          <a:p>
            <a:r>
              <a:rPr lang="zh-CN" altLang="en-US" dirty="0"/>
              <a:t>    这一句让我感受到作者对桃花水的喜爱和赞美。</a:t>
            </a:r>
          </a:p>
        </p:txBody>
      </p:sp>
      <p:pic>
        <p:nvPicPr>
          <p:cNvPr id="6" name="Picture 3"/>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0" b="100000" l="0" r="90000"/>
                    </a14:imgEffect>
                  </a14:imgLayer>
                </a14:imgProps>
              </a:ext>
              <a:ext uri="{28A0092B-C50C-407E-A947-70E740481C1C}">
                <a14:useLocalDpi xmlns:a14="http://schemas.microsoft.com/office/drawing/2010/main" xmlns="" val="0"/>
              </a:ext>
            </a:extLst>
          </a:blip>
          <a:srcRect/>
          <a:stretch>
            <a:fillRect/>
          </a:stretch>
        </p:blipFill>
        <p:spPr bwMode="auto">
          <a:xfrm>
            <a:off x="7968311" y="3003832"/>
            <a:ext cx="1269938" cy="10981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784034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9217" y="1779662"/>
            <a:ext cx="1944216" cy="2786198"/>
          </a:xfrm>
          <a:prstGeom prst="rect">
            <a:avLst/>
          </a:prstGeom>
        </p:spPr>
      </p:pic>
      <p:sp>
        <p:nvSpPr>
          <p:cNvPr id="4" name="文本框 6"/>
          <p:cNvSpPr txBox="1"/>
          <p:nvPr/>
        </p:nvSpPr>
        <p:spPr>
          <a:xfrm>
            <a:off x="2739405" y="1419622"/>
            <a:ext cx="5977861" cy="3046988"/>
          </a:xfrm>
          <a:prstGeom prst="rect">
            <a:avLst/>
          </a:prstGeom>
          <a:noFill/>
        </p:spPr>
        <p:txBody>
          <a:bodyPr wrap="square" rtlCol="0" anchor="t">
            <a:spAutoFit/>
          </a:bodyPr>
          <a:lstStyle/>
          <a:p>
            <a:pPr>
              <a:lnSpc>
                <a:spcPct val="150000"/>
              </a:lnSpc>
            </a:pPr>
            <a:r>
              <a:rPr kumimoji="1" lang="zh-CN" altLang="en-US" sz="3200" spc="330" dirty="0" smtClean="0">
                <a:latin typeface="黑体" panose="02010609060101010101" charset="-122"/>
                <a:ea typeface="黑体" panose="02010609060101010101" charset="-122"/>
              </a:rPr>
              <a:t>   默读</a:t>
            </a:r>
            <a:r>
              <a:rPr kumimoji="1" lang="zh-CN" altLang="en-US" sz="3200" spc="330">
                <a:latin typeface="黑体" panose="02010609060101010101" charset="-122"/>
                <a:ea typeface="黑体" panose="02010609060101010101" charset="-122"/>
              </a:rPr>
              <a:t>“交流平台”</a:t>
            </a:r>
            <a:r>
              <a:rPr kumimoji="1" lang="zh-CN" altLang="en-US" sz="3200" spc="330" smtClean="0">
                <a:latin typeface="黑体" panose="02010609060101010101" charset="-122"/>
                <a:ea typeface="黑体" panose="02010609060101010101" charset="-122"/>
              </a:rPr>
              <a:t>，用横线画出书中的三位小伙伴对通过关键语句体会作者的思想感情的体会吧！</a:t>
            </a:r>
            <a:endParaRPr kumimoji="1" lang="zh-CN" altLang="en-US" sz="3200" spc="330" dirty="0">
              <a:solidFill>
                <a:srgbClr val="C00000"/>
              </a:solidFill>
              <a:latin typeface="黑体" panose="02010609060101010101" charset="-122"/>
              <a:ea typeface="黑体" panose="02010609060101010101" charset="-122"/>
            </a:endParaRPr>
          </a:p>
        </p:txBody>
      </p:sp>
      <p:grpSp>
        <p:nvGrpSpPr>
          <p:cNvPr id="5" name="组合 4"/>
          <p:cNvGrpSpPr/>
          <p:nvPr/>
        </p:nvGrpSpPr>
        <p:grpSpPr>
          <a:xfrm>
            <a:off x="-84002" y="411510"/>
            <a:ext cx="2571234" cy="822444"/>
            <a:chOff x="-111985" y="-57194"/>
            <a:chExt cx="3427776" cy="1096420"/>
          </a:xfrm>
        </p:grpSpPr>
        <p:cxnSp>
          <p:nvCxnSpPr>
            <p:cNvPr id="6" name="直接连接符 5"/>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print">
              <a:extLst>
                <a:ext uri="{28A0092B-C50C-407E-A947-70E740481C1C}">
                  <a14:useLocalDpi xmlns:a14="http://schemas.microsoft.com/office/drawing/2010/main" xmlns="" val="0"/>
                </a:ext>
              </a:extLst>
            </a:blip>
            <a:srcRect l="-8510" t="64450" r="63336" b="-6857"/>
            <a:stretch>
              <a:fillRect/>
            </a:stretch>
          </p:blipFill>
          <p:spPr>
            <a:xfrm>
              <a:off x="-111985" y="-57194"/>
              <a:ext cx="1152128" cy="914751"/>
            </a:xfrm>
            <a:prstGeom prst="rect">
              <a:avLst/>
            </a:prstGeom>
          </p:spPr>
        </p:pic>
      </p:grpSp>
      <p:sp>
        <p:nvSpPr>
          <p:cNvPr id="12" name="文本框 4"/>
          <p:cNvSpPr txBox="1"/>
          <p:nvPr/>
        </p:nvSpPr>
        <p:spPr>
          <a:xfrm>
            <a:off x="672570" y="657803"/>
            <a:ext cx="1859280" cy="598805"/>
          </a:xfrm>
          <a:prstGeom prst="rect">
            <a:avLst/>
          </a:prstGeom>
          <a:noFill/>
        </p:spPr>
        <p:txBody>
          <a:bodyPr wrap="none" rtlCol="0">
            <a:spAutoFit/>
          </a:bodyPr>
          <a:lstStyle/>
          <a:p>
            <a:r>
              <a:rPr lang="zh-CN" altLang="zh-CN" sz="3300" dirty="0">
                <a:latin typeface="黑体" panose="02010609060101010101" pitchFamily="49" charset="-122"/>
                <a:ea typeface="黑体" panose="02010609060101010101" pitchFamily="49" charset="-122"/>
              </a:rPr>
              <a:t>交流平台</a:t>
            </a:r>
          </a:p>
        </p:txBody>
      </p:sp>
    </p:spTree>
    <p:extLst>
      <p:ext uri="{BB962C8B-B14F-4D97-AF65-F5344CB8AC3E}">
        <p14:creationId xmlns:p14="http://schemas.microsoft.com/office/powerpoint/2010/main" xmlns="" val="30310376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矩形标注 28"/>
          <p:cNvSpPr/>
          <p:nvPr/>
        </p:nvSpPr>
        <p:spPr>
          <a:xfrm>
            <a:off x="1691680" y="485127"/>
            <a:ext cx="6552728" cy="1006503"/>
          </a:xfrm>
          <a:prstGeom prst="wedgeRectCallout">
            <a:avLst>
              <a:gd name="adj1" fmla="val -60804"/>
              <a:gd name="adj2" fmla="val -8035"/>
            </a:avLst>
          </a:prstGeom>
          <a:gradFill>
            <a:gsLst>
              <a:gs pos="100000">
                <a:srgbClr val="FBEAC7">
                  <a:lumMod val="37000"/>
                  <a:lumOff val="63000"/>
                </a:srgbClr>
              </a:gs>
              <a:gs pos="100000">
                <a:srgbClr val="FEE7F2"/>
              </a:gs>
            </a:gsLst>
            <a:lin ang="16200000" scaled="0"/>
          </a:gradFill>
          <a:ln>
            <a:noFill/>
          </a:ln>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r>
              <a:rPr lang="zh-CN" altLang="en-US" sz="2800" b="1" smtClean="0">
                <a:solidFill>
                  <a:schemeClr val="tx1"/>
                </a:solidFill>
                <a:latin typeface="楷体" panose="02010609060101010101" pitchFamily="49" charset="-122"/>
                <a:ea typeface="楷体" panose="02010609060101010101" pitchFamily="49" charset="-122"/>
              </a:rPr>
              <a:t>    我</a:t>
            </a:r>
            <a:r>
              <a:rPr lang="zh-CN" altLang="en-US" sz="2800" b="1" dirty="0" smtClean="0">
                <a:solidFill>
                  <a:schemeClr val="tx1"/>
                </a:solidFill>
                <a:latin typeface="楷体" panose="02010609060101010101" pitchFamily="49" charset="-122"/>
                <a:ea typeface="楷体" panose="02010609060101010101" pitchFamily="49" charset="-122"/>
              </a:rPr>
              <a:t>发现课文中的一些语句表达了作者的思想感情。</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19" name="Picture 2"/>
          <p:cNvPicPr>
            <a:picLocks noChangeAspect="1" noChangeArrowheads="1"/>
          </p:cNvPicPr>
          <p:nvPr/>
        </p:nvPicPr>
        <p:blipFill>
          <a:blip r:embed="rId3">
            <a:extLst>
              <a:ext uri="{BEBA8EAE-BF5A-486C-A8C5-ECC9F3942E4B}">
                <a14:imgProps xmlns:a14="http://schemas.microsoft.com/office/drawing/2010/main" xmlns="">
                  <a14:imgLayer r:embed="rId4">
                    <a14:imgEffect>
                      <a14:backgroundRemoval t="9677" b="100000" l="9804" r="100000"/>
                    </a14:imgEffect>
                  </a14:imgLayer>
                </a14:imgProps>
              </a:ext>
              <a:ext uri="{28A0092B-C50C-407E-A947-70E740481C1C}">
                <a14:useLocalDpi xmlns:a14="http://schemas.microsoft.com/office/drawing/2010/main" xmlns="" val="0"/>
              </a:ext>
            </a:extLst>
          </a:blip>
          <a:srcRect/>
          <a:stretch>
            <a:fillRect/>
          </a:stretch>
        </p:blipFill>
        <p:spPr bwMode="auto">
          <a:xfrm>
            <a:off x="-2232" y="222443"/>
            <a:ext cx="1044009" cy="12691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0" name="矩形标注 19"/>
          <p:cNvSpPr/>
          <p:nvPr/>
        </p:nvSpPr>
        <p:spPr>
          <a:xfrm>
            <a:off x="323528" y="1693643"/>
            <a:ext cx="7704856" cy="1526179"/>
          </a:xfrm>
          <a:prstGeom prst="wedgeRectCallout">
            <a:avLst>
              <a:gd name="adj1" fmla="val 54242"/>
              <a:gd name="adj2" fmla="val -2055"/>
            </a:avLst>
          </a:prstGeom>
          <a:gradFill>
            <a:gsLst>
              <a:gs pos="100000">
                <a:srgbClr val="FBEAC7">
                  <a:lumMod val="37000"/>
                  <a:lumOff val="63000"/>
                </a:srgbClr>
              </a:gs>
              <a:gs pos="100000">
                <a:srgbClr val="FEE7F2"/>
              </a:gs>
            </a:gsLst>
            <a:lin ang="16200000" scaled="0"/>
          </a:gradFill>
          <a:ln>
            <a:noFill/>
          </a:ln>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r>
              <a:rPr lang="zh-CN" altLang="en-US" sz="2800" b="1" dirty="0">
                <a:solidFill>
                  <a:schemeClr val="tx1"/>
                </a:solidFill>
                <a:latin typeface="楷体" panose="02010609060101010101" pitchFamily="49" charset="-122"/>
                <a:ea typeface="楷体" panose="02010609060101010101" pitchFamily="49" charset="-122"/>
              </a:rPr>
              <a:t>    我从《乡下人家》的最后一句</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乡下人家，不论什么时候，不论什么季节，都有一道独特、迷人的风景</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，感受到了乡下人家的美。</a:t>
            </a:r>
          </a:p>
        </p:txBody>
      </p:sp>
      <p:pic>
        <p:nvPicPr>
          <p:cNvPr id="21" name="Picture 3"/>
          <p:cNvPicPr>
            <a:picLocks noChangeAspect="1" noChangeArrowheads="1"/>
          </p:cNvPicPr>
          <p:nvPr/>
        </p:nvPicPr>
        <p:blipFill>
          <a:blip r:embed="rId5">
            <a:extLst>
              <a:ext uri="{BEBA8EAE-BF5A-486C-A8C5-ECC9F3942E4B}">
                <a14:imgProps xmlns:a14="http://schemas.microsoft.com/office/drawing/2010/main" xmlns="">
                  <a14:imgLayer r:embed="rId6">
                    <a14:imgEffect>
                      <a14:backgroundRemoval t="9091" b="93939" l="0" r="100000">
                        <a14:backgroundMark x1="11688" y1="33333" x2="15584" y2="36364"/>
                        <a14:backgroundMark x1="20779" y1="49495" x2="20779" y2="37374"/>
                        <a14:backgroundMark x1="27273" y1="55556" x2="23377" y2="51515"/>
                        <a14:backgroundMark x1="6494" y1="72727" x2="0" y2="62626"/>
                        <a14:backgroundMark x1="5195" y1="62626" x2="0" y2="58586"/>
                        <a14:backgroundMark x1="6494" y1="59596" x2="0" y2="51515"/>
                      </a14:backgroundRemoval>
                    </a14:imgEffect>
                  </a14:imgLayer>
                </a14:imgProps>
              </a:ext>
              <a:ext uri="{28A0092B-C50C-407E-A947-70E740481C1C}">
                <a14:useLocalDpi xmlns:a14="http://schemas.microsoft.com/office/drawing/2010/main" xmlns="" val="0"/>
              </a:ext>
            </a:extLst>
          </a:blip>
          <a:srcRect/>
          <a:stretch>
            <a:fillRect/>
          </a:stretch>
        </p:blipFill>
        <p:spPr bwMode="auto">
          <a:xfrm>
            <a:off x="8351912" y="2191898"/>
            <a:ext cx="792088" cy="10183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7">
            <a:extLst>
              <a:ext uri="{BEBA8EAE-BF5A-486C-A8C5-ECC9F3942E4B}">
                <a14:imgProps xmlns:a14="http://schemas.microsoft.com/office/drawing/2010/main" xmlns="">
                  <a14:imgLayer r:embed="rId8">
                    <a14:imgEffect>
                      <a14:backgroundRemoval t="9449" b="100000" l="9302" r="100000"/>
                    </a14:imgEffect>
                  </a14:imgLayer>
                </a14:imgProps>
              </a:ext>
              <a:ext uri="{28A0092B-C50C-407E-A947-70E740481C1C}">
                <a14:useLocalDpi xmlns:a14="http://schemas.microsoft.com/office/drawing/2010/main" xmlns="" val="0"/>
              </a:ext>
            </a:extLst>
          </a:blip>
          <a:srcRect/>
          <a:stretch>
            <a:fillRect/>
          </a:stretch>
        </p:blipFill>
        <p:spPr bwMode="auto">
          <a:xfrm>
            <a:off x="205014" y="3579861"/>
            <a:ext cx="766586" cy="113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2" name="矩形标注 21"/>
          <p:cNvSpPr/>
          <p:nvPr/>
        </p:nvSpPr>
        <p:spPr>
          <a:xfrm>
            <a:off x="1614201" y="3388975"/>
            <a:ext cx="7056276" cy="1487031"/>
          </a:xfrm>
          <a:prstGeom prst="wedgeRectCallout">
            <a:avLst>
              <a:gd name="adj1" fmla="val -58949"/>
              <a:gd name="adj2" fmla="val -2364"/>
            </a:avLst>
          </a:prstGeom>
          <a:gradFill>
            <a:gsLst>
              <a:gs pos="100000">
                <a:srgbClr val="FBEAC7">
                  <a:lumMod val="37000"/>
                  <a:lumOff val="63000"/>
                </a:srgbClr>
              </a:gs>
              <a:gs pos="100000">
                <a:srgbClr val="FEE7F2"/>
              </a:gs>
            </a:gsLst>
            <a:lin ang="16200000" scaled="0"/>
          </a:gradFill>
          <a:ln>
            <a:noFill/>
          </a:ln>
        </p:spPr>
        <p:style>
          <a:lnRef idx="1">
            <a:schemeClr val="accent3"/>
          </a:lnRef>
          <a:fillRef idx="2">
            <a:schemeClr val="accent3"/>
          </a:fillRef>
          <a:effectRef idx="1">
            <a:schemeClr val="accent3"/>
          </a:effectRef>
          <a:fontRef idx="minor">
            <a:schemeClr val="dk1"/>
          </a:fontRef>
        </p:style>
        <p:txBody>
          <a:bodyPr lIns="68580" tIns="34290" rIns="68580" bIns="34290" rtlCol="0" anchor="ctr"/>
          <a:lstStyle/>
          <a:p>
            <a:r>
              <a:rPr lang="zh-CN" altLang="en-US" sz="2800" b="1" dirty="0">
                <a:solidFill>
                  <a:schemeClr val="tx1"/>
                </a:solidFill>
                <a:latin typeface="楷体" panose="02010609060101010101" pitchFamily="49" charset="-122"/>
                <a:ea typeface="楷体" panose="02010609060101010101" pitchFamily="49" charset="-122"/>
              </a:rPr>
              <a:t>    学习《天窗》时，我从</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rPr>
              <a:t>小小的</a:t>
            </a:r>
            <a:r>
              <a:rPr lang="zh-CN" altLang="en-US" sz="2800" b="1" smtClean="0">
                <a:solidFill>
                  <a:schemeClr val="tx1"/>
                </a:solidFill>
                <a:latin typeface="楷体" panose="02010609060101010101" pitchFamily="49" charset="-122"/>
                <a:ea typeface="楷体" panose="02010609060101010101" pitchFamily="49" charset="-122"/>
              </a:rPr>
              <a:t>天窗是</a:t>
            </a:r>
            <a:r>
              <a:rPr lang="zh-CN" altLang="en-US" sz="2800" b="1" dirty="0">
                <a:solidFill>
                  <a:schemeClr val="tx1"/>
                </a:solidFill>
                <a:latin typeface="楷体" panose="02010609060101010101" pitchFamily="49" charset="-122"/>
                <a:ea typeface="楷体" panose="02010609060101010101" pitchFamily="49" charset="-122"/>
              </a:rPr>
              <a:t>你唯一的慰藉</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这句话中，体会到天窗给孩子们带来的快乐。</a:t>
            </a:r>
          </a:p>
        </p:txBody>
      </p:sp>
      <p:cxnSp>
        <p:nvCxnSpPr>
          <p:cNvPr id="4" name="直接连接符 3"/>
          <p:cNvCxnSpPr/>
          <p:nvPr/>
        </p:nvCxnSpPr>
        <p:spPr>
          <a:xfrm>
            <a:off x="3707904" y="988378"/>
            <a:ext cx="417646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772072" y="1419622"/>
            <a:ext cx="207437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861486" y="3147814"/>
            <a:ext cx="372673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012160" y="4371950"/>
            <a:ext cx="24482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691680" y="4803998"/>
            <a:ext cx="30331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75856" y="928340"/>
            <a:ext cx="4392488" cy="3416320"/>
          </a:xfrm>
          <a:prstGeom prst="rect">
            <a:avLst/>
          </a:prstGeom>
          <a:noFill/>
        </p:spPr>
        <p:txBody>
          <a:bodyPr wrap="square" rtlCol="0">
            <a:spAutoFit/>
          </a:bodyPr>
          <a:lstStyle/>
          <a:p>
            <a:pPr>
              <a:lnSpc>
                <a:spcPct val="150000"/>
              </a:lnSpc>
            </a:pPr>
            <a:r>
              <a:rPr lang="zh-CN" altLang="en-US" sz="3600" b="1" dirty="0" smtClean="0">
                <a:latin typeface="黑体" pitchFamily="49" charset="-122"/>
                <a:ea typeface="黑体" pitchFamily="49" charset="-122"/>
              </a:rPr>
              <a:t>    借助关键语句，我们能够体会</a:t>
            </a:r>
            <a:r>
              <a:rPr lang="zh-CN" altLang="en-US" sz="3600" b="1" smtClean="0">
                <a:latin typeface="黑体" pitchFamily="49" charset="-122"/>
                <a:ea typeface="黑体" pitchFamily="49" charset="-122"/>
              </a:rPr>
              <a:t>到作者</a:t>
            </a:r>
            <a:r>
              <a:rPr lang="zh-CN" altLang="en-US" sz="3600" b="1">
                <a:latin typeface="黑体" pitchFamily="49" charset="-122"/>
                <a:ea typeface="黑体" pitchFamily="49" charset="-122"/>
              </a:rPr>
              <a:t>想</a:t>
            </a:r>
            <a:r>
              <a:rPr lang="zh-CN" altLang="en-US" sz="3600" b="1" smtClean="0">
                <a:latin typeface="黑体" pitchFamily="49" charset="-122"/>
                <a:ea typeface="黑体" pitchFamily="49" charset="-122"/>
              </a:rPr>
              <a:t>要表达的思想感情或想法。</a:t>
            </a:r>
            <a:endParaRPr lang="zh-CN" altLang="en-US" sz="3600" b="1" dirty="0">
              <a:latin typeface="黑体" pitchFamily="49" charset="-122"/>
              <a:ea typeface="黑体"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47598" y="1243401"/>
            <a:ext cx="1944216" cy="2786198"/>
          </a:xfrm>
          <a:prstGeom prst="rect">
            <a:avLst/>
          </a:prstGeom>
        </p:spPr>
      </p:pic>
    </p:spTree>
    <p:extLst>
      <p:ext uri="{BB962C8B-B14F-4D97-AF65-F5344CB8AC3E}">
        <p14:creationId xmlns:p14="http://schemas.microsoft.com/office/powerpoint/2010/main" xmlns="" val="261498979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95536" y="483518"/>
            <a:ext cx="8388932" cy="523220"/>
          </a:xfrm>
          <a:prstGeom prst="rect">
            <a:avLst/>
          </a:prstGeom>
          <a:noFill/>
        </p:spPr>
        <p:txBody>
          <a:bodyPr wrap="square" rtlCol="0">
            <a:spAutoFit/>
          </a:bodyPr>
          <a:lstStyle/>
          <a:p>
            <a:r>
              <a:rPr lang="zh-CN" altLang="en-US" sz="2800" b="1" smtClean="0">
                <a:latin typeface="黑体" panose="02010609060101010101" pitchFamily="49" charset="-122"/>
                <a:ea typeface="黑体" panose="02010609060101010101" pitchFamily="49" charset="-122"/>
              </a:rPr>
              <a:t>阅读</a:t>
            </a:r>
            <a:r>
              <a:rPr lang="zh-CN" altLang="en-US" sz="2800" b="1" dirty="0" smtClean="0">
                <a:latin typeface="黑体" panose="02010609060101010101" pitchFamily="49" charset="-122"/>
                <a:ea typeface="黑体" panose="02010609060101010101" pitchFamily="49" charset="-122"/>
              </a:rPr>
              <a:t>下面的片段，找出关键语句，说说表达的感情。</a:t>
            </a:r>
            <a:endParaRPr lang="zh-CN" altLang="en-US" sz="1600" b="1" dirty="0">
              <a:latin typeface="黑体" panose="02010609060101010101" pitchFamily="49" charset="-122"/>
              <a:ea typeface="黑体" panose="02010609060101010101" pitchFamily="49" charset="-122"/>
            </a:endParaRPr>
          </a:p>
        </p:txBody>
      </p:sp>
      <p:sp>
        <p:nvSpPr>
          <p:cNvPr id="3" name="文本框 2"/>
          <p:cNvSpPr txBox="1"/>
          <p:nvPr/>
        </p:nvSpPr>
        <p:spPr>
          <a:xfrm>
            <a:off x="395536" y="1131590"/>
            <a:ext cx="8388932" cy="2936188"/>
          </a:xfrm>
          <a:prstGeom prst="rect">
            <a:avLst/>
          </a:prstGeom>
          <a:noFill/>
        </p:spPr>
        <p:txBody>
          <a:bodyPr wrap="square" rtlCol="0">
            <a:spAutoFit/>
          </a:bodyPr>
          <a:lstStyle/>
          <a:p>
            <a:pPr>
              <a:lnSpc>
                <a:spcPct val="110000"/>
              </a:lnSpc>
            </a:pPr>
            <a:r>
              <a:rPr lang="zh-CN" altLang="en-US" sz="2800" b="1" dirty="0" smtClean="0">
                <a:latin typeface="楷体" panose="02010609060101010101" pitchFamily="49" charset="-122"/>
                <a:ea typeface="楷体" panose="02010609060101010101" pitchFamily="49" charset="-122"/>
              </a:rPr>
              <a:t>    春天</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大地从冬寒里苏醒复活过来</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被人们砍割过陈旧了的草木</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又茁壮地抽出了嫩芽。遍野是望不到边的绿海</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衬托着红的、白的、黄的、紫的</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种种野生花卉</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一阵潮润的微风吹来那浓郁的花粉青草的</a:t>
            </a:r>
            <a:r>
              <a:rPr lang="zh-CN" altLang="en-US" sz="2800" b="1">
                <a:latin typeface="楷体" panose="02010609060101010101" pitchFamily="49" charset="-122"/>
                <a:ea typeface="楷体" panose="02010609060101010101" pitchFamily="49" charset="-122"/>
              </a:rPr>
              <a:t>气息</a:t>
            </a:r>
            <a:r>
              <a:rPr lang="en-US" altLang="zh-CN" sz="2800" b="1" smtClean="0">
                <a:latin typeface="楷体" panose="02010609060101010101" pitchFamily="49" charset="-122"/>
                <a:ea typeface="楷体" panose="02010609060101010101" pitchFamily="49" charset="-122"/>
              </a:rPr>
              <a:t>,</a:t>
            </a:r>
            <a:r>
              <a:rPr lang="zh-CN" altLang="en-US" sz="2800" b="1" smtClean="0">
                <a:latin typeface="楷体" panose="02010609060101010101" pitchFamily="49" charset="-122"/>
                <a:ea typeface="楷体" panose="02010609060101010101" pitchFamily="49" charset="-122"/>
              </a:rPr>
              <a:t>直向人</a:t>
            </a:r>
            <a:r>
              <a:rPr lang="zh-CN" altLang="en-US" sz="2800" b="1" dirty="0">
                <a:latin typeface="楷体" panose="02010609060101010101" pitchFamily="49" charset="-122"/>
                <a:ea typeface="楷体" panose="02010609060101010101" pitchFamily="49" charset="-122"/>
              </a:rPr>
              <a:t>心里钻。无论谁</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都会把嘴张大</a:t>
            </a:r>
            <a:r>
              <a:rPr lang="en-US" altLang="zh-CN" sz="2800" b="1">
                <a:latin typeface="楷体" panose="02010609060101010101" pitchFamily="49" charset="-122"/>
                <a:ea typeface="楷体" panose="02010609060101010101" pitchFamily="49" charset="-122"/>
              </a:rPr>
              <a:t>,</a:t>
            </a:r>
            <a:r>
              <a:rPr lang="zh-CN" altLang="en-US" sz="2800" b="1" smtClean="0">
                <a:latin typeface="楷体" panose="02010609060101010101" pitchFamily="49" charset="-122"/>
                <a:ea typeface="楷体" panose="02010609060101010101" pitchFamily="49" charset="-122"/>
              </a:rPr>
              <a:t>深深地向里呼吸</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像痛饮甘露似的感到清爽陶醉</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4283968" y="3507854"/>
            <a:ext cx="417646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7544" y="3939902"/>
            <a:ext cx="676875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024717" y="4075207"/>
            <a:ext cx="3915435" cy="584775"/>
          </a:xfrm>
          <a:prstGeom prst="rect">
            <a:avLst/>
          </a:prstGeom>
          <a:noFill/>
        </p:spPr>
        <p:txBody>
          <a:bodyPr wrap="square" rtlCol="0">
            <a:spAutoFit/>
          </a:bodyPr>
          <a:lstStyle/>
          <a:p>
            <a:r>
              <a:rPr lang="zh-CN" altLang="en-US" sz="3200" b="1" smtClean="0">
                <a:latin typeface="宋体" panose="02010600030101010101" pitchFamily="2" charset="-122"/>
                <a:ea typeface="宋体" panose="02010600030101010101" pitchFamily="2" charset="-122"/>
              </a:rPr>
              <a:t>谁都爱春天的气息。</a:t>
            </a:r>
            <a:endParaRPr lang="zh-CN" altLang="en-US" sz="32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1505913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324544" y="333740"/>
            <a:ext cx="3260725" cy="718185"/>
            <a:chOff x="-111985" y="-57194"/>
            <a:chExt cx="3427776" cy="1096420"/>
          </a:xfrm>
        </p:grpSpPr>
        <p:cxnSp>
          <p:nvCxnSpPr>
            <p:cNvPr id="3" name="直接连接符 2"/>
            <p:cNvCxnSpPr/>
            <p:nvPr/>
          </p:nvCxnSpPr>
          <p:spPr>
            <a:xfrm>
              <a:off x="635596" y="645368"/>
              <a:ext cx="0" cy="384721"/>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44339" y="1039226"/>
              <a:ext cx="1490427"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918742" y="178827"/>
              <a:ext cx="1397049" cy="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315791" y="196658"/>
              <a:ext cx="0" cy="641070"/>
            </a:xfrm>
            <a:prstGeom prst="line">
              <a:avLst/>
            </a:prstGeom>
            <a:ln w="12700">
              <a:solidFill>
                <a:srgbClr val="854343"/>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l="-8510" t="64450" r="63336" b="-6857"/>
            <a:stretch>
              <a:fillRect/>
            </a:stretch>
          </p:blipFill>
          <p:spPr>
            <a:xfrm>
              <a:off x="-111985" y="-57194"/>
              <a:ext cx="1152128" cy="914751"/>
            </a:xfrm>
            <a:prstGeom prst="rect">
              <a:avLst/>
            </a:prstGeom>
          </p:spPr>
        </p:pic>
      </p:grpSp>
      <p:sp>
        <p:nvSpPr>
          <p:cNvPr id="8" name="文本框 4"/>
          <p:cNvSpPr txBox="1"/>
          <p:nvPr/>
        </p:nvSpPr>
        <p:spPr>
          <a:xfrm>
            <a:off x="672570" y="490459"/>
            <a:ext cx="2278380" cy="598805"/>
          </a:xfrm>
          <a:prstGeom prst="rect">
            <a:avLst/>
          </a:prstGeom>
          <a:noFill/>
        </p:spPr>
        <p:txBody>
          <a:bodyPr wrap="none" rtlCol="0">
            <a:spAutoFit/>
          </a:bodyPr>
          <a:lstStyle/>
          <a:p>
            <a:r>
              <a:rPr lang="zh-CN" altLang="zh-CN" sz="3300" dirty="0">
                <a:latin typeface="黑体" panose="02010609060101010101" pitchFamily="49" charset="-122"/>
                <a:ea typeface="黑体" panose="02010609060101010101" pitchFamily="49" charset="-122"/>
              </a:rPr>
              <a:t>词句段运用</a:t>
            </a:r>
          </a:p>
        </p:txBody>
      </p:sp>
      <p:sp>
        <p:nvSpPr>
          <p:cNvPr id="9" name="文本框 8"/>
          <p:cNvSpPr txBox="1"/>
          <p:nvPr/>
        </p:nvSpPr>
        <p:spPr>
          <a:xfrm>
            <a:off x="2627784" y="1239248"/>
            <a:ext cx="6002500" cy="3046988"/>
          </a:xfrm>
          <a:prstGeom prst="rect">
            <a:avLst/>
          </a:prstGeom>
          <a:noFill/>
        </p:spPr>
        <p:txBody>
          <a:bodyPr wrap="square" rtlCol="0">
            <a:spAutoFit/>
          </a:bodyPr>
          <a:lstStyle/>
          <a:p>
            <a:pPr>
              <a:lnSpc>
                <a:spcPct val="150000"/>
              </a:lnSpc>
            </a:pPr>
            <a:r>
              <a:rPr lang="zh-CN" altLang="en-US" sz="3200" b="1" smtClean="0">
                <a:latin typeface="黑体" panose="02010609060101010101" pitchFamily="49" charset="-122"/>
                <a:ea typeface="黑体" panose="02010609060101010101" pitchFamily="49" charset="-122"/>
              </a:rPr>
              <a:t>    随着本单元课文的文字，乡村生活给我们留下了深刻的印象，乡村有乡村的特点，城市有城市的魅力。</a:t>
            </a:r>
            <a:endParaRPr lang="zh-CN" altLang="en-US" sz="32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9552" y="1491630"/>
            <a:ext cx="1944216" cy="2786198"/>
          </a:xfrm>
          <a:prstGeom prst="rect">
            <a:avLst/>
          </a:prstGeom>
        </p:spPr>
      </p:pic>
    </p:spTree>
    <p:extLst>
      <p:ext uri="{BB962C8B-B14F-4D97-AF65-F5344CB8AC3E}">
        <p14:creationId xmlns:p14="http://schemas.microsoft.com/office/powerpoint/2010/main" xmlns="" val="4233402783"/>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1586</Words>
  <Application>Microsoft Office PowerPoint</Application>
  <PresentationFormat>全屏显示(16:9)</PresentationFormat>
  <Paragraphs>161</Paragraphs>
  <Slides>37</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Calibri</vt:lpstr>
      <vt:lpstr>黑体</vt:lpstr>
      <vt:lpstr>楷体</vt:lpstr>
      <vt:lpstr>汉语拼音</vt:lpstr>
      <vt:lpstr>Times New Roman</vt:lpstr>
      <vt:lpstr>微软雅黑</vt: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668</cp:revision>
  <dcterms:created xsi:type="dcterms:W3CDTF">2017-03-17T02:28:00Z</dcterms:created>
  <dcterms:modified xsi:type="dcterms:W3CDTF">2021-02-19T03:18:07Z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