
<file path=[Content_Types].xml><?xml version="1.0" encoding="utf-8"?>
<Types xmlns="http://schemas.openxmlformats.org/package/2006/content-types">
  <Default Extension="jpeg" ContentType="image/jpeg"/>
  <Default Extension="png" ContentType="image/png"/>
  <Default Extension="gif" ContentType="image/gi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sldIdLst>
    <p:sldId id="373" r:id="rId3"/>
    <p:sldId id="257" r:id="rId5"/>
    <p:sldId id="319" r:id="rId6"/>
    <p:sldId id="353" r:id="rId7"/>
    <p:sldId id="354" r:id="rId8"/>
    <p:sldId id="355" r:id="rId9"/>
    <p:sldId id="356" r:id="rId10"/>
    <p:sldId id="357" r:id="rId11"/>
    <p:sldId id="358" r:id="rId12"/>
    <p:sldId id="359" r:id="rId13"/>
    <p:sldId id="365" r:id="rId14"/>
    <p:sldId id="366" r:id="rId15"/>
    <p:sldId id="367" r:id="rId16"/>
    <p:sldId id="368" r:id="rId17"/>
    <p:sldId id="369" r:id="rId18"/>
    <p:sldId id="370" r:id="rId19"/>
    <p:sldId id="371" r:id="rId20"/>
  </p:sldIdLst>
  <p:sldSz cx="12192000" cy="6858000"/>
  <p:notesSz cx="6858000" cy="9144000"/>
  <p:embeddedFontLst>
    <p:embeddedFont>
      <p:font typeface="楷体" panose="02010609060101010101" charset="-122"/>
      <p:regular r:id="rId24"/>
    </p:embeddedFont>
    <p:embeddedFont>
      <p:font typeface="微软雅黑" panose="020B0503020204020204" pitchFamily="34" charset="-122"/>
      <p:regular r:id="rId25"/>
    </p:embeddedFont>
    <p:embeddedFont>
      <p:font typeface="Calibri" panose="020F0502020204030204" charset="0"/>
      <p:regular r:id="rId26"/>
      <p:bold r:id="rId27"/>
      <p:italic r:id="rId28"/>
      <p:boldItalic r:id="rId29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1C450"/>
    <a:srgbClr val="71BE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652" autoAdjust="0"/>
    <p:restoredTop sz="94660"/>
  </p:normalViewPr>
  <p:slideViewPr>
    <p:cSldViewPr snapToGrid="0">
      <p:cViewPr varScale="1">
        <p:scale>
          <a:sx n="83" d="100"/>
          <a:sy n="83" d="100"/>
        </p:scale>
        <p:origin x="446" y="48"/>
      </p:cViewPr>
      <p:guideLst>
        <p:guide orient="horz" pos="2159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9" Type="http://schemas.openxmlformats.org/officeDocument/2006/relationships/font" Target="fonts/font6.fntdata"/><Relationship Id="rId28" Type="http://schemas.openxmlformats.org/officeDocument/2006/relationships/font" Target="fonts/font5.fntdata"/><Relationship Id="rId27" Type="http://schemas.openxmlformats.org/officeDocument/2006/relationships/font" Target="fonts/font4.fntdata"/><Relationship Id="rId26" Type="http://schemas.openxmlformats.org/officeDocument/2006/relationships/font" Target="fonts/font3.fntdata"/><Relationship Id="rId25" Type="http://schemas.openxmlformats.org/officeDocument/2006/relationships/font" Target="fonts/font2.fntdata"/><Relationship Id="rId24" Type="http://schemas.openxmlformats.org/officeDocument/2006/relationships/font" Target="fonts/font1.fntdata"/><Relationship Id="rId23" Type="http://schemas.openxmlformats.org/officeDocument/2006/relationships/tableStyles" Target="tableStyles.xml"/><Relationship Id="rId22" Type="http://schemas.openxmlformats.org/officeDocument/2006/relationships/viewProps" Target="viewProps.xml"/><Relationship Id="rId21" Type="http://schemas.openxmlformats.org/officeDocument/2006/relationships/presProps" Target="presProps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1CD010-A9A3-4117-BFBF-9C1583B3E142}" type="slidenum">
              <a:rPr lang="zh-CN" altLang="en-US" smtClean="0"/>
            </a:fld>
            <a:endParaRPr lang="zh-CN" altLang="en-US"/>
          </a:p>
        </p:txBody>
      </p:sp>
      <p:sp>
        <p:nvSpPr>
          <p:cNvPr id="5" name="页眉占位符 4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1CD010-A9A3-4117-BFBF-9C1583B3E142}" type="slidenum">
              <a:rPr lang="zh-CN" altLang="en-US" smtClean="0"/>
            </a:fld>
            <a:endParaRPr lang="zh-CN" altLang="en-US"/>
          </a:p>
        </p:txBody>
      </p:sp>
      <p:sp>
        <p:nvSpPr>
          <p:cNvPr id="5" name="页眉占位符 4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1CD010-A9A3-4117-BFBF-9C1583B3E142}" type="slidenum">
              <a:rPr lang="zh-CN" altLang="en-US" smtClean="0"/>
            </a:fld>
            <a:endParaRPr lang="zh-CN" altLang="en-US"/>
          </a:p>
        </p:txBody>
      </p:sp>
      <p:sp>
        <p:nvSpPr>
          <p:cNvPr id="5" name="页眉占位符 4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1CD010-A9A3-4117-BFBF-9C1583B3E142}" type="slidenum">
              <a:rPr lang="zh-CN" altLang="en-US" smtClean="0"/>
            </a:fld>
            <a:endParaRPr lang="zh-CN" altLang="en-US"/>
          </a:p>
        </p:txBody>
      </p:sp>
      <p:sp>
        <p:nvSpPr>
          <p:cNvPr id="5" name="页眉占位符 4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1CD010-A9A3-4117-BFBF-9C1583B3E142}" type="slidenum">
              <a:rPr lang="zh-CN" altLang="en-US" smtClean="0"/>
            </a:fld>
            <a:endParaRPr lang="zh-CN" altLang="en-US"/>
          </a:p>
        </p:txBody>
      </p:sp>
      <p:sp>
        <p:nvSpPr>
          <p:cNvPr id="5" name="页眉占位符 4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1CD010-A9A3-4117-BFBF-9C1583B3E142}" type="slidenum">
              <a:rPr lang="zh-CN" altLang="en-US" smtClean="0"/>
            </a:fld>
            <a:endParaRPr lang="zh-CN" altLang="en-US"/>
          </a:p>
        </p:txBody>
      </p:sp>
      <p:sp>
        <p:nvSpPr>
          <p:cNvPr id="5" name="页眉占位符 4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1CD010-A9A3-4117-BFBF-9C1583B3E142}" type="slidenum">
              <a:rPr lang="zh-CN" altLang="en-US" smtClean="0"/>
            </a:fld>
            <a:endParaRPr lang="zh-CN" altLang="en-US"/>
          </a:p>
        </p:txBody>
      </p:sp>
      <p:sp>
        <p:nvSpPr>
          <p:cNvPr id="5" name="页眉占位符 4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1CD010-A9A3-4117-BFBF-9C1583B3E142}" type="slidenum">
              <a:rPr lang="zh-CN" altLang="en-US" smtClean="0"/>
            </a:fld>
            <a:endParaRPr lang="zh-CN" altLang="en-US"/>
          </a:p>
        </p:txBody>
      </p:sp>
      <p:sp>
        <p:nvSpPr>
          <p:cNvPr id="5" name="页眉占位符 4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语文园地2-2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</p:grpSp>
      <p:pic>
        <p:nvPicPr>
          <p:cNvPr id="318" name="图片 31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4261984" y="936109"/>
            <a:ext cx="993869" cy="1134381"/>
          </a:xfrm>
          <a:prstGeom prst="rect">
            <a:avLst/>
          </a:prstGeom>
        </p:spPr>
      </p:pic>
      <p:sp>
        <p:nvSpPr>
          <p:cNvPr id="320" name="圆角矩形 319"/>
          <p:cNvSpPr/>
          <p:nvPr userDrawn="1"/>
        </p:nvSpPr>
        <p:spPr>
          <a:xfrm>
            <a:off x="2172176" y="2013141"/>
            <a:ext cx="7847649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B Pinyinok-B"/>
              <a:ea typeface="楷体" panose="02010609060101010101" charset="-122"/>
              <a:cs typeface="+mn-cs"/>
            </a:endParaRPr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3504002" y="3467415"/>
            <a:ext cx="518399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4054418" y="5679888"/>
            <a:ext cx="408316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学习目标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-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习作内容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-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习作指导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-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尝试习作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-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习作评改</a:t>
            </a: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25" name="矩形 324"/>
          <p:cNvSpPr/>
          <p:nvPr userDrawn="1"/>
        </p:nvSpPr>
        <p:spPr>
          <a:xfrm>
            <a:off x="5002589" y="6013303"/>
            <a:ext cx="21868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统编版语文六年级（上）</a:t>
            </a: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p:hf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25" name="图片 3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80371" y="21095"/>
            <a:ext cx="256286" cy="398541"/>
          </a:xfrm>
          <a:prstGeom prst="rect">
            <a:avLst/>
          </a:prstGeom>
        </p:spPr>
      </p:pic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学习目标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hf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尝试习作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尝试习作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51681" y="300051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楷体" panose="02010609060101010101" charset="-122"/>
              <a:ea typeface="楷体" panose="02010609060101010101" charset="-122"/>
              <a:cs typeface="+mn-cs"/>
            </a:endParaRPr>
          </a:p>
        </p:txBody>
      </p:sp>
    </p:spTree>
  </p:cSld>
  <p:clrMapOvr>
    <a:masterClrMapping/>
  </p:clrMapOvr>
  <p:hf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习作内容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习作内容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51681" y="300051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楷体" panose="02010609060101010101" charset="-122"/>
              <a:ea typeface="楷体" panose="02010609060101010101" charset="-122"/>
              <a:cs typeface="+mn-cs"/>
            </a:endParaRPr>
          </a:p>
        </p:txBody>
      </p:sp>
    </p:spTree>
  </p:cSld>
  <p:clrMapOvr>
    <a:masterClrMapping/>
  </p:clrMapOvr>
  <p:hf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习作指导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习作指导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51681" y="300051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楷体" panose="02010609060101010101" charset="-122"/>
              <a:ea typeface="楷体" panose="02010609060101010101" charset="-122"/>
              <a:cs typeface="+mn-cs"/>
            </a:endParaRPr>
          </a:p>
        </p:txBody>
      </p:sp>
    </p:spTree>
  </p:cSld>
  <p:clrMapOvr>
    <a:masterClrMapping/>
  </p:clrMapOvr>
  <p:hf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习作范文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习作范文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51681" y="300051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楷体" panose="02010609060101010101" charset="-122"/>
              <a:ea typeface="楷体" panose="02010609060101010101" charset="-122"/>
              <a:cs typeface="+mn-cs"/>
            </a:endParaRPr>
          </a:p>
        </p:txBody>
      </p:sp>
    </p:spTree>
  </p:cSld>
  <p:clrMapOvr>
    <a:masterClrMapping/>
  </p:clrMapOvr>
  <p:hf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评改习作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评改习作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B Pinyinok-B"/>
                  <a:ea typeface="楷体" panose="02010609060101010101" charset="-122"/>
                  <a:cs typeface="+mn-cs"/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51681" y="300051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楷体" panose="02010609060101010101" charset="-122"/>
              <a:ea typeface="楷体" panose="02010609060101010101" charset="-122"/>
              <a:cs typeface="+mn-cs"/>
            </a:endParaRPr>
          </a:p>
        </p:txBody>
      </p:sp>
    </p:spTree>
  </p:cSld>
  <p:clrMapOvr>
    <a:masterClrMapping/>
  </p:clrMapOvr>
  <p:hf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C1D861-E942-4694-966D-F6A93EB1A68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GB Pinyinok-B"/>
              <a:ea typeface="楷体" panose="02010609060101010101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rPr>
              <a:t>绿色圃中小学教育网http://www.Lspjy.com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GB Pinyinok-B"/>
              <a:ea typeface="楷体" panose="02010609060101010101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9294FA98-B1F0-4380-866C-E18380B9059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GB Pinyinok-B"/>
                <a:ea typeface="楷体" panose="0201060906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GB Pinyinok-B"/>
              <a:ea typeface="楷体" panose="02010609060101010101" charset="-122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</p:sldLayoutIdLst>
  <p:hf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slides/_rels/slide4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10.jpeg"/><Relationship Id="rId3" Type="http://schemas.openxmlformats.org/officeDocument/2006/relationships/image" Target="../media/image9.GIF"/><Relationship Id="rId2" Type="http://schemas.openxmlformats.org/officeDocument/2006/relationships/image" Target="../media/image8.GIF"/><Relationship Id="rId1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14.jpeg"/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image" Target="../media/image11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0" y="2221905"/>
            <a:ext cx="12192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习作 记一次游戏</a:t>
            </a:r>
            <a:endParaRPr lang="zh-CN" altLang="en-US" sz="6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6330950" y="65405"/>
            <a:ext cx="5724525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/>
              <a:t>绿色圃中小学教育网|http://www.lspjy.com</a:t>
            </a:r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5894070" y="1131570"/>
            <a:ext cx="656590" cy="1066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100">
                <a:solidFill>
                  <a:schemeClr val="bg1"/>
                </a:solidFill>
              </a:rPr>
              <a:t>绿色圃中小学教育网|http://www.lspjy.com</a:t>
            </a:r>
            <a:endParaRPr lang="zh-CN" altLang="en-US" sz="100">
              <a:solidFill>
                <a:schemeClr val="bg1"/>
              </a:solidFill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6021070" y="1258570"/>
            <a:ext cx="656590" cy="1066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100">
                <a:solidFill>
                  <a:schemeClr val="bg1"/>
                </a:solidFill>
              </a:rPr>
              <a:t>绿色圃中小学教育网|http://www.lspjy.com</a:t>
            </a:r>
            <a:endParaRPr lang="zh-CN" altLang="en-US" sz="10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ChangeArrowheads="1"/>
          </p:cNvSpPr>
          <p:nvPr/>
        </p:nvSpPr>
        <p:spPr bwMode="auto">
          <a:xfrm>
            <a:off x="1511450" y="2522138"/>
            <a:ext cx="8451416" cy="1420616"/>
          </a:xfrm>
          <a:prstGeom prst="roundRect">
            <a:avLst/>
          </a:prstGeom>
          <a:noFill/>
          <a:ln w="9525">
            <a:solidFill>
              <a:srgbClr val="A1C450"/>
            </a:solidFill>
            <a:miter lim="800000"/>
          </a:ln>
          <a:effectLst/>
        </p:spPr>
        <p:txBody>
          <a:bodyPr vert="horz" wrap="square" lIns="91451" tIns="45726" rIns="91451" bIns="45726" numCol="1" anchor="ctr" anchorCtr="0" compatLnSpc="1">
            <a:spAutoFit/>
          </a:bodyPr>
          <a:lstStyle/>
          <a:p>
            <a:pPr defTabSz="1218565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    4.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写好后，给习作拟一个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题目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，最好能反映自己的感受 。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  <a:cs typeface="宋体" panose="02010600030101010101" pitchFamily="2" charset="-122"/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389660" y="4615566"/>
            <a:ext cx="2452570" cy="1937473"/>
          </a:xfrm>
          <a:prstGeom prst="rect">
            <a:avLst/>
          </a:prstGeom>
          <a:noFill/>
        </p:spPr>
      </p:pic>
      <p:sp>
        <p:nvSpPr>
          <p:cNvPr id="4" name="文本框 3"/>
          <p:cNvSpPr txBox="1"/>
          <p:nvPr/>
        </p:nvSpPr>
        <p:spPr>
          <a:xfrm>
            <a:off x="6330950" y="65405"/>
            <a:ext cx="5724525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/>
              <a:t>绿色圃中小学教育网|http://www.lspjy.com</a:t>
            </a:r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5" grpId="0" bldLvl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ChangeArrowheads="1"/>
          </p:cNvSpPr>
          <p:nvPr/>
        </p:nvSpPr>
        <p:spPr bwMode="auto">
          <a:xfrm>
            <a:off x="822325" y="2553950"/>
            <a:ext cx="10321925" cy="2340016"/>
          </a:xfrm>
          <a:prstGeom prst="roundRect">
            <a:avLst/>
          </a:prstGeom>
          <a:noFill/>
          <a:ln w="9525">
            <a:solidFill>
              <a:srgbClr val="A1C450"/>
            </a:solidFill>
            <a:miter lim="800000"/>
          </a:ln>
          <a:effectLst/>
        </p:spPr>
        <p:txBody>
          <a:bodyPr vert="horz" wrap="square" lIns="91453" tIns="45726" rIns="91453" bIns="45726" numCol="1" anchor="ctr" anchorCtr="0" compatLnSpc="1">
            <a:spAutoFit/>
          </a:bodyPr>
          <a:lstStyle/>
          <a:p>
            <a:pPr marL="0" marR="0" lvl="0" indent="0" algn="l" defTabSz="914400" rt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3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   </a:t>
            </a:r>
            <a:r>
              <a:rPr kumimoji="0" lang="en-US" altLang="zh-CN" sz="2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 1.</a:t>
            </a:r>
            <a:r>
              <a:rPr kumimoji="0" lang="zh-CN" altLang="en-US" sz="2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大声读一读自己的习作，自主评价，看自己的习作是否写清楚了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游戏</a:t>
            </a:r>
            <a:r>
              <a:rPr kumimoji="0" lang="zh-CN" altLang="en-US" sz="28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的过程</a:t>
            </a:r>
            <a:r>
              <a:rPr kumimoji="0" lang="zh-CN" altLang="en-US" sz="2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，是否表达出了</a:t>
            </a:r>
            <a:r>
              <a:rPr kumimoji="0" lang="zh-CN" altLang="en-US" sz="28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当时的心情</a:t>
            </a:r>
            <a:r>
              <a:rPr kumimoji="0" lang="zh-CN" altLang="en-US" sz="2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，</a:t>
            </a:r>
            <a:r>
              <a:rPr kumimoji="0" lang="zh-CN" altLang="en-US" sz="28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是否有错别字</a:t>
            </a:r>
            <a:r>
              <a:rPr kumimoji="0" lang="zh-CN" altLang="en-US" sz="2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，</a:t>
            </a:r>
            <a:r>
              <a:rPr kumimoji="0" lang="zh-CN" altLang="en-US" sz="28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标点符号使用是否正确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。</a:t>
            </a:r>
            <a:r>
              <a:rPr kumimoji="0" lang="zh-CN" altLang="en-US" sz="2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通过自评进行自主修改。</a:t>
            </a:r>
            <a:endParaRPr kumimoji="0" lang="zh-CN" altLang="en-US" sz="2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楷体" panose="02010609060101010101" charset="-122"/>
              <a:ea typeface="楷体" panose="02010609060101010101" charset="-122"/>
              <a:cs typeface="楷体" panose="02010609060101010101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3419270" y="1116392"/>
            <a:ext cx="5128327" cy="584775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评改习作，分享游戏的感受</a:t>
            </a:r>
            <a:endParaRPr lang="zh-CN" altLang="en-US" sz="32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635318" y="4809631"/>
            <a:ext cx="2206911" cy="174340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5" grpId="0" bldLvl="0" animBg="1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ChangeArrowheads="1"/>
          </p:cNvSpPr>
          <p:nvPr/>
        </p:nvSpPr>
        <p:spPr bwMode="auto">
          <a:xfrm>
            <a:off x="665917" y="2122383"/>
            <a:ext cx="10860273" cy="2135705"/>
          </a:xfrm>
          <a:prstGeom prst="roundRect">
            <a:avLst/>
          </a:prstGeom>
          <a:noFill/>
          <a:ln w="9525">
            <a:solidFill>
              <a:srgbClr val="A1C450"/>
            </a:solidFill>
            <a:miter lim="800000"/>
          </a:ln>
          <a:effectLst/>
        </p:spPr>
        <p:txBody>
          <a:bodyPr vert="horz" wrap="square" lIns="91453" tIns="45726" rIns="91453" bIns="45726" numCol="1" anchor="ctr" anchorCtr="0" compatLnSpc="1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dirty="0">
                <a:latin typeface="楷体" panose="02010609060101010101" charset="-122"/>
                <a:ea typeface="楷体" panose="02010609060101010101" charset="-122"/>
              </a:rPr>
              <a:t>    2.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把修改后的习作读给同学们听，跟同学分享当时的心情，并邀请其他同学表达听后的感受，最后根据其他同学的反馈再次修改自己的习作。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635318" y="4809631"/>
            <a:ext cx="2206911" cy="174340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5" grpId="0" bldLvl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580192" y="2095715"/>
            <a:ext cx="10860273" cy="705526"/>
          </a:xfrm>
          <a:prstGeom prst="roundRect">
            <a:avLst/>
          </a:prstGeom>
          <a:noFill/>
          <a:ln w="9525">
            <a:solidFill>
              <a:srgbClr val="A1C450"/>
            </a:solidFill>
            <a:miter lim="800000"/>
          </a:ln>
          <a:effectLst/>
        </p:spPr>
        <p:txBody>
          <a:bodyPr vert="horz" wrap="square" lIns="91453" tIns="45726" rIns="91453" bIns="45726" numCol="1" anchor="ctr" anchorCtr="0" compatLnSpc="1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dirty="0">
                <a:latin typeface="楷体" panose="02010609060101010101" charset="-122"/>
                <a:ea typeface="楷体" panose="02010609060101010101" charset="-122"/>
              </a:rPr>
              <a:t>    3.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结合两次修改过程，学会评改的方法，养成修改习作的习惯。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580212" y="3951826"/>
            <a:ext cx="10860273" cy="705526"/>
          </a:xfrm>
          <a:prstGeom prst="roundRect">
            <a:avLst/>
          </a:prstGeom>
          <a:noFill/>
          <a:ln w="9525">
            <a:solidFill>
              <a:srgbClr val="A1C450"/>
            </a:solidFill>
            <a:miter lim="800000"/>
          </a:ln>
          <a:effectLst/>
        </p:spPr>
        <p:txBody>
          <a:bodyPr vert="horz" wrap="square" lIns="91453" tIns="45726" rIns="91453" bIns="45726" numCol="1" anchor="ctr" anchorCtr="0" compatLnSpc="1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>
                <a:latin typeface="楷体" panose="02010609060101010101" charset="-122"/>
                <a:ea typeface="楷体" panose="02010609060101010101" charset="-122"/>
              </a:rPr>
              <a:t>    </a:t>
            </a:r>
            <a:r>
              <a:rPr lang="en-US" altLang="zh-CN" sz="2800" dirty="0">
                <a:latin typeface="楷体" panose="02010609060101010101" charset="-122"/>
                <a:ea typeface="楷体" panose="02010609060101010101" charset="-122"/>
              </a:rPr>
              <a:t>4.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每人试着评改一篇同学的习作，在全班展示点评。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635318" y="4809631"/>
            <a:ext cx="2206911" cy="174340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4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: 圆角 6"/>
          <p:cNvSpPr/>
          <p:nvPr/>
        </p:nvSpPr>
        <p:spPr>
          <a:xfrm>
            <a:off x="9591749" y="2142945"/>
            <a:ext cx="2375970" cy="1532334"/>
          </a:xfrm>
          <a:prstGeom prst="roundRect">
            <a:avLst/>
          </a:prstGeom>
          <a:noFill/>
          <a:ln>
            <a:solidFill>
              <a:srgbClr val="A1C450"/>
            </a:solidFill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zh-CN" altLang="en-US" sz="2800" cap="none" spc="0" dirty="0">
                <a:ln w="0"/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</a:rPr>
              <a:t>开头引出要记述的游戏</a:t>
            </a:r>
            <a:endParaRPr lang="en-US" altLang="zh-CN" sz="2800" cap="none" spc="0" dirty="0">
              <a:ln w="0"/>
              <a:solidFill>
                <a:srgbClr val="FF0000"/>
              </a:solidFill>
              <a:latin typeface="楷体" panose="02010609060101010101" charset="-122"/>
              <a:ea typeface="楷体" panose="02010609060101010101" charset="-122"/>
            </a:endParaRPr>
          </a:p>
          <a:p>
            <a:pPr algn="ctr"/>
            <a:r>
              <a:rPr lang="zh-CN" altLang="en-US" sz="2800" cap="none" spc="0" dirty="0">
                <a:ln w="0"/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</a:rPr>
              <a:t>及游戏规则。</a:t>
            </a:r>
            <a:endParaRPr lang="zh-CN" altLang="en-US" sz="2800" cap="none" spc="0" dirty="0">
              <a:ln w="0"/>
              <a:solidFill>
                <a:srgbClr val="FF0000"/>
              </a:solidFill>
              <a:latin typeface="楷体" panose="02010609060101010101" charset="-122"/>
              <a:ea typeface="楷体" panose="02010609060101010101" charset="-122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54783" y="1916832"/>
            <a:ext cx="820998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altLang="zh-CN" sz="3200" dirty="0">
              <a:latin typeface="楷体" panose="02010609060101010101" charset="-122"/>
              <a:ea typeface="楷体" panose="02010609060101010101" charset="-122"/>
            </a:endParaRPr>
          </a:p>
          <a:p>
            <a:pPr algn="ctr"/>
            <a:endParaRPr lang="en-US" altLang="zh-CN" sz="3200" dirty="0">
              <a:latin typeface="楷体" panose="02010609060101010101" charset="-122"/>
              <a:ea typeface="楷体" panose="02010609060101010101" charset="-122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87647" y="1399592"/>
            <a:ext cx="9040609" cy="4757686"/>
          </a:xfrm>
          <a:prstGeom prst="roundRect">
            <a:avLst/>
          </a:prstGeom>
          <a:noFill/>
          <a:ln>
            <a:solidFill>
              <a:srgbClr val="A1C45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今天，我们文学社玩了一个游戏</a:t>
            </a:r>
            <a:r>
              <a:rPr lang="en-US" altLang="zh-CN" sz="2800" dirty="0">
                <a:latin typeface="楷体" panose="02010609060101010101" charset="-122"/>
                <a:ea typeface="楷体" panose="02010609060101010101" charset="-122"/>
              </a:rPr>
              <a:t>--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四个字。玩法很简单，一些人来抓，如果说出一个四字成语，抓的人就抓不了，不过说了四字成语的同学只能定在那里等没说的同学救，救了就能跑了。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    游戏在同学们的吵闹声中开始了。一班来抓，我们立刻四处散开。刚开始，我还能应付，随着抓的人数增多，次数不一，局面越来越乱了，我们分不清抓的人和被抓的人！我四处躲闪，看见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929554" y="4715055"/>
            <a:ext cx="1872452" cy="1055608"/>
          </a:xfrm>
          <a:prstGeom prst="roundRect">
            <a:avLst/>
          </a:prstGeom>
          <a:noFill/>
          <a:ln>
            <a:solidFill>
              <a:srgbClr val="A1C450"/>
            </a:solidFill>
          </a:ln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</a:rPr>
              <a:t>详细介绍游戏过程</a:t>
            </a:r>
            <a:endParaRPr lang="zh-CN" altLang="en-US" sz="2800" dirty="0">
              <a:solidFill>
                <a:srgbClr val="FF0000"/>
              </a:solidFill>
              <a:latin typeface="楷体" panose="02010609060101010101" charset="-122"/>
              <a:ea typeface="楷体" panose="02010609060101010101" charset="-122"/>
            </a:endParaRPr>
          </a:p>
        </p:txBody>
      </p:sp>
      <p:sp>
        <p:nvSpPr>
          <p:cNvPr id="21" name="燕尾形箭头 20"/>
          <p:cNvSpPr/>
          <p:nvPr/>
        </p:nvSpPr>
        <p:spPr>
          <a:xfrm>
            <a:off x="9054976" y="4208279"/>
            <a:ext cx="1531345" cy="506776"/>
          </a:xfrm>
          <a:prstGeom prst="notchedRightArrow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燕尾形箭头 20"/>
          <p:cNvSpPr/>
          <p:nvPr/>
        </p:nvSpPr>
        <p:spPr>
          <a:xfrm>
            <a:off x="9054977" y="1593824"/>
            <a:ext cx="1531345" cy="506776"/>
          </a:xfrm>
          <a:prstGeom prst="notchedRightArrow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3859490" y="778323"/>
            <a:ext cx="22365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32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</a:rPr>
              <a:t>记一次游戏</a:t>
            </a:r>
            <a:endParaRPr lang="en-US" altLang="zh-CN" sz="3200" dirty="0">
              <a:solidFill>
                <a:srgbClr val="FF0000"/>
              </a:solidFill>
              <a:latin typeface="楷体" panose="02010609060101010101" charset="-122"/>
              <a:ea typeface="楷体" panose="02010609060101010101" charset="-122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  <p:bldP spid="16" grpId="0" animBg="1"/>
      <p:bldP spid="20" grpId="0" animBg="1"/>
      <p:bldP spid="21" grpId="0" animBg="1"/>
      <p:bldP spid="11" grpId="0" animBg="1"/>
      <p:bldP spid="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: 圆角 6"/>
          <p:cNvSpPr/>
          <p:nvPr/>
        </p:nvSpPr>
        <p:spPr>
          <a:xfrm>
            <a:off x="7915701" y="715010"/>
            <a:ext cx="3725636" cy="578882"/>
          </a:xfrm>
          <a:prstGeom prst="roundRect">
            <a:avLst/>
          </a:prstGeom>
          <a:noFill/>
          <a:ln>
            <a:solidFill>
              <a:srgbClr val="49B50B"/>
            </a:solidFill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zh-CN" altLang="en-US" sz="2800" dirty="0">
                <a:ln w="0"/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</a:rPr>
              <a:t>运用语言和心理描写</a:t>
            </a:r>
            <a:endParaRPr lang="zh-CN" altLang="en-US" sz="2800" cap="none" spc="0" dirty="0">
              <a:ln w="0"/>
              <a:solidFill>
                <a:srgbClr val="FF0000"/>
              </a:solidFill>
              <a:latin typeface="楷体" panose="02010609060101010101" charset="-122"/>
              <a:ea typeface="楷体" panose="02010609060101010101" charset="-122"/>
            </a:endParaRPr>
          </a:p>
        </p:txBody>
      </p:sp>
      <p:sp>
        <p:nvSpPr>
          <p:cNvPr id="8" name="下弧形箭头 7"/>
          <p:cNvSpPr/>
          <p:nvPr/>
        </p:nvSpPr>
        <p:spPr>
          <a:xfrm rot="16200000">
            <a:off x="9516449" y="2291248"/>
            <a:ext cx="2083509" cy="681263"/>
          </a:xfrm>
          <a:prstGeom prst="curvedUpArrow">
            <a:avLst>
              <a:gd name="adj1" fmla="val 25000"/>
              <a:gd name="adj2" fmla="val 50000"/>
              <a:gd name="adj3" fmla="val 48872"/>
            </a:avLst>
          </a:prstGeom>
          <a:solidFill>
            <a:srgbClr val="A1C450"/>
          </a:solidFill>
          <a:ln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" name="矩形: 圆角 14"/>
          <p:cNvSpPr/>
          <p:nvPr/>
        </p:nvSpPr>
        <p:spPr>
          <a:xfrm>
            <a:off x="1021610" y="1904985"/>
            <a:ext cx="8648240" cy="3565870"/>
          </a:xfrm>
          <a:prstGeom prst="roundRect">
            <a:avLst/>
          </a:prstGeom>
          <a:ln w="28575">
            <a:solidFill>
              <a:srgbClr val="A1C450"/>
            </a:solidFill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一个人慢悠悠地向我走来，我以为是躲的，没想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到他说：“你是不是抓的？”“当然啦！”“抓！”我愣住了，等我回过神来，我已经被抓进了“地牢”。我还是没想清楚，我这么风流倜傥，玉树临风，人见人爱，车见车载的大美女会被人抓？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  <p:bldP spid="8" grpId="0" bldLvl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: 圆角 6"/>
          <p:cNvSpPr/>
          <p:nvPr/>
        </p:nvSpPr>
        <p:spPr>
          <a:xfrm>
            <a:off x="7667349" y="679121"/>
            <a:ext cx="3791423" cy="578882"/>
          </a:xfrm>
          <a:prstGeom prst="roundRect">
            <a:avLst/>
          </a:prstGeom>
          <a:noFill/>
          <a:ln>
            <a:solidFill>
              <a:srgbClr val="49B50B"/>
            </a:solidFill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zh-CN" altLang="en-US" sz="2800" dirty="0">
                <a:ln w="0"/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</a:rPr>
              <a:t>重点写游戏高潮阶段。</a:t>
            </a:r>
            <a:endParaRPr lang="zh-CN" altLang="en-US" sz="2800" dirty="0">
              <a:ln w="0"/>
              <a:solidFill>
                <a:srgbClr val="FF0000"/>
              </a:solidFill>
              <a:latin typeface="楷体" panose="02010609060101010101" charset="-122"/>
              <a:ea typeface="楷体" panose="02010609060101010101" charset="-122"/>
            </a:endParaRPr>
          </a:p>
        </p:txBody>
      </p:sp>
      <p:sp>
        <p:nvSpPr>
          <p:cNvPr id="8" name="下弧形箭头 7"/>
          <p:cNvSpPr/>
          <p:nvPr/>
        </p:nvSpPr>
        <p:spPr>
          <a:xfrm rot="16200000">
            <a:off x="9592386" y="1968442"/>
            <a:ext cx="1481455" cy="887846"/>
          </a:xfrm>
          <a:prstGeom prst="curvedUpArrow">
            <a:avLst>
              <a:gd name="adj1" fmla="val 25000"/>
              <a:gd name="adj2" fmla="val 50000"/>
              <a:gd name="adj3" fmla="val 48872"/>
            </a:avLst>
          </a:prstGeom>
          <a:solidFill>
            <a:srgbClr val="A1C450"/>
          </a:solidFill>
          <a:ln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" name="矩形: 圆角 10"/>
          <p:cNvSpPr/>
          <p:nvPr/>
        </p:nvSpPr>
        <p:spPr>
          <a:xfrm>
            <a:off x="725842" y="1377459"/>
            <a:ext cx="8967730" cy="4996049"/>
          </a:xfrm>
          <a:prstGeom prst="roundRect">
            <a:avLst/>
          </a:prstGeom>
          <a:ln w="28575">
            <a:solidFill>
              <a:srgbClr val="A1C450"/>
            </a:solidFill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“你们玩阴的！我陪你玩到底！”我冲出“地牢”四处寻找“猎物”，嘿！逮到啦！我的速度简直可以和飞机比赛了，我手一伸，他的衣服，被我抓住了。我将“猎物”送进“地牢”。在混乱当中，我看见了李某跟杨某某聊得很投机，便窜到他们后面，两只贪婪的手不知不觉地伸到了他们身上。“一箭双雕！”我喊了起来。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  <p:bldP spid="8" grpId="0" bldLvl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: 圆角 6"/>
          <p:cNvSpPr/>
          <p:nvPr/>
        </p:nvSpPr>
        <p:spPr>
          <a:xfrm>
            <a:off x="7263594" y="928562"/>
            <a:ext cx="4512775" cy="578882"/>
          </a:xfrm>
          <a:prstGeom prst="roundRect">
            <a:avLst/>
          </a:prstGeom>
          <a:noFill/>
          <a:ln>
            <a:solidFill>
              <a:srgbClr val="49B50B"/>
            </a:solidFill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zh-CN" altLang="en-US" sz="2800" dirty="0">
                <a:ln w="0"/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</a:rPr>
              <a:t>收束全文，点明写作缘由。</a:t>
            </a:r>
            <a:endParaRPr lang="zh-CN" altLang="en-US" sz="2800" dirty="0">
              <a:ln w="0"/>
              <a:solidFill>
                <a:srgbClr val="FF0000"/>
              </a:solidFill>
              <a:latin typeface="楷体" panose="02010609060101010101" charset="-122"/>
              <a:ea typeface="楷体" panose="02010609060101010101" charset="-122"/>
            </a:endParaRPr>
          </a:p>
        </p:txBody>
      </p:sp>
      <p:sp>
        <p:nvSpPr>
          <p:cNvPr id="8" name="下弧形箭头 7"/>
          <p:cNvSpPr/>
          <p:nvPr/>
        </p:nvSpPr>
        <p:spPr>
          <a:xfrm rot="16200000">
            <a:off x="9592386" y="1968442"/>
            <a:ext cx="1481455" cy="887846"/>
          </a:xfrm>
          <a:prstGeom prst="curvedUpArrow">
            <a:avLst>
              <a:gd name="adj1" fmla="val 25000"/>
              <a:gd name="adj2" fmla="val 50000"/>
              <a:gd name="adj3" fmla="val 48872"/>
            </a:avLst>
          </a:prstGeom>
          <a:solidFill>
            <a:srgbClr val="A1C450"/>
          </a:solidFill>
          <a:ln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" name="圆角矩形 14"/>
          <p:cNvSpPr/>
          <p:nvPr/>
        </p:nvSpPr>
        <p:spPr>
          <a:xfrm>
            <a:off x="1365384" y="4065473"/>
            <a:ext cx="8967729" cy="2355344"/>
          </a:xfrm>
          <a:prstGeom prst="roundRect">
            <a:avLst/>
          </a:prstGeom>
          <a:grpFill/>
          <a:ln w="28575">
            <a:solidFill>
              <a:srgbClr val="00B050"/>
            </a:solidFill>
            <a:prstDash val="sysDash"/>
          </a:ln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1439252" y="4089909"/>
            <a:ext cx="8449938" cy="19303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</a:rPr>
              <a:t>    小作者绘声绘色的描述了游戏的过程，运用语言和动作、心理描写，使读者身临其境，在快乐的同时能感悟生活，很不错。</a:t>
            </a:r>
            <a:endParaRPr lang="zh-CN" altLang="en-US" sz="2800" dirty="0">
              <a:solidFill>
                <a:srgbClr val="FF0000"/>
              </a:solidFill>
              <a:latin typeface="楷体" panose="02010609060101010101" charset="-122"/>
              <a:ea typeface="楷体" panose="02010609060101010101" charset="-122"/>
            </a:endParaRPr>
          </a:p>
        </p:txBody>
      </p:sp>
      <p:sp>
        <p:nvSpPr>
          <p:cNvPr id="10" name="矩形: 圆角 9"/>
          <p:cNvSpPr/>
          <p:nvPr/>
        </p:nvSpPr>
        <p:spPr>
          <a:xfrm>
            <a:off x="1630496" y="1805845"/>
            <a:ext cx="7821976" cy="2135692"/>
          </a:xfrm>
          <a:prstGeom prst="roundRect">
            <a:avLst/>
          </a:prstGeom>
          <a:ln w="28575">
            <a:solidFill>
              <a:srgbClr val="A1C450"/>
            </a:solidFill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</a:rPr>
              <a:t>    一轮又一轮，太阳害羞地躲了起来，时候不早了，我们意犹未尽离开了学校。回到家，就写了这篇作文。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  <p:bldP spid="8" grpId="0" bldLvl="0" animBg="1"/>
      <p:bldP spid="15" grpId="0" animBg="1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副标题 2"/>
          <p:cNvSpPr>
            <a:spLocks noGrp="1"/>
          </p:cNvSpPr>
          <p:nvPr>
            <p:ph type="subTitle" idx="4294967295"/>
          </p:nvPr>
        </p:nvSpPr>
        <p:spPr>
          <a:xfrm>
            <a:off x="1233487" y="2402681"/>
            <a:ext cx="9725025" cy="2052637"/>
          </a:xfrm>
          <a:prstGeom prst="rect">
            <a:avLst/>
          </a:prstGeom>
        </p:spPr>
        <p:txBody>
          <a:bodyPr>
            <a:noAutofit/>
          </a:bodyPr>
          <a:lstStyle/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noProof="0" dirty="0">
                <a:ln>
                  <a:noFill/>
                </a:ln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1.</a:t>
            </a:r>
            <a:r>
              <a:rPr lang="zh-CN" altLang="en-US" noProof="0" dirty="0">
                <a:ln>
                  <a:noFill/>
                </a:ln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选取一</a:t>
            </a:r>
            <a:r>
              <a:rPr lang="zh-CN" altLang="en-US" dirty="0">
                <a:latin typeface="楷体" panose="02010609060101010101" charset="-122"/>
                <a:ea typeface="楷体" panose="02010609060101010101" charset="-122"/>
                <a:sym typeface="+mn-ea"/>
              </a:rPr>
              <a:t>次游戏</a:t>
            </a:r>
            <a:r>
              <a:rPr lang="zh-CN" altLang="en-US" noProof="0" dirty="0">
                <a:ln>
                  <a:noFill/>
                </a:ln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，按照记叙六要素理清</a:t>
            </a:r>
            <a:r>
              <a:rPr lang="zh-CN" altLang="en-US" noProof="0" dirty="0">
                <a:latin typeface="楷体" panose="02010609060101010101" charset="-122"/>
                <a:ea typeface="楷体" panose="02010609060101010101" charset="-122"/>
                <a:sym typeface="+mn-ea"/>
              </a:rPr>
              <a:t>游戏的过程</a:t>
            </a:r>
            <a:r>
              <a:rPr lang="zh-CN" altLang="en-US" noProof="0" dirty="0">
                <a:ln>
                  <a:noFill/>
                </a:ln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。 </a:t>
            </a:r>
            <a:r>
              <a:rPr lang="en-US" altLang="zh-CN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(</a:t>
            </a:r>
            <a:r>
              <a:rPr lang="zh-CN" altLang="en-US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重点</a:t>
            </a:r>
            <a:r>
              <a:rPr lang="en-US" altLang="zh-CN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)</a:t>
            </a:r>
            <a:endParaRPr kumimoji="0" lang="en-US" altLang="zh-CN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" panose="02010609060101010101" charset="-122"/>
              <a:ea typeface="楷体" panose="02010609060101010101" charset="-122"/>
            </a:endParaRPr>
          </a:p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noProof="0" dirty="0">
                <a:ln>
                  <a:noFill/>
                </a:ln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2.</a:t>
            </a:r>
            <a:r>
              <a:rPr lang="zh-CN" altLang="en-US" noProof="0" dirty="0">
                <a:ln>
                  <a:noFill/>
                </a:ln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掌握正确、有条理地叙述事件过程的方法。 </a:t>
            </a:r>
            <a:r>
              <a:rPr lang="en-US" altLang="zh-CN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(</a:t>
            </a:r>
            <a:r>
              <a:rPr lang="zh-CN" altLang="en-US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重点</a:t>
            </a:r>
            <a:r>
              <a:rPr lang="en-US" altLang="zh-CN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)</a:t>
            </a:r>
            <a:endParaRPr kumimoji="0" lang="en-US" altLang="zh-CN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" panose="02010609060101010101" charset="-122"/>
              <a:ea typeface="楷体" panose="02010609060101010101" charset="-122"/>
            </a:endParaRPr>
          </a:p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noProof="0" dirty="0">
                <a:ln>
                  <a:noFill/>
                </a:ln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3.</a:t>
            </a:r>
            <a:r>
              <a:rPr lang="zh-CN" altLang="en-US" noProof="0" dirty="0">
                <a:ln>
                  <a:noFill/>
                </a:ln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运用人物描写方法，生动地表现人物形象。</a:t>
            </a:r>
            <a:r>
              <a:rPr lang="en-US" altLang="zh-CN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(</a:t>
            </a:r>
            <a:r>
              <a:rPr lang="zh-CN" altLang="en-US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难点</a:t>
            </a:r>
            <a:r>
              <a:rPr lang="en-US" altLang="zh-CN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charset="-122"/>
                <a:ea typeface="楷体" panose="02010609060101010101" charset="-122"/>
                <a:sym typeface="+mn-ea"/>
              </a:rPr>
              <a:t>)</a:t>
            </a:r>
            <a:endParaRPr kumimoji="0" lang="en-US" altLang="zh-CN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" panose="02010609060101010101" charset="-122"/>
              <a:ea typeface="楷体" panose="02010609060101010101" charset="-122"/>
            </a:endParaRPr>
          </a:p>
          <a:p>
            <a:endParaRPr lang="zh-CN" altLang="en-US" dirty="0"/>
          </a:p>
        </p:txBody>
      </p:sp>
      <p:sp>
        <p:nvSpPr>
          <p:cNvPr id="6" name="圆角矩形 5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本课目标</a:t>
            </a:r>
            <a:endParaRPr lang="zh-CN" altLang="en-US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: 圆角 4"/>
          <p:cNvSpPr/>
          <p:nvPr/>
        </p:nvSpPr>
        <p:spPr>
          <a:xfrm>
            <a:off x="1277958" y="1217224"/>
            <a:ext cx="9970264" cy="2135692"/>
          </a:xfrm>
          <a:prstGeom prst="roundRect">
            <a:avLst/>
          </a:prstGeom>
          <a:ln w="19050">
            <a:solidFill>
              <a:srgbClr val="00B050"/>
            </a:solidFill>
          </a:ln>
        </p:spPr>
        <p:txBody>
          <a:bodyPr wrap="square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tabLst>
                <a:tab pos="198120" algn="l"/>
              </a:tabLst>
            </a:pP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楷体_GB2312" panose="02010609030101010101" charset="-122"/>
              </a:rPr>
              <a:t>    丢沙包、抢椅子、跳长绳、两人三足跑、一二三木头</a:t>
            </a:r>
            <a:r>
              <a:rPr lang="en-US" altLang="zh-CN" sz="2800" dirty="0">
                <a:latin typeface="楷体" panose="02010609060101010101" charset="-122"/>
                <a:ea typeface="楷体" panose="02010609060101010101" charset="-122"/>
                <a:cs typeface="楷体_GB2312" panose="02010609030101010101" charset="-122"/>
              </a:rPr>
              <a:t>...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楷体_GB2312" panose="02010609030101010101" charset="-122"/>
              </a:rPr>
              <a:t>游戏可以锻炼我们各方面的能力，可以让我们进入自由自在的快乐天地。今天就让我们来做一做、写一写有趣的游戏。                                               </a:t>
            </a:r>
            <a:endParaRPr lang="en-US" altLang="zh-CN" sz="2800" dirty="0">
              <a:latin typeface="楷体" panose="02010609060101010101" charset="-122"/>
              <a:ea typeface="楷体" panose="02010609060101010101" charset="-122"/>
              <a:cs typeface="楷体_GB2312" panose="02010609030101010101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8379" y="4652811"/>
            <a:ext cx="2664296" cy="1368152"/>
          </a:xfrm>
          <a:prstGeom prst="roundRect">
            <a:avLst/>
          </a:prstGeom>
          <a:effectLst>
            <a:outerShdw blurRad="50800" dist="50800" dir="5400000" algn="ctr" rotWithShape="0">
              <a:schemeClr val="bg2">
                <a:lumMod val="90000"/>
              </a:schemeClr>
            </a:outerShdw>
          </a:effectLst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2408" y="4652811"/>
            <a:ext cx="2448272" cy="1340944"/>
          </a:xfrm>
          <a:prstGeom prst="round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ChangeArrowheads="1"/>
          </p:cNvSpPr>
          <p:nvPr/>
        </p:nvSpPr>
        <p:spPr bwMode="auto">
          <a:xfrm>
            <a:off x="584160" y="2761761"/>
            <a:ext cx="5526305" cy="257668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51" tIns="45726" rIns="91451" bIns="45726" numCol="1" anchor="ctr" anchorCtr="0" compatLnSpc="1">
            <a:spAutoFit/>
          </a:bodyPr>
          <a:lstStyle/>
          <a:p>
            <a:pPr defTabSz="1218565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    1.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观察右边的插图，说说图中的小朋友在干什么，感受游戏的过程，并了解本次习作的话题是“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记一次游戏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”。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  <a:cs typeface="宋体" panose="02010600030101010101" pitchFamily="2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3347313" y="1022107"/>
            <a:ext cx="5170640" cy="615549"/>
          </a:xfrm>
          <a:prstGeom prst="rect">
            <a:avLst/>
          </a:prstGeom>
          <a:noFill/>
          <a:ln>
            <a:noFill/>
          </a:ln>
        </p:spPr>
        <p:txBody>
          <a:bodyPr wrap="none" lIns="121917" tIns="60958" rIns="121917" bIns="60958" rtlCol="0" anchor="t">
            <a:spAutoFit/>
          </a:bodyPr>
          <a:lstStyle/>
          <a:p>
            <a:pPr algn="ctr"/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借助插图，开拓选材的思路</a:t>
            </a:r>
            <a:endParaRPr lang="zh-CN" altLang="en-US" sz="32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8022" y="2468893"/>
            <a:ext cx="2496277" cy="1728192"/>
          </a:xfrm>
          <a:prstGeom prst="rect">
            <a:avLst/>
          </a:prstGeom>
          <a:ln>
            <a:noFill/>
          </a:ln>
          <a:effectLst/>
        </p:spPr>
      </p:pic>
      <p:pic>
        <p:nvPicPr>
          <p:cNvPr id="22530" name="Picture 2" descr="https://timgsa.baidu.com/timg?image&amp;quality=80&amp;size=b9999_10000&amp;sec=1554282730846&amp;di=f3f6f545823e33c609b572b3c7c87012&amp;imgtype=0&amp;src=http%3A%2F%2Fimg.mp.itc.cn%2Fupload%2F20170728%2F1d42f26a0c47495791741767ed223763_th.jpg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072331" y="2468893"/>
            <a:ext cx="2688299" cy="1728192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32" name="Picture 4" descr="https://timgsa.baidu.com/timg?image&amp;quality=80&amp;size=b9999_10000&amp;sec=1554282927746&amp;di=31c1d533c3eccac45b5018cc4465735f&amp;imgtype=0&amp;src=http%3A%2F%2Fimg.mp.itc.cn%2Fupload%2F20170610%2Fc0fbbb927fc94ac3b448c73fa9dd1617_th.jpg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84032" y="4389107"/>
            <a:ext cx="2304256" cy="1824203"/>
          </a:xfrm>
          <a:prstGeom prst="rect">
            <a:avLst/>
          </a:prstGeom>
          <a:noFill/>
        </p:spPr>
      </p:pic>
      <p:pic>
        <p:nvPicPr>
          <p:cNvPr id="14" name="Picture 2" descr="https://timgsa.baidu.com/timg?image&amp;quality=80&amp;size=b9999_10000&amp;sec=1539331947456&amp;di=66ad207b6440144832f6dcdb7cb80b46&amp;imgtype=0&amp;src=http%3A%2F%2Fku.90sjimg.com%2Felement_origin_min_pic%2F17%2F03%2F19%2F0c1d6b0a449799c9bdf8d4a0b3947d13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72331" y="4389107"/>
            <a:ext cx="2736981" cy="18315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5" grpId="0" bldLvl="0" animBg="1"/>
      <p:bldP spid="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ChangeArrowheads="1"/>
          </p:cNvSpPr>
          <p:nvPr/>
        </p:nvSpPr>
        <p:spPr bwMode="auto">
          <a:xfrm>
            <a:off x="980501" y="1639236"/>
            <a:ext cx="10377889" cy="3371149"/>
          </a:xfrm>
          <a:prstGeom prst="roundRect">
            <a:avLst/>
          </a:prstGeom>
          <a:noFill/>
          <a:ln w="9525">
            <a:solidFill>
              <a:srgbClr val="00B050"/>
            </a:solidFill>
            <a:miter lim="800000"/>
          </a:ln>
          <a:effectLst/>
        </p:spPr>
        <p:txBody>
          <a:bodyPr vert="horz" wrap="square" lIns="91451" tIns="45726" rIns="91451" bIns="45726" numCol="1" anchor="ctr" anchorCtr="0" compatLnSpc="1">
            <a:spAutoFit/>
          </a:bodyPr>
          <a:lstStyle/>
          <a:p>
            <a:pPr defTabSz="1218565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32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   </a:t>
            </a:r>
            <a:r>
              <a:rPr lang="en-US" altLang="zh-CN" sz="37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 </a:t>
            </a:r>
            <a:r>
              <a:rPr lang="en-US" altLang="zh-CN" sz="32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2.</a:t>
            </a:r>
            <a:r>
              <a:rPr lang="zh-CN" altLang="en-US" sz="32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小组内互相交流，回忆游戏的过程，说一说：你当时的</a:t>
            </a:r>
            <a:r>
              <a:rPr lang="zh-CN" altLang="en-US" sz="32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心情</a:t>
            </a:r>
            <a:r>
              <a:rPr lang="zh-CN" altLang="en-US" sz="32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是怎样的呢？哪一次的</a:t>
            </a:r>
            <a:r>
              <a:rPr lang="zh-CN" altLang="en-US" sz="32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</a:t>
            </a:r>
            <a:r>
              <a:rPr lang="zh-CN" altLang="en-US" sz="32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令你印象特别深刻？注意选择令你</a:t>
            </a:r>
            <a:r>
              <a:rPr lang="zh-CN" altLang="en-US" sz="32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印象深刻</a:t>
            </a:r>
            <a:r>
              <a:rPr lang="zh-CN" altLang="en-US" sz="32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的游戏说出来，两人或者几个人一起做过的游戏都可以，地点室内室外都可以。</a:t>
            </a:r>
            <a:endParaRPr lang="zh-CN" altLang="en-US" sz="3200" dirty="0">
              <a:latin typeface="楷体" panose="02010609060101010101" charset="-122"/>
              <a:ea typeface="楷体" panose="02010609060101010101" charset="-122"/>
              <a:cs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5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https://photo.16pic.com/00/12/00/16pic_1200383_b.jpg"/>
          <p:cNvPicPr>
            <a:picLocks noChangeAspect="1" noChangeArrowheads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1295467" y="644690"/>
            <a:ext cx="4559829" cy="2688299"/>
          </a:xfrm>
          <a:prstGeom prst="roundRect">
            <a:avLst/>
          </a:prstGeom>
          <a:noFill/>
          <a:effectLst/>
        </p:spPr>
      </p:pic>
      <p:pic>
        <p:nvPicPr>
          <p:cNvPr id="18436" name="Picture 4" descr="https://timgsa.baidu.com/timg?image&amp;quality=80&amp;size=b9999_10000&amp;sec=1554287139528&amp;di=ba1f6f4f8f6ebf0ea9a50a41a5a6e921&amp;imgtype=0&amp;src=http%3A%2F%2Fs15.sinaimg.cn%2Fmw690%2F003C8I6Pzy6L0gleOBM4e%2669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83499" y="3525011"/>
            <a:ext cx="4224469" cy="2496277"/>
          </a:xfrm>
          <a:prstGeom prst="roundRect">
            <a:avLst/>
          </a:prstGeom>
          <a:noFill/>
          <a:effectLst/>
        </p:spPr>
      </p:pic>
      <p:pic>
        <p:nvPicPr>
          <p:cNvPr id="18438" name="Picture 6" descr="https://timgsa.baidu.com/timg?image&amp;quality=80&amp;size=b9999_10000&amp;sec=1554881818&amp;di=2f29121511f61d9de4a7220eeff7af64&amp;imgtype=jpg&amp;er=1&amp;src=http%3A%2F%2Fimg2.ph.126.net%2FkALs1A5eQVh3T_LRrpSaww%3D%3D%2F1105070758583788496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84032" y="740702"/>
            <a:ext cx="4032448" cy="2208245"/>
          </a:xfrm>
          <a:prstGeom prst="roundRect">
            <a:avLst/>
          </a:prstGeom>
          <a:noFill/>
          <a:effectLst/>
        </p:spPr>
      </p:pic>
      <p:pic>
        <p:nvPicPr>
          <p:cNvPr id="18440" name="Picture 8" descr="https://timgsa.baidu.com/timg?image&amp;quality=80&amp;size=b9999_10000&amp;sec=1554287471728&amp;di=7b323b0308baa264a93f1c8500dc8fc8&amp;imgtype=0&amp;src=http%3A%2F%2F7xod2q.com2.z0.glb.qiniucdn.com%2F20151118144350_7_60cc84b31a60552b5e8e3fbeda48732d.jpg"/>
          <p:cNvPicPr>
            <a:picLocks noChangeAspect="1" noChangeArrowheads="1"/>
          </p:cNvPicPr>
          <p:nvPr/>
        </p:nvPicPr>
        <p:blipFill rotWithShape="1">
          <a:blip r:embed="rId4" cstate="print"/>
          <a:srcRect l="3750" t="3704" r="5275" b="4289"/>
          <a:stretch>
            <a:fillRect/>
          </a:stretch>
        </p:blipFill>
        <p:spPr bwMode="auto">
          <a:xfrm>
            <a:off x="6782938" y="3428999"/>
            <a:ext cx="3633542" cy="2384947"/>
          </a:xfrm>
          <a:prstGeom prst="roundRect">
            <a:avLst/>
          </a:prstGeom>
          <a:noFill/>
          <a:effectLst/>
        </p:spPr>
      </p:pic>
      <p:sp>
        <p:nvSpPr>
          <p:cNvPr id="3" name="文本框 2"/>
          <p:cNvSpPr txBox="1"/>
          <p:nvPr/>
        </p:nvSpPr>
        <p:spPr>
          <a:xfrm>
            <a:off x="5894070" y="1131570"/>
            <a:ext cx="656590" cy="1066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100">
                <a:solidFill>
                  <a:schemeClr val="bg1"/>
                </a:solidFill>
              </a:rPr>
              <a:t>绿色圃中小学教育网|http://www.lspjy.com</a:t>
            </a:r>
            <a:endParaRPr lang="zh-CN" altLang="en-US" sz="100">
              <a:solidFill>
                <a:schemeClr val="bg1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6021070" y="1258570"/>
            <a:ext cx="656590" cy="1066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100">
                <a:solidFill>
                  <a:schemeClr val="bg1"/>
                </a:solidFill>
              </a:rPr>
              <a:t>绿色圃中小学教育网|http://www.lspjy.com</a:t>
            </a:r>
            <a:endParaRPr lang="zh-CN" altLang="en-US" sz="1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ChangeArrowheads="1"/>
          </p:cNvSpPr>
          <p:nvPr/>
        </p:nvSpPr>
        <p:spPr bwMode="auto">
          <a:xfrm>
            <a:off x="876782" y="2431409"/>
            <a:ext cx="10569744" cy="2850794"/>
          </a:xfrm>
          <a:prstGeom prst="roundRect">
            <a:avLst/>
          </a:prstGeom>
          <a:noFill/>
          <a:ln w="9525">
            <a:solidFill>
              <a:srgbClr val="A1C450"/>
            </a:solidFill>
            <a:miter lim="800000"/>
          </a:ln>
          <a:effectLst/>
        </p:spPr>
        <p:txBody>
          <a:bodyPr vert="horz" wrap="square" lIns="91451" tIns="45726" rIns="91451" bIns="45726" numCol="1" anchor="ctr" anchorCtr="0" compatLnSpc="1">
            <a:spAutoFit/>
          </a:bodyPr>
          <a:lstStyle/>
          <a:p>
            <a:pPr defTabSz="1218565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   1.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首先在脑海里想自己想写的游戏是什么，注意不但要想“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是什么时候的事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”“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在哪儿经历的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”“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和谁经历的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”“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过程是什么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”这些基本信息，还要回想过程的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细节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，什么地方让自己觉得印象最深刻。</a:t>
            </a:r>
            <a:endParaRPr lang="zh-CN" altLang="en-US" sz="2800" b="1" dirty="0">
              <a:latin typeface="楷体" panose="02010609060101010101" charset="-122"/>
              <a:ea typeface="楷体" panose="02010609060101010101" charset="-122"/>
              <a:cs typeface="宋体" panose="02010600030101010101" pitchFamily="2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3477666" y="1022780"/>
            <a:ext cx="5170640" cy="615549"/>
          </a:xfrm>
          <a:prstGeom prst="rect">
            <a:avLst/>
          </a:prstGeom>
          <a:noFill/>
          <a:ln>
            <a:noFill/>
          </a:ln>
        </p:spPr>
        <p:txBody>
          <a:bodyPr wrap="none" lIns="121917" tIns="60958" rIns="121917" bIns="60958" rtlCol="0" anchor="t">
            <a:spAutoFit/>
          </a:bodyPr>
          <a:lstStyle/>
          <a:p>
            <a:pPr algn="ctr"/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回忆游戏的过程，尝试习作</a:t>
            </a:r>
            <a:endParaRPr lang="zh-CN" altLang="en-US" sz="32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5" grpId="0" bldLvl="0" animBg="1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ChangeArrowheads="1"/>
          </p:cNvSpPr>
          <p:nvPr/>
        </p:nvSpPr>
        <p:spPr bwMode="auto">
          <a:xfrm>
            <a:off x="665706" y="1972800"/>
            <a:ext cx="10860273" cy="2340016"/>
          </a:xfrm>
          <a:prstGeom prst="roundRect">
            <a:avLst/>
          </a:prstGeom>
          <a:noFill/>
          <a:ln w="9525">
            <a:solidFill>
              <a:srgbClr val="A1C450"/>
            </a:solidFill>
            <a:miter lim="800000"/>
          </a:ln>
          <a:effectLst/>
        </p:spPr>
        <p:txBody>
          <a:bodyPr vert="horz" wrap="square" lIns="91451" tIns="45726" rIns="91451" bIns="45726" numCol="1" anchor="ctr" anchorCtr="0" compatLnSpc="1">
            <a:spAutoFit/>
          </a:bodyPr>
          <a:lstStyle/>
          <a:p>
            <a:pPr defTabSz="1218565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   </a:t>
            </a:r>
            <a:r>
              <a:rPr lang="en-US" altLang="zh-CN" sz="36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 </a:t>
            </a:r>
            <a:r>
              <a:rPr lang="en-US" altLang="zh-CN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2.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小组内讲述、交流自己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游戏的过程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。交流时注意把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游戏前，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你做过哪些准备？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游戏中，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你做了些什么？印象比较深的是什么？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游戏结束后，</a:t>
            </a:r>
            <a:r>
              <a:rPr lang="zh-CN" altLang="en-US" sz="2800" b="1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你有什么想法和感受？这几个方面说清楚。</a:t>
            </a:r>
            <a:endParaRPr lang="zh-CN" altLang="en-US" sz="2800" b="1" dirty="0">
              <a:latin typeface="楷体" panose="02010609060101010101" charset="-122"/>
              <a:ea typeface="楷体" panose="02010609060101010101" charset="-122"/>
              <a:cs typeface="宋体" panose="02010600030101010101" pitchFamily="2" charset="-122"/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389660" y="4615566"/>
            <a:ext cx="2452570" cy="1937473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5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ChangeArrowheads="1"/>
          </p:cNvSpPr>
          <p:nvPr/>
        </p:nvSpPr>
        <p:spPr bwMode="auto">
          <a:xfrm>
            <a:off x="665863" y="1475112"/>
            <a:ext cx="10860273" cy="3565884"/>
          </a:xfrm>
          <a:prstGeom prst="roundRect">
            <a:avLst/>
          </a:prstGeom>
          <a:noFill/>
          <a:ln w="9525">
            <a:solidFill>
              <a:srgbClr val="00B050"/>
            </a:solidFill>
            <a:miter lim="800000"/>
          </a:ln>
          <a:effectLst/>
        </p:spPr>
        <p:txBody>
          <a:bodyPr vert="horz" wrap="square" lIns="91451" tIns="45726" rIns="91451" bIns="45726" numCol="1" anchor="ctr" anchorCtr="0" compatLnSpc="1">
            <a:spAutoFit/>
          </a:bodyPr>
          <a:lstStyle/>
          <a:p>
            <a:pPr defTabSz="1218565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    3.</a:t>
            </a:r>
            <a:r>
              <a:rPr lang="zh-CN" altLang="en-US" sz="280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在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说的基础上，把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游戏的过程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写下来。注意写清楚“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游戏前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”“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游戏中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”“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游戏后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”“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游戏规则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”这些基本信息；可以按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时间顺序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介绍游戏的过程，可以用上“先”“接着”“然后”这些连接语，自己觉得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印象最深刻的部分，可以多写几句话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，要注意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正确使用标点符号</a:t>
            </a:r>
            <a:r>
              <a:rPr lang="zh-CN" altLang="en-US" sz="2800" dirty="0">
                <a:latin typeface="楷体" panose="02010609060101010101" charset="-122"/>
                <a:ea typeface="楷体" panose="02010609060101010101" charset="-122"/>
                <a:cs typeface="宋体" panose="02010600030101010101" pitchFamily="2" charset="-122"/>
              </a:rPr>
              <a:t>。</a:t>
            </a:r>
            <a:endParaRPr lang="zh-CN" altLang="en-US" sz="2800" dirty="0">
              <a:latin typeface="楷体" panose="02010609060101010101" charset="-122"/>
              <a:ea typeface="楷体" panose="02010609060101010101" charset="-122"/>
              <a:cs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5" grpId="0" bldLvl="0" animBg="1"/>
    </p:bldLst>
  </p:timing>
</p:sld>
</file>

<file path=ppt/tags/tag1.xml><?xml version="1.0" encoding="utf-8"?>
<p:tagLst xmlns:p="http://schemas.openxmlformats.org/presentationml/2006/main">
  <p:tag name="KSO_WM_BEAUTIFY_FLAG" val="#wm#"/>
  <p:tag name="KSO_WM_TEMPLATE_CATEGORY" val="custom"/>
  <p:tag name="KSO_WM_TEMPLATE_INDEX" val="20184553"/>
</p:tagLst>
</file>

<file path=ppt/tags/tag2.xml><?xml version="1.0" encoding="utf-8"?>
<p:tagLst xmlns:p="http://schemas.openxmlformats.org/presentationml/2006/main">
  <p:tag name="KSO_WM_BEAUTIFY_FLAG" val="#wm#"/>
  <p:tag name="KSO_WM_TEMPLATE_CATEGORY" val="custom"/>
  <p:tag name="KSO_WM_TEMPLATE_INDEX" val="20184553"/>
</p:tagLst>
</file>

<file path=ppt/tags/tag3.xml><?xml version="1.0" encoding="utf-8"?>
<p:tagLst xmlns:p="http://schemas.openxmlformats.org/presentationml/2006/main">
  <p:tag name="KSO_WM_BEAUTIFY_FLAG" val="#wm#"/>
  <p:tag name="KSO_WM_TEMPLATE_CATEGORY" val="custom"/>
  <p:tag name="KSO_WM_TEMPLATE_INDEX" val="20184553"/>
</p:tagLst>
</file>

<file path=ppt/tags/tag4.xml><?xml version="1.0" encoding="utf-8"?>
<p:tagLst xmlns:p="http://schemas.openxmlformats.org/presentationml/2006/main">
  <p:tag name="KSO_WM_BEAUTIFY_FLAG" val="#wm#"/>
  <p:tag name="KSO_WM_TEMPLATE_CATEGORY" val="custom"/>
  <p:tag name="KSO_WM_TEMPLATE_INDEX" val="20184553"/>
</p:tagLst>
</file>

<file path=ppt/theme/theme1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楷体">
      <a:majorFont>
        <a:latin typeface="GB Pinyinok-B"/>
        <a:ea typeface="楷体"/>
        <a:cs typeface=""/>
      </a:majorFont>
      <a:minorFont>
        <a:latin typeface="GB Pinyinok-B"/>
        <a:ea typeface="楷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1721</Words>
  <Application>WPS 演示</Application>
  <PresentationFormat>宽屏</PresentationFormat>
  <Paragraphs>76</Paragraphs>
  <Slides>17</Slides>
  <Notes>8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29" baseType="lpstr">
      <vt:lpstr>Arial</vt:lpstr>
      <vt:lpstr>宋体</vt:lpstr>
      <vt:lpstr>Wingdings</vt:lpstr>
      <vt:lpstr>GB Pinyinok-B</vt:lpstr>
      <vt:lpstr>楷体</vt:lpstr>
      <vt:lpstr>微软雅黑</vt:lpstr>
      <vt:lpstr>楷体_GB2312</vt:lpstr>
      <vt:lpstr>Segoe Print</vt:lpstr>
      <vt:lpstr>Arial Unicode MS</vt:lpstr>
      <vt:lpstr>Calibri</vt:lpstr>
      <vt:lpstr>新宋体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绿色圃中小学教育网|http://www.lspjy.com</Company>
  <LinksUpToDate>false</LinksUpToDate>
  <SharedDoc>false</SharedDoc>
  <HyperlinksChanged>false</HyperlinksChanged>
  <AppVersion>14.0000</AppVersion>
  <Manager>绿色圃中小学教育网|http://www.lspjy.com</Manager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Administrator</cp:lastModifiedBy>
  <cp:revision>3</cp:revision>
  <dcterms:created xsi:type="dcterms:W3CDTF">2019-07-20T15:23:00Z</dcterms:created>
  <dcterms:modified xsi:type="dcterms:W3CDTF">2019-07-21T02:26:33Z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2052-10.1.0.7698</vt:lpwstr>
  </property>
</Properties>
</file>